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</p:sldMasterIdLst>
  <p:notesMasterIdLst>
    <p:notesMasterId r:id="rId21"/>
  </p:notesMasterIdLst>
  <p:handoutMasterIdLst>
    <p:handoutMasterId r:id="rId22"/>
  </p:handoutMasterIdLst>
  <p:sldIdLst>
    <p:sldId id="354" r:id="rId6"/>
    <p:sldId id="286" r:id="rId7"/>
    <p:sldId id="256" r:id="rId8"/>
    <p:sldId id="305" r:id="rId9"/>
    <p:sldId id="304" r:id="rId10"/>
    <p:sldId id="289" r:id="rId11"/>
    <p:sldId id="295" r:id="rId12"/>
    <p:sldId id="296" r:id="rId13"/>
    <p:sldId id="306" r:id="rId14"/>
    <p:sldId id="308" r:id="rId15"/>
    <p:sldId id="299" r:id="rId16"/>
    <p:sldId id="297" r:id="rId17"/>
    <p:sldId id="298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vitia DigiGov 2024" id="{ECBE1E6E-F8D8-4BBF-8866-B703D309460F}">
          <p14:sldIdLst>
            <p14:sldId id="354"/>
            <p14:sldId id="286"/>
            <p14:sldId id="256"/>
            <p14:sldId id="305"/>
            <p14:sldId id="304"/>
            <p14:sldId id="289"/>
            <p14:sldId id="295"/>
            <p14:sldId id="296"/>
            <p14:sldId id="306"/>
            <p14:sldId id="308"/>
            <p14:sldId id="299"/>
            <p14:sldId id="297"/>
            <p14:sldId id="298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pos="2547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B1E3F8"/>
    <a:srgbClr val="A8E0F7"/>
    <a:srgbClr val="AEE3F8"/>
    <a:srgbClr val="92DBF9"/>
    <a:srgbClr val="93D9F9"/>
    <a:srgbClr val="A1DEFA"/>
    <a:srgbClr val="A8E2FB"/>
    <a:srgbClr val="04B3F1"/>
    <a:srgbClr val="F2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674AD-B2BE-48C8-95B5-C846C11E684B}" v="1" dt="2024-09-22T19:03:30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513" autoAdjust="0"/>
  </p:normalViewPr>
  <p:slideViewPr>
    <p:cSldViewPr snapToGrid="0">
      <p:cViewPr varScale="1">
        <p:scale>
          <a:sx n="49" d="100"/>
          <a:sy n="49" d="100"/>
        </p:scale>
        <p:origin x="1312" y="44"/>
      </p:cViewPr>
      <p:guideLst>
        <p:guide pos="2547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oise Smith" userId="bf47d471-9e83-4660-ac39-7d499ece38cd" providerId="ADAL" clId="{E53674AD-B2BE-48C8-95B5-C846C11E684B}"/>
    <pc:docChg chg="addSld modSld sldOrd">
      <pc:chgData name="Eloise Smith" userId="bf47d471-9e83-4660-ac39-7d499ece38cd" providerId="ADAL" clId="{E53674AD-B2BE-48C8-95B5-C846C11E684B}" dt="2024-09-22T19:03:31.514" v="2"/>
      <pc:docMkLst>
        <pc:docMk/>
      </pc:docMkLst>
      <pc:sldChg chg="add ord">
        <pc:chgData name="Eloise Smith" userId="bf47d471-9e83-4660-ac39-7d499ece38cd" providerId="ADAL" clId="{E53674AD-B2BE-48C8-95B5-C846C11E684B}" dt="2024-09-22T19:03:31.514" v="2"/>
        <pc:sldMkLst>
          <pc:docMk/>
          <pc:sldMk cId="3839825105" sldId="35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014F38-8A56-4A6A-AFD4-F2A6EB95A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4EE5A-3AAB-435B-9B24-F5BA96B391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1172F-8E44-46D9-80CD-63BCD097C20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0DDDF-968E-4EB3-85FE-86B83FBE8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B1B8C-9392-4B90-9029-937590DC53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79EB-341F-4671-9DE1-15A2B0B77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82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F1506-895B-4208-866D-E931633945C3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2207D-9E0D-4A79-8EB9-CF22ADA38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vitia.com/service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C8E53-DFBE-4243-88CD-02AF1F8524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4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Although the outward appearance may change, fundamentals are constant.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Aptos" panose="020B0004020202020204" pitchFamily="34" charset="0"/>
              </a:rPr>
              <a:t>D</a:t>
            </a:r>
            <a:r>
              <a:rPr lang="en-GB" sz="1200" kern="1200">
                <a:solidFill>
                  <a:schemeClr val="tx1"/>
                </a:solidFill>
                <a:latin typeface="Aptos" panose="020B0004020202020204" pitchFamily="34" charset="0"/>
              </a:rPr>
              <a:t>ata Quality</a:t>
            </a:r>
          </a:p>
          <a:p>
            <a:endParaRPr lang="en-GB"/>
          </a:p>
          <a:p>
            <a:r>
              <a:rPr lang="en-GB"/>
              <a:t>AI been added to the top</a:t>
            </a:r>
          </a:p>
          <a:p>
            <a:endParaRPr lang="en-GB"/>
          </a:p>
          <a:p>
            <a:endParaRPr lang="en-GB"/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Data Foundations: This stage involves establishing the basics of data management, including data collection, storage, and governance.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Data Infrastructure: At this stage, organisations build robust systems for data processing, integration, and accessibility.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Data Analytics: This phase focuses on developing the capability to analyse and interpret data to drive insights.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Data Visualisation: Here, the emphasis is on presenting data in visual formats that make it easier to understand and interpret, enabling better communication of insights across the organisation.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Data Solutions: At this stage, organisations begin to implement more sophisticated data-driven solutions, often tailored to specific business problems or opportunities.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b="0" i="0">
                <a:effectLst/>
                <a:latin typeface="__fkGroteskNeue_598ab8"/>
              </a:rPr>
              <a:t>AI Realisation: At this most advanced stage, AI is fully embedded across an organisation's operations, delivering measurable business value and driving strategic decisions.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example – whilst everything changes nothing changes, this is a good example where taking humans out the loop speeds up the data exploitation thus the time criticality becomes more important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92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For example – whilst everything changes nothing changes, this is a good example where taking humans out the loop speeds up the data exploitation thus the time criticality becomes more important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539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the modern approach to Enterprise Architecture  - the home office DDAT strategy is well written and accessible and the principles all align to this process</a:t>
            </a:r>
          </a:p>
          <a:p>
            <a:endParaRPr lang="en-GB"/>
          </a:p>
          <a:p>
            <a:pPr algn="l"/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Our principles: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Converge technologies where possible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Create shared technology products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Be product-centric over programme-centric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Become data-driven to improve our decisions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Deliver effectively at scale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B0C0C"/>
                </a:solidFill>
                <a:effectLst/>
                <a:latin typeface="GDS Transport"/>
              </a:rPr>
              <a:t>Embrace innovation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74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Some people here will have very complex environments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8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2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8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Chief Strategic architect for Navy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62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+mj-lt"/>
              <a:buNone/>
            </a:pPr>
            <a:r>
              <a:rPr lang="en-GB" dirty="0"/>
              <a:t>About Envitia</a:t>
            </a:r>
          </a:p>
          <a:p>
            <a:pPr marL="0" indent="0" algn="l">
              <a:buFont typeface="+mj-lt"/>
              <a:buNone/>
            </a:pPr>
            <a:endParaRPr lang="en-GB" dirty="0"/>
          </a:p>
          <a:p>
            <a:pPr marL="228600" indent="-228600" algn="l">
              <a:buFont typeface="+mj-lt"/>
              <a:buAutoNum type="arabicPeriod"/>
            </a:pPr>
            <a:r>
              <a:rPr lang="en-GB" dirty="0"/>
              <a:t>35+ Years of Expertise: Envitia has over 35 years of experience solving complex data problems in high-trust environments.</a:t>
            </a:r>
          </a:p>
          <a:p>
            <a:pPr marL="228600" indent="-228600" algn="l">
              <a:buAutoNum type="arabicPeriod"/>
            </a:pPr>
            <a:r>
              <a:rPr lang="en-GB" dirty="0"/>
              <a:t>Trusted by Government &amp; Defence: Envitia serves clients across defence, central government, and the public sector, including the Environment Agency, Ministry of Defence, and Royal Navy.</a:t>
            </a:r>
          </a:p>
          <a:p>
            <a:pPr marL="228600" indent="-228600" algn="l">
              <a:buAutoNum type="arabicPeriod"/>
            </a:pPr>
            <a:r>
              <a:rPr lang="en-GB" dirty="0"/>
              <a:t>complex Data Specialists: Envitia is a leader in data analytics, offering solutions for data discovery, analysis, and visualisation across various domains.</a:t>
            </a:r>
          </a:p>
          <a:p>
            <a:pPr marL="228600" indent="-228600" algn="l">
              <a:buAutoNum type="arabicPeriod"/>
            </a:pPr>
            <a:r>
              <a:rPr lang="en-GB" dirty="0"/>
              <a:t>Innovative Technology: Envitia provides cutting-edge solutions like </a:t>
            </a:r>
            <a:r>
              <a:rPr lang="en-GB" dirty="0" err="1"/>
              <a:t>MapLink</a:t>
            </a:r>
            <a:r>
              <a:rPr lang="en-GB" dirty="0"/>
              <a:t> Pro, a world-leading mapping and geospatial analysis SDK, and the Data Discovery Platform for enterprise-wide data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>
                <a:hlinkClick r:id="rId3"/>
              </a:rPr>
              <a:t>Services to extract business value from data (envitia.com)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7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8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63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can go wrong in a company if apply AI incorrectly – data impacts – safety of HR for example, chatbot that sells cars, </a:t>
            </a:r>
          </a:p>
          <a:p>
            <a:endParaRPr lang="en-GB"/>
          </a:p>
          <a:p>
            <a:r>
              <a:rPr lang="en-GB"/>
              <a:t>Zillow – algorithm predicting home processes aiming to buy/flip houses in the company - </a:t>
            </a:r>
            <a:r>
              <a:rPr lang="en-GB" b="0" i="0">
                <a:solidFill>
                  <a:srgbClr val="0C0C0C"/>
                </a:solidFill>
                <a:effectLst/>
                <a:latin typeface="graphik"/>
              </a:rPr>
              <a:t>Zillow bought 27,000 </a:t>
            </a:r>
            <a:r>
              <a:rPr lang="en-GB"/>
              <a:t>– was out by up to 7% causing massive inventory </a:t>
            </a:r>
            <a:r>
              <a:rPr lang="en-GB" err="1"/>
              <a:t>writedown</a:t>
            </a:r>
            <a:r>
              <a:rPr lang="en-GB"/>
              <a:t> and workforce reduction</a:t>
            </a:r>
          </a:p>
          <a:p>
            <a:r>
              <a:rPr lang="en-GB" err="1"/>
              <a:t>itutor</a:t>
            </a:r>
            <a:r>
              <a:rPr lang="en-GB"/>
              <a:t> group – discrimination in recruitment screening – settlement</a:t>
            </a:r>
          </a:p>
          <a:p>
            <a:r>
              <a:rPr lang="en-GB"/>
              <a:t>TAY – the chatbot from Microsoft that went racist almost immediately causing huge backlash </a:t>
            </a:r>
          </a:p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02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2207D-9E0D-4A79-8EB9-CF22ADA3858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64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5FEDFA-817F-4898-BF77-C0379090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8259097" cy="6858000"/>
          </a:xfrm>
          <a:custGeom>
            <a:avLst/>
            <a:gdLst>
              <a:gd name="connsiteX0" fmla="*/ 0 w 5257800"/>
              <a:gd name="connsiteY0" fmla="*/ 0 h 5632535"/>
              <a:gd name="connsiteX1" fmla="*/ 5257800 w 5257800"/>
              <a:gd name="connsiteY1" fmla="*/ 0 h 5632535"/>
              <a:gd name="connsiteX2" fmla="*/ 5257800 w 5257800"/>
              <a:gd name="connsiteY2" fmla="*/ 5632535 h 5632535"/>
              <a:gd name="connsiteX3" fmla="*/ 0 w 5257800"/>
              <a:gd name="connsiteY3" fmla="*/ 5632535 h 563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632535">
                <a:moveTo>
                  <a:pt x="0" y="0"/>
                </a:moveTo>
                <a:lnTo>
                  <a:pt x="5257800" y="0"/>
                </a:lnTo>
                <a:lnTo>
                  <a:pt x="5257800" y="5632535"/>
                </a:lnTo>
                <a:lnTo>
                  <a:pt x="0" y="56325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2B20AB5-1A51-425D-AC0E-0C6CB7186A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6688" y="1277257"/>
            <a:ext cx="3833584" cy="2104118"/>
          </a:xfrm>
          <a:custGeom>
            <a:avLst/>
            <a:gdLst>
              <a:gd name="connsiteX0" fmla="*/ 0 w 3833584"/>
              <a:gd name="connsiteY0" fmla="*/ 0 h 2104118"/>
              <a:gd name="connsiteX1" fmla="*/ 3833584 w 3833584"/>
              <a:gd name="connsiteY1" fmla="*/ 0 h 2104118"/>
              <a:gd name="connsiteX2" fmla="*/ 3833584 w 3833584"/>
              <a:gd name="connsiteY2" fmla="*/ 2104118 h 2104118"/>
              <a:gd name="connsiteX3" fmla="*/ 0 w 3833584"/>
              <a:gd name="connsiteY3" fmla="*/ 2104118 h 210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84" h="2104118">
                <a:moveTo>
                  <a:pt x="0" y="0"/>
                </a:moveTo>
                <a:lnTo>
                  <a:pt x="3833584" y="0"/>
                </a:lnTo>
                <a:lnTo>
                  <a:pt x="3833584" y="2104118"/>
                </a:lnTo>
                <a:lnTo>
                  <a:pt x="0" y="21041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AF9DC4A-3DAB-4C0B-B1B1-06ADF4218B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1088" y="3476625"/>
            <a:ext cx="3833584" cy="2104118"/>
          </a:xfrm>
          <a:custGeom>
            <a:avLst/>
            <a:gdLst>
              <a:gd name="connsiteX0" fmla="*/ 0 w 3833584"/>
              <a:gd name="connsiteY0" fmla="*/ 0 h 2104118"/>
              <a:gd name="connsiteX1" fmla="*/ 3833584 w 3833584"/>
              <a:gd name="connsiteY1" fmla="*/ 0 h 2104118"/>
              <a:gd name="connsiteX2" fmla="*/ 3833584 w 3833584"/>
              <a:gd name="connsiteY2" fmla="*/ 2104118 h 2104118"/>
              <a:gd name="connsiteX3" fmla="*/ 0 w 3833584"/>
              <a:gd name="connsiteY3" fmla="*/ 2104118 h 210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84" h="2104118">
                <a:moveTo>
                  <a:pt x="0" y="0"/>
                </a:moveTo>
                <a:lnTo>
                  <a:pt x="3833584" y="0"/>
                </a:lnTo>
                <a:lnTo>
                  <a:pt x="3833584" y="2104118"/>
                </a:lnTo>
                <a:lnTo>
                  <a:pt x="0" y="21041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AAB5D7-EFD0-4F79-A958-C4F45A562D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344" y="1453150"/>
            <a:ext cx="2187513" cy="1943880"/>
          </a:xfrm>
          <a:custGeom>
            <a:avLst/>
            <a:gdLst>
              <a:gd name="connsiteX0" fmla="*/ 0 w 2187513"/>
              <a:gd name="connsiteY0" fmla="*/ 0 h 1943880"/>
              <a:gd name="connsiteX1" fmla="*/ 2187513 w 2187513"/>
              <a:gd name="connsiteY1" fmla="*/ 0 h 1943880"/>
              <a:gd name="connsiteX2" fmla="*/ 2187513 w 2187513"/>
              <a:gd name="connsiteY2" fmla="*/ 1943880 h 1943880"/>
              <a:gd name="connsiteX3" fmla="*/ 0 w 2187513"/>
              <a:gd name="connsiteY3" fmla="*/ 1943880 h 19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7513" h="1943880">
                <a:moveTo>
                  <a:pt x="0" y="0"/>
                </a:moveTo>
                <a:lnTo>
                  <a:pt x="2187513" y="0"/>
                </a:lnTo>
                <a:lnTo>
                  <a:pt x="2187513" y="1943880"/>
                </a:lnTo>
                <a:lnTo>
                  <a:pt x="0" y="19438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329366-625A-438E-84B3-E7B547B937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2412" y="3460970"/>
            <a:ext cx="2187513" cy="1943880"/>
          </a:xfrm>
          <a:custGeom>
            <a:avLst/>
            <a:gdLst>
              <a:gd name="connsiteX0" fmla="*/ 0 w 2187513"/>
              <a:gd name="connsiteY0" fmla="*/ 0 h 1943880"/>
              <a:gd name="connsiteX1" fmla="*/ 2187513 w 2187513"/>
              <a:gd name="connsiteY1" fmla="*/ 0 h 1943880"/>
              <a:gd name="connsiteX2" fmla="*/ 2187513 w 2187513"/>
              <a:gd name="connsiteY2" fmla="*/ 1943880 h 1943880"/>
              <a:gd name="connsiteX3" fmla="*/ 0 w 2187513"/>
              <a:gd name="connsiteY3" fmla="*/ 1943880 h 19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7513" h="1943880">
                <a:moveTo>
                  <a:pt x="0" y="0"/>
                </a:moveTo>
                <a:lnTo>
                  <a:pt x="2187513" y="0"/>
                </a:lnTo>
                <a:lnTo>
                  <a:pt x="2187513" y="1943880"/>
                </a:lnTo>
                <a:lnTo>
                  <a:pt x="0" y="19438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3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FCD7E57-D0D5-4F47-916C-BF58243D4B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0859" y="1697720"/>
            <a:ext cx="2010395" cy="3875765"/>
          </a:xfrm>
          <a:custGeom>
            <a:avLst/>
            <a:gdLst>
              <a:gd name="connsiteX0" fmla="*/ 0 w 2010395"/>
              <a:gd name="connsiteY0" fmla="*/ 0 h 3875765"/>
              <a:gd name="connsiteX1" fmla="*/ 2010395 w 2010395"/>
              <a:gd name="connsiteY1" fmla="*/ 0 h 3875765"/>
              <a:gd name="connsiteX2" fmla="*/ 2010395 w 2010395"/>
              <a:gd name="connsiteY2" fmla="*/ 3875765 h 3875765"/>
              <a:gd name="connsiteX3" fmla="*/ 0 w 2010395"/>
              <a:gd name="connsiteY3" fmla="*/ 3875765 h 387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395" h="3875765">
                <a:moveTo>
                  <a:pt x="0" y="0"/>
                </a:moveTo>
                <a:lnTo>
                  <a:pt x="2010395" y="0"/>
                </a:lnTo>
                <a:lnTo>
                  <a:pt x="2010395" y="3875765"/>
                </a:lnTo>
                <a:lnTo>
                  <a:pt x="0" y="387576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5F1B92-CEC7-4793-A319-6E5D5E3275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884" y="3194417"/>
            <a:ext cx="2010395" cy="2379068"/>
          </a:xfrm>
          <a:custGeom>
            <a:avLst/>
            <a:gdLst>
              <a:gd name="connsiteX0" fmla="*/ 0 w 2010395"/>
              <a:gd name="connsiteY0" fmla="*/ 0 h 2379068"/>
              <a:gd name="connsiteX1" fmla="*/ 2010395 w 2010395"/>
              <a:gd name="connsiteY1" fmla="*/ 0 h 2379068"/>
              <a:gd name="connsiteX2" fmla="*/ 2010395 w 2010395"/>
              <a:gd name="connsiteY2" fmla="*/ 2379068 h 2379068"/>
              <a:gd name="connsiteX3" fmla="*/ 0 w 2010395"/>
              <a:gd name="connsiteY3" fmla="*/ 2379068 h 23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395" h="2379068">
                <a:moveTo>
                  <a:pt x="0" y="0"/>
                </a:moveTo>
                <a:lnTo>
                  <a:pt x="2010395" y="0"/>
                </a:lnTo>
                <a:lnTo>
                  <a:pt x="2010395" y="2379068"/>
                </a:lnTo>
                <a:lnTo>
                  <a:pt x="0" y="23790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1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299DA8-B675-49AC-9D38-A68AAAFD48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53501" y="2335874"/>
            <a:ext cx="2193312" cy="2365666"/>
          </a:xfrm>
          <a:custGeom>
            <a:avLst/>
            <a:gdLst>
              <a:gd name="connsiteX0" fmla="*/ 0 w 2193312"/>
              <a:gd name="connsiteY0" fmla="*/ 0 h 2365666"/>
              <a:gd name="connsiteX1" fmla="*/ 2193312 w 2193312"/>
              <a:gd name="connsiteY1" fmla="*/ 0 h 2365666"/>
              <a:gd name="connsiteX2" fmla="*/ 2193312 w 2193312"/>
              <a:gd name="connsiteY2" fmla="*/ 2365666 h 2365666"/>
              <a:gd name="connsiteX3" fmla="*/ 0 w 2193312"/>
              <a:gd name="connsiteY3" fmla="*/ 2365666 h 23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312" h="2365666">
                <a:moveTo>
                  <a:pt x="0" y="0"/>
                </a:moveTo>
                <a:lnTo>
                  <a:pt x="2193312" y="0"/>
                </a:lnTo>
                <a:lnTo>
                  <a:pt x="2193312" y="2365666"/>
                </a:lnTo>
                <a:lnTo>
                  <a:pt x="0" y="23656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92ADF7-F8BB-462A-A068-72B6477CF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99343" y="2335874"/>
            <a:ext cx="2193312" cy="2365666"/>
          </a:xfrm>
          <a:custGeom>
            <a:avLst/>
            <a:gdLst>
              <a:gd name="connsiteX0" fmla="*/ 0 w 2193312"/>
              <a:gd name="connsiteY0" fmla="*/ 0 h 2365666"/>
              <a:gd name="connsiteX1" fmla="*/ 2193312 w 2193312"/>
              <a:gd name="connsiteY1" fmla="*/ 0 h 2365666"/>
              <a:gd name="connsiteX2" fmla="*/ 2193312 w 2193312"/>
              <a:gd name="connsiteY2" fmla="*/ 2365666 h 2365666"/>
              <a:gd name="connsiteX3" fmla="*/ 0 w 2193312"/>
              <a:gd name="connsiteY3" fmla="*/ 2365666 h 23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312" h="2365666">
                <a:moveTo>
                  <a:pt x="0" y="0"/>
                </a:moveTo>
                <a:lnTo>
                  <a:pt x="2193312" y="0"/>
                </a:lnTo>
                <a:lnTo>
                  <a:pt x="2193312" y="2365666"/>
                </a:lnTo>
                <a:lnTo>
                  <a:pt x="0" y="23656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1B2024-8786-4A80-A404-558D9167B5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5187" y="2335874"/>
            <a:ext cx="2193312" cy="2365666"/>
          </a:xfrm>
          <a:custGeom>
            <a:avLst/>
            <a:gdLst>
              <a:gd name="connsiteX0" fmla="*/ 0 w 2193312"/>
              <a:gd name="connsiteY0" fmla="*/ 0 h 2365666"/>
              <a:gd name="connsiteX1" fmla="*/ 2193312 w 2193312"/>
              <a:gd name="connsiteY1" fmla="*/ 0 h 2365666"/>
              <a:gd name="connsiteX2" fmla="*/ 2193312 w 2193312"/>
              <a:gd name="connsiteY2" fmla="*/ 2365666 h 2365666"/>
              <a:gd name="connsiteX3" fmla="*/ 0 w 2193312"/>
              <a:gd name="connsiteY3" fmla="*/ 2365666 h 23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312" h="2365666">
                <a:moveTo>
                  <a:pt x="0" y="0"/>
                </a:moveTo>
                <a:lnTo>
                  <a:pt x="2193312" y="0"/>
                </a:lnTo>
                <a:lnTo>
                  <a:pt x="2193312" y="2365666"/>
                </a:lnTo>
                <a:lnTo>
                  <a:pt x="0" y="23656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5022E8-2269-49CE-B2C3-0B8D7F2C1A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2" y="1846620"/>
            <a:ext cx="2130049" cy="3657599"/>
          </a:xfrm>
          <a:custGeom>
            <a:avLst/>
            <a:gdLst>
              <a:gd name="connsiteX0" fmla="*/ 0 w 2130049"/>
              <a:gd name="connsiteY0" fmla="*/ 0 h 3657599"/>
              <a:gd name="connsiteX1" fmla="*/ 2130049 w 2130049"/>
              <a:gd name="connsiteY1" fmla="*/ 0 h 3657599"/>
              <a:gd name="connsiteX2" fmla="*/ 2130049 w 2130049"/>
              <a:gd name="connsiteY2" fmla="*/ 3657599 h 3657599"/>
              <a:gd name="connsiteX3" fmla="*/ 0 w 2130049"/>
              <a:gd name="connsiteY3" fmla="*/ 3657599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049" h="3657599">
                <a:moveTo>
                  <a:pt x="0" y="0"/>
                </a:moveTo>
                <a:lnTo>
                  <a:pt x="2130049" y="0"/>
                </a:lnTo>
                <a:lnTo>
                  <a:pt x="2130049" y="3657599"/>
                </a:lnTo>
                <a:lnTo>
                  <a:pt x="0" y="3657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597CD6-5133-43F3-AB37-DCB90E919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2178" y="1353781"/>
            <a:ext cx="2130049" cy="3657599"/>
          </a:xfrm>
          <a:custGeom>
            <a:avLst/>
            <a:gdLst>
              <a:gd name="connsiteX0" fmla="*/ 0 w 2130049"/>
              <a:gd name="connsiteY0" fmla="*/ 0 h 3657599"/>
              <a:gd name="connsiteX1" fmla="*/ 2130049 w 2130049"/>
              <a:gd name="connsiteY1" fmla="*/ 0 h 3657599"/>
              <a:gd name="connsiteX2" fmla="*/ 2130049 w 2130049"/>
              <a:gd name="connsiteY2" fmla="*/ 3657599 h 3657599"/>
              <a:gd name="connsiteX3" fmla="*/ 0 w 2130049"/>
              <a:gd name="connsiteY3" fmla="*/ 3657599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049" h="3657599">
                <a:moveTo>
                  <a:pt x="0" y="0"/>
                </a:moveTo>
                <a:lnTo>
                  <a:pt x="2130049" y="0"/>
                </a:lnTo>
                <a:lnTo>
                  <a:pt x="2130049" y="3657599"/>
                </a:lnTo>
                <a:lnTo>
                  <a:pt x="0" y="3657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6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880DF5-381B-4E38-AC23-58E1653BB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0574" y="3429000"/>
            <a:ext cx="2800350" cy="3467100"/>
          </a:xfrm>
          <a:custGeom>
            <a:avLst/>
            <a:gdLst>
              <a:gd name="connsiteX0" fmla="*/ 0 w 2800350"/>
              <a:gd name="connsiteY0" fmla="*/ 0 h 3467100"/>
              <a:gd name="connsiteX1" fmla="*/ 2800350 w 2800350"/>
              <a:gd name="connsiteY1" fmla="*/ 0 h 3467100"/>
              <a:gd name="connsiteX2" fmla="*/ 2800350 w 2800350"/>
              <a:gd name="connsiteY2" fmla="*/ 3467100 h 3467100"/>
              <a:gd name="connsiteX3" fmla="*/ 0 w 2800350"/>
              <a:gd name="connsiteY3" fmla="*/ 34671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3467100">
                <a:moveTo>
                  <a:pt x="0" y="0"/>
                </a:moveTo>
                <a:lnTo>
                  <a:pt x="2800350" y="0"/>
                </a:lnTo>
                <a:lnTo>
                  <a:pt x="2800350" y="3467100"/>
                </a:lnTo>
                <a:lnTo>
                  <a:pt x="0" y="3467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5C641B-62B1-4945-974E-D7E7472C8D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5114" y="-16956"/>
            <a:ext cx="2800350" cy="5562600"/>
          </a:xfrm>
          <a:custGeom>
            <a:avLst/>
            <a:gdLst>
              <a:gd name="connsiteX0" fmla="*/ 0 w 2800350"/>
              <a:gd name="connsiteY0" fmla="*/ 0 h 5562600"/>
              <a:gd name="connsiteX1" fmla="*/ 2800350 w 2800350"/>
              <a:gd name="connsiteY1" fmla="*/ 0 h 5562600"/>
              <a:gd name="connsiteX2" fmla="*/ 2800350 w 2800350"/>
              <a:gd name="connsiteY2" fmla="*/ 5562600 h 5562600"/>
              <a:gd name="connsiteX3" fmla="*/ 0 w 280035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5562600">
                <a:moveTo>
                  <a:pt x="0" y="0"/>
                </a:moveTo>
                <a:lnTo>
                  <a:pt x="2800350" y="0"/>
                </a:lnTo>
                <a:lnTo>
                  <a:pt x="2800350" y="5562600"/>
                </a:lnTo>
                <a:lnTo>
                  <a:pt x="0" y="5562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0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65B28B-DDFA-4B11-B9E0-47DF49C8F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1100" y="1524001"/>
            <a:ext cx="3848100" cy="5334000"/>
          </a:xfrm>
          <a:custGeom>
            <a:avLst/>
            <a:gdLst>
              <a:gd name="connsiteX0" fmla="*/ 0 w 3848100"/>
              <a:gd name="connsiteY0" fmla="*/ 0 h 5334000"/>
              <a:gd name="connsiteX1" fmla="*/ 3848100 w 3848100"/>
              <a:gd name="connsiteY1" fmla="*/ 0 h 5334000"/>
              <a:gd name="connsiteX2" fmla="*/ 3848100 w 3848100"/>
              <a:gd name="connsiteY2" fmla="*/ 5334000 h 5334000"/>
              <a:gd name="connsiteX3" fmla="*/ 0 w 3848100"/>
              <a:gd name="connsiteY3" fmla="*/ 533400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8100" h="5334000">
                <a:moveTo>
                  <a:pt x="0" y="0"/>
                </a:moveTo>
                <a:lnTo>
                  <a:pt x="3848100" y="0"/>
                </a:lnTo>
                <a:lnTo>
                  <a:pt x="3848100" y="5334000"/>
                </a:lnTo>
                <a:lnTo>
                  <a:pt x="0" y="53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1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2C16E6C-5A80-4A79-982D-FDAB487CE3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4059" y="3156856"/>
            <a:ext cx="3072761" cy="2342423"/>
          </a:xfrm>
          <a:custGeom>
            <a:avLst/>
            <a:gdLst>
              <a:gd name="connsiteX0" fmla="*/ 0 w 3072761"/>
              <a:gd name="connsiteY0" fmla="*/ 0 h 2342423"/>
              <a:gd name="connsiteX1" fmla="*/ 3072761 w 3072761"/>
              <a:gd name="connsiteY1" fmla="*/ 0 h 2342423"/>
              <a:gd name="connsiteX2" fmla="*/ 3072761 w 3072761"/>
              <a:gd name="connsiteY2" fmla="*/ 2342423 h 2342423"/>
              <a:gd name="connsiteX3" fmla="*/ 0 w 3072761"/>
              <a:gd name="connsiteY3" fmla="*/ 2342423 h 234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761" h="2342423">
                <a:moveTo>
                  <a:pt x="0" y="0"/>
                </a:moveTo>
                <a:lnTo>
                  <a:pt x="3072761" y="0"/>
                </a:lnTo>
                <a:lnTo>
                  <a:pt x="3072761" y="2342423"/>
                </a:lnTo>
                <a:lnTo>
                  <a:pt x="0" y="23424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18B7CD6-B6D1-421C-876A-07D70D3D3C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73642" y="3156857"/>
            <a:ext cx="3072761" cy="2342423"/>
          </a:xfrm>
          <a:custGeom>
            <a:avLst/>
            <a:gdLst>
              <a:gd name="connsiteX0" fmla="*/ 0 w 3072761"/>
              <a:gd name="connsiteY0" fmla="*/ 0 h 2342423"/>
              <a:gd name="connsiteX1" fmla="*/ 3072761 w 3072761"/>
              <a:gd name="connsiteY1" fmla="*/ 0 h 2342423"/>
              <a:gd name="connsiteX2" fmla="*/ 3072761 w 3072761"/>
              <a:gd name="connsiteY2" fmla="*/ 2342423 h 2342423"/>
              <a:gd name="connsiteX3" fmla="*/ 0 w 3072761"/>
              <a:gd name="connsiteY3" fmla="*/ 2342423 h 234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761" h="2342423">
                <a:moveTo>
                  <a:pt x="0" y="0"/>
                </a:moveTo>
                <a:lnTo>
                  <a:pt x="3072761" y="0"/>
                </a:lnTo>
                <a:lnTo>
                  <a:pt x="3072761" y="2342423"/>
                </a:lnTo>
                <a:lnTo>
                  <a:pt x="0" y="23424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A43F97-C2D0-4EA0-927B-F29A834573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63226" y="3156855"/>
            <a:ext cx="3072761" cy="2342423"/>
          </a:xfrm>
          <a:custGeom>
            <a:avLst/>
            <a:gdLst>
              <a:gd name="connsiteX0" fmla="*/ 0 w 3072761"/>
              <a:gd name="connsiteY0" fmla="*/ 0 h 2342423"/>
              <a:gd name="connsiteX1" fmla="*/ 3072761 w 3072761"/>
              <a:gd name="connsiteY1" fmla="*/ 0 h 2342423"/>
              <a:gd name="connsiteX2" fmla="*/ 3072761 w 3072761"/>
              <a:gd name="connsiteY2" fmla="*/ 2342423 h 2342423"/>
              <a:gd name="connsiteX3" fmla="*/ 0 w 3072761"/>
              <a:gd name="connsiteY3" fmla="*/ 2342423 h 234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761" h="2342423">
                <a:moveTo>
                  <a:pt x="0" y="0"/>
                </a:moveTo>
                <a:lnTo>
                  <a:pt x="3072761" y="0"/>
                </a:lnTo>
                <a:lnTo>
                  <a:pt x="3072761" y="2342423"/>
                </a:lnTo>
                <a:lnTo>
                  <a:pt x="0" y="23424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7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FA147A-C095-4664-9701-EB5D26792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7901" y="1171693"/>
            <a:ext cx="4407750" cy="2169650"/>
          </a:xfrm>
          <a:custGeom>
            <a:avLst/>
            <a:gdLst>
              <a:gd name="connsiteX0" fmla="*/ 0 w 4407750"/>
              <a:gd name="connsiteY0" fmla="*/ 0 h 2169650"/>
              <a:gd name="connsiteX1" fmla="*/ 4407750 w 4407750"/>
              <a:gd name="connsiteY1" fmla="*/ 0 h 2169650"/>
              <a:gd name="connsiteX2" fmla="*/ 4407750 w 4407750"/>
              <a:gd name="connsiteY2" fmla="*/ 2169650 h 2169650"/>
              <a:gd name="connsiteX3" fmla="*/ 0 w 4407750"/>
              <a:gd name="connsiteY3" fmla="*/ 2169650 h 21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7750" h="2169650">
                <a:moveTo>
                  <a:pt x="0" y="0"/>
                </a:moveTo>
                <a:lnTo>
                  <a:pt x="4407750" y="0"/>
                </a:lnTo>
                <a:lnTo>
                  <a:pt x="4407750" y="2169650"/>
                </a:lnTo>
                <a:lnTo>
                  <a:pt x="0" y="21696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0430CE-F6C9-4EDE-A510-29273073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901" y="3487628"/>
            <a:ext cx="4407750" cy="2169650"/>
          </a:xfrm>
          <a:custGeom>
            <a:avLst/>
            <a:gdLst>
              <a:gd name="connsiteX0" fmla="*/ 0 w 4407750"/>
              <a:gd name="connsiteY0" fmla="*/ 0 h 2169650"/>
              <a:gd name="connsiteX1" fmla="*/ 4407750 w 4407750"/>
              <a:gd name="connsiteY1" fmla="*/ 0 h 2169650"/>
              <a:gd name="connsiteX2" fmla="*/ 4407750 w 4407750"/>
              <a:gd name="connsiteY2" fmla="*/ 2169650 h 2169650"/>
              <a:gd name="connsiteX3" fmla="*/ 0 w 4407750"/>
              <a:gd name="connsiteY3" fmla="*/ 2169650 h 216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7750" h="2169650">
                <a:moveTo>
                  <a:pt x="0" y="0"/>
                </a:moveTo>
                <a:lnTo>
                  <a:pt x="4407750" y="0"/>
                </a:lnTo>
                <a:lnTo>
                  <a:pt x="4407750" y="2169650"/>
                </a:lnTo>
                <a:lnTo>
                  <a:pt x="0" y="21696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8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408" userDrawn="1">
          <p15:clr>
            <a:srgbClr val="FBAE40"/>
          </p15:clr>
        </p15:guide>
        <p15:guide id="4" pos="1072" userDrawn="1">
          <p15:clr>
            <a:srgbClr val="FBAE40"/>
          </p15:clr>
        </p15:guide>
        <p15:guide id="5" pos="1648" userDrawn="1">
          <p15:clr>
            <a:srgbClr val="FBAE40"/>
          </p15:clr>
        </p15:guide>
        <p15:guide id="6" pos="2312" userDrawn="1">
          <p15:clr>
            <a:srgbClr val="FBAE40"/>
          </p15:clr>
        </p15:guide>
        <p15:guide id="7" pos="2888" userDrawn="1">
          <p15:clr>
            <a:srgbClr val="FBAE40"/>
          </p15:clr>
        </p15:guide>
        <p15:guide id="8" pos="3552" userDrawn="1">
          <p15:clr>
            <a:srgbClr val="FBAE40"/>
          </p15:clr>
        </p15:guide>
        <p15:guide id="9" pos="4128" userDrawn="1">
          <p15:clr>
            <a:srgbClr val="FBAE40"/>
          </p15:clr>
        </p15:guide>
        <p15:guide id="10" pos="4791" userDrawn="1">
          <p15:clr>
            <a:srgbClr val="FBAE40"/>
          </p15:clr>
        </p15:guide>
        <p15:guide id="11" pos="5367" userDrawn="1">
          <p15:clr>
            <a:srgbClr val="FBAE40"/>
          </p15:clr>
        </p15:guide>
        <p15:guide id="12" pos="6031" userDrawn="1">
          <p15:clr>
            <a:srgbClr val="FBAE40"/>
          </p15:clr>
        </p15:guide>
        <p15:guide id="13" pos="6607" userDrawn="1">
          <p15:clr>
            <a:srgbClr val="FBAE40"/>
          </p15:clr>
        </p15:guide>
        <p15:guide id="14" pos="7271" userDrawn="1">
          <p15:clr>
            <a:srgbClr val="FBAE40"/>
          </p15:clr>
        </p15:guide>
        <p15:guide id="15" orient="horz" userDrawn="1">
          <p15:clr>
            <a:srgbClr val="FBAE40"/>
          </p15:clr>
        </p15:guide>
        <p15:guide id="16" orient="horz" pos="4320" userDrawn="1">
          <p15:clr>
            <a:srgbClr val="FBAE40"/>
          </p15:clr>
        </p15:guide>
        <p15:guide id="17" orient="horz" pos="408" userDrawn="1">
          <p15:clr>
            <a:srgbClr val="FBAE40"/>
          </p15:clr>
        </p15:guide>
        <p15:guide id="18" orient="horz" pos="391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CA8B45-08F9-46C8-B479-DC99123C91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732061" cy="3600450"/>
          </a:xfrm>
          <a:custGeom>
            <a:avLst/>
            <a:gdLst>
              <a:gd name="connsiteX0" fmla="*/ 0 w 5962651"/>
              <a:gd name="connsiteY0" fmla="*/ 0 h 3600450"/>
              <a:gd name="connsiteX1" fmla="*/ 5962651 w 5962651"/>
              <a:gd name="connsiteY1" fmla="*/ 0 h 3600450"/>
              <a:gd name="connsiteX2" fmla="*/ 5962651 w 5962651"/>
              <a:gd name="connsiteY2" fmla="*/ 3600450 h 3600450"/>
              <a:gd name="connsiteX3" fmla="*/ 0 w 5962651"/>
              <a:gd name="connsiteY3" fmla="*/ 360045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2651" h="3600450">
                <a:moveTo>
                  <a:pt x="0" y="0"/>
                </a:moveTo>
                <a:lnTo>
                  <a:pt x="5962651" y="0"/>
                </a:lnTo>
                <a:lnTo>
                  <a:pt x="5962651" y="3600450"/>
                </a:lnTo>
                <a:lnTo>
                  <a:pt x="0" y="36004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5B554-584F-4FCA-9058-A741B62790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2700" y="3820300"/>
            <a:ext cx="4991100" cy="3037699"/>
          </a:xfrm>
          <a:custGeom>
            <a:avLst/>
            <a:gdLst>
              <a:gd name="connsiteX0" fmla="*/ 0 w 5829300"/>
              <a:gd name="connsiteY0" fmla="*/ 0 h 3037699"/>
              <a:gd name="connsiteX1" fmla="*/ 5829300 w 5829300"/>
              <a:gd name="connsiteY1" fmla="*/ 0 h 3037699"/>
              <a:gd name="connsiteX2" fmla="*/ 5829300 w 5829300"/>
              <a:gd name="connsiteY2" fmla="*/ 3037699 h 3037699"/>
              <a:gd name="connsiteX3" fmla="*/ 0 w 5829300"/>
              <a:gd name="connsiteY3" fmla="*/ 3037699 h 303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0" h="3037699">
                <a:moveTo>
                  <a:pt x="0" y="0"/>
                </a:moveTo>
                <a:lnTo>
                  <a:pt x="5829300" y="0"/>
                </a:lnTo>
                <a:lnTo>
                  <a:pt x="5829300" y="3037699"/>
                </a:lnTo>
                <a:lnTo>
                  <a:pt x="0" y="30376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4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A8626E-46AB-4CED-A137-7B20FD160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030" y="1349563"/>
            <a:ext cx="3789218" cy="4156364"/>
          </a:xfrm>
          <a:custGeom>
            <a:avLst/>
            <a:gdLst>
              <a:gd name="connsiteX0" fmla="*/ 0 w 3789218"/>
              <a:gd name="connsiteY0" fmla="*/ 0 h 4156364"/>
              <a:gd name="connsiteX1" fmla="*/ 3789218 w 3789218"/>
              <a:gd name="connsiteY1" fmla="*/ 0 h 4156364"/>
              <a:gd name="connsiteX2" fmla="*/ 3789218 w 3789218"/>
              <a:gd name="connsiteY2" fmla="*/ 4156364 h 4156364"/>
              <a:gd name="connsiteX3" fmla="*/ 0 w 3789218"/>
              <a:gd name="connsiteY3" fmla="*/ 4156364 h 415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9218" h="4156364">
                <a:moveTo>
                  <a:pt x="0" y="0"/>
                </a:moveTo>
                <a:lnTo>
                  <a:pt x="3789218" y="0"/>
                </a:lnTo>
                <a:lnTo>
                  <a:pt x="3789218" y="4156364"/>
                </a:lnTo>
                <a:lnTo>
                  <a:pt x="0" y="41563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6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167263-79B4-47D9-9BFE-571A7D94C5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4136" y="1155545"/>
            <a:ext cx="3956958" cy="4597555"/>
          </a:xfrm>
          <a:custGeom>
            <a:avLst/>
            <a:gdLst>
              <a:gd name="connsiteX0" fmla="*/ 0 w 3956958"/>
              <a:gd name="connsiteY0" fmla="*/ 0 h 4597555"/>
              <a:gd name="connsiteX1" fmla="*/ 3956958 w 3956958"/>
              <a:gd name="connsiteY1" fmla="*/ 0 h 4597555"/>
              <a:gd name="connsiteX2" fmla="*/ 3956958 w 3956958"/>
              <a:gd name="connsiteY2" fmla="*/ 4597555 h 4597555"/>
              <a:gd name="connsiteX3" fmla="*/ 0 w 3956958"/>
              <a:gd name="connsiteY3" fmla="*/ 4597555 h 459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6958" h="4597555">
                <a:moveTo>
                  <a:pt x="0" y="0"/>
                </a:moveTo>
                <a:lnTo>
                  <a:pt x="3956958" y="0"/>
                </a:lnTo>
                <a:lnTo>
                  <a:pt x="3956958" y="4597555"/>
                </a:lnTo>
                <a:lnTo>
                  <a:pt x="0" y="45975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4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40BC49-BA66-434C-BD81-8087BC286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8073" y="1"/>
            <a:ext cx="3808427" cy="4483100"/>
          </a:xfrm>
          <a:custGeom>
            <a:avLst/>
            <a:gdLst>
              <a:gd name="connsiteX0" fmla="*/ 0 w 3808427"/>
              <a:gd name="connsiteY0" fmla="*/ 0 h 4483100"/>
              <a:gd name="connsiteX1" fmla="*/ 3808427 w 3808427"/>
              <a:gd name="connsiteY1" fmla="*/ 0 h 4483100"/>
              <a:gd name="connsiteX2" fmla="*/ 3808427 w 3808427"/>
              <a:gd name="connsiteY2" fmla="*/ 4483100 h 4483100"/>
              <a:gd name="connsiteX3" fmla="*/ 0 w 3808427"/>
              <a:gd name="connsiteY3" fmla="*/ 448310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427" h="4483100">
                <a:moveTo>
                  <a:pt x="0" y="0"/>
                </a:moveTo>
                <a:lnTo>
                  <a:pt x="3808427" y="0"/>
                </a:lnTo>
                <a:lnTo>
                  <a:pt x="3808427" y="4483100"/>
                </a:lnTo>
                <a:lnTo>
                  <a:pt x="0" y="4483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8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42A996-B9BC-4F73-9194-162FC176F5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5621" y="3784422"/>
            <a:ext cx="2947872" cy="1968678"/>
          </a:xfrm>
          <a:custGeom>
            <a:avLst/>
            <a:gdLst>
              <a:gd name="connsiteX0" fmla="*/ 0 w 2947872"/>
              <a:gd name="connsiteY0" fmla="*/ 0 h 1968678"/>
              <a:gd name="connsiteX1" fmla="*/ 2947872 w 2947872"/>
              <a:gd name="connsiteY1" fmla="*/ 0 h 1968678"/>
              <a:gd name="connsiteX2" fmla="*/ 2947872 w 2947872"/>
              <a:gd name="connsiteY2" fmla="*/ 1968678 h 1968678"/>
              <a:gd name="connsiteX3" fmla="*/ 0 w 2947872"/>
              <a:gd name="connsiteY3" fmla="*/ 1968678 h 196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872" h="1968678">
                <a:moveTo>
                  <a:pt x="0" y="0"/>
                </a:moveTo>
                <a:lnTo>
                  <a:pt x="2947872" y="0"/>
                </a:lnTo>
                <a:lnTo>
                  <a:pt x="2947872" y="1968678"/>
                </a:lnTo>
                <a:lnTo>
                  <a:pt x="0" y="19686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8A4D6B-5383-406D-A7F2-6A983EF894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50395" y="1335314"/>
            <a:ext cx="3345984" cy="5522686"/>
          </a:xfrm>
          <a:custGeom>
            <a:avLst/>
            <a:gdLst>
              <a:gd name="connsiteX0" fmla="*/ 0 w 3345984"/>
              <a:gd name="connsiteY0" fmla="*/ 0 h 5522686"/>
              <a:gd name="connsiteX1" fmla="*/ 3345984 w 3345984"/>
              <a:gd name="connsiteY1" fmla="*/ 0 h 5522686"/>
              <a:gd name="connsiteX2" fmla="*/ 3345984 w 3345984"/>
              <a:gd name="connsiteY2" fmla="*/ 5522686 h 5522686"/>
              <a:gd name="connsiteX3" fmla="*/ 0 w 3345984"/>
              <a:gd name="connsiteY3" fmla="*/ 5522686 h 55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984" h="5522686">
                <a:moveTo>
                  <a:pt x="0" y="0"/>
                </a:moveTo>
                <a:lnTo>
                  <a:pt x="3345984" y="0"/>
                </a:lnTo>
                <a:lnTo>
                  <a:pt x="3345984" y="5522686"/>
                </a:lnTo>
                <a:lnTo>
                  <a:pt x="0" y="55226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7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5AE514-6F67-4CBC-BCAB-0EF1779F5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062" y="1351274"/>
            <a:ext cx="4338720" cy="4231653"/>
          </a:xfrm>
          <a:custGeom>
            <a:avLst/>
            <a:gdLst>
              <a:gd name="connsiteX0" fmla="*/ 0 w 4338720"/>
              <a:gd name="connsiteY0" fmla="*/ 0 h 4231653"/>
              <a:gd name="connsiteX1" fmla="*/ 4338720 w 4338720"/>
              <a:gd name="connsiteY1" fmla="*/ 0 h 4231653"/>
              <a:gd name="connsiteX2" fmla="*/ 4338720 w 4338720"/>
              <a:gd name="connsiteY2" fmla="*/ 4231653 h 4231653"/>
              <a:gd name="connsiteX3" fmla="*/ 0 w 4338720"/>
              <a:gd name="connsiteY3" fmla="*/ 4231653 h 42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720" h="4231653">
                <a:moveTo>
                  <a:pt x="0" y="0"/>
                </a:moveTo>
                <a:lnTo>
                  <a:pt x="4338720" y="0"/>
                </a:lnTo>
                <a:lnTo>
                  <a:pt x="4338720" y="4231653"/>
                </a:lnTo>
                <a:lnTo>
                  <a:pt x="0" y="4231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71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6D7DFA-6A5D-4352-AEDC-EB11C18038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8218" y="1351274"/>
            <a:ext cx="4338720" cy="4231653"/>
          </a:xfrm>
          <a:custGeom>
            <a:avLst/>
            <a:gdLst>
              <a:gd name="connsiteX0" fmla="*/ 0 w 4338720"/>
              <a:gd name="connsiteY0" fmla="*/ 0 h 4231653"/>
              <a:gd name="connsiteX1" fmla="*/ 4338720 w 4338720"/>
              <a:gd name="connsiteY1" fmla="*/ 0 h 4231653"/>
              <a:gd name="connsiteX2" fmla="*/ 4338720 w 4338720"/>
              <a:gd name="connsiteY2" fmla="*/ 4231653 h 4231653"/>
              <a:gd name="connsiteX3" fmla="*/ 0 w 4338720"/>
              <a:gd name="connsiteY3" fmla="*/ 4231653 h 42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720" h="4231653">
                <a:moveTo>
                  <a:pt x="0" y="0"/>
                </a:moveTo>
                <a:lnTo>
                  <a:pt x="4338720" y="0"/>
                </a:lnTo>
                <a:lnTo>
                  <a:pt x="4338720" y="4231653"/>
                </a:lnTo>
                <a:lnTo>
                  <a:pt x="0" y="4231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6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7F75-01E6-4EAD-99DD-B697E7DAB0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062" y="1351274"/>
            <a:ext cx="4338720" cy="4231653"/>
          </a:xfrm>
          <a:custGeom>
            <a:avLst/>
            <a:gdLst>
              <a:gd name="connsiteX0" fmla="*/ 0 w 4338720"/>
              <a:gd name="connsiteY0" fmla="*/ 0 h 4231653"/>
              <a:gd name="connsiteX1" fmla="*/ 4338720 w 4338720"/>
              <a:gd name="connsiteY1" fmla="*/ 0 h 4231653"/>
              <a:gd name="connsiteX2" fmla="*/ 4338720 w 4338720"/>
              <a:gd name="connsiteY2" fmla="*/ 4231653 h 4231653"/>
              <a:gd name="connsiteX3" fmla="*/ 0 w 4338720"/>
              <a:gd name="connsiteY3" fmla="*/ 4231653 h 42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720" h="4231653">
                <a:moveTo>
                  <a:pt x="0" y="0"/>
                </a:moveTo>
                <a:lnTo>
                  <a:pt x="4338720" y="0"/>
                </a:lnTo>
                <a:lnTo>
                  <a:pt x="4338720" y="4231653"/>
                </a:lnTo>
                <a:lnTo>
                  <a:pt x="0" y="4231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02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4AF85E-11E0-4B97-8F20-A08E940045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8218" y="1351274"/>
            <a:ext cx="4338720" cy="4231653"/>
          </a:xfrm>
          <a:custGeom>
            <a:avLst/>
            <a:gdLst>
              <a:gd name="connsiteX0" fmla="*/ 0 w 4338720"/>
              <a:gd name="connsiteY0" fmla="*/ 0 h 4231653"/>
              <a:gd name="connsiteX1" fmla="*/ 4338720 w 4338720"/>
              <a:gd name="connsiteY1" fmla="*/ 0 h 4231653"/>
              <a:gd name="connsiteX2" fmla="*/ 4338720 w 4338720"/>
              <a:gd name="connsiteY2" fmla="*/ 4231653 h 4231653"/>
              <a:gd name="connsiteX3" fmla="*/ 0 w 4338720"/>
              <a:gd name="connsiteY3" fmla="*/ 4231653 h 42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720" h="4231653">
                <a:moveTo>
                  <a:pt x="0" y="0"/>
                </a:moveTo>
                <a:lnTo>
                  <a:pt x="4338720" y="0"/>
                </a:lnTo>
                <a:lnTo>
                  <a:pt x="4338720" y="4231653"/>
                </a:lnTo>
                <a:lnTo>
                  <a:pt x="0" y="4231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9183F3-D762-49B1-A9D6-3EE8D9A25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4681" y="2257425"/>
            <a:ext cx="3361669" cy="2124075"/>
          </a:xfrm>
          <a:custGeom>
            <a:avLst/>
            <a:gdLst>
              <a:gd name="connsiteX0" fmla="*/ 0 w 3388339"/>
              <a:gd name="connsiteY0" fmla="*/ 0 h 2088431"/>
              <a:gd name="connsiteX1" fmla="*/ 3388339 w 3388339"/>
              <a:gd name="connsiteY1" fmla="*/ 0 h 2088431"/>
              <a:gd name="connsiteX2" fmla="*/ 3388339 w 3388339"/>
              <a:gd name="connsiteY2" fmla="*/ 2088431 h 2088431"/>
              <a:gd name="connsiteX3" fmla="*/ 0 w 3388339"/>
              <a:gd name="connsiteY3" fmla="*/ 2088431 h 208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8339" h="2088431">
                <a:moveTo>
                  <a:pt x="0" y="0"/>
                </a:moveTo>
                <a:lnTo>
                  <a:pt x="3388339" y="0"/>
                </a:lnTo>
                <a:lnTo>
                  <a:pt x="3388339" y="2088431"/>
                </a:lnTo>
                <a:lnTo>
                  <a:pt x="0" y="20884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8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01B8ED-D217-4A52-BE58-D077B76F3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44" y="1998065"/>
            <a:ext cx="9478512" cy="2561085"/>
          </a:xfrm>
          <a:custGeom>
            <a:avLst/>
            <a:gdLst>
              <a:gd name="connsiteX0" fmla="*/ 0 w 9478512"/>
              <a:gd name="connsiteY0" fmla="*/ 0 h 2561085"/>
              <a:gd name="connsiteX1" fmla="*/ 9478512 w 9478512"/>
              <a:gd name="connsiteY1" fmla="*/ 0 h 2561085"/>
              <a:gd name="connsiteX2" fmla="*/ 9478512 w 9478512"/>
              <a:gd name="connsiteY2" fmla="*/ 2561085 h 2561085"/>
              <a:gd name="connsiteX3" fmla="*/ 0 w 9478512"/>
              <a:gd name="connsiteY3" fmla="*/ 2561085 h 25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8512" h="2561085">
                <a:moveTo>
                  <a:pt x="0" y="0"/>
                </a:moveTo>
                <a:lnTo>
                  <a:pt x="9478512" y="0"/>
                </a:lnTo>
                <a:lnTo>
                  <a:pt x="9478512" y="2561085"/>
                </a:lnTo>
                <a:lnTo>
                  <a:pt x="0" y="256108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41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AE317D-BEF8-4FF3-A807-8B8263DC73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6096000" cy="5943600"/>
          </a:xfrm>
          <a:custGeom>
            <a:avLst/>
            <a:gdLst>
              <a:gd name="connsiteX0" fmla="*/ 0 w 6096000"/>
              <a:gd name="connsiteY0" fmla="*/ 0 h 5943600"/>
              <a:gd name="connsiteX1" fmla="*/ 6096000 w 6096000"/>
              <a:gd name="connsiteY1" fmla="*/ 0 h 5943600"/>
              <a:gd name="connsiteX2" fmla="*/ 6096000 w 6096000"/>
              <a:gd name="connsiteY2" fmla="*/ 5943600 h 5943600"/>
              <a:gd name="connsiteX3" fmla="*/ 0 w 6096000"/>
              <a:gd name="connsiteY3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943600">
                <a:moveTo>
                  <a:pt x="0" y="0"/>
                </a:moveTo>
                <a:lnTo>
                  <a:pt x="6096000" y="0"/>
                </a:lnTo>
                <a:lnTo>
                  <a:pt x="6096000" y="5943600"/>
                </a:lnTo>
                <a:lnTo>
                  <a:pt x="0" y="59436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8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72329CA-DB6C-47EE-915C-6F78380D0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6293" y="1447002"/>
            <a:ext cx="2089777" cy="3963996"/>
          </a:xfrm>
          <a:custGeom>
            <a:avLst/>
            <a:gdLst>
              <a:gd name="connsiteX0" fmla="*/ 0 w 2089777"/>
              <a:gd name="connsiteY0" fmla="*/ 0 h 3963996"/>
              <a:gd name="connsiteX1" fmla="*/ 2089777 w 2089777"/>
              <a:gd name="connsiteY1" fmla="*/ 0 h 3963996"/>
              <a:gd name="connsiteX2" fmla="*/ 2089777 w 2089777"/>
              <a:gd name="connsiteY2" fmla="*/ 3963996 h 3963996"/>
              <a:gd name="connsiteX3" fmla="*/ 0 w 2089777"/>
              <a:gd name="connsiteY3" fmla="*/ 3963996 h 396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9777" h="3963996">
                <a:moveTo>
                  <a:pt x="0" y="0"/>
                </a:moveTo>
                <a:lnTo>
                  <a:pt x="2089777" y="0"/>
                </a:lnTo>
                <a:lnTo>
                  <a:pt x="2089777" y="3963996"/>
                </a:lnTo>
                <a:lnTo>
                  <a:pt x="0" y="39639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248AEB-FCEB-4041-AC2F-6735D8A04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59407" y="1447002"/>
            <a:ext cx="2089777" cy="3963996"/>
          </a:xfrm>
          <a:custGeom>
            <a:avLst/>
            <a:gdLst>
              <a:gd name="connsiteX0" fmla="*/ 0 w 2089777"/>
              <a:gd name="connsiteY0" fmla="*/ 0 h 3963996"/>
              <a:gd name="connsiteX1" fmla="*/ 2089777 w 2089777"/>
              <a:gd name="connsiteY1" fmla="*/ 0 h 3963996"/>
              <a:gd name="connsiteX2" fmla="*/ 2089777 w 2089777"/>
              <a:gd name="connsiteY2" fmla="*/ 3963996 h 3963996"/>
              <a:gd name="connsiteX3" fmla="*/ 0 w 2089777"/>
              <a:gd name="connsiteY3" fmla="*/ 3963996 h 396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9777" h="3963996">
                <a:moveTo>
                  <a:pt x="0" y="0"/>
                </a:moveTo>
                <a:lnTo>
                  <a:pt x="2089777" y="0"/>
                </a:lnTo>
                <a:lnTo>
                  <a:pt x="2089777" y="3963996"/>
                </a:lnTo>
                <a:lnTo>
                  <a:pt x="0" y="39639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90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6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78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691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103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49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51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9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28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62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40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9AB6F54-9C04-4C25-A9B3-D3130BA4A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27786"/>
            <a:ext cx="5442985" cy="4002428"/>
          </a:xfrm>
          <a:custGeom>
            <a:avLst/>
            <a:gdLst>
              <a:gd name="connsiteX0" fmla="*/ 0 w 5442985"/>
              <a:gd name="connsiteY0" fmla="*/ 0 h 4002428"/>
              <a:gd name="connsiteX1" fmla="*/ 5442985 w 5442985"/>
              <a:gd name="connsiteY1" fmla="*/ 0 h 4002428"/>
              <a:gd name="connsiteX2" fmla="*/ 5442985 w 5442985"/>
              <a:gd name="connsiteY2" fmla="*/ 4002428 h 4002428"/>
              <a:gd name="connsiteX3" fmla="*/ 0 w 5442985"/>
              <a:gd name="connsiteY3" fmla="*/ 4002428 h 40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2985" h="4002428">
                <a:moveTo>
                  <a:pt x="0" y="0"/>
                </a:moveTo>
                <a:lnTo>
                  <a:pt x="5442985" y="0"/>
                </a:lnTo>
                <a:lnTo>
                  <a:pt x="5442985" y="4002428"/>
                </a:lnTo>
                <a:lnTo>
                  <a:pt x="0" y="40024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60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0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02C1FC-EEC1-4577-A540-046DD7A97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670" y="1266041"/>
            <a:ext cx="2381843" cy="2763901"/>
          </a:xfrm>
          <a:custGeom>
            <a:avLst/>
            <a:gdLst>
              <a:gd name="connsiteX0" fmla="*/ 0 w 2381843"/>
              <a:gd name="connsiteY0" fmla="*/ 0 h 2763901"/>
              <a:gd name="connsiteX1" fmla="*/ 2381843 w 2381843"/>
              <a:gd name="connsiteY1" fmla="*/ 0 h 2763901"/>
              <a:gd name="connsiteX2" fmla="*/ 2381843 w 2381843"/>
              <a:gd name="connsiteY2" fmla="*/ 2763901 h 2763901"/>
              <a:gd name="connsiteX3" fmla="*/ 0 w 2381843"/>
              <a:gd name="connsiteY3" fmla="*/ 2763901 h 276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843" h="2763901">
                <a:moveTo>
                  <a:pt x="0" y="0"/>
                </a:moveTo>
                <a:lnTo>
                  <a:pt x="2381843" y="0"/>
                </a:lnTo>
                <a:lnTo>
                  <a:pt x="2381843" y="2763901"/>
                </a:lnTo>
                <a:lnTo>
                  <a:pt x="0" y="276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28E2E-A8B2-4722-8F9E-CA6FAD63B5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0157" y="1266041"/>
            <a:ext cx="2381843" cy="4366713"/>
          </a:xfrm>
          <a:custGeom>
            <a:avLst/>
            <a:gdLst>
              <a:gd name="connsiteX0" fmla="*/ 0 w 2381843"/>
              <a:gd name="connsiteY0" fmla="*/ 0 h 4366713"/>
              <a:gd name="connsiteX1" fmla="*/ 2381843 w 2381843"/>
              <a:gd name="connsiteY1" fmla="*/ 0 h 4366713"/>
              <a:gd name="connsiteX2" fmla="*/ 2381843 w 2381843"/>
              <a:gd name="connsiteY2" fmla="*/ 4366713 h 4366713"/>
              <a:gd name="connsiteX3" fmla="*/ 0 w 2381843"/>
              <a:gd name="connsiteY3" fmla="*/ 4366713 h 436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843" h="4366713">
                <a:moveTo>
                  <a:pt x="0" y="0"/>
                </a:moveTo>
                <a:lnTo>
                  <a:pt x="2381843" y="0"/>
                </a:lnTo>
                <a:lnTo>
                  <a:pt x="2381843" y="4366713"/>
                </a:lnTo>
                <a:lnTo>
                  <a:pt x="0" y="4366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9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43EB86-1B39-4118-8EE0-38F5D867D1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5181" y="0"/>
            <a:ext cx="3910945" cy="5820229"/>
          </a:xfrm>
          <a:custGeom>
            <a:avLst/>
            <a:gdLst>
              <a:gd name="connsiteX0" fmla="*/ 0 w 3910945"/>
              <a:gd name="connsiteY0" fmla="*/ 0 h 5820229"/>
              <a:gd name="connsiteX1" fmla="*/ 3910945 w 3910945"/>
              <a:gd name="connsiteY1" fmla="*/ 0 h 5820229"/>
              <a:gd name="connsiteX2" fmla="*/ 3910945 w 3910945"/>
              <a:gd name="connsiteY2" fmla="*/ 5820229 h 5820229"/>
              <a:gd name="connsiteX3" fmla="*/ 0 w 3910945"/>
              <a:gd name="connsiteY3" fmla="*/ 5820229 h 58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0945" h="5820229">
                <a:moveTo>
                  <a:pt x="0" y="0"/>
                </a:moveTo>
                <a:lnTo>
                  <a:pt x="3910945" y="0"/>
                </a:lnTo>
                <a:lnTo>
                  <a:pt x="3910945" y="5820229"/>
                </a:lnTo>
                <a:lnTo>
                  <a:pt x="0" y="58202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1FBAFD1-0EF2-4827-BC58-6BA8C49F23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8834" y="1250837"/>
            <a:ext cx="4038600" cy="2094543"/>
          </a:xfrm>
          <a:custGeom>
            <a:avLst/>
            <a:gdLst>
              <a:gd name="connsiteX0" fmla="*/ 0 w 4038600"/>
              <a:gd name="connsiteY0" fmla="*/ 0 h 2094543"/>
              <a:gd name="connsiteX1" fmla="*/ 4038600 w 4038600"/>
              <a:gd name="connsiteY1" fmla="*/ 0 h 2094543"/>
              <a:gd name="connsiteX2" fmla="*/ 4038600 w 4038600"/>
              <a:gd name="connsiteY2" fmla="*/ 2094543 h 2094543"/>
              <a:gd name="connsiteX3" fmla="*/ 0 w 4038600"/>
              <a:gd name="connsiteY3" fmla="*/ 2094543 h 20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94543">
                <a:moveTo>
                  <a:pt x="0" y="0"/>
                </a:moveTo>
                <a:lnTo>
                  <a:pt x="4038600" y="0"/>
                </a:lnTo>
                <a:lnTo>
                  <a:pt x="4038600" y="2094543"/>
                </a:lnTo>
                <a:lnTo>
                  <a:pt x="0" y="2094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5D4C3DC-219D-43C6-8BB9-7D11F7C69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8834" y="3526270"/>
            <a:ext cx="4038600" cy="2094543"/>
          </a:xfrm>
          <a:custGeom>
            <a:avLst/>
            <a:gdLst>
              <a:gd name="connsiteX0" fmla="*/ 0 w 4038600"/>
              <a:gd name="connsiteY0" fmla="*/ 0 h 2094543"/>
              <a:gd name="connsiteX1" fmla="*/ 4038600 w 4038600"/>
              <a:gd name="connsiteY1" fmla="*/ 0 h 2094543"/>
              <a:gd name="connsiteX2" fmla="*/ 4038600 w 4038600"/>
              <a:gd name="connsiteY2" fmla="*/ 2094543 h 2094543"/>
              <a:gd name="connsiteX3" fmla="*/ 0 w 4038600"/>
              <a:gd name="connsiteY3" fmla="*/ 2094543 h 20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94543">
                <a:moveTo>
                  <a:pt x="0" y="0"/>
                </a:moveTo>
                <a:lnTo>
                  <a:pt x="4038600" y="0"/>
                </a:lnTo>
                <a:lnTo>
                  <a:pt x="4038600" y="2094543"/>
                </a:lnTo>
                <a:lnTo>
                  <a:pt x="0" y="2094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43D118-2F22-40DA-ADF8-1E54AF486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3944" y="1335313"/>
            <a:ext cx="3681186" cy="4044851"/>
          </a:xfrm>
          <a:custGeom>
            <a:avLst/>
            <a:gdLst>
              <a:gd name="connsiteX0" fmla="*/ 0 w 3681186"/>
              <a:gd name="connsiteY0" fmla="*/ 0 h 4044851"/>
              <a:gd name="connsiteX1" fmla="*/ 3681186 w 3681186"/>
              <a:gd name="connsiteY1" fmla="*/ 0 h 4044851"/>
              <a:gd name="connsiteX2" fmla="*/ 3681186 w 3681186"/>
              <a:gd name="connsiteY2" fmla="*/ 4044851 h 4044851"/>
              <a:gd name="connsiteX3" fmla="*/ 0 w 3681186"/>
              <a:gd name="connsiteY3" fmla="*/ 4044851 h 404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1186" h="4044851">
                <a:moveTo>
                  <a:pt x="0" y="0"/>
                </a:moveTo>
                <a:lnTo>
                  <a:pt x="3681186" y="0"/>
                </a:lnTo>
                <a:lnTo>
                  <a:pt x="3681186" y="4044851"/>
                </a:lnTo>
                <a:lnTo>
                  <a:pt x="0" y="40448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0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1C71583-0668-41C3-9001-D19C24F1C5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5507" y="2974564"/>
            <a:ext cx="4938608" cy="2632297"/>
          </a:xfrm>
          <a:custGeom>
            <a:avLst/>
            <a:gdLst>
              <a:gd name="connsiteX0" fmla="*/ 0 w 4985904"/>
              <a:gd name="connsiteY0" fmla="*/ 0 h 2632297"/>
              <a:gd name="connsiteX1" fmla="*/ 4985904 w 4985904"/>
              <a:gd name="connsiteY1" fmla="*/ 0 h 2632297"/>
              <a:gd name="connsiteX2" fmla="*/ 4985904 w 4985904"/>
              <a:gd name="connsiteY2" fmla="*/ 2632297 h 2632297"/>
              <a:gd name="connsiteX3" fmla="*/ 0 w 4985904"/>
              <a:gd name="connsiteY3" fmla="*/ 2632297 h 263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5904" h="2632297">
                <a:moveTo>
                  <a:pt x="0" y="0"/>
                </a:moveTo>
                <a:lnTo>
                  <a:pt x="4985904" y="0"/>
                </a:lnTo>
                <a:lnTo>
                  <a:pt x="4985904" y="2632297"/>
                </a:lnTo>
                <a:lnTo>
                  <a:pt x="0" y="26322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0FFF769-9A5F-44FD-B75D-E1D19F26B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073" y="2974563"/>
            <a:ext cx="4938608" cy="2632297"/>
          </a:xfrm>
          <a:custGeom>
            <a:avLst/>
            <a:gdLst>
              <a:gd name="connsiteX0" fmla="*/ 0 w 4985904"/>
              <a:gd name="connsiteY0" fmla="*/ 0 h 2632297"/>
              <a:gd name="connsiteX1" fmla="*/ 4985904 w 4985904"/>
              <a:gd name="connsiteY1" fmla="*/ 0 h 2632297"/>
              <a:gd name="connsiteX2" fmla="*/ 4985904 w 4985904"/>
              <a:gd name="connsiteY2" fmla="*/ 2632297 h 2632297"/>
              <a:gd name="connsiteX3" fmla="*/ 0 w 4985904"/>
              <a:gd name="connsiteY3" fmla="*/ 2632297 h 263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5904" h="2632297">
                <a:moveTo>
                  <a:pt x="0" y="0"/>
                </a:moveTo>
                <a:lnTo>
                  <a:pt x="4985904" y="0"/>
                </a:lnTo>
                <a:lnTo>
                  <a:pt x="4985904" y="2632297"/>
                </a:lnTo>
                <a:lnTo>
                  <a:pt x="0" y="26322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6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8A8C855-E1E5-CB1E-36B9-9885161E434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556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  </a:t>
            </a:r>
          </a:p>
        </p:txBody>
      </p:sp>
    </p:spTree>
    <p:extLst>
      <p:ext uri="{BB962C8B-B14F-4D97-AF65-F5344CB8AC3E}">
        <p14:creationId xmlns:p14="http://schemas.microsoft.com/office/powerpoint/2010/main" val="329428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08" userDrawn="1">
          <p15:clr>
            <a:srgbClr val="F26B43"/>
          </p15:clr>
        </p15:guide>
        <p15:guide id="4" pos="7271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408" userDrawn="1">
          <p15:clr>
            <a:srgbClr val="F26B43"/>
          </p15:clr>
        </p15:guide>
        <p15:guide id="8" orient="horz" pos="935" userDrawn="1">
          <p15:clr>
            <a:srgbClr val="F26B43"/>
          </p15:clr>
        </p15:guide>
        <p15:guide id="9" orient="horz" pos="2448" userDrawn="1">
          <p15:clr>
            <a:srgbClr val="F26B43"/>
          </p15:clr>
        </p15:guide>
        <p15:guide id="10" orient="horz" pos="3911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7692-CFFD-4D6E-9C6F-AD440B421D50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1E1B0-EB8E-42A1-82A7-7C431346F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1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15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hyperlink" Target="https://www.envitia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richard.griffith@envitia.com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sv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46BEC-6737-026B-2CFA-5F53BD846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26" y="4234664"/>
            <a:ext cx="3493152" cy="3493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B010E-F84B-044E-95C6-46DEEF6494C0}"/>
              </a:ext>
            </a:extLst>
          </p:cNvPr>
          <p:cNvSpPr txBox="1"/>
          <p:nvPr/>
        </p:nvSpPr>
        <p:spPr>
          <a:xfrm>
            <a:off x="6717323" y="58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889176E-B56B-670A-E436-581E58ED2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55" y="271996"/>
            <a:ext cx="1625946" cy="860614"/>
          </a:xfrm>
          <a:prstGeom prst="rect">
            <a:avLst/>
          </a:prstGeom>
        </p:spPr>
      </p:pic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F89CC58-4E0C-7818-D5BB-B2811A7B9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8" y="279451"/>
            <a:ext cx="1015721" cy="8470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98783C-BC2A-A1C0-DBD7-EB34C85391B4}"/>
              </a:ext>
            </a:extLst>
          </p:cNvPr>
          <p:cNvSpPr txBox="1"/>
          <p:nvPr/>
        </p:nvSpPr>
        <p:spPr>
          <a:xfrm>
            <a:off x="1391884" y="1474129"/>
            <a:ext cx="940822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AI Ready Data: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Envitia’s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 experience of helping public sector customers get their data into shape so that AI can be used effectively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7F9BF-AA63-1183-7947-20404FD98802}"/>
              </a:ext>
            </a:extLst>
          </p:cNvPr>
          <p:cNvGrpSpPr/>
          <p:nvPr/>
        </p:nvGrpSpPr>
        <p:grpSpPr>
          <a:xfrm>
            <a:off x="1961096" y="5459540"/>
            <a:ext cx="3421217" cy="847098"/>
            <a:chOff x="3123915" y="5646580"/>
            <a:chExt cx="3421217" cy="847098"/>
          </a:xfrm>
        </p:grpSpPr>
        <p:pic>
          <p:nvPicPr>
            <p:cNvPr id="24" name="Picture 23" descr="A black circle with white letters on it&#10;&#10;Description automatically generated">
              <a:extLst>
                <a:ext uri="{FF2B5EF4-FFF2-40B4-BE49-F238E27FC236}">
                  <a16:creationId xmlns:a16="http://schemas.microsoft.com/office/drawing/2014/main" id="{C709E303-141E-A1E2-25CA-8DE4CC5F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915" y="5646580"/>
              <a:ext cx="648841" cy="84709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9D51E-EB67-AB1A-82C6-42C1924F6F41}"/>
                </a:ext>
              </a:extLst>
            </p:cNvPr>
            <p:cNvSpPr txBox="1"/>
            <p:nvPr/>
          </p:nvSpPr>
          <p:spPr>
            <a:xfrm>
              <a:off x="3719201" y="5808519"/>
              <a:ext cx="2825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sh" pitchFamily="2" charset="77"/>
                  <a:ea typeface="+mn-ea"/>
                  <a:cs typeface="+mn-cs"/>
                </a:rPr>
                <a:t>DigiGov Expo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B7AEC-CF07-B2C2-C021-5F1061FC17A6}"/>
              </a:ext>
            </a:extLst>
          </p:cNvPr>
          <p:cNvGrpSpPr/>
          <p:nvPr/>
        </p:nvGrpSpPr>
        <p:grpSpPr>
          <a:xfrm>
            <a:off x="6809688" y="5596576"/>
            <a:ext cx="3367665" cy="523220"/>
            <a:chOff x="4921833" y="5941190"/>
            <a:chExt cx="3367665" cy="523220"/>
          </a:xfrm>
        </p:grpSpPr>
        <p:pic>
          <p:nvPicPr>
            <p:cNvPr id="44" name="Picture 43" descr="A white x in a black circle&#10;&#10;Description automatically generated">
              <a:extLst>
                <a:ext uri="{FF2B5EF4-FFF2-40B4-BE49-F238E27FC236}">
                  <a16:creationId xmlns:a16="http://schemas.microsoft.com/office/drawing/2014/main" id="{C43D3EAE-28A3-5488-A077-529BE9245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833" y="5941190"/>
              <a:ext cx="541736" cy="52322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ED9DE1-24FB-8AD0-DCAC-462DE83B6B5F}"/>
                </a:ext>
              </a:extLst>
            </p:cNvPr>
            <p:cNvSpPr txBox="1"/>
            <p:nvPr/>
          </p:nvSpPr>
          <p:spPr>
            <a:xfrm>
              <a:off x="5463567" y="5941190"/>
              <a:ext cx="2825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sh" pitchFamily="2" charset="77"/>
                  <a:ea typeface="+mn-ea"/>
                  <a:cs typeface="+mn-cs"/>
                </a:rPr>
                <a:t>DIGIGOVEXPO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FD56047-1AD5-9E28-9AFA-1C3639392C99}"/>
              </a:ext>
            </a:extLst>
          </p:cNvPr>
          <p:cNvSpPr txBox="1"/>
          <p:nvPr/>
        </p:nvSpPr>
        <p:spPr>
          <a:xfrm>
            <a:off x="7079459" y="374244"/>
            <a:ext cx="100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THEATRE SPONSORED BY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6D41A56-930E-9011-A9A7-9872B3ADF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1617" y="457551"/>
            <a:ext cx="3266147" cy="561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2C65E-D404-D929-B4C8-E1A0C805F56E}"/>
              </a:ext>
            </a:extLst>
          </p:cNvPr>
          <p:cNvSpPr txBox="1"/>
          <p:nvPr/>
        </p:nvSpPr>
        <p:spPr>
          <a:xfrm>
            <a:off x="1677983" y="3643755"/>
            <a:ext cx="883602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Richard Griffith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 Chief Technology Officer, Envitia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1FD6B-8960-8F3F-DDCF-F7B7DDF7E703}"/>
              </a:ext>
            </a:extLst>
          </p:cNvPr>
          <p:cNvSpPr txBox="1"/>
          <p:nvPr/>
        </p:nvSpPr>
        <p:spPr>
          <a:xfrm>
            <a:off x="10586369" y="5405501"/>
            <a:ext cx="1251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77"/>
                <a:ea typeface="+mn-ea"/>
                <a:cs typeface="+mn-cs"/>
              </a:rPr>
              <a:t>SPONSORED BY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3F894D-13F7-DA65-4E8A-20B5748DA5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41" y="5812257"/>
            <a:ext cx="1682541" cy="3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Box 248">
            <a:extLst>
              <a:ext uri="{FF2B5EF4-FFF2-40B4-BE49-F238E27FC236}">
                <a16:creationId xmlns:a16="http://schemas.microsoft.com/office/drawing/2014/main" id="{766D1CB6-9E43-8CF8-4D90-F118BE2458BE}"/>
              </a:ext>
            </a:extLst>
          </p:cNvPr>
          <p:cNvSpPr txBox="1"/>
          <p:nvPr/>
        </p:nvSpPr>
        <p:spPr>
          <a:xfrm>
            <a:off x="4737819" y="2218608"/>
            <a:ext cx="723881" cy="245042"/>
          </a:xfrm>
          <a:prstGeom prst="rect">
            <a:avLst/>
          </a:prstGeom>
          <a:solidFill>
            <a:schemeClr val="accent4"/>
          </a:solidFill>
        </p:spPr>
        <p:txBody>
          <a:bodyPr wrap="square" lIns="90000" tIns="90000" rIns="90000" bIns="90000" anchor="ctr">
            <a:noAutofit/>
          </a:bodyPr>
          <a:lstStyle/>
          <a:p>
            <a:r>
              <a:rPr lang="en-GB" sz="1400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AI/ML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A90A69D-CB16-33C8-BC08-BB8E64E97965}"/>
              </a:ext>
            </a:extLst>
          </p:cNvPr>
          <p:cNvSpPr txBox="1"/>
          <p:nvPr/>
        </p:nvSpPr>
        <p:spPr>
          <a:xfrm>
            <a:off x="4429126" y="3169022"/>
            <a:ext cx="1032574" cy="245042"/>
          </a:xfrm>
          <a:prstGeom prst="rect">
            <a:avLst/>
          </a:prstGeom>
          <a:solidFill>
            <a:schemeClr val="accent2"/>
          </a:solidFill>
        </p:spPr>
        <p:txBody>
          <a:bodyPr wrap="square" lIns="90000" tIns="90000" rIns="90000" bIns="90000" anchor="ctr">
            <a:noAutofit/>
          </a:bodyPr>
          <a:lstStyle/>
          <a:p>
            <a:r>
              <a:rPr lang="en-GB" sz="1400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Analytics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572E444D-F6E9-C931-61E4-636125575C4A}"/>
              </a:ext>
            </a:extLst>
          </p:cNvPr>
          <p:cNvSpPr txBox="1"/>
          <p:nvPr/>
        </p:nvSpPr>
        <p:spPr>
          <a:xfrm>
            <a:off x="4039353" y="4119436"/>
            <a:ext cx="1422347" cy="245042"/>
          </a:xfrm>
          <a:prstGeom prst="rect">
            <a:avLst/>
          </a:prstGeom>
          <a:solidFill>
            <a:srgbClr val="A6A6A6"/>
          </a:solidFill>
        </p:spPr>
        <p:txBody>
          <a:bodyPr wrap="square" lIns="90000" tIns="90000" rIns="90000" bIns="90000" anchor="ctr">
            <a:noAutofit/>
          </a:bodyPr>
          <a:lstStyle/>
          <a:p>
            <a:r>
              <a:rPr lang="en-GB" sz="1400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Infrastructure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10894030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latin typeface="Poppins SemiBold" panose="00000700000000000000" pitchFamily="2" charset="0"/>
                <a:cs typeface="Poppins SemiBold" panose="00000700000000000000" pitchFamily="2" charset="0"/>
              </a:rPr>
              <a:t>Plus ça change: </a:t>
            </a:r>
            <a:r>
              <a:rPr lang="en-GB" sz="3200" b="1">
                <a:solidFill>
                  <a:schemeClr val="accent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AI </a:t>
            </a:r>
            <a:r>
              <a:rPr lang="en-GB" sz="3200">
                <a:solidFill>
                  <a:schemeClr val="accent2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Data foundations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09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888EA54-0FD6-B62F-7BD7-C90762F571F2}"/>
              </a:ext>
            </a:extLst>
          </p:cNvPr>
          <p:cNvSpPr txBox="1"/>
          <p:nvPr/>
        </p:nvSpPr>
        <p:spPr>
          <a:xfrm>
            <a:off x="628130" y="2115944"/>
            <a:ext cx="3149733" cy="378339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8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When it comes to data, everything changes yet stays the same in </a:t>
            </a:r>
          </a:p>
          <a:p>
            <a:pPr>
              <a:lnSpc>
                <a:spcPct val="18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the AI Age.</a:t>
            </a:r>
          </a:p>
          <a:p>
            <a:pPr>
              <a:lnSpc>
                <a:spcPct val="18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 </a:t>
            </a:r>
          </a:p>
          <a:p>
            <a:pPr>
              <a:lnSpc>
                <a:spcPct val="18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Building robust and secure data foundations is crucial for successfully leveraging AI's benefits and achieving desired business outcomes.</a:t>
            </a:r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E45367BD-A835-BC7A-E0E1-F39AC15D3EBC}"/>
              </a:ext>
            </a:extLst>
          </p:cNvPr>
          <p:cNvSpPr/>
          <p:nvPr/>
        </p:nvSpPr>
        <p:spPr>
          <a:xfrm>
            <a:off x="5482093" y="2210736"/>
            <a:ext cx="5960931" cy="3558201"/>
          </a:xfrm>
          <a:custGeom>
            <a:avLst/>
            <a:gdLst>
              <a:gd name="connsiteX0" fmla="*/ 0 w 8642555"/>
              <a:gd name="connsiteY0" fmla="*/ 4788310 h 4788310"/>
              <a:gd name="connsiteX1" fmla="*/ 3008671 w 8642555"/>
              <a:gd name="connsiteY1" fmla="*/ 3205316 h 4788310"/>
              <a:gd name="connsiteX2" fmla="*/ 8642555 w 8642555"/>
              <a:gd name="connsiteY2" fmla="*/ 0 h 4788310"/>
              <a:gd name="connsiteX0" fmla="*/ 0 w 8642555"/>
              <a:gd name="connsiteY0" fmla="*/ 4788310 h 4788310"/>
              <a:gd name="connsiteX1" fmla="*/ 8642555 w 8642555"/>
              <a:gd name="connsiteY1" fmla="*/ 0 h 4788310"/>
              <a:gd name="connsiteX0" fmla="*/ 0 w 8642555"/>
              <a:gd name="connsiteY0" fmla="*/ 4788310 h 4788310"/>
              <a:gd name="connsiteX1" fmla="*/ 8642555 w 8642555"/>
              <a:gd name="connsiteY1" fmla="*/ 0 h 4788310"/>
              <a:gd name="connsiteX0" fmla="*/ 0 w 8642555"/>
              <a:gd name="connsiteY0" fmla="*/ 4788310 h 4788310"/>
              <a:gd name="connsiteX1" fmla="*/ 8642555 w 8642555"/>
              <a:gd name="connsiteY1" fmla="*/ 0 h 4788310"/>
              <a:gd name="connsiteX0" fmla="*/ 0 w 8642555"/>
              <a:gd name="connsiteY0" fmla="*/ 4788310 h 4788310"/>
              <a:gd name="connsiteX1" fmla="*/ 8642555 w 8642555"/>
              <a:gd name="connsiteY1" fmla="*/ 0 h 4788310"/>
              <a:gd name="connsiteX0" fmla="*/ 0 w 8642555"/>
              <a:gd name="connsiteY0" fmla="*/ 4788310 h 4788362"/>
              <a:gd name="connsiteX1" fmla="*/ 8642555 w 8642555"/>
              <a:gd name="connsiteY1" fmla="*/ 0 h 478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42555" h="4788362">
                <a:moveTo>
                  <a:pt x="0" y="4788310"/>
                </a:moveTo>
                <a:cubicBezTo>
                  <a:pt x="3225569" y="4806585"/>
                  <a:pt x="5057009" y="13448"/>
                  <a:pt x="8642555" y="0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8259EE99-9DBC-6DD1-369C-EDCFDF694245}"/>
              </a:ext>
            </a:extLst>
          </p:cNvPr>
          <p:cNvSpPr/>
          <p:nvPr/>
        </p:nvSpPr>
        <p:spPr>
          <a:xfrm>
            <a:off x="11260101" y="2128608"/>
            <a:ext cx="180000" cy="18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530289B4-A52E-36E9-23AB-277619571283}"/>
              </a:ext>
            </a:extLst>
          </p:cNvPr>
          <p:cNvSpPr/>
          <p:nvPr/>
        </p:nvSpPr>
        <p:spPr>
          <a:xfrm>
            <a:off x="9069579" y="3165692"/>
            <a:ext cx="180000" cy="18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5D7C962-CBFB-A2D8-03D1-2849EA331084}"/>
              </a:ext>
            </a:extLst>
          </p:cNvPr>
          <p:cNvSpPr txBox="1"/>
          <p:nvPr/>
        </p:nvSpPr>
        <p:spPr>
          <a:xfrm>
            <a:off x="5639884" y="2015287"/>
            <a:ext cx="729259" cy="3101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IN" sz="1200">
                <a:latin typeface="Poppins" panose="00000500000000000000" pitchFamily="2" charset="0"/>
                <a:cs typeface="Poppins" panose="00000500000000000000" pitchFamily="2" charset="0"/>
              </a:rPr>
              <a:t>Insights</a:t>
            </a:r>
          </a:p>
        </p:txBody>
      </p:sp>
      <p:sp>
        <p:nvSpPr>
          <p:cNvPr id="221" name="Rectangle 10">
            <a:extLst>
              <a:ext uri="{FF2B5EF4-FFF2-40B4-BE49-F238E27FC236}">
                <a16:creationId xmlns:a16="http://schemas.microsoft.com/office/drawing/2014/main" id="{27EFF478-B5B5-31E6-767D-D6EE816CE0FD}"/>
              </a:ext>
            </a:extLst>
          </p:cNvPr>
          <p:cNvSpPr/>
          <p:nvPr/>
        </p:nvSpPr>
        <p:spPr>
          <a:xfrm>
            <a:off x="5461700" y="2030736"/>
            <a:ext cx="6001671" cy="3738201"/>
          </a:xfrm>
          <a:custGeom>
            <a:avLst/>
            <a:gdLst>
              <a:gd name="connsiteX0" fmla="*/ 0 w 10513168"/>
              <a:gd name="connsiteY0" fmla="*/ 0 h 4752528"/>
              <a:gd name="connsiteX1" fmla="*/ 10513168 w 10513168"/>
              <a:gd name="connsiteY1" fmla="*/ 0 h 4752528"/>
              <a:gd name="connsiteX2" fmla="*/ 10513168 w 10513168"/>
              <a:gd name="connsiteY2" fmla="*/ 4752528 h 4752528"/>
              <a:gd name="connsiteX3" fmla="*/ 0 w 10513168"/>
              <a:gd name="connsiteY3" fmla="*/ 4752528 h 4752528"/>
              <a:gd name="connsiteX4" fmla="*/ 0 w 10513168"/>
              <a:gd name="connsiteY4" fmla="*/ 0 h 4752528"/>
              <a:gd name="connsiteX0" fmla="*/ 10513168 w 10604608"/>
              <a:gd name="connsiteY0" fmla="*/ 0 h 4752528"/>
              <a:gd name="connsiteX1" fmla="*/ 10513168 w 10604608"/>
              <a:gd name="connsiteY1" fmla="*/ 4752528 h 4752528"/>
              <a:gd name="connsiteX2" fmla="*/ 0 w 10604608"/>
              <a:gd name="connsiteY2" fmla="*/ 4752528 h 4752528"/>
              <a:gd name="connsiteX3" fmla="*/ 0 w 10604608"/>
              <a:gd name="connsiteY3" fmla="*/ 0 h 4752528"/>
              <a:gd name="connsiteX4" fmla="*/ 10604608 w 10604608"/>
              <a:gd name="connsiteY4" fmla="*/ 91440 h 4752528"/>
              <a:gd name="connsiteX0" fmla="*/ 10513168 w 10513168"/>
              <a:gd name="connsiteY0" fmla="*/ 0 h 4752528"/>
              <a:gd name="connsiteX1" fmla="*/ 10513168 w 10513168"/>
              <a:gd name="connsiteY1" fmla="*/ 4752528 h 4752528"/>
              <a:gd name="connsiteX2" fmla="*/ 0 w 10513168"/>
              <a:gd name="connsiteY2" fmla="*/ 4752528 h 4752528"/>
              <a:gd name="connsiteX3" fmla="*/ 0 w 10513168"/>
              <a:gd name="connsiteY3" fmla="*/ 0 h 4752528"/>
              <a:gd name="connsiteX0" fmla="*/ 10513168 w 10513168"/>
              <a:gd name="connsiteY0" fmla="*/ 4752528 h 4752528"/>
              <a:gd name="connsiteX1" fmla="*/ 0 w 10513168"/>
              <a:gd name="connsiteY1" fmla="*/ 4752528 h 4752528"/>
              <a:gd name="connsiteX2" fmla="*/ 0 w 10513168"/>
              <a:gd name="connsiteY2" fmla="*/ 0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13168" h="4752528">
                <a:moveTo>
                  <a:pt x="10513168" y="4752528"/>
                </a:moveTo>
                <a:lnTo>
                  <a:pt x="0" y="47525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>
                <a:lumMod val="85000"/>
                <a:lumOff val="1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1D79177F-EBB5-0F73-67EF-5A9D45A345D4}"/>
              </a:ext>
            </a:extLst>
          </p:cNvPr>
          <p:cNvSpPr/>
          <p:nvPr/>
        </p:nvSpPr>
        <p:spPr>
          <a:xfrm>
            <a:off x="5383044" y="5636144"/>
            <a:ext cx="180000" cy="18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4C297FBC-A00C-7ABB-FC9A-AA549C6A23CE}"/>
              </a:ext>
            </a:extLst>
          </p:cNvPr>
          <p:cNvSpPr txBox="1"/>
          <p:nvPr/>
        </p:nvSpPr>
        <p:spPr>
          <a:xfrm>
            <a:off x="10731242" y="5460602"/>
            <a:ext cx="729259" cy="3101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IN" sz="1200">
                <a:latin typeface="Poppins" panose="00000500000000000000" pitchFamily="2" charset="0"/>
                <a:cs typeface="Poppins" panose="00000500000000000000" pitchFamily="2" charset="0"/>
              </a:rPr>
              <a:t>Maturity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D2AB0B6C-849F-74CB-348E-19D07948C0DF}"/>
              </a:ext>
            </a:extLst>
          </p:cNvPr>
          <p:cNvSpPr txBox="1"/>
          <p:nvPr/>
        </p:nvSpPr>
        <p:spPr>
          <a:xfrm>
            <a:off x="4144165" y="5069849"/>
            <a:ext cx="1317536" cy="245042"/>
          </a:xfrm>
          <a:prstGeom prst="rect">
            <a:avLst/>
          </a:prstGeom>
          <a:solidFill>
            <a:schemeClr val="tx1"/>
          </a:solidFill>
        </p:spPr>
        <p:txBody>
          <a:bodyPr wrap="square" lIns="90000" tIns="90000" rIns="90000" bIns="90000" anchor="ctr">
            <a:noAutofit/>
          </a:bodyPr>
          <a:lstStyle/>
          <a:p>
            <a:r>
              <a:rPr lang="en-GB" sz="1400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Foundations</a:t>
            </a: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3B4B0C2B-4A12-7710-528D-6673FDA5ED0F}"/>
              </a:ext>
            </a:extLst>
          </p:cNvPr>
          <p:cNvSpPr/>
          <p:nvPr/>
        </p:nvSpPr>
        <p:spPr>
          <a:xfrm>
            <a:off x="8024284" y="4149901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671BD8F-4DBB-7B4C-7585-D604FD6830A0}"/>
              </a:ext>
            </a:extLst>
          </p:cNvPr>
          <p:cNvSpPr/>
          <p:nvPr/>
        </p:nvSpPr>
        <p:spPr>
          <a:xfrm>
            <a:off x="6973535" y="5079268"/>
            <a:ext cx="180000" cy="180000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49D9998-E441-5F6C-F761-6C2E7AD29FA9}"/>
              </a:ext>
            </a:extLst>
          </p:cNvPr>
          <p:cNvSpPr txBox="1"/>
          <p:nvPr/>
        </p:nvSpPr>
        <p:spPr>
          <a:xfrm>
            <a:off x="5848396" y="5013958"/>
            <a:ext cx="990656" cy="354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GB" sz="1400">
                <a:latin typeface="Poppins Medium" panose="00000600000000000000" pitchFamily="2" charset="0"/>
                <a:ea typeface="Open Sans" pitchFamily="2" charset="0"/>
                <a:cs typeface="Poppins Medium" panose="00000600000000000000" pitchFamily="2" charset="0"/>
              </a:rPr>
              <a:t>Metadata</a:t>
            </a:r>
            <a:endParaRPr lang="en-GB" sz="1400" b="0">
              <a:effectLst/>
              <a:latin typeface="Poppins Medium" panose="00000600000000000000" pitchFamily="2" charset="0"/>
              <a:ea typeface="Open Sans" pitchFamily="2" charset="0"/>
              <a:cs typeface="Poppins Medium" panose="00000600000000000000" pitchFamily="2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2AC0402C-61E7-17A8-9CB5-A1C8125DE9BD}"/>
              </a:ext>
            </a:extLst>
          </p:cNvPr>
          <p:cNvSpPr txBox="1"/>
          <p:nvPr/>
        </p:nvSpPr>
        <p:spPr>
          <a:xfrm>
            <a:off x="6589321" y="4599573"/>
            <a:ext cx="990656" cy="354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400">
                <a:latin typeface="Poppins Medium" panose="00000600000000000000" pitchFamily="2" charset="0"/>
                <a:ea typeface="Open Sans" pitchFamily="2" charset="0"/>
                <a:cs typeface="Poppins Medium" panose="00000600000000000000" pitchFamily="2" charset="0"/>
              </a:rPr>
              <a:t>Security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C26CA84F-A240-5137-230C-53E1F0CDC890}"/>
              </a:ext>
            </a:extLst>
          </p:cNvPr>
          <p:cNvSpPr txBox="1"/>
          <p:nvPr/>
        </p:nvSpPr>
        <p:spPr>
          <a:xfrm>
            <a:off x="6589321" y="5395228"/>
            <a:ext cx="990656" cy="354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400">
                <a:latin typeface="Poppins Medium" panose="00000600000000000000" pitchFamily="2" charset="0"/>
                <a:ea typeface="Open Sans" pitchFamily="2" charset="0"/>
                <a:cs typeface="Poppins Medium" panose="00000600000000000000" pitchFamily="2" charset="0"/>
              </a:rPr>
              <a:t>Modelling</a:t>
            </a:r>
            <a:endParaRPr lang="en-GB" sz="1400" b="0">
              <a:effectLst/>
              <a:latin typeface="Poppins Medium" panose="00000600000000000000" pitchFamily="2" charset="0"/>
              <a:ea typeface="Open Sans" pitchFamily="2" charset="0"/>
              <a:cs typeface="Poppins Medium" panose="00000600000000000000" pitchFamily="2" charset="0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67633A5-C17C-A788-74C8-1AD0BC821041}"/>
              </a:ext>
            </a:extLst>
          </p:cNvPr>
          <p:cNvSpPr txBox="1"/>
          <p:nvPr/>
        </p:nvSpPr>
        <p:spPr>
          <a:xfrm>
            <a:off x="7288018" y="5001314"/>
            <a:ext cx="990656" cy="354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400">
                <a:latin typeface="Poppins Medium" panose="00000600000000000000" pitchFamily="2" charset="0"/>
                <a:ea typeface="Open Sans" pitchFamily="2" charset="0"/>
                <a:cs typeface="Poppins Medium" panose="00000600000000000000" pitchFamily="2" charset="0"/>
              </a:rPr>
              <a:t>Quality</a:t>
            </a:r>
            <a:endParaRPr lang="en-GB" sz="1400" b="0">
              <a:effectLst/>
              <a:latin typeface="Poppins Medium" panose="00000600000000000000" pitchFamily="2" charset="0"/>
              <a:ea typeface="Open Sans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265" grpId="0" animBg="1"/>
      <p:bldP spid="268" grpId="0" animBg="1"/>
      <p:bldP spid="201" grpId="0" animBg="1"/>
      <p:bldP spid="204" grpId="0" animBg="1"/>
      <p:bldP spid="205" grpId="0" animBg="1"/>
      <p:bldP spid="246" grpId="0" animBg="1"/>
      <p:bldP spid="269" grpId="0" animBg="1"/>
      <p:bldP spid="206" grpId="0" animBg="1"/>
      <p:bldP spid="217" grpId="0"/>
      <p:bldP spid="270" grpId="0"/>
      <p:bldP spid="271" grpId="0"/>
      <p:bldP spid="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8804308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latin typeface="Poppins SemiBold" panose="00000700000000000000" pitchFamily="2" charset="0"/>
                <a:cs typeface="Poppins SemiBold" panose="00000700000000000000" pitchFamily="2" charset="0"/>
              </a:rPr>
              <a:t>The increasing importance </a:t>
            </a:r>
            <a:r>
              <a:rPr lang="en-GB" sz="3200" b="1">
                <a:solidFill>
                  <a:schemeClr val="accent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of data half-life</a:t>
            </a:r>
            <a:endParaRPr lang="en-US" sz="3200" b="1">
              <a:solidFill>
                <a:schemeClr val="accent6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10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010FE2D-1795-AEE9-1ACA-2766C887E46E}"/>
              </a:ext>
            </a:extLst>
          </p:cNvPr>
          <p:cNvSpPr txBox="1"/>
          <p:nvPr/>
        </p:nvSpPr>
        <p:spPr>
          <a:xfrm>
            <a:off x="647699" y="1989565"/>
            <a:ext cx="5448301" cy="43815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Organisations and processes value data differently</a:t>
            </a:r>
          </a:p>
          <a:p>
            <a:pPr>
              <a:lnSpc>
                <a:spcPct val="15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Data half-life: the time that data retains its value</a:t>
            </a:r>
          </a:p>
          <a:p>
            <a:pPr>
              <a:lnSpc>
                <a:spcPct val="150000"/>
              </a:lnSpc>
            </a:pP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1600" b="0">
                <a:solidFill>
                  <a:schemeClr val="accent6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To company A</a:t>
            </a: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4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D</a:t>
            </a: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ata is only useful in the 5 minutes after capture</a:t>
            </a:r>
          </a:p>
          <a:p>
            <a:pPr>
              <a:lnSpc>
                <a:spcPct val="150000"/>
              </a:lnSpc>
            </a:pP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600" b="0">
                <a:solidFill>
                  <a:schemeClr val="accent6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To company B </a:t>
            </a: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4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D</a:t>
            </a: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ata is useful for years</a:t>
            </a:r>
          </a:p>
          <a:p>
            <a:pPr>
              <a:lnSpc>
                <a:spcPct val="150000"/>
              </a:lnSpc>
            </a:pPr>
            <a:endParaRPr lang="en-GB" sz="1400"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Identifying the types of processes allows </a:t>
            </a: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data half-life to be established</a:t>
            </a:r>
          </a:p>
          <a:p>
            <a:pPr>
              <a:lnSpc>
                <a:spcPct val="150000"/>
              </a:lnSpc>
            </a:pP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69827-EA9C-5A2C-993D-E62A305638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 flipH="1">
            <a:off x="5728690" y="2189750"/>
            <a:ext cx="5505714" cy="367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0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8804308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latin typeface="Poppins SemiBold" panose="00000700000000000000" pitchFamily="2" charset="0"/>
                <a:cs typeface="Poppins SemiBold" panose="00000700000000000000" pitchFamily="2" charset="0"/>
              </a:rPr>
              <a:t>The increasing importance </a:t>
            </a:r>
            <a:r>
              <a:rPr lang="en-GB" sz="3200" b="1">
                <a:solidFill>
                  <a:schemeClr val="accent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of data half-life</a:t>
            </a:r>
            <a:endParaRPr lang="en-US" sz="3200" b="1">
              <a:solidFill>
                <a:schemeClr val="accent6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11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05118E5-854C-224D-6594-28E7C596B44A}"/>
              </a:ext>
            </a:extLst>
          </p:cNvPr>
          <p:cNvSpPr txBox="1"/>
          <p:nvPr/>
        </p:nvSpPr>
        <p:spPr>
          <a:xfrm>
            <a:off x="6274676" y="2272295"/>
            <a:ext cx="5267053" cy="331150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200000"/>
              </a:lnSpc>
              <a:buClr>
                <a:schemeClr val="accent2"/>
              </a:buClr>
              <a:buSzPct val="200000"/>
            </a:pPr>
            <a:r>
              <a:rPr lang="en-GB" sz="1600" b="0">
                <a:solidFill>
                  <a:schemeClr val="accent6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Tactical processes </a:t>
            </a: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– need near real time data </a:t>
            </a:r>
          </a:p>
          <a:p>
            <a:pPr>
              <a:lnSpc>
                <a:spcPct val="200000"/>
              </a:lnSpc>
              <a:buClr>
                <a:schemeClr val="accent2"/>
              </a:buClr>
              <a:buSzPct val="200000"/>
            </a:pPr>
            <a:r>
              <a:rPr lang="en-GB" sz="1600" b="0">
                <a:solidFill>
                  <a:schemeClr val="accent6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Operational process </a:t>
            </a: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– data a week old is usually okay</a:t>
            </a:r>
          </a:p>
          <a:p>
            <a:pPr>
              <a:lnSpc>
                <a:spcPct val="200000"/>
              </a:lnSpc>
              <a:buClr>
                <a:schemeClr val="accent2"/>
              </a:buClr>
              <a:buSzPct val="200000"/>
            </a:pPr>
            <a:r>
              <a:rPr lang="en-GB" sz="1600" b="0">
                <a:solidFill>
                  <a:schemeClr val="accent6"/>
                </a:solidFill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Strategic processes </a:t>
            </a: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– data can be months or years old</a:t>
            </a:r>
          </a:p>
          <a:p>
            <a:pPr>
              <a:lnSpc>
                <a:spcPct val="200000"/>
              </a:lnSpc>
            </a:pPr>
            <a:endParaRPr lang="en-GB" sz="1400"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Processes need to be modelled around this half-life otherwise AI decisions can be made with stale or invalid data. </a:t>
            </a:r>
            <a:r>
              <a:rPr lang="en-GB" sz="140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Do you know how old your data is?</a:t>
            </a: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pic>
        <p:nvPicPr>
          <p:cNvPr id="215" name="Picture 214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7C64EDD-CA00-28CC-F672-F8ABF362D1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2" y="2105668"/>
            <a:ext cx="4963283" cy="33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9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>
            <a:extLst>
              <a:ext uri="{FF2B5EF4-FFF2-40B4-BE49-F238E27FC236}">
                <a16:creationId xmlns:a16="http://schemas.microsoft.com/office/drawing/2014/main" id="{D34422D6-A660-35C4-48AE-719A7EA0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10009" r="3214" b="5288"/>
          <a:stretch/>
        </p:blipFill>
        <p:spPr>
          <a:xfrm>
            <a:off x="0" y="0"/>
            <a:ext cx="12192000" cy="6208713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A04E4E48-5E09-B1BB-3109-D224DBE99CC2}"/>
              </a:ext>
            </a:extLst>
          </p:cNvPr>
          <p:cNvSpPr/>
          <p:nvPr/>
        </p:nvSpPr>
        <p:spPr>
          <a:xfrm>
            <a:off x="2286798" y="2479472"/>
            <a:ext cx="1154317" cy="11543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56162E-69C7-8423-711F-DA4A12A93C71}"/>
              </a:ext>
            </a:extLst>
          </p:cNvPr>
          <p:cNvSpPr/>
          <p:nvPr/>
        </p:nvSpPr>
        <p:spPr>
          <a:xfrm>
            <a:off x="5518207" y="2486259"/>
            <a:ext cx="1154317" cy="11543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9B62AAF-DAF2-8F50-FB82-3EEE86185B19}"/>
              </a:ext>
            </a:extLst>
          </p:cNvPr>
          <p:cNvSpPr/>
          <p:nvPr/>
        </p:nvSpPr>
        <p:spPr>
          <a:xfrm>
            <a:off x="8757487" y="2486259"/>
            <a:ext cx="1154317" cy="11543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6561623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latin typeface="Poppins SemiBold" panose="00000700000000000000" pitchFamily="2" charset="0"/>
                <a:cs typeface="Poppins SemiBold" panose="00000700000000000000" pitchFamily="2" charset="0"/>
              </a:rPr>
              <a:t>How to get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started with AI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12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A3D93C1-B94B-C339-4A1A-AAD5EDEF0752}"/>
              </a:ext>
            </a:extLst>
          </p:cNvPr>
          <p:cNvSpPr txBox="1"/>
          <p:nvPr/>
        </p:nvSpPr>
        <p:spPr>
          <a:xfrm>
            <a:off x="7975332" y="4484876"/>
            <a:ext cx="2951747" cy="122033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Architecture of AI Systems</a:t>
            </a:r>
          </a:p>
          <a:p>
            <a:pPr>
              <a:lnSpc>
                <a:spcPct val="150000"/>
              </a:lnSpc>
            </a:pPr>
            <a:r>
              <a:rPr lang="en-GB" sz="1200" b="0">
                <a:effectLst/>
                <a:latin typeface="Poppins Light" panose="00000400000000000000" pitchFamily="2" charset="0"/>
                <a:ea typeface="Open Sans" pitchFamily="2" charset="0"/>
                <a:cs typeface="Poppins Light" panose="00000400000000000000" pitchFamily="2" charset="0"/>
              </a:rPr>
              <a:t>Understanding the unique structure and technological impacts of AI systems is vital for architects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A69CA9F-D195-4DF1-03EB-1A8FD5485755}"/>
              </a:ext>
            </a:extLst>
          </p:cNvPr>
          <p:cNvSpPr txBox="1"/>
          <p:nvPr/>
        </p:nvSpPr>
        <p:spPr>
          <a:xfrm>
            <a:off x="1264921" y="4484876"/>
            <a:ext cx="3139869" cy="122033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Business focus</a:t>
            </a:r>
          </a:p>
          <a:p>
            <a:pPr>
              <a:lnSpc>
                <a:spcPct val="150000"/>
              </a:lnSpc>
            </a:pPr>
            <a:r>
              <a:rPr lang="en-GB" sz="1200" b="0">
                <a:effectLst/>
                <a:latin typeface="Poppins Light" panose="00000400000000000000" pitchFamily="2" charset="0"/>
                <a:ea typeface="Open Sans" pitchFamily="2" charset="0"/>
                <a:cs typeface="Poppins Light" panose="00000400000000000000" pitchFamily="2" charset="0"/>
              </a:rPr>
              <a:t>We prioritise business needs over technology, optimising systems and using AI to determine essential actions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EE66F9F-D5FE-9497-E271-2C5BDB3FA79C}"/>
              </a:ext>
            </a:extLst>
          </p:cNvPr>
          <p:cNvSpPr txBox="1"/>
          <p:nvPr/>
        </p:nvSpPr>
        <p:spPr>
          <a:xfrm>
            <a:off x="4581624" y="4484876"/>
            <a:ext cx="3044375" cy="126650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System Integration Processes</a:t>
            </a:r>
            <a:br>
              <a:rPr lang="en-GB" sz="1400" b="1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200" b="0">
                <a:effectLst/>
                <a:latin typeface="Poppins Light" panose="00000400000000000000" pitchFamily="2" charset="0"/>
                <a:ea typeface="Open Sans" pitchFamily="2" charset="0"/>
                <a:cs typeface="Poppins Light" panose="00000400000000000000" pitchFamily="2" charset="0"/>
              </a:rPr>
              <a:t>Effectively integrating AI with existing systems and processes is crucial for successful implementation</a:t>
            </a:r>
          </a:p>
        </p:txBody>
      </p:sp>
      <p:pic>
        <p:nvPicPr>
          <p:cNvPr id="203" name="Graphic 202">
            <a:extLst>
              <a:ext uri="{FF2B5EF4-FFF2-40B4-BE49-F238E27FC236}">
                <a16:creationId xmlns:a16="http://schemas.microsoft.com/office/drawing/2014/main" id="{37C0B6D0-A0C4-1187-8F7C-23A5F6D7C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884646" y="2613418"/>
            <a:ext cx="900000" cy="900000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7CE23652-5449-94B7-6FC3-F8C0F9013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5365" y="2613418"/>
            <a:ext cx="900000" cy="900000"/>
          </a:xfrm>
          <a:prstGeom prst="rect">
            <a:avLst/>
          </a:prstGeom>
        </p:spPr>
      </p:pic>
      <p:pic>
        <p:nvPicPr>
          <p:cNvPr id="207" name="Graphic 206">
            <a:extLst>
              <a:ext uri="{FF2B5EF4-FFF2-40B4-BE49-F238E27FC236}">
                <a16:creationId xmlns:a16="http://schemas.microsoft.com/office/drawing/2014/main" id="{A69A1871-B246-8022-E740-F36D333DF5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3957" y="260663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3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C63B3B9-CAA0-6860-C82B-5D05596E9539}"/>
              </a:ext>
            </a:extLst>
          </p:cNvPr>
          <p:cNvSpPr/>
          <p:nvPr/>
        </p:nvSpPr>
        <p:spPr>
          <a:xfrm>
            <a:off x="647700" y="1883901"/>
            <a:ext cx="3462287" cy="4131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6561623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Solving Complex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Data Challenges 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A55C2-0EFE-25CA-565B-FF85F6A6D2B8}"/>
              </a:ext>
            </a:extLst>
          </p:cNvPr>
          <p:cNvSpPr txBox="1"/>
          <p:nvPr/>
        </p:nvSpPr>
        <p:spPr>
          <a:xfrm>
            <a:off x="647700" y="1881323"/>
            <a:ext cx="3462287" cy="4134466"/>
          </a:xfrm>
          <a:prstGeom prst="rect">
            <a:avLst/>
          </a:prstGeom>
          <a:noFill/>
        </p:spPr>
        <p:txBody>
          <a:bodyPr wrap="none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  <a:t>Maritime Digital </a:t>
            </a:r>
            <a:b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</a:br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  <a:t>Architecture </a:t>
            </a:r>
            <a:b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</a:br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  <a:t>Framework</a:t>
            </a:r>
          </a:p>
          <a:p>
            <a:pPr algn="ctr"/>
            <a:endParaRPr lang="en-GB" b="1">
              <a:solidFill>
                <a:schemeClr val="bg1"/>
              </a:solidFill>
              <a:latin typeface="Poppins" panose="00000500000000000000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  <a:p>
            <a:pPr algn="ctr"/>
            <a:r>
              <a:rPr lang="en-GB">
                <a:solidFill>
                  <a:schemeClr val="bg1"/>
                </a:solidFill>
                <a:latin typeface="Poppins Light" panose="00000400000000000000" pitchFamily="2" charset="0"/>
                <a:ea typeface="Lato" panose="020F0502020204030203" pitchFamily="34" charset="0"/>
                <a:cs typeface="Poppins Light" panose="00000400000000000000" pitchFamily="2" charset="0"/>
              </a:rPr>
              <a:t>The Next Generation </a:t>
            </a:r>
            <a:br>
              <a:rPr lang="en-GB">
                <a:solidFill>
                  <a:schemeClr val="bg1"/>
                </a:solidFill>
                <a:latin typeface="Poppins Light" panose="00000400000000000000" pitchFamily="2" charset="0"/>
                <a:ea typeface="Lato" panose="020F0502020204030203" pitchFamily="34" charset="0"/>
                <a:cs typeface="Poppins Light" panose="00000400000000000000" pitchFamily="2" charset="0"/>
              </a:rPr>
            </a:br>
            <a:r>
              <a:rPr lang="en-GB">
                <a:solidFill>
                  <a:schemeClr val="bg1"/>
                </a:solidFill>
                <a:latin typeface="Poppins Light" panose="00000400000000000000" pitchFamily="2" charset="0"/>
                <a:ea typeface="Lato" panose="020F0502020204030203" pitchFamily="34" charset="0"/>
                <a:cs typeface="Poppins Light" panose="00000400000000000000" pitchFamily="2" charset="0"/>
              </a:rPr>
              <a:t>digital standard for </a:t>
            </a:r>
            <a:br>
              <a:rPr lang="en-GB">
                <a:solidFill>
                  <a:schemeClr val="bg1"/>
                </a:solidFill>
                <a:latin typeface="Poppins Light" panose="00000400000000000000" pitchFamily="2" charset="0"/>
                <a:ea typeface="Lato" panose="020F0502020204030203" pitchFamily="34" charset="0"/>
                <a:cs typeface="Poppins Light" panose="00000400000000000000" pitchFamily="2" charset="0"/>
              </a:rPr>
            </a:br>
            <a:r>
              <a:rPr lang="en-GB">
                <a:solidFill>
                  <a:schemeClr val="bg1"/>
                </a:solidFill>
                <a:latin typeface="Poppins Light" panose="00000400000000000000" pitchFamily="2" charset="0"/>
                <a:ea typeface="Lato" panose="020F0502020204030203" pitchFamily="34" charset="0"/>
                <a:cs typeface="Poppins Light" panose="00000400000000000000" pitchFamily="2" charset="0"/>
              </a:rPr>
              <a:t>maritime vessels</a:t>
            </a:r>
            <a:endParaRPr lang="en-GB" b="1">
              <a:solidFill>
                <a:schemeClr val="bg1"/>
              </a:solidFill>
              <a:latin typeface="Poppins Light" panose="00000400000000000000" pitchFamily="2" charset="0"/>
              <a:ea typeface="Lato" panose="020F0502020204030203" pitchFamily="34" charset="0"/>
              <a:cs typeface="Poppins Light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4DC7DE-964E-AD18-8CA6-FD957123A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2039" r="2200" b="3671"/>
          <a:stretch/>
        </p:blipFill>
        <p:spPr bwMode="auto">
          <a:xfrm>
            <a:off x="4261565" y="1881323"/>
            <a:ext cx="7281148" cy="413446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56780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68BC2-82C9-55C4-F20B-85C4395C9C2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92233-5762-1963-2028-E4BDC2882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A3635A-6278-41B1-0227-CDF207242AE3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06001C59-B15A-AF5C-DD4B-AAD4670C0F97}"/>
              </a:ext>
            </a:extLst>
          </p:cNvPr>
          <p:cNvSpPr txBox="1"/>
          <p:nvPr/>
        </p:nvSpPr>
        <p:spPr>
          <a:xfrm>
            <a:off x="7962900" y="595044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03</a:t>
            </a:r>
            <a:endParaRPr lang="en-US" sz="1200" b="1">
              <a:solidFill>
                <a:schemeClr val="accent5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43FB7-FEBF-A453-3F91-7E6422F4E87D}"/>
              </a:ext>
            </a:extLst>
          </p:cNvPr>
          <p:cNvSpPr txBox="1"/>
          <p:nvPr/>
        </p:nvSpPr>
        <p:spPr>
          <a:xfrm>
            <a:off x="598592" y="1266041"/>
            <a:ext cx="6402719" cy="13234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Thank </a:t>
            </a:r>
            <a:r>
              <a:rPr lang="en-US" sz="8000" b="1">
                <a:solidFill>
                  <a:schemeClr val="accent2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You 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7E6AD3-65E2-116D-A4F5-3A71758B221F}"/>
              </a:ext>
            </a:extLst>
          </p:cNvPr>
          <p:cNvSpPr/>
          <p:nvPr/>
        </p:nvSpPr>
        <p:spPr>
          <a:xfrm>
            <a:off x="7276333" y="4349814"/>
            <a:ext cx="2381843" cy="1501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lanet with lights and stars&#10;&#10;Description automatically generated with medium confidence">
            <a:extLst>
              <a:ext uri="{FF2B5EF4-FFF2-40B4-BE49-F238E27FC236}">
                <a16:creationId xmlns:a16="http://schemas.microsoft.com/office/drawing/2014/main" id="{B90F7B7E-6CA2-45A5-DC5B-9E4FC76D8F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591" r="50587" b="16199"/>
          <a:stretch/>
        </p:blipFill>
        <p:spPr>
          <a:xfrm>
            <a:off x="7276333" y="1484313"/>
            <a:ext cx="2382838" cy="2713923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4B3CAC-7C19-644A-A56D-0D5C0FE072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612" r="23858" b="8365"/>
          <a:stretch/>
        </p:blipFill>
        <p:spPr>
          <a:xfrm>
            <a:off x="9810750" y="1484313"/>
            <a:ext cx="2381250" cy="4367212"/>
          </a:xfr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D5A6E61-03F2-F0BC-BCFC-899EF0FB4C6C}"/>
              </a:ext>
            </a:extLst>
          </p:cNvPr>
          <p:cNvSpPr txBox="1">
            <a:spLocks/>
          </p:cNvSpPr>
          <p:nvPr/>
        </p:nvSpPr>
        <p:spPr>
          <a:xfrm>
            <a:off x="647700" y="2589480"/>
            <a:ext cx="5905501" cy="326154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b="1">
                <a:latin typeface="Poppins SemiBold" panose="00000700000000000000" pitchFamily="2" charset="0"/>
                <a:cs typeface="Poppins SemiBold" panose="00000700000000000000" pitchFamily="2" charset="0"/>
              </a:rPr>
              <a:t>Name</a:t>
            </a:r>
            <a:r>
              <a:rPr lang="en-GB" sz="1600">
                <a:latin typeface="Poppins SemiBold" panose="00000700000000000000" pitchFamily="2" charset="0"/>
                <a:cs typeface="Poppins SemiBold" panose="00000700000000000000" pitchFamily="2" charset="0"/>
              </a:rPr>
              <a:t>: 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</a:rPr>
              <a:t>	Richard Griffith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b="1">
                <a:latin typeface="Poppins SemiBold" panose="00000700000000000000" pitchFamily="2" charset="0"/>
                <a:cs typeface="Poppins SemiBold" panose="00000700000000000000" pitchFamily="2" charset="0"/>
              </a:rPr>
              <a:t>Mobile</a:t>
            </a:r>
            <a:r>
              <a:rPr lang="en-GB" sz="1600">
                <a:latin typeface="Poppins SemiBold" panose="00000700000000000000" pitchFamily="2" charset="0"/>
                <a:cs typeface="Poppins SemiBold" panose="00000700000000000000" pitchFamily="2" charset="0"/>
              </a:rPr>
              <a:t>: 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</a:rPr>
              <a:t>	+44 7585 608 927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b="1">
                <a:latin typeface="Poppins SemiBold" panose="00000700000000000000" pitchFamily="2" charset="0"/>
                <a:cs typeface="Poppins SemiBold" panose="00000700000000000000" pitchFamily="2" charset="0"/>
              </a:rPr>
              <a:t>Email</a:t>
            </a:r>
            <a:r>
              <a:rPr lang="en-GB" sz="1600">
                <a:latin typeface="Poppins SemiBold" panose="00000700000000000000" pitchFamily="2" charset="0"/>
                <a:cs typeface="Poppins SemiBold" panose="00000700000000000000" pitchFamily="2" charset="0"/>
              </a:rPr>
              <a:t>: 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richard.griffith@envitia.com</a:t>
            </a:r>
            <a:endParaRPr lang="en-GB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600" b="1">
                <a:latin typeface="Poppins SemiBold" panose="00000700000000000000" pitchFamily="2" charset="0"/>
                <a:cs typeface="Poppins SemiBold" panose="00000700000000000000" pitchFamily="2" charset="0"/>
              </a:rPr>
              <a:t>Web</a:t>
            </a:r>
            <a:r>
              <a:rPr lang="en-GB" sz="1600">
                <a:latin typeface="Poppins SemiBold" panose="00000700000000000000" pitchFamily="2" charset="0"/>
                <a:cs typeface="Poppins SemiBold" panose="00000700000000000000" pitchFamily="2" charset="0"/>
              </a:rPr>
              <a:t>: 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</a:rPr>
              <a:t>		</a:t>
            </a:r>
            <a:r>
              <a:rPr lang="en-GB" sz="1600">
                <a:latin typeface="Poppins" panose="00000500000000000000" pitchFamily="2" charset="0"/>
                <a:cs typeface="Poppins" panose="00000500000000000000" pitchFamily="2" charset="0"/>
                <a:hlinkClick r:id="rId7"/>
              </a:rPr>
              <a:t>www.envitia.com</a:t>
            </a:r>
            <a:endParaRPr lang="en-GB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D918D4-FB56-9284-3D2C-3EE971647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6416" r="53901"/>
          <a:stretch/>
        </p:blipFill>
        <p:spPr>
          <a:xfrm>
            <a:off x="7276333" y="4349814"/>
            <a:ext cx="2381250" cy="15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3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hidden="1">
            <a:extLst>
              <a:ext uri="{FF2B5EF4-FFF2-40B4-BE49-F238E27FC236}">
                <a16:creationId xmlns:a16="http://schemas.microsoft.com/office/drawing/2014/main" id="{4EDC6144-3FDB-70F0-4903-7BDB07DB4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01" t="3588" r="20226" b="2272"/>
          <a:stretch/>
        </p:blipFill>
        <p:spPr>
          <a:xfrm>
            <a:off x="1960720" y="914400"/>
            <a:ext cx="5677538" cy="502920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2C5BC9F-7872-42EC-B618-ADE18570804C}"/>
              </a:ext>
            </a:extLst>
          </p:cNvPr>
          <p:cNvSpPr txBox="1"/>
          <p:nvPr/>
        </p:nvSpPr>
        <p:spPr>
          <a:xfrm>
            <a:off x="8046297" y="1813272"/>
            <a:ext cx="3478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Your Trusted AI Data </a:t>
            </a:r>
            <a:r>
              <a:rPr lang="en-US" sz="3600" b="1">
                <a:solidFill>
                  <a:schemeClr val="accent2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Advisors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35B2C6-14D6-4567-BDD8-525C641AA83B}"/>
              </a:ext>
            </a:extLst>
          </p:cNvPr>
          <p:cNvSpPr txBox="1"/>
          <p:nvPr/>
        </p:nvSpPr>
        <p:spPr>
          <a:xfrm>
            <a:off x="8046297" y="3732637"/>
            <a:ext cx="3478953" cy="79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Envitia’s view on the critical role of data in AI transformation</a:t>
            </a:r>
            <a:endParaRPr lang="id-ID" sz="1600">
              <a:solidFill>
                <a:schemeClr val="bg1"/>
              </a:solidFill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8FA1C7-411B-5F6D-F7B5-3A02EF1A2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1458" y="647700"/>
            <a:ext cx="5452368" cy="5561013"/>
          </a:xfrm>
          <a:prstGeom prst="rect">
            <a:avLst/>
          </a:prstGeom>
        </p:spPr>
      </p:pic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B718C9B4-FD77-AF1A-D4F7-CE4BC951AB9E}"/>
              </a:ext>
            </a:extLst>
          </p:cNvPr>
          <p:cNvSpPr txBox="1"/>
          <p:nvPr/>
        </p:nvSpPr>
        <p:spPr>
          <a:xfrm>
            <a:off x="7962900" y="595044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200" b="1">
                <a:solidFill>
                  <a:schemeClr val="bg1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AI Ready Data</a:t>
            </a:r>
            <a:endParaRPr lang="en-US" sz="1200" b="1">
              <a:solidFill>
                <a:schemeClr val="bg1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764FE-7A30-7AEC-824B-1FF20ACE6E3E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D8673-81BD-7F6E-9E00-0921322F599F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bg1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bg1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325A30-0AC1-59DA-3443-D38066173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647700" y="486927"/>
            <a:ext cx="1439792" cy="1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54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D74BD1-FE23-49CC-9BD5-C18FA432483C}"/>
              </a:ext>
            </a:extLst>
          </p:cNvPr>
          <p:cNvSpPr txBox="1"/>
          <p:nvPr/>
        </p:nvSpPr>
        <p:spPr>
          <a:xfrm>
            <a:off x="6096000" y="1500155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Chief Technology Officer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Richard Griffith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3D914-FF2B-45E1-A452-A5B38516723F}"/>
              </a:ext>
            </a:extLst>
          </p:cNvPr>
          <p:cNvSpPr txBox="1"/>
          <p:nvPr/>
        </p:nvSpPr>
        <p:spPr>
          <a:xfrm>
            <a:off x="6098284" y="2892650"/>
            <a:ext cx="304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About Richard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B2543-CC8E-4E16-A9EC-A4EF6124F808}"/>
              </a:ext>
            </a:extLst>
          </p:cNvPr>
          <p:cNvSpPr txBox="1"/>
          <p:nvPr/>
        </p:nvSpPr>
        <p:spPr>
          <a:xfrm>
            <a:off x="6098284" y="3492177"/>
            <a:ext cx="5255516" cy="8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Richard is responsible for the business’s technology strategy </a:t>
            </a:r>
            <a:br>
              <a:rPr lang="en-GB" sz="12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2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whilst ensuring the quality of our customer solutions. A seasoned technologist with over 20 years of working in the digital sector.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33AC0-3F2E-4420-9345-0EB74F687AB2}"/>
              </a:ext>
            </a:extLst>
          </p:cNvPr>
          <p:cNvSpPr txBox="1"/>
          <p:nvPr/>
        </p:nvSpPr>
        <p:spPr>
          <a:xfrm>
            <a:off x="6098284" y="4616027"/>
            <a:ext cx="5255516" cy="1174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With a focus on solving customer challenges, Richard leverages a wide range of technologies and extensive expertise to deliver innovative solutions. His deep knowledge and strategic approach ensure tailored results that drive customer success.</a:t>
            </a:r>
            <a:endParaRPr lang="id-ID" sz="1200"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pic>
        <p:nvPicPr>
          <p:cNvPr id="13" name="Content Placeholder 7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9D1457F4-9224-CA4F-76D9-8CB37CDC58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007" r="1414" b="758"/>
          <a:stretch/>
        </p:blipFill>
        <p:spPr>
          <a:xfrm>
            <a:off x="1069160" y="1371861"/>
            <a:ext cx="4175194" cy="441833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10EBBF-76D2-0BC7-6294-810B2718E75B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2D8C4-A0AE-1096-2561-0DC593DEA9F7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C47CBB-AC64-74FB-D644-D0BCFB587228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607B7-EFF0-1EE8-89D9-772EF16FA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9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B62C6E-4882-07FD-0DAF-1201F6CABD7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2EAB5-FB4E-AB87-5FD4-D0A7DE5F6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D517F-7FA5-C573-4525-762FA204630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6379D-01E2-2F63-55F8-00A40EC979C9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B907B-DE16-F1EE-143B-7F8DAF5E9B12}"/>
              </a:ext>
            </a:extLst>
          </p:cNvPr>
          <p:cNvSpPr txBox="1"/>
          <p:nvPr/>
        </p:nvSpPr>
        <p:spPr>
          <a:xfrm>
            <a:off x="647700" y="1118412"/>
            <a:ext cx="6650568" cy="4745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About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Envitia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BF6A6D-10C2-7A1A-5D6D-EA483E3DA4A3}"/>
              </a:ext>
            </a:extLst>
          </p:cNvPr>
          <p:cNvGrpSpPr/>
          <p:nvPr/>
        </p:nvGrpSpPr>
        <p:grpSpPr>
          <a:xfrm>
            <a:off x="1751161" y="1945843"/>
            <a:ext cx="8689676" cy="3910014"/>
            <a:chOff x="1751161" y="1938486"/>
            <a:chExt cx="8689676" cy="39100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E0DDEBC-656D-5867-7106-A09C880CF8CC}"/>
                </a:ext>
              </a:extLst>
            </p:cNvPr>
            <p:cNvSpPr/>
            <p:nvPr/>
          </p:nvSpPr>
          <p:spPr>
            <a:xfrm>
              <a:off x="1751161" y="1953199"/>
              <a:ext cx="4259072" cy="3895301"/>
            </a:xfrm>
            <a:prstGeom prst="roundRect">
              <a:avLst>
                <a:gd name="adj" fmla="val 3116"/>
              </a:avLst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  <a14:imgEffect>
                          <a14:saturation sat="66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A8D47FF-0DB1-AF46-08F5-F4A9C949798A}"/>
                </a:ext>
              </a:extLst>
            </p:cNvPr>
            <p:cNvSpPr/>
            <p:nvPr/>
          </p:nvSpPr>
          <p:spPr>
            <a:xfrm>
              <a:off x="6181766" y="39905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accent2"/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139832-4872-2219-D02A-CEAD910C12E7}"/>
                </a:ext>
              </a:extLst>
            </p:cNvPr>
            <p:cNvSpPr/>
            <p:nvPr/>
          </p:nvSpPr>
          <p:spPr>
            <a:xfrm>
              <a:off x="8397068" y="39905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accent2"/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F8D5D34-463C-5163-B7CF-73D7A0AD27A3}"/>
                </a:ext>
              </a:extLst>
            </p:cNvPr>
            <p:cNvSpPr/>
            <p:nvPr/>
          </p:nvSpPr>
          <p:spPr>
            <a:xfrm>
              <a:off x="6181766" y="19531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accent2"/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CB0445-3FDD-DF82-B9F1-2E8139B8D41D}"/>
                </a:ext>
              </a:extLst>
            </p:cNvPr>
            <p:cNvSpPr/>
            <p:nvPr/>
          </p:nvSpPr>
          <p:spPr>
            <a:xfrm>
              <a:off x="8397068" y="19531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accent2"/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769201-33D3-DC40-195A-EFEC47022A39}"/>
                </a:ext>
              </a:extLst>
            </p:cNvPr>
            <p:cNvSpPr txBox="1"/>
            <p:nvPr/>
          </p:nvSpPr>
          <p:spPr>
            <a:xfrm>
              <a:off x="6181766" y="1953200"/>
              <a:ext cx="2043769" cy="185797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35+ Years </a:t>
              </a:r>
            </a:p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of Expertise</a:t>
              </a:r>
              <a:endParaRPr lang="id-ID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E6F49-F147-988E-F3D5-E11D066FBF07}"/>
                </a:ext>
              </a:extLst>
            </p:cNvPr>
            <p:cNvSpPr txBox="1"/>
            <p:nvPr/>
          </p:nvSpPr>
          <p:spPr>
            <a:xfrm>
              <a:off x="8397067" y="1938486"/>
              <a:ext cx="2043769" cy="185797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Complex </a:t>
              </a:r>
            </a:p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Data Specialists</a:t>
              </a:r>
              <a:endParaRPr lang="id-ID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8788C8-7EDE-0202-1072-5BCD22AF4177}"/>
                </a:ext>
              </a:extLst>
            </p:cNvPr>
            <p:cNvSpPr txBox="1"/>
            <p:nvPr/>
          </p:nvSpPr>
          <p:spPr>
            <a:xfrm>
              <a:off x="6181766" y="3990527"/>
              <a:ext cx="2043769" cy="185797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Trusted </a:t>
              </a:r>
            </a:p>
            <a:p>
              <a:pPr algn="ctr">
                <a:lnSpc>
                  <a:spcPts val="2500"/>
                </a:lnSpc>
              </a:pPr>
              <a:r>
                <a:rPr lang="en-GB">
                  <a:solidFill>
                    <a:schemeClr val="bg1"/>
                  </a:solidFill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Delivery Partner</a:t>
              </a:r>
              <a:endParaRPr lang="id-ID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EAF47C-8817-6CBB-D828-E4417EDA9328}"/>
                </a:ext>
              </a:extLst>
            </p:cNvPr>
            <p:cNvSpPr txBox="1"/>
            <p:nvPr/>
          </p:nvSpPr>
          <p:spPr>
            <a:xfrm>
              <a:off x="8397068" y="3975815"/>
              <a:ext cx="2043768" cy="185797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Innovative </a:t>
              </a:r>
            </a:p>
            <a:p>
              <a:pPr algn="ctr">
                <a:lnSpc>
                  <a:spcPts val="2500"/>
                </a:lnSpc>
              </a:pPr>
              <a:r>
                <a:rPr lang="en-GB" b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Technology</a:t>
              </a:r>
              <a:endParaRPr lang="id-ID" b="0">
                <a:solidFill>
                  <a:schemeClr val="bg1"/>
                </a:solidFill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17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Contour Graphic">
            <a:extLst>
              <a:ext uri="{FF2B5EF4-FFF2-40B4-BE49-F238E27FC236}">
                <a16:creationId xmlns:a16="http://schemas.microsoft.com/office/drawing/2014/main" id="{24755B4E-E532-CB99-6E1D-34075DEA21F8}"/>
              </a:ext>
            </a:extLst>
          </p:cNvPr>
          <p:cNvGrpSpPr/>
          <p:nvPr/>
        </p:nvGrpSpPr>
        <p:grpSpPr>
          <a:xfrm>
            <a:off x="1751160" y="1953199"/>
            <a:ext cx="8689676" cy="3895301"/>
            <a:chOff x="1751160" y="1953199"/>
            <a:chExt cx="8689676" cy="3895301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2B909ED0-3F7D-CF9C-2BAE-3AD711A0E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6482" t="60334" r="-2" b="7602"/>
            <a:stretch/>
          </p:blipFill>
          <p:spPr>
            <a:xfrm>
              <a:off x="8397062" y="3990527"/>
              <a:ext cx="2043774" cy="1857973"/>
            </a:xfrm>
            <a:prstGeom prst="round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A381B82-7E36-C746-DA23-20525E76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0987" t="60467" r="25493" b="7468"/>
            <a:stretch/>
          </p:blipFill>
          <p:spPr>
            <a:xfrm>
              <a:off x="6181762" y="3990527"/>
              <a:ext cx="2043771" cy="1857973"/>
            </a:xfrm>
            <a:prstGeom prst="round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6876F0A-7136-8F4A-40C5-A45508D26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5493" t="60467" r="50987" b="7468"/>
            <a:stretch/>
          </p:blipFill>
          <p:spPr>
            <a:xfrm>
              <a:off x="3966462" y="3990527"/>
              <a:ext cx="2043769" cy="1857973"/>
            </a:xfrm>
            <a:prstGeom prst="round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B0A41D9-A16C-3EA6-639C-88CCC04E9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0467" r="76480" b="7468"/>
            <a:stretch/>
          </p:blipFill>
          <p:spPr>
            <a:xfrm>
              <a:off x="1751160" y="3990527"/>
              <a:ext cx="2043769" cy="1857973"/>
            </a:xfrm>
            <a:prstGeom prst="roundRect">
              <a:avLst/>
            </a:prstGeom>
          </p:spPr>
        </p:pic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DE315D1A-4679-9E52-0DB1-6914312E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6482" t="25175" r="-2" b="42761"/>
            <a:stretch/>
          </p:blipFill>
          <p:spPr>
            <a:xfrm>
              <a:off x="8397062" y="1953199"/>
              <a:ext cx="2043774" cy="1857971"/>
            </a:xfrm>
            <a:prstGeom prst="round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08CDC792-1EA2-EA20-1553-D4A7217D7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0987" t="25307" r="25493" b="42628"/>
            <a:stretch/>
          </p:blipFill>
          <p:spPr>
            <a:xfrm>
              <a:off x="6181762" y="1953199"/>
              <a:ext cx="2043771" cy="1857971"/>
            </a:xfrm>
            <a:prstGeom prst="round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A8FD7BA3-7A52-3FE1-4010-7DBC86F4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5493" t="25307" r="50987" b="42628"/>
            <a:stretch/>
          </p:blipFill>
          <p:spPr>
            <a:xfrm>
              <a:off x="3966462" y="1953199"/>
              <a:ext cx="2043769" cy="1857971"/>
            </a:xfrm>
            <a:prstGeom prst="round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2FE5D4F5-E082-B632-A504-FB261DB66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5307" r="76480" b="42628"/>
            <a:stretch/>
          </p:blipFill>
          <p:spPr>
            <a:xfrm>
              <a:off x="1751160" y="1953199"/>
              <a:ext cx="2043769" cy="1857971"/>
            </a:xfrm>
            <a:prstGeom prst="round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558C5-A7B2-C7CD-55AD-81F0EB4997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1162" y="3990528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391C043-BD1B-4BAB-9FBE-877EB262B3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66464" y="3990528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E3717A-28AA-6C8E-C044-32535763AB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1766" y="3990528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B159C1-2C6E-6678-269D-515E5D0A9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7069" y="3990528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FCD1884-F0A5-4EDD-9544-1F292A251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1162" y="1953199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399744A-1F9E-0864-24D4-33D020739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66464" y="1953199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DDEBC-656D-5867-7106-A09C880CF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1766" y="1953199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8DB179-05E7-4069-3DDA-5CF144C96E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7069" y="1953199"/>
            <a:ext cx="2043769" cy="1857972"/>
          </a:xfrm>
          <a:prstGeom prst="roundRect">
            <a:avLst>
              <a:gd name="adj" fmla="val 6533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62C6E-4882-07FD-0DAF-1201F6CABD7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2EAB5-FB4E-AB87-5FD4-D0A7DE5F6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D517F-7FA5-C573-4525-762FA204630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6379D-01E2-2F63-55F8-00A40EC979C9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B907B-DE16-F1EE-143B-7F8DAF5E9B12}"/>
              </a:ext>
            </a:extLst>
          </p:cNvPr>
          <p:cNvSpPr txBox="1"/>
          <p:nvPr/>
        </p:nvSpPr>
        <p:spPr>
          <a:xfrm>
            <a:off x="647700" y="1118412"/>
            <a:ext cx="6650568" cy="4745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About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Envitia</a:t>
            </a:r>
          </a:p>
        </p:txBody>
      </p:sp>
      <p:grpSp>
        <p:nvGrpSpPr>
          <p:cNvPr id="46" name="Group 45" hidden="1">
            <a:extLst>
              <a:ext uri="{FF2B5EF4-FFF2-40B4-BE49-F238E27FC236}">
                <a16:creationId xmlns:a16="http://schemas.microsoft.com/office/drawing/2014/main" id="{FF3F945A-09BE-F170-AAF2-114655B13798}"/>
              </a:ext>
            </a:extLst>
          </p:cNvPr>
          <p:cNvGrpSpPr/>
          <p:nvPr/>
        </p:nvGrpSpPr>
        <p:grpSpPr>
          <a:xfrm>
            <a:off x="1751160" y="1953199"/>
            <a:ext cx="8689676" cy="3895301"/>
            <a:chOff x="1903562" y="2105599"/>
            <a:chExt cx="8689676" cy="389530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AE807EA-D245-8EEA-C34E-C6401134188E}"/>
                </a:ext>
              </a:extLst>
            </p:cNvPr>
            <p:cNvSpPr/>
            <p:nvPr/>
          </p:nvSpPr>
          <p:spPr>
            <a:xfrm>
              <a:off x="1903562" y="41429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8259ABB-EDEF-DC0D-8A44-B7A6066BC11F}"/>
                </a:ext>
              </a:extLst>
            </p:cNvPr>
            <p:cNvSpPr/>
            <p:nvPr/>
          </p:nvSpPr>
          <p:spPr>
            <a:xfrm>
              <a:off x="4118864" y="41429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34B48DE-A55F-673E-48CD-345428A00676}"/>
                </a:ext>
              </a:extLst>
            </p:cNvPr>
            <p:cNvSpPr/>
            <p:nvPr/>
          </p:nvSpPr>
          <p:spPr>
            <a:xfrm>
              <a:off x="6334166" y="41429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B97DDA0-034E-3E68-72AD-14B452E5ACAA}"/>
                </a:ext>
              </a:extLst>
            </p:cNvPr>
            <p:cNvSpPr/>
            <p:nvPr/>
          </p:nvSpPr>
          <p:spPr>
            <a:xfrm>
              <a:off x="8549469" y="4142928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2829711-AEA4-F9DF-CCEF-291F21BD32FE}"/>
                </a:ext>
              </a:extLst>
            </p:cNvPr>
            <p:cNvSpPr/>
            <p:nvPr/>
          </p:nvSpPr>
          <p:spPr>
            <a:xfrm>
              <a:off x="1903562" y="21055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5B6C7-AFD2-DE61-58FE-EF28A87A3B38}"/>
                </a:ext>
              </a:extLst>
            </p:cNvPr>
            <p:cNvSpPr/>
            <p:nvPr/>
          </p:nvSpPr>
          <p:spPr>
            <a:xfrm>
              <a:off x="4118864" y="21055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1D54623-C165-0AA6-BF0B-1143E49B5378}"/>
                </a:ext>
              </a:extLst>
            </p:cNvPr>
            <p:cNvSpPr/>
            <p:nvPr/>
          </p:nvSpPr>
          <p:spPr>
            <a:xfrm>
              <a:off x="6334166" y="21055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E84C2E4-6DC4-1EEE-EBD5-2DFC7B32C64C}"/>
                </a:ext>
              </a:extLst>
            </p:cNvPr>
            <p:cNvSpPr/>
            <p:nvPr/>
          </p:nvSpPr>
          <p:spPr>
            <a:xfrm>
              <a:off x="8549469" y="2105599"/>
              <a:ext cx="2043769" cy="1857972"/>
            </a:xfrm>
            <a:prstGeom prst="roundRect">
              <a:avLst>
                <a:gd name="adj" fmla="val 6533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Icons">
            <a:extLst>
              <a:ext uri="{FF2B5EF4-FFF2-40B4-BE49-F238E27FC236}">
                <a16:creationId xmlns:a16="http://schemas.microsoft.com/office/drawing/2014/main" id="{041682FF-019C-9BF6-879A-CD227C2EE81E}"/>
              </a:ext>
            </a:extLst>
          </p:cNvPr>
          <p:cNvGrpSpPr/>
          <p:nvPr/>
        </p:nvGrpSpPr>
        <p:grpSpPr>
          <a:xfrm>
            <a:off x="2413044" y="2218871"/>
            <a:ext cx="7365907" cy="2829544"/>
            <a:chOff x="2413044" y="2218871"/>
            <a:chExt cx="7365907" cy="282954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26ADB58-BD00-BCEB-222E-9B2F37B8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13044" y="2218871"/>
              <a:ext cx="720000" cy="72000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075C9903-14A9-3839-975F-E8A81ACE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28346" y="2218871"/>
              <a:ext cx="720000" cy="7200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6FDCC88-E2A7-AC9A-AD51-FEB8B6EA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43648" y="2218871"/>
              <a:ext cx="720000" cy="72000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81DC6D06-6B0B-7AAF-770A-9DB70FC0B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9058951" y="2218871"/>
              <a:ext cx="720000" cy="720001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5E9DEC6-E290-6D61-648B-62148E80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13047" y="4256415"/>
              <a:ext cx="720000" cy="720000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31E060F-C906-E023-FF6C-813BEC39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628346" y="4256415"/>
              <a:ext cx="792000" cy="79200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73B2A8A6-6B67-5E39-04A5-B67EA3331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843650" y="4256415"/>
              <a:ext cx="720000" cy="72000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BC5DFE2E-28AC-44B5-2723-8DDB8EB9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058951" y="4256415"/>
              <a:ext cx="720000" cy="720000"/>
            </a:xfrm>
            <a:prstGeom prst="rect">
              <a:avLst/>
            </a:prstGeom>
          </p:spPr>
        </p:pic>
      </p:grpSp>
      <p:grpSp>
        <p:nvGrpSpPr>
          <p:cNvPr id="72" name="Text">
            <a:extLst>
              <a:ext uri="{FF2B5EF4-FFF2-40B4-BE49-F238E27FC236}">
                <a16:creationId xmlns:a16="http://schemas.microsoft.com/office/drawing/2014/main" id="{3B68A72A-CF99-6653-C4A3-28CF34B48D6E}"/>
              </a:ext>
            </a:extLst>
          </p:cNvPr>
          <p:cNvGrpSpPr/>
          <p:nvPr/>
        </p:nvGrpSpPr>
        <p:grpSpPr>
          <a:xfrm>
            <a:off x="1751161" y="2939085"/>
            <a:ext cx="8689675" cy="2909415"/>
            <a:chOff x="1751161" y="2939085"/>
            <a:chExt cx="8689675" cy="29094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FAAA3E-3B62-38EF-B48E-CC33973E5F34}"/>
                </a:ext>
              </a:extLst>
            </p:cNvPr>
            <p:cNvSpPr txBox="1"/>
            <p:nvPr/>
          </p:nvSpPr>
          <p:spPr>
            <a:xfrm>
              <a:off x="1751162" y="2939086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AI &amp; Machine </a:t>
              </a:r>
              <a:br>
                <a:rPr lang="en-GB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</a:b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Learning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4ABDFE-E413-F5B5-4B3F-AB307A41CD72}"/>
                </a:ext>
              </a:extLst>
            </p:cNvPr>
            <p:cNvSpPr txBox="1"/>
            <p:nvPr/>
          </p:nvSpPr>
          <p:spPr>
            <a:xfrm>
              <a:off x="3966464" y="2939086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Architecture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D11B39-EC25-B216-35E4-13E547A70E6D}"/>
                </a:ext>
              </a:extLst>
            </p:cNvPr>
            <p:cNvSpPr txBox="1"/>
            <p:nvPr/>
          </p:nvSpPr>
          <p:spPr>
            <a:xfrm>
              <a:off x="6181765" y="2939086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Cloud Services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6B4B58-D0BA-A051-D630-47040A636760}"/>
                </a:ext>
              </a:extLst>
            </p:cNvPr>
            <p:cNvSpPr txBox="1"/>
            <p:nvPr/>
          </p:nvSpPr>
          <p:spPr>
            <a:xfrm>
              <a:off x="8397067" y="2939085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Data Analytics &amp; </a:t>
              </a:r>
              <a:endParaRPr lang="en-GB" sz="16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Visualisation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72F664-345A-B847-7184-E1DF66BB20EB}"/>
                </a:ext>
              </a:extLst>
            </p:cNvPr>
            <p:cNvSpPr txBox="1"/>
            <p:nvPr/>
          </p:nvSpPr>
          <p:spPr>
            <a:xfrm>
              <a:off x="1751161" y="4961039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Data Quality </a:t>
              </a:r>
              <a:r>
                <a:rPr lang="en-GB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&amp;</a:t>
              </a:r>
              <a:endParaRPr lang="en-GB" sz="16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Management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CEAF7F-18F2-11B6-2742-5A65C5FA36AA}"/>
                </a:ext>
              </a:extLst>
            </p:cNvPr>
            <p:cNvSpPr txBox="1"/>
            <p:nvPr/>
          </p:nvSpPr>
          <p:spPr>
            <a:xfrm>
              <a:off x="3972984" y="4976415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Digital </a:t>
              </a:r>
              <a:r>
                <a:rPr lang="en-GB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&amp;</a:t>
              </a:r>
              <a:endParaRPr lang="en-GB" sz="16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Data Strategy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26B9C-2527-BBAC-BDB5-3D56D93A84F5}"/>
                </a:ext>
              </a:extLst>
            </p:cNvPr>
            <p:cNvSpPr txBox="1"/>
            <p:nvPr/>
          </p:nvSpPr>
          <p:spPr>
            <a:xfrm>
              <a:off x="6175246" y="4961038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Geospatial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A86EDA-B076-2C0E-7D31-BCF113DE48D0}"/>
                </a:ext>
              </a:extLst>
            </p:cNvPr>
            <p:cNvSpPr txBox="1"/>
            <p:nvPr/>
          </p:nvSpPr>
          <p:spPr>
            <a:xfrm>
              <a:off x="8397067" y="4961037"/>
              <a:ext cx="2043769" cy="87208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Software </a:t>
              </a:r>
              <a:endParaRPr lang="en-GB" sz="16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id-ID" sz="16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Engineering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722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114B24-960B-4338-91E7-D271A0EB3A53}"/>
              </a:ext>
            </a:extLst>
          </p:cNvPr>
          <p:cNvSpPr txBox="1"/>
          <p:nvPr/>
        </p:nvSpPr>
        <p:spPr>
          <a:xfrm>
            <a:off x="647700" y="1118412"/>
            <a:ext cx="6650568" cy="4745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Why are we all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talking about AI?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43C53E-F206-E85C-16B6-F0C9060E031F}"/>
              </a:ext>
            </a:extLst>
          </p:cNvPr>
          <p:cNvGrpSpPr/>
          <p:nvPr/>
        </p:nvGrpSpPr>
        <p:grpSpPr>
          <a:xfrm>
            <a:off x="1320941" y="1964711"/>
            <a:ext cx="4978259" cy="708143"/>
            <a:chOff x="1117741" y="2549407"/>
            <a:chExt cx="4978259" cy="7081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4FC7AE-7C94-4DDF-8C8D-12FF0F1DBE53}"/>
                </a:ext>
              </a:extLst>
            </p:cNvPr>
            <p:cNvSpPr txBox="1"/>
            <p:nvPr/>
          </p:nvSpPr>
          <p:spPr>
            <a:xfrm>
              <a:off x="1117741" y="2626993"/>
              <a:ext cx="665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3"/>
                  </a:solidFill>
                  <a:latin typeface="Poppins SemiBold" panose="00000700000000000000" pitchFamily="2" charset="0"/>
                  <a:ea typeface="Roboto Black" panose="02000000000000000000" pitchFamily="2" charset="0"/>
                  <a:cs typeface="Poppins SemiBold" panose="00000700000000000000" pitchFamily="2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733D9-31D9-4E80-9902-F6579C0207BF}"/>
                </a:ext>
              </a:extLst>
            </p:cNvPr>
            <p:cNvSpPr txBox="1"/>
            <p:nvPr/>
          </p:nvSpPr>
          <p:spPr>
            <a:xfrm>
              <a:off x="1783209" y="2549407"/>
              <a:ext cx="4312791" cy="708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How AI adoption amplifies potential outcomes </a:t>
              </a:r>
              <a:b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</a:br>
              <a: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(both positive and negative)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25A21-F572-E998-D1F0-EFCF08188CA1}"/>
              </a:ext>
            </a:extLst>
          </p:cNvPr>
          <p:cNvGrpSpPr/>
          <p:nvPr/>
        </p:nvGrpSpPr>
        <p:grpSpPr>
          <a:xfrm>
            <a:off x="1320941" y="3035387"/>
            <a:ext cx="4978259" cy="708143"/>
            <a:chOff x="1117741" y="3328645"/>
            <a:chExt cx="5215326" cy="7081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479E22-7885-4C11-8F25-7EAFE139E32D}"/>
                </a:ext>
              </a:extLst>
            </p:cNvPr>
            <p:cNvSpPr txBox="1"/>
            <p:nvPr/>
          </p:nvSpPr>
          <p:spPr>
            <a:xfrm>
              <a:off x="1117741" y="3406231"/>
              <a:ext cx="665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Poppins SemiBold" panose="00000700000000000000" pitchFamily="2" charset="0"/>
                  <a:ea typeface="Roboto Black" panose="02000000000000000000" pitchFamily="2" charset="0"/>
                  <a:cs typeface="Poppins SemiBold" panose="00000700000000000000" pitchFamily="2" charset="0"/>
                </a:rPr>
                <a:t>02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B967A0-04B2-425D-B695-7A16AD7E05C1}"/>
                </a:ext>
              </a:extLst>
            </p:cNvPr>
            <p:cNvSpPr txBox="1"/>
            <p:nvPr/>
          </p:nvSpPr>
          <p:spPr>
            <a:xfrm>
              <a:off x="1783209" y="3328645"/>
              <a:ext cx="4549858" cy="708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Plus ça change: when it comes to data, everything changes yet stays the same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444DE-93BB-09DB-D8C3-4FBD4E1A6184}"/>
              </a:ext>
            </a:extLst>
          </p:cNvPr>
          <p:cNvGrpSpPr/>
          <p:nvPr/>
        </p:nvGrpSpPr>
        <p:grpSpPr>
          <a:xfrm>
            <a:off x="1320941" y="4106063"/>
            <a:ext cx="4978259" cy="461665"/>
            <a:chOff x="1117741" y="4142155"/>
            <a:chExt cx="4978259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491DAA-84AC-4A77-8F04-DD7F389C0CE4}"/>
                </a:ext>
              </a:extLst>
            </p:cNvPr>
            <p:cNvSpPr txBox="1"/>
            <p:nvPr/>
          </p:nvSpPr>
          <p:spPr>
            <a:xfrm>
              <a:off x="1117741" y="4142155"/>
              <a:ext cx="665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3"/>
                  </a:solidFill>
                  <a:latin typeface="Poppins SemiBold" panose="00000700000000000000" pitchFamily="2" charset="0"/>
                  <a:ea typeface="Roboto Black" panose="02000000000000000000" pitchFamily="2" charset="0"/>
                  <a:cs typeface="Poppins SemiBold" panose="00000700000000000000" pitchFamily="2" charset="0"/>
                </a:rPr>
                <a:t>03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2BABE3-9870-4C44-816B-80A8AAB840AF}"/>
                </a:ext>
              </a:extLst>
            </p:cNvPr>
            <p:cNvSpPr txBox="1"/>
            <p:nvPr/>
          </p:nvSpPr>
          <p:spPr>
            <a:xfrm>
              <a:off x="1783209" y="4142155"/>
              <a:ext cx="4312791" cy="384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The increasing importance of data half life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A68BC2-82C9-55C4-F20B-85C4395C9C2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92233-5762-1963-2028-E4BDC2882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ED1F02C-AACF-4C8F-9D18-1D9FE153A5F6}"/>
              </a:ext>
            </a:extLst>
          </p:cNvPr>
          <p:cNvGrpSpPr/>
          <p:nvPr/>
        </p:nvGrpSpPr>
        <p:grpSpPr>
          <a:xfrm>
            <a:off x="1320941" y="4930261"/>
            <a:ext cx="4978259" cy="708143"/>
            <a:chOff x="1117741" y="4797784"/>
            <a:chExt cx="4368659" cy="7081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2B3595-ECCC-61C3-0DA3-CF14AF73418C}"/>
                </a:ext>
              </a:extLst>
            </p:cNvPr>
            <p:cNvSpPr txBox="1"/>
            <p:nvPr/>
          </p:nvSpPr>
          <p:spPr>
            <a:xfrm>
              <a:off x="1117741" y="4877037"/>
              <a:ext cx="665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Poppins SemiBold" panose="00000700000000000000" pitchFamily="2" charset="0"/>
                  <a:ea typeface="Roboto Black" panose="02000000000000000000" pitchFamily="2" charset="0"/>
                  <a:cs typeface="Poppins SemiBold" panose="00000700000000000000" pitchFamily="2" charset="0"/>
                </a:rPr>
                <a:t>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41C81C-C7B9-0D3B-71DE-29A25207646F}"/>
                </a:ext>
              </a:extLst>
            </p:cNvPr>
            <p:cNvSpPr txBox="1"/>
            <p:nvPr/>
          </p:nvSpPr>
          <p:spPr>
            <a:xfrm>
              <a:off x="1783209" y="4797784"/>
              <a:ext cx="3703191" cy="708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How to get started: the importance of modern Enterprise Architecture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A3635A-6278-41B1-0227-CDF207242AE3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06001C59-B15A-AF5C-DD4B-AAD4670C0F97}"/>
              </a:ext>
            </a:extLst>
          </p:cNvPr>
          <p:cNvSpPr txBox="1"/>
          <p:nvPr/>
        </p:nvSpPr>
        <p:spPr>
          <a:xfrm>
            <a:off x="7962900" y="595044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03</a:t>
            </a:r>
            <a:endParaRPr lang="en-US" sz="1200" b="1">
              <a:solidFill>
                <a:schemeClr val="accent5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D7F485-E69B-E840-A41E-03DA5EA51CB9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solidFill>
                  <a:schemeClr val="accent5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05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612700-1376-1376-22E4-D01B58362499}"/>
              </a:ext>
            </a:extLst>
          </p:cNvPr>
          <p:cNvSpPr/>
          <p:nvPr/>
        </p:nvSpPr>
        <p:spPr>
          <a:xfrm>
            <a:off x="6617690" y="2042297"/>
            <a:ext cx="5574310" cy="3592440"/>
          </a:xfrm>
          <a:custGeom>
            <a:avLst/>
            <a:gdLst>
              <a:gd name="connsiteX0" fmla="*/ 126993 w 5574310"/>
              <a:gd name="connsiteY0" fmla="*/ 0 h 3592440"/>
              <a:gd name="connsiteX1" fmla="*/ 5574310 w 5574310"/>
              <a:gd name="connsiteY1" fmla="*/ 0 h 3592440"/>
              <a:gd name="connsiteX2" fmla="*/ 5574310 w 5574310"/>
              <a:gd name="connsiteY2" fmla="*/ 3592440 h 3592440"/>
              <a:gd name="connsiteX3" fmla="*/ 126993 w 5574310"/>
              <a:gd name="connsiteY3" fmla="*/ 3592440 h 3592440"/>
              <a:gd name="connsiteX4" fmla="*/ 0 w 5574310"/>
              <a:gd name="connsiteY4" fmla="*/ 3465447 h 3592440"/>
              <a:gd name="connsiteX5" fmla="*/ 0 w 5574310"/>
              <a:gd name="connsiteY5" fmla="*/ 126993 h 3592440"/>
              <a:gd name="connsiteX6" fmla="*/ 126993 w 5574310"/>
              <a:gd name="connsiteY6" fmla="*/ 0 h 359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4310" h="3592440">
                <a:moveTo>
                  <a:pt x="126993" y="0"/>
                </a:moveTo>
                <a:lnTo>
                  <a:pt x="5574310" y="0"/>
                </a:lnTo>
                <a:lnTo>
                  <a:pt x="5574310" y="3592440"/>
                </a:lnTo>
                <a:lnTo>
                  <a:pt x="126993" y="3592440"/>
                </a:lnTo>
                <a:cubicBezTo>
                  <a:pt x="56857" y="3592440"/>
                  <a:pt x="0" y="3535583"/>
                  <a:pt x="0" y="3465447"/>
                </a:cubicBezTo>
                <a:lnTo>
                  <a:pt x="0" y="126993"/>
                </a:lnTo>
                <a:cubicBezTo>
                  <a:pt x="0" y="56857"/>
                  <a:pt x="56857" y="0"/>
                  <a:pt x="126993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1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C0C94C-AAA4-4EF7-9752-342DD20AA512}"/>
              </a:ext>
            </a:extLst>
          </p:cNvPr>
          <p:cNvSpPr txBox="1"/>
          <p:nvPr/>
        </p:nvSpPr>
        <p:spPr>
          <a:xfrm>
            <a:off x="647700" y="1111708"/>
            <a:ext cx="6561623" cy="535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AI and Data: </a:t>
            </a:r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Big Disruptor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38F26-A5A5-B10F-BBC6-DDECB1310F12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E11802-DA6B-593E-D62C-2F44FC9E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0C644C-9732-9B3C-3BDE-A6A6E372486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9C886-8BEE-7645-1D21-FEF047488254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87BC73-EBDA-39F3-329F-92BD31BC03D2}"/>
              </a:ext>
            </a:extLst>
          </p:cNvPr>
          <p:cNvGrpSpPr/>
          <p:nvPr/>
        </p:nvGrpSpPr>
        <p:grpSpPr>
          <a:xfrm>
            <a:off x="1267787" y="1993784"/>
            <a:ext cx="9656426" cy="3868532"/>
            <a:chOff x="1267787" y="2105668"/>
            <a:chExt cx="9656426" cy="38685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2137B95-4366-10AD-CFCB-CA23425D3DE1}"/>
                </a:ext>
              </a:extLst>
            </p:cNvPr>
            <p:cNvSpPr/>
            <p:nvPr/>
          </p:nvSpPr>
          <p:spPr>
            <a:xfrm>
              <a:off x="1267787" y="2645932"/>
              <a:ext cx="2700000" cy="3328268"/>
            </a:xfrm>
            <a:prstGeom prst="roundRect">
              <a:avLst>
                <a:gd name="adj" fmla="val 4541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DBAA7F-8F72-FE6F-523D-F30E21956FD7}"/>
                </a:ext>
              </a:extLst>
            </p:cNvPr>
            <p:cNvSpPr txBox="1"/>
            <p:nvPr/>
          </p:nvSpPr>
          <p:spPr>
            <a:xfrm>
              <a:off x="1321787" y="3370986"/>
              <a:ext cx="2592000" cy="205133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1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Predictive Analytics</a:t>
              </a:r>
            </a:p>
            <a:p>
              <a:pPr>
                <a:lnSpc>
                  <a:spcPct val="150000"/>
                </a:lnSpc>
              </a:pPr>
              <a:r>
                <a:rPr lang="en-GB" sz="1200" b="0">
                  <a:effectLst/>
                  <a:latin typeface="Poppins Light" panose="00000400000000000000" pitchFamily="2" charset="0"/>
                  <a:ea typeface="Open Sans" pitchFamily="2" charset="0"/>
                  <a:cs typeface="Poppins Light" panose="00000400000000000000" pitchFamily="2" charset="0"/>
                </a:rPr>
                <a:t>AI can be used to analyse large datasets and generate predictions about future events or trends, enabling businesses to make better decisions and maximise their profits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07A3B84-32CF-02AF-F815-DE1B2F550509}"/>
                </a:ext>
              </a:extLst>
            </p:cNvPr>
            <p:cNvGrpSpPr/>
            <p:nvPr/>
          </p:nvGrpSpPr>
          <p:grpSpPr>
            <a:xfrm>
              <a:off x="2077787" y="2105668"/>
              <a:ext cx="1080000" cy="1080000"/>
              <a:chOff x="2077787" y="2105668"/>
              <a:chExt cx="1080000" cy="108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2721C5D-95AA-0482-3F30-67B20A47B39A}"/>
                  </a:ext>
                </a:extLst>
              </p:cNvPr>
              <p:cNvSpPr/>
              <p:nvPr/>
            </p:nvSpPr>
            <p:spPr>
              <a:xfrm>
                <a:off x="2077787" y="2105668"/>
                <a:ext cx="1080000" cy="10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Graphic 3">
                <a:extLst>
                  <a:ext uri="{FF2B5EF4-FFF2-40B4-BE49-F238E27FC236}">
                    <a16:creationId xmlns:a16="http://schemas.microsoft.com/office/drawing/2014/main" id="{0FDCC53C-EFE0-B74B-3D63-E78589E72297}"/>
                  </a:ext>
                </a:extLst>
              </p:cNvPr>
              <p:cNvSpPr/>
              <p:nvPr/>
            </p:nvSpPr>
            <p:spPr>
              <a:xfrm>
                <a:off x="2238550" y="2288115"/>
                <a:ext cx="758475" cy="715106"/>
              </a:xfrm>
              <a:custGeom>
                <a:avLst/>
                <a:gdLst>
                  <a:gd name="connsiteX0" fmla="*/ 118603 w 758475"/>
                  <a:gd name="connsiteY0" fmla="*/ 467072 h 715106"/>
                  <a:gd name="connsiteX1" fmla="*/ 141947 w 758475"/>
                  <a:gd name="connsiteY1" fmla="*/ 519666 h 715106"/>
                  <a:gd name="connsiteX2" fmla="*/ 70959 w 758475"/>
                  <a:gd name="connsiteY2" fmla="*/ 590625 h 715106"/>
                  <a:gd name="connsiteX3" fmla="*/ 0 w 758475"/>
                  <a:gd name="connsiteY3" fmla="*/ 519666 h 715106"/>
                  <a:gd name="connsiteX4" fmla="*/ 70959 w 758475"/>
                  <a:gd name="connsiteY4" fmla="*/ 448678 h 715106"/>
                  <a:gd name="connsiteX5" fmla="*/ 94444 w 758475"/>
                  <a:gd name="connsiteY5" fmla="*/ 452672 h 715106"/>
                  <a:gd name="connsiteX6" fmla="*/ 110813 w 758475"/>
                  <a:gd name="connsiteY6" fmla="*/ 425166 h 715106"/>
                  <a:gd name="connsiteX7" fmla="*/ 117450 w 758475"/>
                  <a:gd name="connsiteY7" fmla="*/ 74081 h 715106"/>
                  <a:gd name="connsiteX8" fmla="*/ 475425 w 758475"/>
                  <a:gd name="connsiteY8" fmla="*/ 74081 h 715106"/>
                  <a:gd name="connsiteX9" fmla="*/ 532519 w 758475"/>
                  <a:gd name="connsiteY9" fmla="*/ 161663 h 715106"/>
                  <a:gd name="connsiteX10" fmla="*/ 575634 w 758475"/>
                  <a:gd name="connsiteY10" fmla="*/ 113878 h 715106"/>
                  <a:gd name="connsiteX11" fmla="*/ 561178 w 758475"/>
                  <a:gd name="connsiteY11" fmla="*/ 70959 h 715106"/>
                  <a:gd name="connsiteX12" fmla="*/ 632166 w 758475"/>
                  <a:gd name="connsiteY12" fmla="*/ 0 h 715106"/>
                  <a:gd name="connsiteX13" fmla="*/ 703125 w 758475"/>
                  <a:gd name="connsiteY13" fmla="*/ 70959 h 715106"/>
                  <a:gd name="connsiteX14" fmla="*/ 632166 w 758475"/>
                  <a:gd name="connsiteY14" fmla="*/ 141947 h 715106"/>
                  <a:gd name="connsiteX15" fmla="*/ 596728 w 758475"/>
                  <a:gd name="connsiteY15" fmla="*/ 132469 h 715106"/>
                  <a:gd name="connsiteX16" fmla="*/ 542278 w 758475"/>
                  <a:gd name="connsiteY16" fmla="*/ 192825 h 715106"/>
                  <a:gd name="connsiteX17" fmla="*/ 518119 w 758475"/>
                  <a:gd name="connsiteY17" fmla="*/ 375328 h 715106"/>
                  <a:gd name="connsiteX18" fmla="*/ 737888 w 758475"/>
                  <a:gd name="connsiteY18" fmla="*/ 595069 h 715106"/>
                  <a:gd name="connsiteX19" fmla="*/ 758475 w 758475"/>
                  <a:gd name="connsiteY19" fmla="*/ 644794 h 715106"/>
                  <a:gd name="connsiteX20" fmla="*/ 737888 w 758475"/>
                  <a:gd name="connsiteY20" fmla="*/ 694519 h 715106"/>
                  <a:gd name="connsiteX21" fmla="*/ 688163 w 758475"/>
                  <a:gd name="connsiteY21" fmla="*/ 715106 h 715106"/>
                  <a:gd name="connsiteX22" fmla="*/ 638438 w 758475"/>
                  <a:gd name="connsiteY22" fmla="*/ 694519 h 715106"/>
                  <a:gd name="connsiteX23" fmla="*/ 418697 w 758475"/>
                  <a:gd name="connsiteY23" fmla="*/ 474778 h 715106"/>
                  <a:gd name="connsiteX24" fmla="*/ 131597 w 758475"/>
                  <a:gd name="connsiteY24" fmla="*/ 445191 h 715106"/>
                  <a:gd name="connsiteX25" fmla="*/ 118603 w 758475"/>
                  <a:gd name="connsiteY25" fmla="*/ 467072 h 715106"/>
                  <a:gd name="connsiteX26" fmla="*/ 511059 w 758475"/>
                  <a:gd name="connsiteY26" fmla="*/ 185456 h 715106"/>
                  <a:gd name="connsiteX27" fmla="*/ 455541 w 758475"/>
                  <a:gd name="connsiteY27" fmla="*/ 93966 h 715106"/>
                  <a:gd name="connsiteX28" fmla="*/ 137334 w 758475"/>
                  <a:gd name="connsiteY28" fmla="*/ 93966 h 715106"/>
                  <a:gd name="connsiteX29" fmla="*/ 125859 w 758475"/>
                  <a:gd name="connsiteY29" fmla="*/ 399825 h 715106"/>
                  <a:gd name="connsiteX30" fmla="*/ 188128 w 758475"/>
                  <a:gd name="connsiteY30" fmla="*/ 295088 h 715106"/>
                  <a:gd name="connsiteX31" fmla="*/ 161550 w 758475"/>
                  <a:gd name="connsiteY31" fmla="*/ 239709 h 715106"/>
                  <a:gd name="connsiteX32" fmla="*/ 232509 w 758475"/>
                  <a:gd name="connsiteY32" fmla="*/ 168750 h 715106"/>
                  <a:gd name="connsiteX33" fmla="*/ 303497 w 758475"/>
                  <a:gd name="connsiteY33" fmla="*/ 239709 h 715106"/>
                  <a:gd name="connsiteX34" fmla="*/ 303103 w 758475"/>
                  <a:gd name="connsiteY34" fmla="*/ 247163 h 715106"/>
                  <a:gd name="connsiteX35" fmla="*/ 354291 w 758475"/>
                  <a:gd name="connsiteY35" fmla="*/ 276947 h 715106"/>
                  <a:gd name="connsiteX36" fmla="*/ 408459 w 758475"/>
                  <a:gd name="connsiteY36" fmla="*/ 251803 h 715106"/>
                  <a:gd name="connsiteX37" fmla="*/ 443053 w 758475"/>
                  <a:gd name="connsiteY37" fmla="*/ 260803 h 715106"/>
                  <a:gd name="connsiteX38" fmla="*/ 502763 w 758475"/>
                  <a:gd name="connsiteY38" fmla="*/ 399741 h 715106"/>
                  <a:gd name="connsiteX39" fmla="*/ 475425 w 758475"/>
                  <a:gd name="connsiteY39" fmla="*/ 432056 h 715106"/>
                  <a:gd name="connsiteX40" fmla="*/ 443109 w 758475"/>
                  <a:gd name="connsiteY40" fmla="*/ 459422 h 715106"/>
                  <a:gd name="connsiteX41" fmla="*/ 481134 w 758475"/>
                  <a:gd name="connsiteY41" fmla="*/ 497419 h 715106"/>
                  <a:gd name="connsiteX42" fmla="*/ 540788 w 758475"/>
                  <a:gd name="connsiteY42" fmla="*/ 437766 h 715106"/>
                  <a:gd name="connsiteX43" fmla="*/ 146222 w 758475"/>
                  <a:gd name="connsiteY43" fmla="*/ 420609 h 715106"/>
                  <a:gd name="connsiteX44" fmla="*/ 455541 w 758475"/>
                  <a:gd name="connsiteY44" fmla="*/ 412172 h 715106"/>
                  <a:gd name="connsiteX45" fmla="*/ 518794 w 758475"/>
                  <a:gd name="connsiteY45" fmla="*/ 218869 h 715106"/>
                  <a:gd name="connsiteX46" fmla="*/ 464428 w 758475"/>
                  <a:gd name="connsiteY46" fmla="*/ 279113 h 715106"/>
                  <a:gd name="connsiteX47" fmla="*/ 479447 w 758475"/>
                  <a:gd name="connsiteY47" fmla="*/ 322791 h 715106"/>
                  <a:gd name="connsiteX48" fmla="*/ 408459 w 758475"/>
                  <a:gd name="connsiteY48" fmla="*/ 393750 h 715106"/>
                  <a:gd name="connsiteX49" fmla="*/ 337500 w 758475"/>
                  <a:gd name="connsiteY49" fmla="*/ 322791 h 715106"/>
                  <a:gd name="connsiteX50" fmla="*/ 340734 w 758475"/>
                  <a:gd name="connsiteY50" fmla="*/ 301584 h 715106"/>
                  <a:gd name="connsiteX51" fmla="*/ 294328 w 758475"/>
                  <a:gd name="connsiteY51" fmla="*/ 274584 h 715106"/>
                  <a:gd name="connsiteX52" fmla="*/ 232509 w 758475"/>
                  <a:gd name="connsiteY52" fmla="*/ 310697 h 715106"/>
                  <a:gd name="connsiteX53" fmla="*/ 213159 w 758475"/>
                  <a:gd name="connsiteY53" fmla="*/ 308025 h 715106"/>
                  <a:gd name="connsiteX54" fmla="*/ 146222 w 758475"/>
                  <a:gd name="connsiteY54" fmla="*/ 420609 h 715106"/>
                  <a:gd name="connsiteX55" fmla="*/ 501019 w 758475"/>
                  <a:gd name="connsiteY55" fmla="*/ 517303 h 715106"/>
                  <a:gd name="connsiteX56" fmla="*/ 658322 w 758475"/>
                  <a:gd name="connsiteY56" fmla="*/ 674634 h 715106"/>
                  <a:gd name="connsiteX57" fmla="*/ 688163 w 758475"/>
                  <a:gd name="connsiteY57" fmla="*/ 686981 h 715106"/>
                  <a:gd name="connsiteX58" fmla="*/ 717975 w 758475"/>
                  <a:gd name="connsiteY58" fmla="*/ 674634 h 715106"/>
                  <a:gd name="connsiteX59" fmla="*/ 730350 w 758475"/>
                  <a:gd name="connsiteY59" fmla="*/ 644794 h 715106"/>
                  <a:gd name="connsiteX60" fmla="*/ 717975 w 758475"/>
                  <a:gd name="connsiteY60" fmla="*/ 614981 h 715106"/>
                  <a:gd name="connsiteX61" fmla="*/ 560672 w 758475"/>
                  <a:gd name="connsiteY61" fmla="*/ 457650 h 715106"/>
                  <a:gd name="connsiteX62" fmla="*/ 28125 w 758475"/>
                  <a:gd name="connsiteY62" fmla="*/ 519666 h 715106"/>
                  <a:gd name="connsiteX63" fmla="*/ 70959 w 758475"/>
                  <a:gd name="connsiteY63" fmla="*/ 562500 h 715106"/>
                  <a:gd name="connsiteX64" fmla="*/ 113822 w 758475"/>
                  <a:gd name="connsiteY64" fmla="*/ 519666 h 715106"/>
                  <a:gd name="connsiteX65" fmla="*/ 70959 w 758475"/>
                  <a:gd name="connsiteY65" fmla="*/ 476803 h 715106"/>
                  <a:gd name="connsiteX66" fmla="*/ 28125 w 758475"/>
                  <a:gd name="connsiteY66" fmla="*/ 519666 h 715106"/>
                  <a:gd name="connsiteX67" fmla="*/ 589303 w 758475"/>
                  <a:gd name="connsiteY67" fmla="*/ 70959 h 715106"/>
                  <a:gd name="connsiteX68" fmla="*/ 632166 w 758475"/>
                  <a:gd name="connsiteY68" fmla="*/ 113822 h 715106"/>
                  <a:gd name="connsiteX69" fmla="*/ 675000 w 758475"/>
                  <a:gd name="connsiteY69" fmla="*/ 70959 h 715106"/>
                  <a:gd name="connsiteX70" fmla="*/ 632166 w 758475"/>
                  <a:gd name="connsiteY70" fmla="*/ 28125 h 715106"/>
                  <a:gd name="connsiteX71" fmla="*/ 589303 w 758475"/>
                  <a:gd name="connsiteY71" fmla="*/ 70959 h 715106"/>
                  <a:gd name="connsiteX72" fmla="*/ 287578 w 758475"/>
                  <a:gd name="connsiteY72" fmla="*/ 84488 h 715106"/>
                  <a:gd name="connsiteX73" fmla="*/ 272784 w 758475"/>
                  <a:gd name="connsiteY73" fmla="*/ 71156 h 715106"/>
                  <a:gd name="connsiteX74" fmla="*/ 286088 w 758475"/>
                  <a:gd name="connsiteY74" fmla="*/ 56391 h 715106"/>
                  <a:gd name="connsiteX75" fmla="*/ 435741 w 758475"/>
                  <a:gd name="connsiteY75" fmla="*/ 113794 h 715106"/>
                  <a:gd name="connsiteX76" fmla="*/ 435741 w 758475"/>
                  <a:gd name="connsiteY76" fmla="*/ 133678 h 715106"/>
                  <a:gd name="connsiteX77" fmla="*/ 415828 w 758475"/>
                  <a:gd name="connsiteY77" fmla="*/ 133678 h 715106"/>
                  <a:gd name="connsiteX78" fmla="*/ 287578 w 758475"/>
                  <a:gd name="connsiteY78" fmla="*/ 84488 h 715106"/>
                  <a:gd name="connsiteX79" fmla="*/ 189675 w 758475"/>
                  <a:gd name="connsiteY79" fmla="*/ 239709 h 715106"/>
                  <a:gd name="connsiteX80" fmla="*/ 232509 w 758475"/>
                  <a:gd name="connsiteY80" fmla="*/ 282572 h 715106"/>
                  <a:gd name="connsiteX81" fmla="*/ 275372 w 758475"/>
                  <a:gd name="connsiteY81" fmla="*/ 239709 h 715106"/>
                  <a:gd name="connsiteX82" fmla="*/ 232509 w 758475"/>
                  <a:gd name="connsiteY82" fmla="*/ 196875 h 715106"/>
                  <a:gd name="connsiteX83" fmla="*/ 189675 w 758475"/>
                  <a:gd name="connsiteY83" fmla="*/ 239709 h 715106"/>
                  <a:gd name="connsiteX84" fmla="*/ 365625 w 758475"/>
                  <a:gd name="connsiteY84" fmla="*/ 322791 h 715106"/>
                  <a:gd name="connsiteX85" fmla="*/ 408459 w 758475"/>
                  <a:gd name="connsiteY85" fmla="*/ 365625 h 715106"/>
                  <a:gd name="connsiteX86" fmla="*/ 451322 w 758475"/>
                  <a:gd name="connsiteY86" fmla="*/ 322791 h 715106"/>
                  <a:gd name="connsiteX87" fmla="*/ 408459 w 758475"/>
                  <a:gd name="connsiteY87" fmla="*/ 279928 h 715106"/>
                  <a:gd name="connsiteX88" fmla="*/ 365625 w 758475"/>
                  <a:gd name="connsiteY88" fmla="*/ 322791 h 7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758475" h="715106">
                    <a:moveTo>
                      <a:pt x="118603" y="467072"/>
                    </a:moveTo>
                    <a:cubicBezTo>
                      <a:pt x="132947" y="480038"/>
                      <a:pt x="141947" y="498797"/>
                      <a:pt x="141947" y="519666"/>
                    </a:cubicBezTo>
                    <a:cubicBezTo>
                      <a:pt x="141947" y="558816"/>
                      <a:pt x="110138" y="590625"/>
                      <a:pt x="70959" y="590625"/>
                    </a:cubicBezTo>
                    <a:cubicBezTo>
                      <a:pt x="31809" y="590625"/>
                      <a:pt x="0" y="558816"/>
                      <a:pt x="0" y="519666"/>
                    </a:cubicBezTo>
                    <a:cubicBezTo>
                      <a:pt x="0" y="480488"/>
                      <a:pt x="31809" y="448678"/>
                      <a:pt x="70959" y="448678"/>
                    </a:cubicBezTo>
                    <a:cubicBezTo>
                      <a:pt x="79200" y="448678"/>
                      <a:pt x="87103" y="450084"/>
                      <a:pt x="94444" y="452672"/>
                    </a:cubicBezTo>
                    <a:lnTo>
                      <a:pt x="110813" y="425166"/>
                    </a:lnTo>
                    <a:cubicBezTo>
                      <a:pt x="18703" y="325941"/>
                      <a:pt x="20925" y="170606"/>
                      <a:pt x="117450" y="74081"/>
                    </a:cubicBezTo>
                    <a:cubicBezTo>
                      <a:pt x="216225" y="-24694"/>
                      <a:pt x="376622" y="-24694"/>
                      <a:pt x="475425" y="74081"/>
                    </a:cubicBezTo>
                    <a:cubicBezTo>
                      <a:pt x="501159" y="99816"/>
                      <a:pt x="520172" y="129741"/>
                      <a:pt x="532519" y="161663"/>
                    </a:cubicBezTo>
                    <a:lnTo>
                      <a:pt x="575634" y="113878"/>
                    </a:lnTo>
                    <a:cubicBezTo>
                      <a:pt x="566550" y="101953"/>
                      <a:pt x="561178" y="87103"/>
                      <a:pt x="561178" y="70959"/>
                    </a:cubicBezTo>
                    <a:cubicBezTo>
                      <a:pt x="561178" y="31809"/>
                      <a:pt x="592988" y="0"/>
                      <a:pt x="632166" y="0"/>
                    </a:cubicBezTo>
                    <a:cubicBezTo>
                      <a:pt x="671316" y="0"/>
                      <a:pt x="703125" y="31809"/>
                      <a:pt x="703125" y="70959"/>
                    </a:cubicBezTo>
                    <a:cubicBezTo>
                      <a:pt x="703125" y="110138"/>
                      <a:pt x="671316" y="141947"/>
                      <a:pt x="632166" y="141947"/>
                    </a:cubicBezTo>
                    <a:cubicBezTo>
                      <a:pt x="619256" y="141947"/>
                      <a:pt x="607163" y="138488"/>
                      <a:pt x="596728" y="132469"/>
                    </a:cubicBezTo>
                    <a:lnTo>
                      <a:pt x="542278" y="192825"/>
                    </a:lnTo>
                    <a:cubicBezTo>
                      <a:pt x="557128" y="253772"/>
                      <a:pt x="549084" y="319219"/>
                      <a:pt x="518119" y="375328"/>
                    </a:cubicBezTo>
                    <a:lnTo>
                      <a:pt x="737888" y="595069"/>
                    </a:lnTo>
                    <a:cubicBezTo>
                      <a:pt x="751050" y="608259"/>
                      <a:pt x="758475" y="626147"/>
                      <a:pt x="758475" y="644794"/>
                    </a:cubicBezTo>
                    <a:cubicBezTo>
                      <a:pt x="758475" y="663441"/>
                      <a:pt x="751050" y="681328"/>
                      <a:pt x="737888" y="694519"/>
                    </a:cubicBezTo>
                    <a:cubicBezTo>
                      <a:pt x="724697" y="707709"/>
                      <a:pt x="706809" y="715106"/>
                      <a:pt x="688163" y="715106"/>
                    </a:cubicBezTo>
                    <a:cubicBezTo>
                      <a:pt x="669516" y="715106"/>
                      <a:pt x="651628" y="707709"/>
                      <a:pt x="638438" y="694519"/>
                    </a:cubicBezTo>
                    <a:lnTo>
                      <a:pt x="418697" y="474778"/>
                    </a:lnTo>
                    <a:cubicBezTo>
                      <a:pt x="327909" y="524841"/>
                      <a:pt x="212794" y="514997"/>
                      <a:pt x="131597" y="445191"/>
                    </a:cubicBezTo>
                    <a:lnTo>
                      <a:pt x="118603" y="467072"/>
                    </a:lnTo>
                    <a:close/>
                    <a:moveTo>
                      <a:pt x="511059" y="185456"/>
                    </a:moveTo>
                    <a:cubicBezTo>
                      <a:pt x="500541" y="151988"/>
                      <a:pt x="482034" y="120488"/>
                      <a:pt x="455541" y="93966"/>
                    </a:cubicBezTo>
                    <a:cubicBezTo>
                      <a:pt x="367734" y="6159"/>
                      <a:pt x="225141" y="6159"/>
                      <a:pt x="137334" y="93966"/>
                    </a:cubicBezTo>
                    <a:cubicBezTo>
                      <a:pt x="53522" y="177778"/>
                      <a:pt x="49697" y="311484"/>
                      <a:pt x="125859" y="399825"/>
                    </a:cubicBezTo>
                    <a:lnTo>
                      <a:pt x="188128" y="295088"/>
                    </a:lnTo>
                    <a:cubicBezTo>
                      <a:pt x="171928" y="282094"/>
                      <a:pt x="161550" y="262097"/>
                      <a:pt x="161550" y="239709"/>
                    </a:cubicBezTo>
                    <a:cubicBezTo>
                      <a:pt x="161550" y="200559"/>
                      <a:pt x="193331" y="168750"/>
                      <a:pt x="232509" y="168750"/>
                    </a:cubicBezTo>
                    <a:cubicBezTo>
                      <a:pt x="271688" y="168750"/>
                      <a:pt x="303497" y="200559"/>
                      <a:pt x="303497" y="239709"/>
                    </a:cubicBezTo>
                    <a:cubicBezTo>
                      <a:pt x="303497" y="242241"/>
                      <a:pt x="303356" y="244716"/>
                      <a:pt x="303103" y="247163"/>
                    </a:cubicBezTo>
                    <a:lnTo>
                      <a:pt x="354291" y="276947"/>
                    </a:lnTo>
                    <a:cubicBezTo>
                      <a:pt x="367313" y="261563"/>
                      <a:pt x="386775" y="251803"/>
                      <a:pt x="408459" y="251803"/>
                    </a:cubicBezTo>
                    <a:cubicBezTo>
                      <a:pt x="421031" y="251803"/>
                      <a:pt x="432816" y="255066"/>
                      <a:pt x="443053" y="260803"/>
                    </a:cubicBezTo>
                    <a:close/>
                    <a:moveTo>
                      <a:pt x="502763" y="399741"/>
                    </a:moveTo>
                    <a:cubicBezTo>
                      <a:pt x="494691" y="411075"/>
                      <a:pt x="485578" y="421903"/>
                      <a:pt x="475425" y="432056"/>
                    </a:cubicBezTo>
                    <a:cubicBezTo>
                      <a:pt x="465244" y="442238"/>
                      <a:pt x="454444" y="451350"/>
                      <a:pt x="443109" y="459422"/>
                    </a:cubicBezTo>
                    <a:lnTo>
                      <a:pt x="481134" y="497419"/>
                    </a:lnTo>
                    <a:lnTo>
                      <a:pt x="540788" y="437766"/>
                    </a:lnTo>
                    <a:close/>
                    <a:moveTo>
                      <a:pt x="146222" y="420609"/>
                    </a:moveTo>
                    <a:cubicBezTo>
                      <a:pt x="234534" y="499894"/>
                      <a:pt x="370631" y="497081"/>
                      <a:pt x="455541" y="412172"/>
                    </a:cubicBezTo>
                    <a:cubicBezTo>
                      <a:pt x="508163" y="359550"/>
                      <a:pt x="529256" y="287241"/>
                      <a:pt x="518794" y="218869"/>
                    </a:cubicBezTo>
                    <a:lnTo>
                      <a:pt x="464428" y="279113"/>
                    </a:lnTo>
                    <a:cubicBezTo>
                      <a:pt x="473822" y="291150"/>
                      <a:pt x="479447" y="306309"/>
                      <a:pt x="479447" y="322791"/>
                    </a:cubicBezTo>
                    <a:cubicBezTo>
                      <a:pt x="479447" y="361941"/>
                      <a:pt x="447638" y="393750"/>
                      <a:pt x="408459" y="393750"/>
                    </a:cubicBezTo>
                    <a:cubicBezTo>
                      <a:pt x="369309" y="393750"/>
                      <a:pt x="337500" y="361941"/>
                      <a:pt x="337500" y="322791"/>
                    </a:cubicBezTo>
                    <a:cubicBezTo>
                      <a:pt x="337500" y="315394"/>
                      <a:pt x="338625" y="308278"/>
                      <a:pt x="340734" y="301584"/>
                    </a:cubicBezTo>
                    <a:lnTo>
                      <a:pt x="294328" y="274584"/>
                    </a:lnTo>
                    <a:cubicBezTo>
                      <a:pt x="282150" y="296128"/>
                      <a:pt x="259003" y="310697"/>
                      <a:pt x="232509" y="310697"/>
                    </a:cubicBezTo>
                    <a:cubicBezTo>
                      <a:pt x="225816" y="310697"/>
                      <a:pt x="219319" y="309769"/>
                      <a:pt x="213159" y="308025"/>
                    </a:cubicBezTo>
                    <a:lnTo>
                      <a:pt x="146222" y="420609"/>
                    </a:lnTo>
                    <a:close/>
                    <a:moveTo>
                      <a:pt x="501019" y="517303"/>
                    </a:moveTo>
                    <a:lnTo>
                      <a:pt x="658322" y="674634"/>
                    </a:lnTo>
                    <a:cubicBezTo>
                      <a:pt x="666225" y="682538"/>
                      <a:pt x="676969" y="686981"/>
                      <a:pt x="688163" y="686981"/>
                    </a:cubicBezTo>
                    <a:cubicBezTo>
                      <a:pt x="699356" y="686981"/>
                      <a:pt x="710072" y="682538"/>
                      <a:pt x="717975" y="674634"/>
                    </a:cubicBezTo>
                    <a:cubicBezTo>
                      <a:pt x="725906" y="666731"/>
                      <a:pt x="730350" y="655988"/>
                      <a:pt x="730350" y="644794"/>
                    </a:cubicBezTo>
                    <a:cubicBezTo>
                      <a:pt x="730350" y="633600"/>
                      <a:pt x="725906" y="622884"/>
                      <a:pt x="717975" y="614981"/>
                    </a:cubicBezTo>
                    <a:lnTo>
                      <a:pt x="560672" y="457650"/>
                    </a:lnTo>
                    <a:close/>
                    <a:moveTo>
                      <a:pt x="28125" y="519666"/>
                    </a:moveTo>
                    <a:cubicBezTo>
                      <a:pt x="28125" y="543291"/>
                      <a:pt x="47334" y="562500"/>
                      <a:pt x="70959" y="562500"/>
                    </a:cubicBezTo>
                    <a:cubicBezTo>
                      <a:pt x="94612" y="562500"/>
                      <a:pt x="113822" y="543291"/>
                      <a:pt x="113822" y="519666"/>
                    </a:cubicBezTo>
                    <a:cubicBezTo>
                      <a:pt x="113822" y="496013"/>
                      <a:pt x="94612" y="476803"/>
                      <a:pt x="70959" y="476803"/>
                    </a:cubicBezTo>
                    <a:cubicBezTo>
                      <a:pt x="47334" y="476803"/>
                      <a:pt x="28125" y="496013"/>
                      <a:pt x="28125" y="519666"/>
                    </a:cubicBezTo>
                    <a:close/>
                    <a:moveTo>
                      <a:pt x="589303" y="70959"/>
                    </a:moveTo>
                    <a:cubicBezTo>
                      <a:pt x="589303" y="94613"/>
                      <a:pt x="608513" y="113822"/>
                      <a:pt x="632166" y="113822"/>
                    </a:cubicBezTo>
                    <a:cubicBezTo>
                      <a:pt x="655791" y="113822"/>
                      <a:pt x="675000" y="94613"/>
                      <a:pt x="675000" y="70959"/>
                    </a:cubicBezTo>
                    <a:cubicBezTo>
                      <a:pt x="675000" y="47334"/>
                      <a:pt x="655791" y="28125"/>
                      <a:pt x="632166" y="28125"/>
                    </a:cubicBezTo>
                    <a:cubicBezTo>
                      <a:pt x="608513" y="28125"/>
                      <a:pt x="589303" y="47334"/>
                      <a:pt x="589303" y="70959"/>
                    </a:cubicBezTo>
                    <a:close/>
                    <a:moveTo>
                      <a:pt x="287578" y="84488"/>
                    </a:moveTo>
                    <a:cubicBezTo>
                      <a:pt x="279816" y="84881"/>
                      <a:pt x="273206" y="78919"/>
                      <a:pt x="272784" y="71156"/>
                    </a:cubicBezTo>
                    <a:cubicBezTo>
                      <a:pt x="272391" y="63422"/>
                      <a:pt x="278353" y="56784"/>
                      <a:pt x="286088" y="56391"/>
                    </a:cubicBezTo>
                    <a:cubicBezTo>
                      <a:pt x="339919" y="53578"/>
                      <a:pt x="394650" y="72731"/>
                      <a:pt x="435741" y="113794"/>
                    </a:cubicBezTo>
                    <a:cubicBezTo>
                      <a:pt x="441225" y="119278"/>
                      <a:pt x="441225" y="128194"/>
                      <a:pt x="435741" y="133678"/>
                    </a:cubicBezTo>
                    <a:cubicBezTo>
                      <a:pt x="430228" y="139163"/>
                      <a:pt x="421341" y="139163"/>
                      <a:pt x="415828" y="133678"/>
                    </a:cubicBezTo>
                    <a:cubicBezTo>
                      <a:pt x="380644" y="98466"/>
                      <a:pt x="333703" y="82069"/>
                      <a:pt x="287578" y="84488"/>
                    </a:cubicBezTo>
                    <a:close/>
                    <a:moveTo>
                      <a:pt x="189675" y="239709"/>
                    </a:moveTo>
                    <a:cubicBezTo>
                      <a:pt x="189675" y="263363"/>
                      <a:pt x="208856" y="282572"/>
                      <a:pt x="232509" y="282572"/>
                    </a:cubicBezTo>
                    <a:cubicBezTo>
                      <a:pt x="256163" y="282572"/>
                      <a:pt x="275372" y="263363"/>
                      <a:pt x="275372" y="239709"/>
                    </a:cubicBezTo>
                    <a:cubicBezTo>
                      <a:pt x="275372" y="216084"/>
                      <a:pt x="256163" y="196875"/>
                      <a:pt x="232509" y="196875"/>
                    </a:cubicBezTo>
                    <a:cubicBezTo>
                      <a:pt x="208856" y="196875"/>
                      <a:pt x="189675" y="216084"/>
                      <a:pt x="189675" y="239709"/>
                    </a:cubicBezTo>
                    <a:close/>
                    <a:moveTo>
                      <a:pt x="365625" y="322791"/>
                    </a:moveTo>
                    <a:cubicBezTo>
                      <a:pt x="365625" y="346416"/>
                      <a:pt x="384834" y="365625"/>
                      <a:pt x="408459" y="365625"/>
                    </a:cubicBezTo>
                    <a:cubicBezTo>
                      <a:pt x="432113" y="365625"/>
                      <a:pt x="451322" y="346416"/>
                      <a:pt x="451322" y="322791"/>
                    </a:cubicBezTo>
                    <a:cubicBezTo>
                      <a:pt x="451322" y="299138"/>
                      <a:pt x="432113" y="279928"/>
                      <a:pt x="408459" y="279928"/>
                    </a:cubicBezTo>
                    <a:cubicBezTo>
                      <a:pt x="384834" y="279928"/>
                      <a:pt x="365625" y="299138"/>
                      <a:pt x="365625" y="3227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798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0ABD54F-3678-C697-B453-865474237C5E}"/>
                </a:ext>
              </a:extLst>
            </p:cNvPr>
            <p:cNvSpPr/>
            <p:nvPr/>
          </p:nvSpPr>
          <p:spPr>
            <a:xfrm>
              <a:off x="4746000" y="2645930"/>
              <a:ext cx="2700000" cy="3328269"/>
            </a:xfrm>
            <a:prstGeom prst="roundRect">
              <a:avLst>
                <a:gd name="adj" fmla="val 4541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EBA0D8-1805-21BF-C111-2898A0E20593}"/>
                </a:ext>
              </a:extLst>
            </p:cNvPr>
            <p:cNvSpPr txBox="1"/>
            <p:nvPr/>
          </p:nvSpPr>
          <p:spPr>
            <a:xfrm>
              <a:off x="4800000" y="3370986"/>
              <a:ext cx="2592000" cy="205133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1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Process Automation</a:t>
              </a:r>
            </a:p>
            <a:p>
              <a:pPr>
                <a:lnSpc>
                  <a:spcPct val="150000"/>
                </a:lnSpc>
              </a:pPr>
              <a:r>
                <a:rPr lang="en-GB" sz="1200" b="0">
                  <a:effectLst/>
                  <a:latin typeface="Poppins Light" panose="00000400000000000000" pitchFamily="2" charset="0"/>
                  <a:ea typeface="Open Sans" pitchFamily="2" charset="0"/>
                  <a:cs typeface="Poppins Light" panose="00000400000000000000" pitchFamily="2" charset="0"/>
                </a:rPr>
                <a:t>AI can be used to automate routine tasks and free up human resources for more complex and creative work, leading to increased efficiency and productivity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CBB4BE-CE10-DE95-2566-F2EEDEAC1A7F}"/>
                </a:ext>
              </a:extLst>
            </p:cNvPr>
            <p:cNvGrpSpPr/>
            <p:nvPr/>
          </p:nvGrpSpPr>
          <p:grpSpPr>
            <a:xfrm>
              <a:off x="5556000" y="2105668"/>
              <a:ext cx="1080000" cy="1080000"/>
              <a:chOff x="5556000" y="2168004"/>
              <a:chExt cx="1080000" cy="1080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6CF35A-FA2C-0FAF-46A2-8FAD2ED9E005}"/>
                  </a:ext>
                </a:extLst>
              </p:cNvPr>
              <p:cNvSpPr/>
              <p:nvPr/>
            </p:nvSpPr>
            <p:spPr>
              <a:xfrm>
                <a:off x="5556000" y="2168004"/>
                <a:ext cx="1080000" cy="10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E6132049-76C6-F9C3-B17A-9EF3A44DE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flipH="1">
                <a:off x="5646000" y="2258004"/>
                <a:ext cx="900000" cy="900000"/>
              </a:xfrm>
              <a:prstGeom prst="rect">
                <a:avLst/>
              </a:prstGeom>
              <a:effectLst/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F7830E-0661-A3E2-E526-641A8342B99E}"/>
                </a:ext>
              </a:extLst>
            </p:cNvPr>
            <p:cNvSpPr/>
            <p:nvPr/>
          </p:nvSpPr>
          <p:spPr>
            <a:xfrm>
              <a:off x="8224213" y="2645930"/>
              <a:ext cx="2700000" cy="3328270"/>
            </a:xfrm>
            <a:prstGeom prst="roundRect">
              <a:avLst>
                <a:gd name="adj" fmla="val 4541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04D902-0DA3-C3AA-BC1B-AE313683A079}"/>
                </a:ext>
              </a:extLst>
            </p:cNvPr>
            <p:cNvSpPr txBox="1"/>
            <p:nvPr/>
          </p:nvSpPr>
          <p:spPr>
            <a:xfrm>
              <a:off x="8278213" y="3370986"/>
              <a:ext cx="2592000" cy="205133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b="1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Performance Optimisation</a:t>
              </a:r>
            </a:p>
            <a:p>
              <a:pPr>
                <a:lnSpc>
                  <a:spcPct val="150000"/>
                </a:lnSpc>
              </a:pPr>
              <a:r>
                <a:rPr lang="en-GB" sz="1200" b="0">
                  <a:effectLst/>
                  <a:latin typeface="Poppins Light" panose="00000400000000000000" pitchFamily="2" charset="0"/>
                  <a:ea typeface="Open Sans" pitchFamily="2" charset="0"/>
                  <a:cs typeface="Poppins Light" panose="00000400000000000000" pitchFamily="2" charset="0"/>
                </a:rPr>
                <a:t>AI can be used to optimise performance by analysing data and detecting patterns </a:t>
              </a:r>
              <a:br>
                <a:rPr lang="en-GB" sz="1200" b="0">
                  <a:effectLst/>
                  <a:latin typeface="Poppins Light" panose="00000400000000000000" pitchFamily="2" charset="0"/>
                  <a:ea typeface="Open Sans" pitchFamily="2" charset="0"/>
                  <a:cs typeface="Poppins Light" panose="00000400000000000000" pitchFamily="2" charset="0"/>
                </a:rPr>
              </a:br>
              <a:r>
                <a:rPr lang="en-GB" sz="1200" b="0">
                  <a:effectLst/>
                  <a:latin typeface="Poppins Light" panose="00000400000000000000" pitchFamily="2" charset="0"/>
                  <a:ea typeface="Open Sans" pitchFamily="2" charset="0"/>
                  <a:cs typeface="Poppins Light" panose="00000400000000000000" pitchFamily="2" charset="0"/>
                </a:rPr>
                <a:t>or anomalies, leading to improved outcomes and reduced costs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48D9E6-7B2B-599C-5002-54736D8707B7}"/>
                </a:ext>
              </a:extLst>
            </p:cNvPr>
            <p:cNvGrpSpPr/>
            <p:nvPr/>
          </p:nvGrpSpPr>
          <p:grpSpPr>
            <a:xfrm>
              <a:off x="9082660" y="2105668"/>
              <a:ext cx="1080000" cy="1080000"/>
              <a:chOff x="9034213" y="2168004"/>
              <a:chExt cx="1080000" cy="108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3DEEC9-802F-A760-7BA0-7027AD8AD243}"/>
                  </a:ext>
                </a:extLst>
              </p:cNvPr>
              <p:cNvSpPr/>
              <p:nvPr/>
            </p:nvSpPr>
            <p:spPr>
              <a:xfrm>
                <a:off x="9034213" y="2168004"/>
                <a:ext cx="1080000" cy="108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E36D0293-26C5-B0FB-F500-AE1E5D7EC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24213" y="2258004"/>
                <a:ext cx="900000" cy="9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033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B62C6E-4882-07FD-0DAF-1201F6CABD7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2EAB5-FB4E-AB87-5FD4-D0A7DE5F6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D517F-7FA5-C573-4525-762FA204630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6379D-01E2-2F63-55F8-00A40EC979C9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2E9A9E-0F9A-4C94-A342-D0EF071B16A6}"/>
              </a:ext>
            </a:extLst>
          </p:cNvPr>
          <p:cNvSpPr txBox="1"/>
          <p:nvPr/>
        </p:nvSpPr>
        <p:spPr>
          <a:xfrm>
            <a:off x="6009840" y="1479085"/>
            <a:ext cx="5617945" cy="1077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Consequences of AI: </a:t>
            </a:r>
          </a:p>
          <a:p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Amplification of Outcomes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00304B5-AE5E-CC2F-B86B-28DA5CBFCE63}"/>
              </a:ext>
            </a:extLst>
          </p:cNvPr>
          <p:cNvGrpSpPr/>
          <p:nvPr/>
        </p:nvGrpSpPr>
        <p:grpSpPr>
          <a:xfrm>
            <a:off x="647700" y="1479085"/>
            <a:ext cx="2340000" cy="2090522"/>
            <a:chOff x="993314" y="1479085"/>
            <a:chExt cx="2175858" cy="194388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FCD1884-F0A5-4EDD-9544-1F292A251793}"/>
                </a:ext>
              </a:extLst>
            </p:cNvPr>
            <p:cNvSpPr/>
            <p:nvPr/>
          </p:nvSpPr>
          <p:spPr>
            <a:xfrm>
              <a:off x="993314" y="1479085"/>
              <a:ext cx="2175858" cy="1943880"/>
            </a:xfrm>
            <a:prstGeom prst="roundRect">
              <a:avLst>
                <a:gd name="adj" fmla="val 6533"/>
              </a:avLst>
            </a:prstGeom>
            <a:solidFill>
              <a:srgbClr val="007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Zillow (zillow.com) – Logos Download">
              <a:extLst>
                <a:ext uri="{FF2B5EF4-FFF2-40B4-BE49-F238E27FC236}">
                  <a16:creationId xmlns:a16="http://schemas.microsoft.com/office/drawing/2014/main" id="{3A76DEC4-D78C-91FA-55B9-FFF896454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" r="4972"/>
            <a:stretch/>
          </p:blipFill>
          <p:spPr bwMode="auto">
            <a:xfrm>
              <a:off x="1134490" y="1498445"/>
              <a:ext cx="1905160" cy="190516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C9023826-EC86-F635-85A6-164F180F3642}"/>
              </a:ext>
            </a:extLst>
          </p:cNvPr>
          <p:cNvGrpSpPr/>
          <p:nvPr/>
        </p:nvGrpSpPr>
        <p:grpSpPr>
          <a:xfrm>
            <a:off x="3154887" y="3726903"/>
            <a:ext cx="2340000" cy="2090522"/>
            <a:chOff x="3257922" y="3492940"/>
            <a:chExt cx="2175858" cy="194388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399744A-1F9E-0864-24D4-33D020739453}"/>
                </a:ext>
              </a:extLst>
            </p:cNvPr>
            <p:cNvSpPr/>
            <p:nvPr/>
          </p:nvSpPr>
          <p:spPr>
            <a:xfrm>
              <a:off x="3257922" y="3492940"/>
              <a:ext cx="2175858" cy="1943880"/>
            </a:xfrm>
            <a:prstGeom prst="roundRect">
              <a:avLst>
                <a:gd name="adj" fmla="val 6533"/>
              </a:avLst>
            </a:prstGeom>
            <a:solidFill>
              <a:srgbClr val="E60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92913A9-70D3-1F3A-ABFC-857E1543D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892" y="4305057"/>
              <a:ext cx="1888317" cy="297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4729B873-CA0D-CA5A-BA9E-C68D708A7874}"/>
              </a:ext>
            </a:extLst>
          </p:cNvPr>
          <p:cNvGrpSpPr/>
          <p:nvPr/>
        </p:nvGrpSpPr>
        <p:grpSpPr>
          <a:xfrm>
            <a:off x="647700" y="3726903"/>
            <a:ext cx="2352534" cy="2090522"/>
            <a:chOff x="993314" y="3492940"/>
            <a:chExt cx="2187513" cy="19438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E0DDEBC-656D-5867-7106-A09C880CF8CC}"/>
                </a:ext>
              </a:extLst>
            </p:cNvPr>
            <p:cNvSpPr/>
            <p:nvPr/>
          </p:nvSpPr>
          <p:spPr>
            <a:xfrm>
              <a:off x="993315" y="3492940"/>
              <a:ext cx="2175858" cy="1943880"/>
            </a:xfrm>
            <a:prstGeom prst="roundRect">
              <a:avLst>
                <a:gd name="adj" fmla="val 6533"/>
              </a:avLst>
            </a:prstGeom>
            <a:noFill/>
            <a:ln w="19050">
              <a:solidFill>
                <a:srgbClr val="84B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C2B1027-2702-15A5-982D-BA09E7DDA513}"/>
                </a:ext>
              </a:extLst>
            </p:cNvPr>
            <p:cNvSpPr txBox="1"/>
            <p:nvPr/>
          </p:nvSpPr>
          <p:spPr>
            <a:xfrm>
              <a:off x="993314" y="4524228"/>
              <a:ext cx="2187513" cy="91259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id-ID" b="0">
                  <a:effectLst/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-$365,000</a:t>
              </a:r>
              <a:endParaRPr lang="en-GB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en-GB">
                  <a:latin typeface="Poppins" panose="00000500000000000000" pitchFamily="2" charset="0"/>
                  <a:ea typeface="Open Sans" pitchFamily="2" charset="0"/>
                  <a:cs typeface="Poppins" panose="00000500000000000000" pitchFamily="2" charset="0"/>
                </a:rPr>
                <a:t>Settlement</a:t>
              </a:r>
              <a:endParaRPr lang="id-ID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26F6C788-A779-73D9-F2FE-E06D52DF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04002" y="3623624"/>
              <a:ext cx="769919" cy="769919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8DB179-05E7-4069-3DDA-5CF144C96E0F}"/>
              </a:ext>
            </a:extLst>
          </p:cNvPr>
          <p:cNvSpPr/>
          <p:nvPr/>
        </p:nvSpPr>
        <p:spPr>
          <a:xfrm>
            <a:off x="3152062" y="1485575"/>
            <a:ext cx="2340000" cy="2090522"/>
          </a:xfrm>
          <a:prstGeom prst="roundRect">
            <a:avLst>
              <a:gd name="adj" fmla="val 6533"/>
            </a:avLst>
          </a:prstGeom>
          <a:solidFill>
            <a:schemeClr val="bg1"/>
          </a:solidFill>
          <a:ln w="19050">
            <a:solidFill>
              <a:srgbClr val="8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81D0D-4E1B-5DD6-862D-B3A14AE07970}"/>
              </a:ext>
            </a:extLst>
          </p:cNvPr>
          <p:cNvSpPr txBox="1"/>
          <p:nvPr/>
        </p:nvSpPr>
        <p:spPr>
          <a:xfrm>
            <a:off x="3152060" y="2708953"/>
            <a:ext cx="2352534" cy="86065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en-US"/>
            </a:defPPr>
            <a:lvl1pPr algn="ctr">
              <a:lnSpc>
                <a:spcPts val="3000"/>
              </a:lnSpc>
              <a:defRPr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defRPr>
            </a:lvl1pPr>
          </a:lstStyle>
          <a:p>
            <a:pPr>
              <a:lnSpc>
                <a:spcPts val="2500"/>
              </a:lnSpc>
            </a:pPr>
            <a:r>
              <a:rPr lang="id-ID"/>
              <a:t>-$304 million</a:t>
            </a:r>
          </a:p>
          <a:p>
            <a:pPr>
              <a:lnSpc>
                <a:spcPts val="2500"/>
              </a:lnSpc>
            </a:pPr>
            <a:r>
              <a:rPr lang="id-ID"/>
              <a:t>-2000 staff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69F8F5F-BAE1-B9A8-F2B6-43E8B7C48AD1}"/>
              </a:ext>
            </a:extLst>
          </p:cNvPr>
          <p:cNvGrpSpPr/>
          <p:nvPr/>
        </p:nvGrpSpPr>
        <p:grpSpPr>
          <a:xfrm>
            <a:off x="3908062" y="1730147"/>
            <a:ext cx="828000" cy="828000"/>
            <a:chOff x="3958265" y="1789915"/>
            <a:chExt cx="769919" cy="769919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E2F6C89A-C297-7EF1-5E7C-1AFCCDD1C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8265" y="1789915"/>
              <a:ext cx="769919" cy="769919"/>
            </a:xfrm>
            <a:prstGeom prst="rect">
              <a:avLst/>
            </a:prstGeom>
          </p:spPr>
        </p:pic>
        <p:pic>
          <p:nvPicPr>
            <p:cNvPr id="48" name="Graphic 47" descr="Dollar with solid fill">
              <a:extLst>
                <a:ext uri="{FF2B5EF4-FFF2-40B4-BE49-F238E27FC236}">
                  <a16:creationId xmlns:a16="http://schemas.microsoft.com/office/drawing/2014/main" id="{2D7903E7-487F-DD33-C677-2F6527D2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66052" y="2174875"/>
              <a:ext cx="165994" cy="16599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EB77B4A-1897-95A6-A47C-BB265B7C6B6C}"/>
              </a:ext>
            </a:extLst>
          </p:cNvPr>
          <p:cNvSpPr txBox="1"/>
          <p:nvPr/>
        </p:nvSpPr>
        <p:spPr>
          <a:xfrm>
            <a:off x="6668161" y="2849519"/>
            <a:ext cx="4723333" cy="14006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 b="0"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Zillow's Housing Market Misstep</a:t>
            </a: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Zillow's AI-driven home price predictions led to purchasing 27,000 houses, resulting in massive inventory writedowns and layoffs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C850834-201D-95A5-9755-AB1FCABBAD20}"/>
              </a:ext>
            </a:extLst>
          </p:cNvPr>
          <p:cNvSpPr txBox="1"/>
          <p:nvPr/>
        </p:nvSpPr>
        <p:spPr>
          <a:xfrm>
            <a:off x="6668161" y="4528534"/>
            <a:ext cx="4724315" cy="128889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iTutorGroup's Discriminatory Hiring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iTutorGroup's AI recruiting software automatically rejected older applicants, leading to a $365,000 settlement for age discrimination</a:t>
            </a: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490DBD1-81CE-8A73-3DE5-10366D38A390}"/>
              </a:ext>
            </a:extLst>
          </p:cNvPr>
          <p:cNvSpPr txBox="1"/>
          <p:nvPr/>
        </p:nvSpPr>
        <p:spPr>
          <a:xfrm>
            <a:off x="6002693" y="2851317"/>
            <a:ext cx="6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01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E940CAA-BC91-FB7F-24A4-6789890EC7D7}"/>
              </a:ext>
            </a:extLst>
          </p:cNvPr>
          <p:cNvSpPr txBox="1"/>
          <p:nvPr/>
        </p:nvSpPr>
        <p:spPr>
          <a:xfrm>
            <a:off x="6002693" y="4542382"/>
            <a:ext cx="6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25039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B62C6E-4882-07FD-0DAF-1201F6CABD7D}"/>
              </a:ext>
            </a:extLst>
          </p:cNvPr>
          <p:cNvSpPr txBox="1"/>
          <p:nvPr/>
        </p:nvSpPr>
        <p:spPr>
          <a:xfrm>
            <a:off x="8153399" y="460816"/>
            <a:ext cx="3390901" cy="2040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it-IT" sz="1600" b="1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DigiGov 2024</a:t>
            </a:r>
            <a:endParaRPr lang="en-US" sz="1600" b="1">
              <a:solidFill>
                <a:schemeClr val="accent3"/>
              </a:solidFill>
              <a:latin typeface="Poppins SemiBold" panose="00000700000000000000" pitchFamily="2" charset="0"/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2EAB5-FB4E-AB87-5FD4-D0A7DE5F6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6927"/>
            <a:ext cx="1440000" cy="16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D517F-7FA5-C573-4525-762FA2046306}"/>
              </a:ext>
            </a:extLst>
          </p:cNvPr>
          <p:cNvSpPr txBox="1"/>
          <p:nvPr/>
        </p:nvSpPr>
        <p:spPr>
          <a:xfrm>
            <a:off x="647700" y="6208713"/>
            <a:ext cx="1440000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www.envitia.com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6379D-01E2-2F63-55F8-00A40EC979C9}"/>
              </a:ext>
            </a:extLst>
          </p:cNvPr>
          <p:cNvSpPr txBox="1"/>
          <p:nvPr/>
        </p:nvSpPr>
        <p:spPr>
          <a:xfrm>
            <a:off x="10927079" y="6208713"/>
            <a:ext cx="614651" cy="177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Slide 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2E9A9E-0F9A-4C94-A342-D0EF071B16A6}"/>
              </a:ext>
            </a:extLst>
          </p:cNvPr>
          <p:cNvSpPr txBox="1"/>
          <p:nvPr/>
        </p:nvSpPr>
        <p:spPr>
          <a:xfrm>
            <a:off x="6009840" y="1479085"/>
            <a:ext cx="5617945" cy="1077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3200" b="1">
                <a:solidFill>
                  <a:schemeClr val="accent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Consequences of AI: </a:t>
            </a:r>
          </a:p>
          <a:p>
            <a:r>
              <a:rPr lang="en-GB" sz="3200" b="1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Amplification of Outcomes</a:t>
            </a:r>
            <a:endParaRPr lang="en-US" sz="3200" b="1">
              <a:solidFill>
                <a:schemeClr val="accent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FCD1884-F0A5-4EDD-9544-1F292A251793}"/>
              </a:ext>
            </a:extLst>
          </p:cNvPr>
          <p:cNvSpPr/>
          <p:nvPr/>
        </p:nvSpPr>
        <p:spPr>
          <a:xfrm>
            <a:off x="647700" y="1479085"/>
            <a:ext cx="2340000" cy="2090522"/>
          </a:xfrm>
          <a:prstGeom prst="roundRect">
            <a:avLst>
              <a:gd name="adj" fmla="val 653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399744A-1F9E-0864-24D4-33D020739453}"/>
              </a:ext>
            </a:extLst>
          </p:cNvPr>
          <p:cNvSpPr/>
          <p:nvPr/>
        </p:nvSpPr>
        <p:spPr>
          <a:xfrm>
            <a:off x="3154887" y="3726903"/>
            <a:ext cx="2340000" cy="2090522"/>
          </a:xfrm>
          <a:prstGeom prst="roundRect">
            <a:avLst>
              <a:gd name="adj" fmla="val 653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2913A9-70D3-1F3A-ABFC-857E1543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44" y="4600284"/>
            <a:ext cx="2030768" cy="31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DDEBC-656D-5867-7106-A09C880CF8CC}"/>
              </a:ext>
            </a:extLst>
          </p:cNvPr>
          <p:cNvSpPr/>
          <p:nvPr/>
        </p:nvSpPr>
        <p:spPr>
          <a:xfrm>
            <a:off x="647701" y="3726903"/>
            <a:ext cx="2340000" cy="2090522"/>
          </a:xfrm>
          <a:prstGeom prst="roundRect">
            <a:avLst>
              <a:gd name="adj" fmla="val 6533"/>
            </a:avLst>
          </a:prstGeom>
          <a:solidFill>
            <a:srgbClr val="B1E3F8"/>
          </a:solidFill>
          <a:ln w="19050">
            <a:solidFill>
              <a:srgbClr val="B1E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8DB179-05E7-4069-3DDA-5CF144C96E0F}"/>
              </a:ext>
            </a:extLst>
          </p:cNvPr>
          <p:cNvSpPr/>
          <p:nvPr/>
        </p:nvSpPr>
        <p:spPr>
          <a:xfrm>
            <a:off x="3152062" y="1485575"/>
            <a:ext cx="2340000" cy="2090522"/>
          </a:xfrm>
          <a:prstGeom prst="roundRect">
            <a:avLst>
              <a:gd name="adj" fmla="val 6533"/>
            </a:avLst>
          </a:prstGeom>
          <a:solidFill>
            <a:srgbClr val="64A9F1"/>
          </a:solidFill>
          <a:ln w="19050">
            <a:solidFill>
              <a:srgbClr val="64A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81D0D-4E1B-5DD6-862D-B3A14AE07970}"/>
              </a:ext>
            </a:extLst>
          </p:cNvPr>
          <p:cNvSpPr txBox="1"/>
          <p:nvPr/>
        </p:nvSpPr>
        <p:spPr>
          <a:xfrm>
            <a:off x="647700" y="2708953"/>
            <a:ext cx="2340000" cy="86065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en-US"/>
            </a:defPPr>
            <a:lvl1pPr algn="ctr">
              <a:lnSpc>
                <a:spcPts val="3000"/>
              </a:lnSpc>
              <a:defRPr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defRPr>
            </a:lvl1pPr>
          </a:lstStyle>
          <a:p>
            <a:pPr>
              <a:lnSpc>
                <a:spcPts val="2500"/>
              </a:lnSpc>
            </a:pPr>
            <a:r>
              <a:rPr lang="en-GB"/>
              <a:t>40% Coding </a:t>
            </a:r>
          </a:p>
          <a:p>
            <a:pPr>
              <a:lnSpc>
                <a:spcPts val="2500"/>
              </a:lnSpc>
            </a:pPr>
            <a:r>
              <a:rPr lang="en-GB"/>
              <a:t>Productivity Boost</a:t>
            </a:r>
            <a:endParaRPr lang="id-ID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B77B4A-1897-95A6-A47C-BB265B7C6B6C}"/>
              </a:ext>
            </a:extLst>
          </p:cNvPr>
          <p:cNvSpPr txBox="1"/>
          <p:nvPr/>
        </p:nvSpPr>
        <p:spPr>
          <a:xfrm>
            <a:off x="6668161" y="2849519"/>
            <a:ext cx="4873569" cy="14006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 b="0">
                <a:effectLst/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Goldman Sachs: AI Supports Developers</a:t>
            </a:r>
            <a:b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</a:br>
            <a:r>
              <a:rPr lang="en-GB" sz="1400"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Goldman Sachs uses AI to complement developers, automating up to 40% of coding with generative AI, boosting efficiency without replacing humans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C850834-201D-95A5-9755-AB1FCABBAD20}"/>
              </a:ext>
            </a:extLst>
          </p:cNvPr>
          <p:cNvSpPr txBox="1"/>
          <p:nvPr/>
        </p:nvSpPr>
        <p:spPr>
          <a:xfrm>
            <a:off x="6668161" y="4528534"/>
            <a:ext cx="4873569" cy="128889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600"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rPr>
              <a:t>Moderna: AI Accelerates mRNA Success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rPr>
              <a:t>Moderna's AI platform boosts drug development success rates from 15% to 50%, drastically reducing time to market and cutting costs significantly</a:t>
            </a:r>
            <a:endParaRPr lang="en-GB" sz="1400" b="0">
              <a:effectLst/>
              <a:latin typeface="Poppins" panose="00000500000000000000" pitchFamily="2" charset="0"/>
              <a:ea typeface="Open Sans" pitchFamily="2" charset="0"/>
              <a:cs typeface="Poppins" panose="00000500000000000000" pitchFamily="2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490DBD1-81CE-8A73-3DE5-10366D38A390}"/>
              </a:ext>
            </a:extLst>
          </p:cNvPr>
          <p:cNvSpPr txBox="1"/>
          <p:nvPr/>
        </p:nvSpPr>
        <p:spPr>
          <a:xfrm>
            <a:off x="6034472" y="2849519"/>
            <a:ext cx="6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03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E940CAA-BC91-FB7F-24A4-6789890EC7D7}"/>
              </a:ext>
            </a:extLst>
          </p:cNvPr>
          <p:cNvSpPr txBox="1"/>
          <p:nvPr/>
        </p:nvSpPr>
        <p:spPr>
          <a:xfrm>
            <a:off x="6002693" y="4542382"/>
            <a:ext cx="6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Poppins SemiBold" panose="00000700000000000000" pitchFamily="2" charset="0"/>
                <a:ea typeface="Roboto Black" panose="02000000000000000000" pitchFamily="2" charset="0"/>
                <a:cs typeface="Poppins SemiBold" panose="00000700000000000000" pitchFamily="2" charset="0"/>
              </a:rPr>
              <a:t>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89D93-79E0-305D-CF52-75F59E9CA9CB}"/>
              </a:ext>
            </a:extLst>
          </p:cNvPr>
          <p:cNvSpPr txBox="1"/>
          <p:nvPr/>
        </p:nvSpPr>
        <p:spPr>
          <a:xfrm>
            <a:off x="3152062" y="4956773"/>
            <a:ext cx="2340000" cy="86065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en-US"/>
            </a:defPPr>
            <a:lvl1pPr algn="ctr">
              <a:lnSpc>
                <a:spcPts val="3000"/>
              </a:lnSpc>
              <a:defRPr b="0">
                <a:effectLst/>
                <a:latin typeface="Poppins" panose="00000500000000000000" pitchFamily="2" charset="0"/>
                <a:ea typeface="Open Sans" pitchFamily="2" charset="0"/>
                <a:cs typeface="Poppins" panose="00000500000000000000" pitchFamily="2" charset="0"/>
              </a:defRPr>
            </a:lvl1pPr>
          </a:lstStyle>
          <a:p>
            <a:pPr>
              <a:lnSpc>
                <a:spcPts val="2500"/>
              </a:lnSpc>
            </a:pPr>
            <a:r>
              <a:rPr lang="en-GB"/>
              <a:t>50% Faster </a:t>
            </a:r>
          </a:p>
          <a:p>
            <a:pPr>
              <a:lnSpc>
                <a:spcPts val="2500"/>
              </a:lnSpc>
            </a:pPr>
            <a:r>
              <a:rPr lang="en-GB"/>
              <a:t>Drug Development</a:t>
            </a:r>
            <a:endParaRPr lang="id-ID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117CEE-37AF-CD47-9957-E3B26CB84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19589" r="19589" b="19589"/>
          <a:stretch/>
        </p:blipFill>
        <p:spPr bwMode="auto">
          <a:xfrm>
            <a:off x="3152063" y="1778558"/>
            <a:ext cx="2340000" cy="1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C0C319F-B314-9181-DCAF-450D00A13F28}"/>
              </a:ext>
            </a:extLst>
          </p:cNvPr>
          <p:cNvGrpSpPr/>
          <p:nvPr/>
        </p:nvGrpSpPr>
        <p:grpSpPr>
          <a:xfrm>
            <a:off x="1403699" y="1723621"/>
            <a:ext cx="828058" cy="828036"/>
            <a:chOff x="1403699" y="1723667"/>
            <a:chExt cx="828058" cy="828036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AA9E79AF-583E-F5DD-8C3A-7E00DF1583BA}"/>
                </a:ext>
              </a:extLst>
            </p:cNvPr>
            <p:cNvGrpSpPr/>
            <p:nvPr/>
          </p:nvGrpSpPr>
          <p:grpSpPr>
            <a:xfrm flipH="1">
              <a:off x="1403699" y="1723667"/>
              <a:ext cx="828058" cy="828036"/>
              <a:chOff x="1403699" y="1723667"/>
              <a:chExt cx="828058" cy="828036"/>
            </a:xfrm>
            <a:solidFill>
              <a:schemeClr val="tx1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3EF69DD-10E0-39B1-CE9B-AE56978231DC}"/>
                  </a:ext>
                </a:extLst>
              </p:cNvPr>
              <p:cNvSpPr/>
              <p:nvPr/>
            </p:nvSpPr>
            <p:spPr>
              <a:xfrm>
                <a:off x="1403699" y="1723667"/>
                <a:ext cx="661835" cy="661861"/>
              </a:xfrm>
              <a:custGeom>
                <a:avLst/>
                <a:gdLst>
                  <a:gd name="connsiteX0" fmla="*/ 116597 w 661835"/>
                  <a:gd name="connsiteY0" fmla="*/ 568909 h 661861"/>
                  <a:gd name="connsiteX1" fmla="*/ 96065 w 661835"/>
                  <a:gd name="connsiteY1" fmla="*/ 578981 h 661861"/>
                  <a:gd name="connsiteX2" fmla="*/ 85823 w 661835"/>
                  <a:gd name="connsiteY2" fmla="*/ 608935 h 661861"/>
                  <a:gd name="connsiteX3" fmla="*/ 32373 w 661835"/>
                  <a:gd name="connsiteY3" fmla="*/ 414038 h 661861"/>
                  <a:gd name="connsiteX4" fmla="*/ 414030 w 661835"/>
                  <a:gd name="connsiteY4" fmla="*/ 32382 h 661861"/>
                  <a:gd name="connsiteX5" fmla="*/ 636238 w 661835"/>
                  <a:gd name="connsiteY5" fmla="*/ 103704 h 661861"/>
                  <a:gd name="connsiteX6" fmla="*/ 658804 w 661835"/>
                  <a:gd name="connsiteY6" fmla="*/ 99990 h 661861"/>
                  <a:gd name="connsiteX7" fmla="*/ 655088 w 661835"/>
                  <a:gd name="connsiteY7" fmla="*/ 77422 h 661861"/>
                  <a:gd name="connsiteX8" fmla="*/ 121286 w 661835"/>
                  <a:gd name="connsiteY8" fmla="*/ 121295 h 661861"/>
                  <a:gd name="connsiteX9" fmla="*/ 52302 w 661835"/>
                  <a:gd name="connsiteY9" fmla="*/ 615570 h 661861"/>
                  <a:gd name="connsiteX10" fmla="*/ 34128 w 661835"/>
                  <a:gd name="connsiteY10" fmla="*/ 609357 h 661861"/>
                  <a:gd name="connsiteX11" fmla="*/ 13595 w 661835"/>
                  <a:gd name="connsiteY11" fmla="*/ 619427 h 661861"/>
                  <a:gd name="connsiteX12" fmla="*/ 23665 w 661835"/>
                  <a:gd name="connsiteY12" fmla="*/ 639961 h 661861"/>
                  <a:gd name="connsiteX13" fmla="*/ 85125 w 661835"/>
                  <a:gd name="connsiteY13" fmla="*/ 660973 h 661861"/>
                  <a:gd name="connsiteX14" fmla="*/ 106454 w 661835"/>
                  <a:gd name="connsiteY14" fmla="*/ 648577 h 661861"/>
                  <a:gd name="connsiteX15" fmla="*/ 126670 w 661835"/>
                  <a:gd name="connsiteY15" fmla="*/ 589443 h 661861"/>
                  <a:gd name="connsiteX16" fmla="*/ 116597 w 661835"/>
                  <a:gd name="connsiteY16" fmla="*/ 568909 h 66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1835" h="661861">
                    <a:moveTo>
                      <a:pt x="116597" y="568909"/>
                    </a:moveTo>
                    <a:cubicBezTo>
                      <a:pt x="108158" y="566018"/>
                      <a:pt x="98953" y="570528"/>
                      <a:pt x="96065" y="578981"/>
                    </a:cubicBezTo>
                    <a:lnTo>
                      <a:pt x="85823" y="608935"/>
                    </a:lnTo>
                    <a:cubicBezTo>
                      <a:pt x="50772" y="550126"/>
                      <a:pt x="32373" y="483383"/>
                      <a:pt x="32373" y="414038"/>
                    </a:cubicBezTo>
                    <a:cubicBezTo>
                      <a:pt x="32373" y="203592"/>
                      <a:pt x="203584" y="32382"/>
                      <a:pt x="414030" y="32382"/>
                    </a:cubicBezTo>
                    <a:cubicBezTo>
                      <a:pt x="494349" y="32382"/>
                      <a:pt x="571188" y="57044"/>
                      <a:pt x="636238" y="103704"/>
                    </a:cubicBezTo>
                    <a:cubicBezTo>
                      <a:pt x="643497" y="108913"/>
                      <a:pt x="653598" y="107246"/>
                      <a:pt x="658804" y="99990"/>
                    </a:cubicBezTo>
                    <a:cubicBezTo>
                      <a:pt x="664010" y="92732"/>
                      <a:pt x="662346" y="82629"/>
                      <a:pt x="655088" y="77422"/>
                    </a:cubicBezTo>
                    <a:cubicBezTo>
                      <a:pt x="494692" y="-37628"/>
                      <a:pt x="268208" y="-25629"/>
                      <a:pt x="121286" y="121295"/>
                    </a:cubicBezTo>
                    <a:cubicBezTo>
                      <a:pt x="-15049" y="257632"/>
                      <a:pt x="-34086" y="461095"/>
                      <a:pt x="52302" y="615570"/>
                    </a:cubicBezTo>
                    <a:lnTo>
                      <a:pt x="34128" y="609357"/>
                    </a:lnTo>
                    <a:cubicBezTo>
                      <a:pt x="25680" y="606464"/>
                      <a:pt x="16483" y="610976"/>
                      <a:pt x="13595" y="619427"/>
                    </a:cubicBezTo>
                    <a:cubicBezTo>
                      <a:pt x="10705" y="627880"/>
                      <a:pt x="15214" y="637072"/>
                      <a:pt x="23665" y="639961"/>
                    </a:cubicBezTo>
                    <a:lnTo>
                      <a:pt x="85125" y="660973"/>
                    </a:lnTo>
                    <a:cubicBezTo>
                      <a:pt x="94431" y="664152"/>
                      <a:pt x="104638" y="658518"/>
                      <a:pt x="106454" y="648577"/>
                    </a:cubicBezTo>
                    <a:lnTo>
                      <a:pt x="126670" y="589443"/>
                    </a:lnTo>
                    <a:cubicBezTo>
                      <a:pt x="129558" y="580991"/>
                      <a:pt x="125050" y="571798"/>
                      <a:pt x="116597" y="568909"/>
                    </a:cubicBezTo>
                    <a:close/>
                  </a:path>
                </a:pathLst>
              </a:custGeom>
              <a:solidFill>
                <a:schemeClr val="tx1"/>
              </a:solidFill>
              <a:ln w="16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BAF559A-DBE5-1A1F-A13B-B14160B45076}"/>
                  </a:ext>
                </a:extLst>
              </p:cNvPr>
              <p:cNvSpPr/>
              <p:nvPr/>
            </p:nvSpPr>
            <p:spPr>
              <a:xfrm>
                <a:off x="1569919" y="1889898"/>
                <a:ext cx="661838" cy="661805"/>
              </a:xfrm>
              <a:custGeom>
                <a:avLst/>
                <a:gdLst>
                  <a:gd name="connsiteX0" fmla="*/ 609537 w 661838"/>
                  <a:gd name="connsiteY0" fmla="*/ 46273 h 661805"/>
                  <a:gd name="connsiteX1" fmla="*/ 627711 w 661838"/>
                  <a:gd name="connsiteY1" fmla="*/ 52487 h 661805"/>
                  <a:gd name="connsiteX2" fmla="*/ 648244 w 661838"/>
                  <a:gd name="connsiteY2" fmla="*/ 42415 h 661805"/>
                  <a:gd name="connsiteX3" fmla="*/ 638174 w 661838"/>
                  <a:gd name="connsiteY3" fmla="*/ 21881 h 661805"/>
                  <a:gd name="connsiteX4" fmla="*/ 572419 w 661838"/>
                  <a:gd name="connsiteY4" fmla="*/ 41 h 661805"/>
                  <a:gd name="connsiteX5" fmla="*/ 555386 w 661838"/>
                  <a:gd name="connsiteY5" fmla="*/ 13263 h 661805"/>
                  <a:gd name="connsiteX6" fmla="*/ 535169 w 661838"/>
                  <a:gd name="connsiteY6" fmla="*/ 72401 h 661805"/>
                  <a:gd name="connsiteX7" fmla="*/ 545241 w 661838"/>
                  <a:gd name="connsiteY7" fmla="*/ 92934 h 661805"/>
                  <a:gd name="connsiteX8" fmla="*/ 565773 w 661838"/>
                  <a:gd name="connsiteY8" fmla="*/ 82862 h 661805"/>
                  <a:gd name="connsiteX9" fmla="*/ 576013 w 661838"/>
                  <a:gd name="connsiteY9" fmla="*/ 52909 h 661805"/>
                  <a:gd name="connsiteX10" fmla="*/ 629462 w 661838"/>
                  <a:gd name="connsiteY10" fmla="*/ 247806 h 661805"/>
                  <a:gd name="connsiteX11" fmla="*/ 247806 w 661838"/>
                  <a:gd name="connsiteY11" fmla="*/ 629462 h 661805"/>
                  <a:gd name="connsiteX12" fmla="*/ 25598 w 661838"/>
                  <a:gd name="connsiteY12" fmla="*/ 558139 h 661805"/>
                  <a:gd name="connsiteX13" fmla="*/ 3032 w 661838"/>
                  <a:gd name="connsiteY13" fmla="*/ 561855 h 661805"/>
                  <a:gd name="connsiteX14" fmla="*/ 6748 w 661838"/>
                  <a:gd name="connsiteY14" fmla="*/ 584422 h 661805"/>
                  <a:gd name="connsiteX15" fmla="*/ 247808 w 661838"/>
                  <a:gd name="connsiteY15" fmla="*/ 661806 h 661805"/>
                  <a:gd name="connsiteX16" fmla="*/ 540551 w 661838"/>
                  <a:gd name="connsiteY16" fmla="*/ 540547 h 661805"/>
                  <a:gd name="connsiteX17" fmla="*/ 609537 w 661838"/>
                  <a:gd name="connsiteY17" fmla="*/ 46273 h 66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838" h="661805">
                    <a:moveTo>
                      <a:pt x="609537" y="46273"/>
                    </a:moveTo>
                    <a:lnTo>
                      <a:pt x="627711" y="52487"/>
                    </a:lnTo>
                    <a:cubicBezTo>
                      <a:pt x="636164" y="55377"/>
                      <a:pt x="645356" y="50868"/>
                      <a:pt x="648244" y="42415"/>
                    </a:cubicBezTo>
                    <a:cubicBezTo>
                      <a:pt x="651134" y="33963"/>
                      <a:pt x="646626" y="24770"/>
                      <a:pt x="638174" y="21881"/>
                    </a:cubicBezTo>
                    <a:cubicBezTo>
                      <a:pt x="572890" y="-205"/>
                      <a:pt x="576487" y="277"/>
                      <a:pt x="572419" y="41"/>
                    </a:cubicBezTo>
                    <a:cubicBezTo>
                      <a:pt x="564345" y="-536"/>
                      <a:pt x="556896" y="5008"/>
                      <a:pt x="555386" y="13263"/>
                    </a:cubicBezTo>
                    <a:lnTo>
                      <a:pt x="535169" y="72401"/>
                    </a:lnTo>
                    <a:cubicBezTo>
                      <a:pt x="532279" y="80852"/>
                      <a:pt x="536788" y="90046"/>
                      <a:pt x="545241" y="92934"/>
                    </a:cubicBezTo>
                    <a:cubicBezTo>
                      <a:pt x="553673" y="95816"/>
                      <a:pt x="562878" y="91333"/>
                      <a:pt x="565773" y="82862"/>
                    </a:cubicBezTo>
                    <a:lnTo>
                      <a:pt x="576013" y="52909"/>
                    </a:lnTo>
                    <a:cubicBezTo>
                      <a:pt x="611065" y="111719"/>
                      <a:pt x="629462" y="178461"/>
                      <a:pt x="629462" y="247806"/>
                    </a:cubicBezTo>
                    <a:cubicBezTo>
                      <a:pt x="629462" y="458252"/>
                      <a:pt x="458252" y="629462"/>
                      <a:pt x="247806" y="629462"/>
                    </a:cubicBezTo>
                    <a:cubicBezTo>
                      <a:pt x="167487" y="629462"/>
                      <a:pt x="90648" y="604800"/>
                      <a:pt x="25598" y="558139"/>
                    </a:cubicBezTo>
                    <a:cubicBezTo>
                      <a:pt x="18342" y="552933"/>
                      <a:pt x="8238" y="554599"/>
                      <a:pt x="3032" y="561855"/>
                    </a:cubicBezTo>
                    <a:cubicBezTo>
                      <a:pt x="-2174" y="569112"/>
                      <a:pt x="-510" y="579216"/>
                      <a:pt x="6748" y="584422"/>
                    </a:cubicBezTo>
                    <a:cubicBezTo>
                      <a:pt x="77327" y="635046"/>
                      <a:pt x="160683" y="661806"/>
                      <a:pt x="247808" y="661806"/>
                    </a:cubicBezTo>
                    <a:cubicBezTo>
                      <a:pt x="358391" y="661806"/>
                      <a:pt x="462357" y="618742"/>
                      <a:pt x="540551" y="540547"/>
                    </a:cubicBezTo>
                    <a:cubicBezTo>
                      <a:pt x="676890" y="404212"/>
                      <a:pt x="695924" y="200749"/>
                      <a:pt x="609537" y="46273"/>
                    </a:cubicBezTo>
                    <a:close/>
                  </a:path>
                </a:pathLst>
              </a:custGeom>
              <a:solidFill>
                <a:schemeClr val="tx1"/>
              </a:solidFill>
              <a:ln w="16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AE043CE-9C8D-90E2-4FFB-2C54EDCF1514}"/>
                  </a:ext>
                </a:extLst>
              </p:cNvPr>
              <p:cNvSpPr/>
              <p:nvPr/>
            </p:nvSpPr>
            <p:spPr>
              <a:xfrm>
                <a:off x="1525513" y="1845489"/>
                <a:ext cx="584432" cy="584432"/>
              </a:xfrm>
              <a:custGeom>
                <a:avLst/>
                <a:gdLst>
                  <a:gd name="connsiteX0" fmla="*/ 45204 w 584432"/>
                  <a:gd name="connsiteY0" fmla="*/ 458460 h 584432"/>
                  <a:gd name="connsiteX1" fmla="*/ 125972 w 584432"/>
                  <a:gd name="connsiteY1" fmla="*/ 539229 h 584432"/>
                  <a:gd name="connsiteX2" fmla="*/ 148844 w 584432"/>
                  <a:gd name="connsiteY2" fmla="*/ 539229 h 584432"/>
                  <a:gd name="connsiteX3" fmla="*/ 193152 w 584432"/>
                  <a:gd name="connsiteY3" fmla="*/ 494921 h 584432"/>
                  <a:gd name="connsiteX4" fmla="*/ 218932 w 584432"/>
                  <a:gd name="connsiteY4" fmla="*/ 505620 h 584432"/>
                  <a:gd name="connsiteX5" fmla="*/ 218932 w 584432"/>
                  <a:gd name="connsiteY5" fmla="*/ 568260 h 584432"/>
                  <a:gd name="connsiteX6" fmla="*/ 235103 w 584432"/>
                  <a:gd name="connsiteY6" fmla="*/ 584432 h 584432"/>
                  <a:gd name="connsiteX7" fmla="*/ 349330 w 584432"/>
                  <a:gd name="connsiteY7" fmla="*/ 584432 h 584432"/>
                  <a:gd name="connsiteX8" fmla="*/ 365502 w 584432"/>
                  <a:gd name="connsiteY8" fmla="*/ 568260 h 584432"/>
                  <a:gd name="connsiteX9" fmla="*/ 365502 w 584432"/>
                  <a:gd name="connsiteY9" fmla="*/ 505620 h 584432"/>
                  <a:gd name="connsiteX10" fmla="*/ 391282 w 584432"/>
                  <a:gd name="connsiteY10" fmla="*/ 494921 h 584432"/>
                  <a:gd name="connsiteX11" fmla="*/ 435589 w 584432"/>
                  <a:gd name="connsiteY11" fmla="*/ 539229 h 584432"/>
                  <a:gd name="connsiteX12" fmla="*/ 458460 w 584432"/>
                  <a:gd name="connsiteY12" fmla="*/ 539229 h 584432"/>
                  <a:gd name="connsiteX13" fmla="*/ 539229 w 584432"/>
                  <a:gd name="connsiteY13" fmla="*/ 458460 h 584432"/>
                  <a:gd name="connsiteX14" fmla="*/ 539229 w 584432"/>
                  <a:gd name="connsiteY14" fmla="*/ 435588 h 584432"/>
                  <a:gd name="connsiteX15" fmla="*/ 494921 w 584432"/>
                  <a:gd name="connsiteY15" fmla="*/ 391282 h 584432"/>
                  <a:gd name="connsiteX16" fmla="*/ 505620 w 584432"/>
                  <a:gd name="connsiteY16" fmla="*/ 365502 h 584432"/>
                  <a:gd name="connsiteX17" fmla="*/ 568260 w 584432"/>
                  <a:gd name="connsiteY17" fmla="*/ 365502 h 584432"/>
                  <a:gd name="connsiteX18" fmla="*/ 584432 w 584432"/>
                  <a:gd name="connsiteY18" fmla="*/ 349330 h 584432"/>
                  <a:gd name="connsiteX19" fmla="*/ 584432 w 584432"/>
                  <a:gd name="connsiteY19" fmla="*/ 235105 h 584432"/>
                  <a:gd name="connsiteX20" fmla="*/ 568260 w 584432"/>
                  <a:gd name="connsiteY20" fmla="*/ 218933 h 584432"/>
                  <a:gd name="connsiteX21" fmla="*/ 505620 w 584432"/>
                  <a:gd name="connsiteY21" fmla="*/ 218933 h 584432"/>
                  <a:gd name="connsiteX22" fmla="*/ 494922 w 584432"/>
                  <a:gd name="connsiteY22" fmla="*/ 193154 h 584432"/>
                  <a:gd name="connsiteX23" fmla="*/ 539229 w 584432"/>
                  <a:gd name="connsiteY23" fmla="*/ 148846 h 584432"/>
                  <a:gd name="connsiteX24" fmla="*/ 539229 w 584432"/>
                  <a:gd name="connsiteY24" fmla="*/ 125976 h 584432"/>
                  <a:gd name="connsiteX25" fmla="*/ 458460 w 584432"/>
                  <a:gd name="connsiteY25" fmla="*/ 45207 h 584432"/>
                  <a:gd name="connsiteX26" fmla="*/ 435589 w 584432"/>
                  <a:gd name="connsiteY26" fmla="*/ 45207 h 584432"/>
                  <a:gd name="connsiteX27" fmla="*/ 391282 w 584432"/>
                  <a:gd name="connsiteY27" fmla="*/ 89515 h 584432"/>
                  <a:gd name="connsiteX28" fmla="*/ 365502 w 584432"/>
                  <a:gd name="connsiteY28" fmla="*/ 78815 h 584432"/>
                  <a:gd name="connsiteX29" fmla="*/ 365502 w 584432"/>
                  <a:gd name="connsiteY29" fmla="*/ 16172 h 584432"/>
                  <a:gd name="connsiteX30" fmla="*/ 349330 w 584432"/>
                  <a:gd name="connsiteY30" fmla="*/ 0 h 584432"/>
                  <a:gd name="connsiteX31" fmla="*/ 235103 w 584432"/>
                  <a:gd name="connsiteY31" fmla="*/ 0 h 584432"/>
                  <a:gd name="connsiteX32" fmla="*/ 218932 w 584432"/>
                  <a:gd name="connsiteY32" fmla="*/ 16172 h 584432"/>
                  <a:gd name="connsiteX33" fmla="*/ 218932 w 584432"/>
                  <a:gd name="connsiteY33" fmla="*/ 78812 h 584432"/>
                  <a:gd name="connsiteX34" fmla="*/ 193152 w 584432"/>
                  <a:gd name="connsiteY34" fmla="*/ 89511 h 584432"/>
                  <a:gd name="connsiteX35" fmla="*/ 148844 w 584432"/>
                  <a:gd name="connsiteY35" fmla="*/ 45204 h 584432"/>
                  <a:gd name="connsiteX36" fmla="*/ 125972 w 584432"/>
                  <a:gd name="connsiteY36" fmla="*/ 45204 h 584432"/>
                  <a:gd name="connsiteX37" fmla="*/ 45204 w 584432"/>
                  <a:gd name="connsiteY37" fmla="*/ 125972 h 584432"/>
                  <a:gd name="connsiteX38" fmla="*/ 45204 w 584432"/>
                  <a:gd name="connsiteY38" fmla="*/ 148843 h 584432"/>
                  <a:gd name="connsiteX39" fmla="*/ 89511 w 584432"/>
                  <a:gd name="connsiteY39" fmla="*/ 193150 h 584432"/>
                  <a:gd name="connsiteX40" fmla="*/ 78814 w 584432"/>
                  <a:gd name="connsiteY40" fmla="*/ 218930 h 584432"/>
                  <a:gd name="connsiteX41" fmla="*/ 16172 w 584432"/>
                  <a:gd name="connsiteY41" fmla="*/ 218930 h 584432"/>
                  <a:gd name="connsiteX42" fmla="*/ 0 w 584432"/>
                  <a:gd name="connsiteY42" fmla="*/ 235102 h 584432"/>
                  <a:gd name="connsiteX43" fmla="*/ 0 w 584432"/>
                  <a:gd name="connsiteY43" fmla="*/ 349327 h 584432"/>
                  <a:gd name="connsiteX44" fmla="*/ 16172 w 584432"/>
                  <a:gd name="connsiteY44" fmla="*/ 365499 h 584432"/>
                  <a:gd name="connsiteX45" fmla="*/ 78812 w 584432"/>
                  <a:gd name="connsiteY45" fmla="*/ 365499 h 584432"/>
                  <a:gd name="connsiteX46" fmla="*/ 89511 w 584432"/>
                  <a:gd name="connsiteY46" fmla="*/ 391279 h 584432"/>
                  <a:gd name="connsiteX47" fmla="*/ 45204 w 584432"/>
                  <a:gd name="connsiteY47" fmla="*/ 435585 h 584432"/>
                  <a:gd name="connsiteX48" fmla="*/ 45204 w 584432"/>
                  <a:gd name="connsiteY48" fmla="*/ 458460 h 584432"/>
                  <a:gd name="connsiteX49" fmla="*/ 120786 w 584432"/>
                  <a:gd name="connsiteY49" fmla="*/ 405748 h 584432"/>
                  <a:gd name="connsiteX50" fmla="*/ 123463 w 584432"/>
                  <a:gd name="connsiteY50" fmla="*/ 386416 h 584432"/>
                  <a:gd name="connsiteX51" fmla="*/ 106248 w 584432"/>
                  <a:gd name="connsiteY51" fmla="*/ 344928 h 584432"/>
                  <a:gd name="connsiteX52" fmla="*/ 90687 w 584432"/>
                  <a:gd name="connsiteY52" fmla="*/ 333158 h 584432"/>
                  <a:gd name="connsiteX53" fmla="*/ 32344 w 584432"/>
                  <a:gd name="connsiteY53" fmla="*/ 333158 h 584432"/>
                  <a:gd name="connsiteX54" fmla="*/ 32344 w 584432"/>
                  <a:gd name="connsiteY54" fmla="*/ 251277 h 584432"/>
                  <a:gd name="connsiteX55" fmla="*/ 90689 w 584432"/>
                  <a:gd name="connsiteY55" fmla="*/ 251277 h 584432"/>
                  <a:gd name="connsiteX56" fmla="*/ 106249 w 584432"/>
                  <a:gd name="connsiteY56" fmla="*/ 239507 h 584432"/>
                  <a:gd name="connsiteX57" fmla="*/ 123464 w 584432"/>
                  <a:gd name="connsiteY57" fmla="*/ 198020 h 584432"/>
                  <a:gd name="connsiteX58" fmla="*/ 120788 w 584432"/>
                  <a:gd name="connsiteY58" fmla="*/ 178688 h 584432"/>
                  <a:gd name="connsiteX59" fmla="*/ 79512 w 584432"/>
                  <a:gd name="connsiteY59" fmla="*/ 137411 h 584432"/>
                  <a:gd name="connsiteX60" fmla="*/ 137411 w 584432"/>
                  <a:gd name="connsiteY60" fmla="*/ 79512 h 584432"/>
                  <a:gd name="connsiteX61" fmla="*/ 178686 w 584432"/>
                  <a:gd name="connsiteY61" fmla="*/ 120789 h 584432"/>
                  <a:gd name="connsiteX62" fmla="*/ 198018 w 584432"/>
                  <a:gd name="connsiteY62" fmla="*/ 123467 h 584432"/>
                  <a:gd name="connsiteX63" fmla="*/ 239505 w 584432"/>
                  <a:gd name="connsiteY63" fmla="*/ 106252 h 584432"/>
                  <a:gd name="connsiteX64" fmla="*/ 251275 w 584432"/>
                  <a:gd name="connsiteY64" fmla="*/ 90692 h 584432"/>
                  <a:gd name="connsiteX65" fmla="*/ 251275 w 584432"/>
                  <a:gd name="connsiteY65" fmla="*/ 32344 h 584432"/>
                  <a:gd name="connsiteX66" fmla="*/ 333158 w 584432"/>
                  <a:gd name="connsiteY66" fmla="*/ 32344 h 584432"/>
                  <a:gd name="connsiteX67" fmla="*/ 333158 w 584432"/>
                  <a:gd name="connsiteY67" fmla="*/ 90689 h 584432"/>
                  <a:gd name="connsiteX68" fmla="*/ 344928 w 584432"/>
                  <a:gd name="connsiteY68" fmla="*/ 106249 h 584432"/>
                  <a:gd name="connsiteX69" fmla="*/ 386416 w 584432"/>
                  <a:gd name="connsiteY69" fmla="*/ 123464 h 584432"/>
                  <a:gd name="connsiteX70" fmla="*/ 405748 w 584432"/>
                  <a:gd name="connsiteY70" fmla="*/ 120786 h 584432"/>
                  <a:gd name="connsiteX71" fmla="*/ 447023 w 584432"/>
                  <a:gd name="connsiteY71" fmla="*/ 79509 h 584432"/>
                  <a:gd name="connsiteX72" fmla="*/ 504922 w 584432"/>
                  <a:gd name="connsiteY72" fmla="*/ 137408 h 584432"/>
                  <a:gd name="connsiteX73" fmla="*/ 463646 w 584432"/>
                  <a:gd name="connsiteY73" fmla="*/ 178685 h 584432"/>
                  <a:gd name="connsiteX74" fmla="*/ 460970 w 584432"/>
                  <a:gd name="connsiteY74" fmla="*/ 198017 h 584432"/>
                  <a:gd name="connsiteX75" fmla="*/ 478185 w 584432"/>
                  <a:gd name="connsiteY75" fmla="*/ 239504 h 584432"/>
                  <a:gd name="connsiteX76" fmla="*/ 493745 w 584432"/>
                  <a:gd name="connsiteY76" fmla="*/ 251274 h 584432"/>
                  <a:gd name="connsiteX77" fmla="*/ 552090 w 584432"/>
                  <a:gd name="connsiteY77" fmla="*/ 251274 h 584432"/>
                  <a:gd name="connsiteX78" fmla="*/ 552090 w 584432"/>
                  <a:gd name="connsiteY78" fmla="*/ 333155 h 584432"/>
                  <a:gd name="connsiteX79" fmla="*/ 493745 w 584432"/>
                  <a:gd name="connsiteY79" fmla="*/ 333155 h 584432"/>
                  <a:gd name="connsiteX80" fmla="*/ 478185 w 584432"/>
                  <a:gd name="connsiteY80" fmla="*/ 344925 h 584432"/>
                  <a:gd name="connsiteX81" fmla="*/ 460970 w 584432"/>
                  <a:gd name="connsiteY81" fmla="*/ 386412 h 584432"/>
                  <a:gd name="connsiteX82" fmla="*/ 463646 w 584432"/>
                  <a:gd name="connsiteY82" fmla="*/ 405744 h 584432"/>
                  <a:gd name="connsiteX83" fmla="*/ 504922 w 584432"/>
                  <a:gd name="connsiteY83" fmla="*/ 447020 h 584432"/>
                  <a:gd name="connsiteX84" fmla="*/ 447023 w 584432"/>
                  <a:gd name="connsiteY84" fmla="*/ 504918 h 584432"/>
                  <a:gd name="connsiteX85" fmla="*/ 405748 w 584432"/>
                  <a:gd name="connsiteY85" fmla="*/ 463643 h 584432"/>
                  <a:gd name="connsiteX86" fmla="*/ 386416 w 584432"/>
                  <a:gd name="connsiteY86" fmla="*/ 460966 h 584432"/>
                  <a:gd name="connsiteX87" fmla="*/ 344928 w 584432"/>
                  <a:gd name="connsiteY87" fmla="*/ 478181 h 584432"/>
                  <a:gd name="connsiteX88" fmla="*/ 333158 w 584432"/>
                  <a:gd name="connsiteY88" fmla="*/ 493742 h 584432"/>
                  <a:gd name="connsiteX89" fmla="*/ 333158 w 584432"/>
                  <a:gd name="connsiteY89" fmla="*/ 552087 h 584432"/>
                  <a:gd name="connsiteX90" fmla="*/ 251275 w 584432"/>
                  <a:gd name="connsiteY90" fmla="*/ 552087 h 584432"/>
                  <a:gd name="connsiteX91" fmla="*/ 251275 w 584432"/>
                  <a:gd name="connsiteY91" fmla="*/ 493742 h 584432"/>
                  <a:gd name="connsiteX92" fmla="*/ 239505 w 584432"/>
                  <a:gd name="connsiteY92" fmla="*/ 478181 h 584432"/>
                  <a:gd name="connsiteX93" fmla="*/ 198018 w 584432"/>
                  <a:gd name="connsiteY93" fmla="*/ 460966 h 584432"/>
                  <a:gd name="connsiteX94" fmla="*/ 178686 w 584432"/>
                  <a:gd name="connsiteY94" fmla="*/ 463643 h 584432"/>
                  <a:gd name="connsiteX95" fmla="*/ 137411 w 584432"/>
                  <a:gd name="connsiteY95" fmla="*/ 504918 h 584432"/>
                  <a:gd name="connsiteX96" fmla="*/ 79512 w 584432"/>
                  <a:gd name="connsiteY96" fmla="*/ 447020 h 58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584432" h="584432">
                    <a:moveTo>
                      <a:pt x="45204" y="458460"/>
                    </a:moveTo>
                    <a:lnTo>
                      <a:pt x="125972" y="539229"/>
                    </a:lnTo>
                    <a:cubicBezTo>
                      <a:pt x="132289" y="545542"/>
                      <a:pt x="142526" y="545542"/>
                      <a:pt x="148844" y="539229"/>
                    </a:cubicBezTo>
                    <a:lnTo>
                      <a:pt x="193152" y="494921"/>
                    </a:lnTo>
                    <a:cubicBezTo>
                      <a:pt x="201527" y="499022"/>
                      <a:pt x="210142" y="502598"/>
                      <a:pt x="218932" y="505620"/>
                    </a:cubicBezTo>
                    <a:lnTo>
                      <a:pt x="218932" y="568260"/>
                    </a:lnTo>
                    <a:cubicBezTo>
                      <a:pt x="218932" y="577190"/>
                      <a:pt x="226173" y="584432"/>
                      <a:pt x="235103" y="584432"/>
                    </a:cubicBezTo>
                    <a:lnTo>
                      <a:pt x="349330" y="584432"/>
                    </a:lnTo>
                    <a:cubicBezTo>
                      <a:pt x="358260" y="584432"/>
                      <a:pt x="365502" y="577190"/>
                      <a:pt x="365502" y="568260"/>
                    </a:cubicBezTo>
                    <a:lnTo>
                      <a:pt x="365502" y="505620"/>
                    </a:lnTo>
                    <a:cubicBezTo>
                      <a:pt x="374292" y="502598"/>
                      <a:pt x="382908" y="499022"/>
                      <a:pt x="391282" y="494921"/>
                    </a:cubicBezTo>
                    <a:lnTo>
                      <a:pt x="435589" y="539229"/>
                    </a:lnTo>
                    <a:cubicBezTo>
                      <a:pt x="441906" y="545542"/>
                      <a:pt x="452143" y="545542"/>
                      <a:pt x="458460" y="539229"/>
                    </a:cubicBezTo>
                    <a:lnTo>
                      <a:pt x="539229" y="458460"/>
                    </a:lnTo>
                    <a:cubicBezTo>
                      <a:pt x="545544" y="452145"/>
                      <a:pt x="545544" y="441905"/>
                      <a:pt x="539229" y="435588"/>
                    </a:cubicBezTo>
                    <a:lnTo>
                      <a:pt x="494921" y="391282"/>
                    </a:lnTo>
                    <a:cubicBezTo>
                      <a:pt x="499022" y="382906"/>
                      <a:pt x="502598" y="374292"/>
                      <a:pt x="505620" y="365502"/>
                    </a:cubicBezTo>
                    <a:lnTo>
                      <a:pt x="568260" y="365502"/>
                    </a:lnTo>
                    <a:cubicBezTo>
                      <a:pt x="577190" y="365502"/>
                      <a:pt x="584432" y="358260"/>
                      <a:pt x="584432" y="349330"/>
                    </a:cubicBezTo>
                    <a:lnTo>
                      <a:pt x="584432" y="235105"/>
                    </a:lnTo>
                    <a:cubicBezTo>
                      <a:pt x="584432" y="226173"/>
                      <a:pt x="577190" y="218933"/>
                      <a:pt x="568260" y="218933"/>
                    </a:cubicBezTo>
                    <a:lnTo>
                      <a:pt x="505620" y="218933"/>
                    </a:lnTo>
                    <a:cubicBezTo>
                      <a:pt x="502598" y="210142"/>
                      <a:pt x="499022" y="201527"/>
                      <a:pt x="494922" y="193154"/>
                    </a:cubicBezTo>
                    <a:lnTo>
                      <a:pt x="539229" y="148846"/>
                    </a:lnTo>
                    <a:cubicBezTo>
                      <a:pt x="545544" y="142531"/>
                      <a:pt x="545544" y="132291"/>
                      <a:pt x="539229" y="125976"/>
                    </a:cubicBezTo>
                    <a:lnTo>
                      <a:pt x="458460" y="45207"/>
                    </a:lnTo>
                    <a:cubicBezTo>
                      <a:pt x="452146" y="38895"/>
                      <a:pt x="441905" y="38892"/>
                      <a:pt x="435589" y="45207"/>
                    </a:cubicBezTo>
                    <a:lnTo>
                      <a:pt x="391282" y="89515"/>
                    </a:lnTo>
                    <a:cubicBezTo>
                      <a:pt x="382906" y="85413"/>
                      <a:pt x="374292" y="81838"/>
                      <a:pt x="365502" y="78815"/>
                    </a:cubicBezTo>
                    <a:lnTo>
                      <a:pt x="365502" y="16172"/>
                    </a:lnTo>
                    <a:cubicBezTo>
                      <a:pt x="365502" y="7240"/>
                      <a:pt x="358260" y="0"/>
                      <a:pt x="349330" y="0"/>
                    </a:cubicBezTo>
                    <a:lnTo>
                      <a:pt x="235103" y="0"/>
                    </a:lnTo>
                    <a:cubicBezTo>
                      <a:pt x="226173" y="0"/>
                      <a:pt x="218932" y="7240"/>
                      <a:pt x="218932" y="16172"/>
                    </a:cubicBezTo>
                    <a:lnTo>
                      <a:pt x="218932" y="78812"/>
                    </a:lnTo>
                    <a:cubicBezTo>
                      <a:pt x="210141" y="81835"/>
                      <a:pt x="201526" y="85410"/>
                      <a:pt x="193152" y="89511"/>
                    </a:cubicBezTo>
                    <a:lnTo>
                      <a:pt x="148844" y="45204"/>
                    </a:lnTo>
                    <a:cubicBezTo>
                      <a:pt x="142531" y="38892"/>
                      <a:pt x="132288" y="38887"/>
                      <a:pt x="125972" y="45204"/>
                    </a:cubicBezTo>
                    <a:lnTo>
                      <a:pt x="45204" y="125972"/>
                    </a:lnTo>
                    <a:cubicBezTo>
                      <a:pt x="38889" y="132288"/>
                      <a:pt x="38889" y="142526"/>
                      <a:pt x="45204" y="148843"/>
                    </a:cubicBezTo>
                    <a:lnTo>
                      <a:pt x="89511" y="193150"/>
                    </a:lnTo>
                    <a:cubicBezTo>
                      <a:pt x="85412" y="201524"/>
                      <a:pt x="81836" y="210141"/>
                      <a:pt x="78814" y="218930"/>
                    </a:cubicBezTo>
                    <a:lnTo>
                      <a:pt x="16172" y="218930"/>
                    </a:lnTo>
                    <a:cubicBezTo>
                      <a:pt x="7242" y="218930"/>
                      <a:pt x="0" y="226170"/>
                      <a:pt x="0" y="235102"/>
                    </a:cubicBezTo>
                    <a:lnTo>
                      <a:pt x="0" y="349327"/>
                    </a:lnTo>
                    <a:cubicBezTo>
                      <a:pt x="0" y="358257"/>
                      <a:pt x="7242" y="365499"/>
                      <a:pt x="16172" y="365499"/>
                    </a:cubicBezTo>
                    <a:lnTo>
                      <a:pt x="78812" y="365499"/>
                    </a:lnTo>
                    <a:cubicBezTo>
                      <a:pt x="81835" y="374288"/>
                      <a:pt x="85410" y="382905"/>
                      <a:pt x="89511" y="391279"/>
                    </a:cubicBezTo>
                    <a:lnTo>
                      <a:pt x="45204" y="435585"/>
                    </a:lnTo>
                    <a:cubicBezTo>
                      <a:pt x="38889" y="441903"/>
                      <a:pt x="38889" y="452143"/>
                      <a:pt x="45204" y="458460"/>
                    </a:cubicBezTo>
                    <a:close/>
                    <a:moveTo>
                      <a:pt x="120786" y="405748"/>
                    </a:moveTo>
                    <a:cubicBezTo>
                      <a:pt x="125905" y="400629"/>
                      <a:pt x="126998" y="392732"/>
                      <a:pt x="123463" y="386416"/>
                    </a:cubicBezTo>
                    <a:cubicBezTo>
                      <a:pt x="116111" y="373274"/>
                      <a:pt x="110318" y="359315"/>
                      <a:pt x="106248" y="344928"/>
                    </a:cubicBezTo>
                    <a:cubicBezTo>
                      <a:pt x="104278" y="337965"/>
                      <a:pt x="97924" y="333158"/>
                      <a:pt x="90687" y="333158"/>
                    </a:cubicBezTo>
                    <a:lnTo>
                      <a:pt x="32344" y="333158"/>
                    </a:lnTo>
                    <a:lnTo>
                      <a:pt x="32344" y="251277"/>
                    </a:lnTo>
                    <a:lnTo>
                      <a:pt x="90689" y="251277"/>
                    </a:lnTo>
                    <a:cubicBezTo>
                      <a:pt x="97926" y="251277"/>
                      <a:pt x="104279" y="246469"/>
                      <a:pt x="106249" y="239507"/>
                    </a:cubicBezTo>
                    <a:cubicBezTo>
                      <a:pt x="110320" y="225119"/>
                      <a:pt x="116112" y="211161"/>
                      <a:pt x="123464" y="198020"/>
                    </a:cubicBezTo>
                    <a:cubicBezTo>
                      <a:pt x="126999" y="191703"/>
                      <a:pt x="125906" y="183806"/>
                      <a:pt x="120788" y="178688"/>
                    </a:cubicBezTo>
                    <a:lnTo>
                      <a:pt x="79512" y="137411"/>
                    </a:lnTo>
                    <a:lnTo>
                      <a:pt x="137411" y="79512"/>
                    </a:lnTo>
                    <a:lnTo>
                      <a:pt x="178686" y="120789"/>
                    </a:lnTo>
                    <a:cubicBezTo>
                      <a:pt x="183806" y="125911"/>
                      <a:pt x="191706" y="126999"/>
                      <a:pt x="198018" y="123467"/>
                    </a:cubicBezTo>
                    <a:cubicBezTo>
                      <a:pt x="211159" y="116114"/>
                      <a:pt x="225119" y="110323"/>
                      <a:pt x="239505" y="106252"/>
                    </a:cubicBezTo>
                    <a:cubicBezTo>
                      <a:pt x="246469" y="104283"/>
                      <a:pt x="251275" y="97927"/>
                      <a:pt x="251275" y="90692"/>
                    </a:cubicBezTo>
                    <a:lnTo>
                      <a:pt x="251275" y="32344"/>
                    </a:lnTo>
                    <a:lnTo>
                      <a:pt x="333158" y="32344"/>
                    </a:lnTo>
                    <a:lnTo>
                      <a:pt x="333158" y="90689"/>
                    </a:lnTo>
                    <a:cubicBezTo>
                      <a:pt x="333158" y="97926"/>
                      <a:pt x="337966" y="104281"/>
                      <a:pt x="344928" y="106249"/>
                    </a:cubicBezTo>
                    <a:cubicBezTo>
                      <a:pt x="359316" y="110318"/>
                      <a:pt x="373274" y="116111"/>
                      <a:pt x="386416" y="123464"/>
                    </a:cubicBezTo>
                    <a:cubicBezTo>
                      <a:pt x="392736" y="126999"/>
                      <a:pt x="400629" y="125906"/>
                      <a:pt x="405748" y="120786"/>
                    </a:cubicBezTo>
                    <a:lnTo>
                      <a:pt x="447023" y="79509"/>
                    </a:lnTo>
                    <a:lnTo>
                      <a:pt x="504922" y="137408"/>
                    </a:lnTo>
                    <a:lnTo>
                      <a:pt x="463646" y="178685"/>
                    </a:lnTo>
                    <a:cubicBezTo>
                      <a:pt x="458528" y="183803"/>
                      <a:pt x="457434" y="191698"/>
                      <a:pt x="460970" y="198017"/>
                    </a:cubicBezTo>
                    <a:cubicBezTo>
                      <a:pt x="468321" y="211158"/>
                      <a:pt x="474114" y="225116"/>
                      <a:pt x="478185" y="239504"/>
                    </a:cubicBezTo>
                    <a:cubicBezTo>
                      <a:pt x="480154" y="246467"/>
                      <a:pt x="486508" y="251274"/>
                      <a:pt x="493745" y="251274"/>
                    </a:cubicBezTo>
                    <a:lnTo>
                      <a:pt x="552090" y="251274"/>
                    </a:lnTo>
                    <a:lnTo>
                      <a:pt x="552090" y="333155"/>
                    </a:lnTo>
                    <a:lnTo>
                      <a:pt x="493745" y="333155"/>
                    </a:lnTo>
                    <a:cubicBezTo>
                      <a:pt x="486508" y="333155"/>
                      <a:pt x="480154" y="337963"/>
                      <a:pt x="478185" y="344925"/>
                    </a:cubicBezTo>
                    <a:cubicBezTo>
                      <a:pt x="474114" y="359313"/>
                      <a:pt x="468321" y="373271"/>
                      <a:pt x="460970" y="386412"/>
                    </a:cubicBezTo>
                    <a:cubicBezTo>
                      <a:pt x="457434" y="392729"/>
                      <a:pt x="458528" y="400626"/>
                      <a:pt x="463646" y="405744"/>
                    </a:cubicBezTo>
                    <a:lnTo>
                      <a:pt x="504922" y="447020"/>
                    </a:lnTo>
                    <a:lnTo>
                      <a:pt x="447023" y="504918"/>
                    </a:lnTo>
                    <a:lnTo>
                      <a:pt x="405748" y="463643"/>
                    </a:lnTo>
                    <a:cubicBezTo>
                      <a:pt x="400629" y="458524"/>
                      <a:pt x="392731" y="457431"/>
                      <a:pt x="386416" y="460966"/>
                    </a:cubicBezTo>
                    <a:cubicBezTo>
                      <a:pt x="373274" y="468318"/>
                      <a:pt x="359315" y="474111"/>
                      <a:pt x="344928" y="478181"/>
                    </a:cubicBezTo>
                    <a:cubicBezTo>
                      <a:pt x="337965" y="480151"/>
                      <a:pt x="333158" y="486505"/>
                      <a:pt x="333158" y="493742"/>
                    </a:cubicBezTo>
                    <a:lnTo>
                      <a:pt x="333158" y="552087"/>
                    </a:lnTo>
                    <a:lnTo>
                      <a:pt x="251275" y="552087"/>
                    </a:lnTo>
                    <a:lnTo>
                      <a:pt x="251275" y="493742"/>
                    </a:lnTo>
                    <a:cubicBezTo>
                      <a:pt x="251275" y="486505"/>
                      <a:pt x="246467" y="480151"/>
                      <a:pt x="239505" y="478181"/>
                    </a:cubicBezTo>
                    <a:cubicBezTo>
                      <a:pt x="225117" y="474111"/>
                      <a:pt x="211159" y="468318"/>
                      <a:pt x="198018" y="460966"/>
                    </a:cubicBezTo>
                    <a:cubicBezTo>
                      <a:pt x="191703" y="457433"/>
                      <a:pt x="183806" y="458524"/>
                      <a:pt x="178686" y="463643"/>
                    </a:cubicBezTo>
                    <a:lnTo>
                      <a:pt x="137411" y="504918"/>
                    </a:lnTo>
                    <a:lnTo>
                      <a:pt x="79512" y="447020"/>
                    </a:lnTo>
                    <a:close/>
                  </a:path>
                </a:pathLst>
              </a:custGeom>
              <a:solidFill>
                <a:schemeClr val="tx1"/>
              </a:solidFill>
              <a:ln w="16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0D2FADF-3E4E-D57E-3916-0EA7076FC99D}"/>
                  </a:ext>
                </a:extLst>
              </p:cNvPr>
              <p:cNvSpPr/>
              <p:nvPr/>
            </p:nvSpPr>
            <p:spPr>
              <a:xfrm>
                <a:off x="1661911" y="1981886"/>
                <a:ext cx="311635" cy="311635"/>
              </a:xfrm>
              <a:custGeom>
                <a:avLst/>
                <a:gdLst>
                  <a:gd name="connsiteX0" fmla="*/ 155818 w 311635"/>
                  <a:gd name="connsiteY0" fmla="*/ 311635 h 311635"/>
                  <a:gd name="connsiteX1" fmla="*/ 311635 w 311635"/>
                  <a:gd name="connsiteY1" fmla="*/ 155818 h 311635"/>
                  <a:gd name="connsiteX2" fmla="*/ 155818 w 311635"/>
                  <a:gd name="connsiteY2" fmla="*/ 0 h 311635"/>
                  <a:gd name="connsiteX3" fmla="*/ 0 w 311635"/>
                  <a:gd name="connsiteY3" fmla="*/ 155818 h 311635"/>
                  <a:gd name="connsiteX4" fmla="*/ 155818 w 311635"/>
                  <a:gd name="connsiteY4" fmla="*/ 311635 h 311635"/>
                  <a:gd name="connsiteX5" fmla="*/ 155818 w 311635"/>
                  <a:gd name="connsiteY5" fmla="*/ 32345 h 311635"/>
                  <a:gd name="connsiteX6" fmla="*/ 279291 w 311635"/>
                  <a:gd name="connsiteY6" fmla="*/ 155819 h 311635"/>
                  <a:gd name="connsiteX7" fmla="*/ 155818 w 311635"/>
                  <a:gd name="connsiteY7" fmla="*/ 279293 h 311635"/>
                  <a:gd name="connsiteX8" fmla="*/ 32344 w 311635"/>
                  <a:gd name="connsiteY8" fmla="*/ 155819 h 311635"/>
                  <a:gd name="connsiteX9" fmla="*/ 155818 w 311635"/>
                  <a:gd name="connsiteY9" fmla="*/ 32345 h 31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635" h="311635">
                    <a:moveTo>
                      <a:pt x="155818" y="311635"/>
                    </a:moveTo>
                    <a:cubicBezTo>
                      <a:pt x="241736" y="311635"/>
                      <a:pt x="311635" y="241736"/>
                      <a:pt x="311635" y="155818"/>
                    </a:cubicBezTo>
                    <a:cubicBezTo>
                      <a:pt x="311635" y="69900"/>
                      <a:pt x="241736" y="0"/>
                      <a:pt x="155818" y="0"/>
                    </a:cubicBezTo>
                    <a:cubicBezTo>
                      <a:pt x="69900" y="0"/>
                      <a:pt x="0" y="69900"/>
                      <a:pt x="0" y="155818"/>
                    </a:cubicBezTo>
                    <a:cubicBezTo>
                      <a:pt x="2" y="241737"/>
                      <a:pt x="69900" y="311635"/>
                      <a:pt x="155818" y="311635"/>
                    </a:cubicBezTo>
                    <a:close/>
                    <a:moveTo>
                      <a:pt x="155818" y="32345"/>
                    </a:moveTo>
                    <a:cubicBezTo>
                      <a:pt x="223901" y="32345"/>
                      <a:pt x="279291" y="87736"/>
                      <a:pt x="279291" y="155819"/>
                    </a:cubicBezTo>
                    <a:cubicBezTo>
                      <a:pt x="279291" y="223903"/>
                      <a:pt x="223901" y="279293"/>
                      <a:pt x="155818" y="279293"/>
                    </a:cubicBezTo>
                    <a:cubicBezTo>
                      <a:pt x="87734" y="279293"/>
                      <a:pt x="32344" y="223903"/>
                      <a:pt x="32344" y="155819"/>
                    </a:cubicBezTo>
                    <a:cubicBezTo>
                      <a:pt x="32345" y="87736"/>
                      <a:pt x="87736" y="32345"/>
                      <a:pt x="155818" y="32345"/>
                    </a:cubicBezTo>
                    <a:close/>
                  </a:path>
                </a:pathLst>
              </a:custGeom>
              <a:solidFill>
                <a:schemeClr val="tx1"/>
              </a:solidFill>
              <a:ln w="16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BB20ACC-4DE0-39AB-DBFE-38F57FB8B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12489" y="2032492"/>
              <a:ext cx="210421" cy="210421"/>
            </a:xfrm>
            <a:prstGeom prst="rect">
              <a:avLst/>
            </a:prstGeom>
          </p:spPr>
        </p:pic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605BC46C-D524-1A2F-DC44-511E9A53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8" y="4224054"/>
            <a:ext cx="2098307" cy="10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6549C1E-1892-606E-EED6-8827800B9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10887" y="4025888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8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Office Theme">
  <a:themeElements>
    <a:clrScheme name="Envitia">
      <a:dk1>
        <a:srgbClr val="1F2A44"/>
      </a:dk1>
      <a:lt1>
        <a:sysClr val="window" lastClr="FFFFFF"/>
      </a:lt1>
      <a:dk2>
        <a:srgbClr val="1F2A44"/>
      </a:dk2>
      <a:lt2>
        <a:srgbClr val="F3F3F5"/>
      </a:lt2>
      <a:accent1>
        <a:srgbClr val="FFFFFF"/>
      </a:accent1>
      <a:accent2>
        <a:srgbClr val="84BD00"/>
      </a:accent2>
      <a:accent3>
        <a:srgbClr val="1F2A44"/>
      </a:accent3>
      <a:accent4>
        <a:srgbClr val="FFC000"/>
      </a:accent4>
      <a:accent5>
        <a:srgbClr val="1F2A44"/>
      </a:accent5>
      <a:accent6>
        <a:srgbClr val="84B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ize xmlns="e830d441-c605-482e-9f48-adf874062919" xsi:nil="true"/>
    <TaxCatchAll xmlns="eaa64a0a-0a83-40ea-be0c-f9667a377815" xsi:nil="true"/>
    <lcf76f155ced4ddcb4097134ff3c332f xmlns="e830d441-c605-482e-9f48-adf8740629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DE8394B3BDC4EB7D1F7DB9A328585" ma:contentTypeVersion="21" ma:contentTypeDescription="Create a new document." ma:contentTypeScope="" ma:versionID="12035e38fe98ee6b843491cea4e74d0e">
  <xsd:schema xmlns:xsd="http://www.w3.org/2001/XMLSchema" xmlns:xs="http://www.w3.org/2001/XMLSchema" xmlns:p="http://schemas.microsoft.com/office/2006/metadata/properties" xmlns:ns2="e830d441-c605-482e-9f48-adf874062919" xmlns:ns3="eaa64a0a-0a83-40ea-be0c-f9667a377815" targetNamespace="http://schemas.microsoft.com/office/2006/metadata/properties" ma:root="true" ma:fieldsID="b7528deb22b7696ffc03143d90656be6" ns2:_="" ns3:_="">
    <xsd:import namespace="e830d441-c605-482e-9f48-adf874062919"/>
    <xsd:import namespace="eaa64a0a-0a83-40ea-be0c-f9667a377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DocumentSiz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0d441-c605-482e-9f48-adf8740629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ocumentSize" ma:index="20" nillable="true" ma:displayName="Document Size" ma:format="Dropdown" ma:internalName="DocumentSize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64a0a-0a83-40ea-be0c-f9667a37781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dc86597-69bd-4563-89d0-3eff5cf795c8}" ma:internalName="TaxCatchAll" ma:showField="CatchAllData" ma:web="eaa64a0a-0a83-40ea-be0c-f9667a377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DE3196-1F2C-4B0D-91C2-56D6FDCB3A2D}">
  <ds:schemaRefs>
    <ds:schemaRef ds:uri="http://schemas.microsoft.com/office/2006/metadata/properties"/>
    <ds:schemaRef ds:uri="http://schemas.microsoft.com/office/infopath/2007/PartnerControls"/>
    <ds:schemaRef ds:uri="e830d441-c605-482e-9f48-adf874062919"/>
    <ds:schemaRef ds:uri="eaa64a0a-0a83-40ea-be0c-f9667a377815"/>
  </ds:schemaRefs>
</ds:datastoreItem>
</file>

<file path=customXml/itemProps2.xml><?xml version="1.0" encoding="utf-8"?>
<ds:datastoreItem xmlns:ds="http://schemas.openxmlformats.org/officeDocument/2006/customXml" ds:itemID="{B0EC3293-8508-4940-A7C2-3D6F7E86B9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5DDD09-55A7-4BBA-BC37-990C9BB45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30d441-c605-482e-9f48-adf874062919"/>
    <ds:schemaRef ds:uri="eaa64a0a-0a83-40ea-be0c-f9667a3778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5279a07-bb86-4fc6-aeac-5d6c73ed97d4}" enabled="1" method="Privileged" siteId="{dae7aa4d-dd7f-428e-9435-912228e0fa8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1399</Words>
  <Application>Microsoft Office PowerPoint</Application>
  <PresentationFormat>Widescreen</PresentationFormat>
  <Paragraphs>213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__fkGroteskNeue_598ab8</vt:lpstr>
      <vt:lpstr>Aptos</vt:lpstr>
      <vt:lpstr>Arial</vt:lpstr>
      <vt:lpstr>Calibri</vt:lpstr>
      <vt:lpstr>Calibri Light</vt:lpstr>
      <vt:lpstr>GDS Transport</vt:lpstr>
      <vt:lpstr>graphik</vt:lpstr>
      <vt:lpstr>Mulish</vt:lpstr>
      <vt:lpstr>Poppins</vt:lpstr>
      <vt:lpstr>Poppins Light</vt:lpstr>
      <vt:lpstr>Poppins Medium</vt:lpstr>
      <vt:lpstr>Poppins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Ready Data - DigiGov 2024</dc:title>
  <dc:creator>Niall.Kane@envitia.com</dc:creator>
  <cp:lastModifiedBy>Eloise Smith</cp:lastModifiedBy>
  <cp:revision>2</cp:revision>
  <dcterms:created xsi:type="dcterms:W3CDTF">2023-07-21T03:50:12Z</dcterms:created>
  <dcterms:modified xsi:type="dcterms:W3CDTF">2024-09-22T19:03:37Z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Theme:3</vt:lpwstr>
  </property>
  <property fmtid="{D5CDD505-2E9C-101B-9397-08002B2CF9AE}" pid="3" name="ClassificationContentMarkingFooterText">
    <vt:lpwstr>PUBLIC  </vt:lpwstr>
  </property>
  <property fmtid="{D5CDD505-2E9C-101B-9397-08002B2CF9AE}" pid="4" name="ContentTypeId">
    <vt:lpwstr>0x010100404DE8394B3BDC4EB7D1F7DB9A328585</vt:lpwstr>
  </property>
  <property fmtid="{D5CDD505-2E9C-101B-9397-08002B2CF9AE}" pid="5" name="MediaServiceImageTags">
    <vt:lpwstr/>
  </property>
</Properties>
</file>