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3"/>
    <p:sldMasterId id="214748367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Cabin"/>
      <p:regular r:id="rId14"/>
      <p:bold r:id="rId15"/>
      <p:italic r:id="rId16"/>
      <p:boldItalic r:id="rId17"/>
    </p:embeddedFont>
    <p:embeddedFont>
      <p:font typeface="Helvetica Neue"/>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HelveticaNeue-regular.fntdata"/><Relationship Id="rId8" Type="http://schemas.openxmlformats.org/officeDocument/2006/relationships/slide" Target="slides/slide3.xml"/><Relationship Id="rId21" Type="http://schemas.openxmlformats.org/officeDocument/2006/relationships/font" Target="fonts/HelveticaNeue-boldItalic.fntdata"/><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font" Target="fonts/Cabin-boldItalic.fntdata"/><Relationship Id="rId7" Type="http://schemas.openxmlformats.org/officeDocument/2006/relationships/slide" Target="slides/slide2.xml"/><Relationship Id="rId20" Type="http://schemas.openxmlformats.org/officeDocument/2006/relationships/font" Target="fonts/HelveticaNeue-italic.fntdata"/><Relationship Id="rId2" Type="http://schemas.openxmlformats.org/officeDocument/2006/relationships/presProps" Target="presProps.xml"/><Relationship Id="rId16" Type="http://schemas.openxmlformats.org/officeDocument/2006/relationships/font" Target="fonts/Cabin-italic.fntdata"/><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font" Target="fonts/Cabin-bold.fntdata"/><Relationship Id="rId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font" Target="fonts/HelveticaNeue-bold.fntdata"/><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font" Target="fonts/Cabin-regular.fntdata"/><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9528998bbc_0_19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9528998bbc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email to Leah.Hayward@govnet.co.uk by the 1st November 2023.</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9528998b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9528998b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BH</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8a1071c082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8a1071c08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t/>
            </a:r>
            <a:endParaRPr>
              <a:solidFill>
                <a:schemeClr val="dk1"/>
              </a:solidFill>
            </a:endParaRPr>
          </a:p>
          <a:p>
            <a:pPr indent="0" lvl="0" marL="0" rtl="0" algn="l">
              <a:spcBef>
                <a:spcPts val="100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99a66d202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99a66d202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99a66d202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299a66d202d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SzPts val="1100"/>
              <a:buNone/>
            </a:pPr>
            <a:r>
              <a:t/>
            </a:r>
            <a:endParaRPr>
              <a:solidFill>
                <a:schemeClr val="dk1"/>
              </a:solidFill>
            </a:endParaRPr>
          </a:p>
          <a:p>
            <a:pPr indent="0" lvl="0" marL="0" rtl="0" algn="l">
              <a:lnSpc>
                <a:spcPct val="100000"/>
              </a:lnSpc>
              <a:spcBef>
                <a:spcPts val="100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8a1071c082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28a1071c082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8a1071c082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8a1071c082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8d394a9396_1_1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g28d394a9396_1_16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b="0" l="0" r="0" t="0"/>
          <a:stretch/>
        </p:blipFill>
        <p:spPr>
          <a:xfrm>
            <a:off x="440055" y="725805"/>
            <a:ext cx="5474400" cy="1079400"/>
          </a:xfrm>
          <a:prstGeom prst="rect">
            <a:avLst/>
          </a:prstGeom>
          <a:noFill/>
          <a:ln>
            <a:noFill/>
          </a:ln>
        </p:spPr>
      </p:pic>
      <p:sp>
        <p:nvSpPr>
          <p:cNvPr id="9" name="Google Shape;9;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3">
    <p:spTree>
      <p:nvGrpSpPr>
        <p:cNvPr id="36" name="Shape 36"/>
        <p:cNvGrpSpPr/>
        <p:nvPr/>
      </p:nvGrpSpPr>
      <p:grpSpPr>
        <a:xfrm>
          <a:off x="0" y="0"/>
          <a:ext cx="0" cy="0"/>
          <a:chOff x="0" y="0"/>
          <a:chExt cx="0" cy="0"/>
        </a:xfrm>
      </p:grpSpPr>
      <p:sp>
        <p:nvSpPr>
          <p:cNvPr id="37" name="Google Shape;37;p1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8" name="Google Shape;38;p11"/>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9" name="Google Shape;39;p1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column slide 1">
  <p:cSld name="CUSTOM_4_1">
    <p:bg>
      <p:bgPr>
        <a:solidFill>
          <a:schemeClr val="lt1"/>
        </a:solidFill>
      </p:bgPr>
    </p:bg>
    <p:spTree>
      <p:nvGrpSpPr>
        <p:cNvPr id="40" name="Shape 40"/>
        <p:cNvGrpSpPr/>
        <p:nvPr/>
      </p:nvGrpSpPr>
      <p:grpSpPr>
        <a:xfrm>
          <a:off x="0" y="0"/>
          <a:ext cx="0" cy="0"/>
          <a:chOff x="0" y="0"/>
          <a:chExt cx="0" cy="0"/>
        </a:xfrm>
      </p:grpSpPr>
      <p:sp>
        <p:nvSpPr>
          <p:cNvPr id="41" name="Google Shape;41;p12"/>
          <p:cNvSpPr/>
          <p:nvPr/>
        </p:nvSpPr>
        <p:spPr>
          <a:xfrm>
            <a:off x="5525700" y="-11250"/>
            <a:ext cx="3618300" cy="5143500"/>
          </a:xfrm>
          <a:prstGeom prst="rect">
            <a:avLst/>
          </a:prstGeom>
          <a:solidFill>
            <a:srgbClr val="0651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highlight>
                <a:srgbClr val="003078"/>
              </a:highlight>
            </a:endParaRPr>
          </a:p>
        </p:txBody>
      </p:sp>
      <p:sp>
        <p:nvSpPr>
          <p:cNvPr id="42" name="Google Shape;42;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3" name="Google Shape;43;p12"/>
          <p:cNvSpPr txBox="1"/>
          <p:nvPr/>
        </p:nvSpPr>
        <p:spPr>
          <a:xfrm>
            <a:off x="0" y="4629150"/>
            <a:ext cx="9144000" cy="514500"/>
          </a:xfrm>
          <a:prstGeom prst="rect">
            <a:avLst/>
          </a:prstGeom>
          <a:solidFill>
            <a:srgbClr val="065193"/>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
        <p:nvSpPr>
          <p:cNvPr id="44" name="Google Shape;44;p12"/>
          <p:cNvSpPr txBox="1"/>
          <p:nvPr/>
        </p:nvSpPr>
        <p:spPr>
          <a:xfrm>
            <a:off x="8086175" y="4689600"/>
            <a:ext cx="887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rPr>
              <a:t>CDDO</a:t>
            </a:r>
            <a:endParaRPr>
              <a:solidFill>
                <a:schemeClr val="lt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type="tx">
  <p:cSld name="TITLE_AND_BODY">
    <p:spTree>
      <p:nvGrpSpPr>
        <p:cNvPr id="47" name="Shape 47"/>
        <p:cNvGrpSpPr/>
        <p:nvPr/>
      </p:nvGrpSpPr>
      <p:grpSpPr>
        <a:xfrm>
          <a:off x="0" y="0"/>
          <a:ext cx="0" cy="0"/>
          <a:chOff x="0" y="0"/>
          <a:chExt cx="0" cy="0"/>
        </a:xfrm>
      </p:grpSpPr>
      <p:pic>
        <p:nvPicPr>
          <p:cNvPr id="48" name="Google Shape;48;p14"/>
          <p:cNvPicPr preferRelativeResize="0"/>
          <p:nvPr/>
        </p:nvPicPr>
        <p:blipFill rotWithShape="1">
          <a:blip r:embed="rId2">
            <a:alphaModFix/>
          </a:blip>
          <a:srcRect b="0" l="3446" r="0" t="0"/>
          <a:stretch/>
        </p:blipFill>
        <p:spPr>
          <a:xfrm>
            <a:off x="628850" y="725800"/>
            <a:ext cx="5285700" cy="1079400"/>
          </a:xfrm>
          <a:prstGeom prst="rect">
            <a:avLst/>
          </a:prstGeom>
          <a:noFill/>
          <a:ln>
            <a:noFill/>
          </a:ln>
        </p:spPr>
      </p:pic>
      <p:sp>
        <p:nvSpPr>
          <p:cNvPr id="49" name="Google Shape;49;p14"/>
          <p:cNvSpPr/>
          <p:nvPr/>
        </p:nvSpPr>
        <p:spPr>
          <a:xfrm>
            <a:off x="556850" y="724300"/>
            <a:ext cx="72000" cy="1082400"/>
          </a:xfrm>
          <a:prstGeom prst="rect">
            <a:avLst/>
          </a:prstGeom>
          <a:solidFill>
            <a:srgbClr val="003078"/>
          </a:solidFill>
          <a:ln cap="flat" cmpd="sng" w="9525">
            <a:solidFill>
              <a:srgbClr val="0030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1" name="Google Shape;51;p14"/>
          <p:cNvSpPr txBox="1"/>
          <p:nvPr/>
        </p:nvSpPr>
        <p:spPr>
          <a:xfrm>
            <a:off x="0" y="4629150"/>
            <a:ext cx="9144000" cy="514500"/>
          </a:xfrm>
          <a:prstGeom prst="rect">
            <a:avLst/>
          </a:prstGeom>
          <a:solidFill>
            <a:srgbClr val="00307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
        <p:nvSpPr>
          <p:cNvPr id="52" name="Google Shape;52;p14"/>
          <p:cNvSpPr txBox="1"/>
          <p:nvPr/>
        </p:nvSpPr>
        <p:spPr>
          <a:xfrm>
            <a:off x="5909310" y="4720590"/>
            <a:ext cx="2720400" cy="285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900">
                <a:solidFill>
                  <a:srgbClr val="FFFFFF"/>
                </a:solidFill>
                <a:latin typeface="Helvetica Neue"/>
                <a:ea typeface="Helvetica Neue"/>
                <a:cs typeface="Helvetica Neue"/>
                <a:sym typeface="Helvetica Neue"/>
              </a:rPr>
              <a:t>CDDO</a:t>
            </a:r>
            <a:endParaRPr sz="6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slide">
  <p:cSld name="CUSTOM">
    <p:spTree>
      <p:nvGrpSpPr>
        <p:cNvPr id="53" name="Shape 53"/>
        <p:cNvGrpSpPr/>
        <p:nvPr/>
      </p:nvGrpSpPr>
      <p:grpSpPr>
        <a:xfrm>
          <a:off x="0" y="0"/>
          <a:ext cx="0" cy="0"/>
          <a:chOff x="0" y="0"/>
          <a:chExt cx="0" cy="0"/>
        </a:xfrm>
      </p:grpSpPr>
      <p:sp>
        <p:nvSpPr>
          <p:cNvPr id="54" name="Google Shape;54;p15"/>
          <p:cNvSpPr txBox="1"/>
          <p:nvPr/>
        </p:nvSpPr>
        <p:spPr>
          <a:xfrm>
            <a:off x="0" y="0"/>
            <a:ext cx="9144000" cy="5143500"/>
          </a:xfrm>
          <a:prstGeom prst="rect">
            <a:avLst/>
          </a:prstGeom>
          <a:solidFill>
            <a:srgbClr val="00307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
        <p:nvSpPr>
          <p:cNvPr id="55" name="Google Shape;55;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CUSTOM_1">
    <p:spTree>
      <p:nvGrpSpPr>
        <p:cNvPr id="56" name="Shape 56"/>
        <p:cNvGrpSpPr/>
        <p:nvPr/>
      </p:nvGrpSpPr>
      <p:grpSpPr>
        <a:xfrm>
          <a:off x="0" y="0"/>
          <a:ext cx="0" cy="0"/>
          <a:chOff x="0" y="0"/>
          <a:chExt cx="0" cy="0"/>
        </a:xfrm>
      </p:grpSpPr>
      <p:sp>
        <p:nvSpPr>
          <p:cNvPr id="57" name="Google Shape;57;p16"/>
          <p:cNvSpPr txBox="1"/>
          <p:nvPr/>
        </p:nvSpPr>
        <p:spPr>
          <a:xfrm>
            <a:off x="0" y="4629150"/>
            <a:ext cx="9144000" cy="514500"/>
          </a:xfrm>
          <a:prstGeom prst="rect">
            <a:avLst/>
          </a:prstGeom>
          <a:solidFill>
            <a:srgbClr val="00307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
        <p:nvSpPr>
          <p:cNvPr id="58" name="Google Shape;58;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1_1">
    <p:spTree>
      <p:nvGrpSpPr>
        <p:cNvPr id="59" name="Shape 59"/>
        <p:cNvGrpSpPr/>
        <p:nvPr/>
      </p:nvGrpSpPr>
      <p:grpSpPr>
        <a:xfrm>
          <a:off x="0" y="0"/>
          <a:ext cx="0" cy="0"/>
          <a:chOff x="0" y="0"/>
          <a:chExt cx="0" cy="0"/>
        </a:xfrm>
      </p:grpSpPr>
      <p:sp>
        <p:nvSpPr>
          <p:cNvPr id="60" name="Google Shape;60;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p17"/>
          <p:cNvSpPr txBox="1"/>
          <p:nvPr/>
        </p:nvSpPr>
        <p:spPr>
          <a:xfrm>
            <a:off x="0" y="4629150"/>
            <a:ext cx="9144000" cy="514500"/>
          </a:xfrm>
          <a:prstGeom prst="rect">
            <a:avLst/>
          </a:prstGeom>
          <a:solidFill>
            <a:srgbClr val="00307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
        <p:nvSpPr>
          <p:cNvPr id="62" name="Google Shape;62;p17"/>
          <p:cNvSpPr txBox="1"/>
          <p:nvPr/>
        </p:nvSpPr>
        <p:spPr>
          <a:xfrm>
            <a:off x="5909310" y="4720590"/>
            <a:ext cx="2720400" cy="285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900">
                <a:solidFill>
                  <a:srgbClr val="FFFFFF"/>
                </a:solidFill>
                <a:latin typeface="Helvetica Neue"/>
                <a:ea typeface="Helvetica Neue"/>
                <a:cs typeface="Helvetica Neue"/>
                <a:sym typeface="Helvetica Neue"/>
              </a:rPr>
              <a:t>CDDO</a:t>
            </a:r>
            <a:endParaRPr sz="6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USTOM_2">
    <p:bg>
      <p:bgPr>
        <a:solidFill>
          <a:srgbClr val="003078"/>
        </a:solidFill>
      </p:bgPr>
    </p:bg>
    <p:spTree>
      <p:nvGrpSpPr>
        <p:cNvPr id="63" name="Shape 63"/>
        <p:cNvGrpSpPr/>
        <p:nvPr/>
      </p:nvGrpSpPr>
      <p:grpSpPr>
        <a:xfrm>
          <a:off x="0" y="0"/>
          <a:ext cx="0" cy="0"/>
          <a:chOff x="0" y="0"/>
          <a:chExt cx="0" cy="0"/>
        </a:xfrm>
      </p:grpSpPr>
      <p:sp>
        <p:nvSpPr>
          <p:cNvPr id="64" name="Google Shape;64;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65" name="Google Shape;65;p18"/>
          <p:cNvPicPr preferRelativeResize="0"/>
          <p:nvPr/>
        </p:nvPicPr>
        <p:blipFill>
          <a:blip r:embed="rId2">
            <a:alphaModFix/>
          </a:blip>
          <a:stretch>
            <a:fillRect/>
          </a:stretch>
        </p:blipFill>
        <p:spPr>
          <a:xfrm>
            <a:off x="378725" y="414500"/>
            <a:ext cx="2215150" cy="12417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ext slide blue">
  <p:cSld name="CUSTOM_3">
    <p:bg>
      <p:bgPr>
        <a:solidFill>
          <a:srgbClr val="003078"/>
        </a:solidFill>
      </p:bgPr>
    </p:bg>
    <p:spTree>
      <p:nvGrpSpPr>
        <p:cNvPr id="66" name="Shape 66"/>
        <p:cNvGrpSpPr/>
        <p:nvPr/>
      </p:nvGrpSpPr>
      <p:grpSpPr>
        <a:xfrm>
          <a:off x="0" y="0"/>
          <a:ext cx="0" cy="0"/>
          <a:chOff x="0" y="0"/>
          <a:chExt cx="0" cy="0"/>
        </a:xfrm>
      </p:grpSpPr>
      <p:sp>
        <p:nvSpPr>
          <p:cNvPr id="67" name="Google Shape;67;p19"/>
          <p:cNvSpPr txBox="1"/>
          <p:nvPr/>
        </p:nvSpPr>
        <p:spPr>
          <a:xfrm>
            <a:off x="5909310" y="4720590"/>
            <a:ext cx="2720400" cy="285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900">
                <a:solidFill>
                  <a:srgbClr val="FFFFFF"/>
                </a:solidFill>
                <a:latin typeface="Helvetica Neue"/>
                <a:ea typeface="Helvetica Neue"/>
                <a:cs typeface="Helvetica Neue"/>
                <a:sym typeface="Helvetica Neue"/>
              </a:rPr>
              <a:t>CDDO</a:t>
            </a:r>
            <a:endParaRPr sz="600"/>
          </a:p>
        </p:txBody>
      </p:sp>
      <p:cxnSp>
        <p:nvCxnSpPr>
          <p:cNvPr id="68" name="Google Shape;68;p19"/>
          <p:cNvCxnSpPr/>
          <p:nvPr/>
        </p:nvCxnSpPr>
        <p:spPr>
          <a:xfrm>
            <a:off x="4572025" y="1072675"/>
            <a:ext cx="5100" cy="3346500"/>
          </a:xfrm>
          <a:prstGeom prst="straightConnector1">
            <a:avLst/>
          </a:prstGeom>
          <a:noFill/>
          <a:ln cap="flat" cmpd="sng" w="28575">
            <a:solidFill>
              <a:schemeClr val="lt1"/>
            </a:solidFill>
            <a:prstDash val="solid"/>
            <a:round/>
            <a:headEnd len="med" w="med" type="none"/>
            <a:tailEnd len="med" w="med" type="none"/>
          </a:ln>
        </p:spPr>
      </p:cxnSp>
      <p:sp>
        <p:nvSpPr>
          <p:cNvPr id="69" name="Google Shape;69;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ext slide grey">
  <p:cSld name="CUSTOM_3_1">
    <p:bg>
      <p:bgPr>
        <a:solidFill>
          <a:srgbClr val="EBEBEB"/>
        </a:solidFill>
      </p:bgPr>
    </p:bg>
    <p:spTree>
      <p:nvGrpSpPr>
        <p:cNvPr id="70" name="Shape 70"/>
        <p:cNvGrpSpPr/>
        <p:nvPr/>
      </p:nvGrpSpPr>
      <p:grpSpPr>
        <a:xfrm>
          <a:off x="0" y="0"/>
          <a:ext cx="0" cy="0"/>
          <a:chOff x="0" y="0"/>
          <a:chExt cx="0" cy="0"/>
        </a:xfrm>
      </p:grpSpPr>
      <p:cxnSp>
        <p:nvCxnSpPr>
          <p:cNvPr id="71" name="Google Shape;71;p20"/>
          <p:cNvCxnSpPr/>
          <p:nvPr/>
        </p:nvCxnSpPr>
        <p:spPr>
          <a:xfrm>
            <a:off x="4572025" y="1072675"/>
            <a:ext cx="5100" cy="3346500"/>
          </a:xfrm>
          <a:prstGeom prst="straightConnector1">
            <a:avLst/>
          </a:prstGeom>
          <a:noFill/>
          <a:ln cap="flat" cmpd="sng" w="28575">
            <a:solidFill>
              <a:schemeClr val="dk1"/>
            </a:solidFill>
            <a:prstDash val="solid"/>
            <a:round/>
            <a:headEnd len="med" w="med" type="none"/>
            <a:tailEnd len="med" w="med" type="none"/>
          </a:ln>
        </p:spPr>
      </p:cxnSp>
      <p:sp>
        <p:nvSpPr>
          <p:cNvPr id="72" name="Google Shape;72;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3" name="Google Shape;73;p20"/>
          <p:cNvSpPr txBox="1"/>
          <p:nvPr/>
        </p:nvSpPr>
        <p:spPr>
          <a:xfrm>
            <a:off x="0" y="4629150"/>
            <a:ext cx="9144000" cy="514500"/>
          </a:xfrm>
          <a:prstGeom prst="rect">
            <a:avLst/>
          </a:prstGeom>
          <a:solidFill>
            <a:srgbClr val="00307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
        <p:nvSpPr>
          <p:cNvPr id="74" name="Google Shape;74;p20"/>
          <p:cNvSpPr txBox="1"/>
          <p:nvPr/>
        </p:nvSpPr>
        <p:spPr>
          <a:xfrm>
            <a:off x="5909310" y="4720590"/>
            <a:ext cx="2720400" cy="285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900">
                <a:solidFill>
                  <a:srgbClr val="FFFFFF"/>
                </a:solidFill>
                <a:latin typeface="Helvetica Neue"/>
                <a:ea typeface="Helvetica Neue"/>
                <a:cs typeface="Helvetica Neue"/>
                <a:sym typeface="Helvetica Neue"/>
              </a:rPr>
              <a:t>CDDO</a:t>
            </a:r>
            <a:endParaRPr sz="6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column slide">
  <p:cSld name="CUSTOM_4">
    <p:spTree>
      <p:nvGrpSpPr>
        <p:cNvPr id="75" name="Shape 75"/>
        <p:cNvGrpSpPr/>
        <p:nvPr/>
      </p:nvGrpSpPr>
      <p:grpSpPr>
        <a:xfrm>
          <a:off x="0" y="0"/>
          <a:ext cx="0" cy="0"/>
          <a:chOff x="0" y="0"/>
          <a:chExt cx="0" cy="0"/>
        </a:xfrm>
      </p:grpSpPr>
      <p:sp>
        <p:nvSpPr>
          <p:cNvPr id="76" name="Google Shape;76;p21"/>
          <p:cNvSpPr/>
          <p:nvPr/>
        </p:nvSpPr>
        <p:spPr>
          <a:xfrm>
            <a:off x="-21375" y="-6700"/>
            <a:ext cx="3618300" cy="5143500"/>
          </a:xfrm>
          <a:prstGeom prst="rect">
            <a:avLst/>
          </a:prstGeom>
          <a:solidFill>
            <a:srgbClr val="00307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highlight>
                <a:srgbClr val="003078"/>
              </a:highlight>
            </a:endParaRPr>
          </a:p>
        </p:txBody>
      </p:sp>
      <p:sp>
        <p:nvSpPr>
          <p:cNvPr id="77" name="Google Shape;77;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8" name="Google Shape;78;p21"/>
          <p:cNvSpPr txBox="1"/>
          <p:nvPr/>
        </p:nvSpPr>
        <p:spPr>
          <a:xfrm>
            <a:off x="0" y="4629150"/>
            <a:ext cx="9144000" cy="514500"/>
          </a:xfrm>
          <a:prstGeom prst="rect">
            <a:avLst/>
          </a:prstGeom>
          <a:solidFill>
            <a:srgbClr val="00307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
        <p:nvSpPr>
          <p:cNvPr id="79" name="Google Shape;79;p21"/>
          <p:cNvSpPr txBox="1"/>
          <p:nvPr/>
        </p:nvSpPr>
        <p:spPr>
          <a:xfrm>
            <a:off x="5909310" y="4720590"/>
            <a:ext cx="2720400" cy="285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lang="en-GB" sz="1900">
                <a:solidFill>
                  <a:srgbClr val="FFFFFF"/>
                </a:solidFill>
                <a:latin typeface="Helvetica Neue"/>
                <a:ea typeface="Helvetica Neue"/>
                <a:cs typeface="Helvetica Neue"/>
                <a:sym typeface="Helvetica Neue"/>
              </a:rPr>
              <a:t>CDDO</a:t>
            </a:r>
            <a:endParaRPr sz="6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slide">
  <p:cSld name="CUSTOM">
    <p:bg>
      <p:bgPr>
        <a:solidFill>
          <a:srgbClr val="065193"/>
        </a:solidFill>
      </p:bgPr>
    </p:bg>
    <p:spTree>
      <p:nvGrpSpPr>
        <p:cNvPr id="10" name="Shape 10"/>
        <p:cNvGrpSpPr/>
        <p:nvPr/>
      </p:nvGrpSpPr>
      <p:grpSpPr>
        <a:xfrm>
          <a:off x="0" y="0"/>
          <a:ext cx="0" cy="0"/>
          <a:chOff x="0" y="0"/>
          <a:chExt cx="0" cy="0"/>
        </a:xfrm>
      </p:grpSpPr>
      <p:sp>
        <p:nvSpPr>
          <p:cNvPr id="11" name="Google Shape;11;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column slide 1">
  <p:cSld name="CUSTOM_4_1">
    <p:spTree>
      <p:nvGrpSpPr>
        <p:cNvPr id="80" name="Shape 80"/>
        <p:cNvGrpSpPr/>
        <p:nvPr/>
      </p:nvGrpSpPr>
      <p:grpSpPr>
        <a:xfrm>
          <a:off x="0" y="0"/>
          <a:ext cx="0" cy="0"/>
          <a:chOff x="0" y="0"/>
          <a:chExt cx="0" cy="0"/>
        </a:xfrm>
      </p:grpSpPr>
      <p:sp>
        <p:nvSpPr>
          <p:cNvPr id="81" name="Google Shape;81;p22"/>
          <p:cNvSpPr/>
          <p:nvPr/>
        </p:nvSpPr>
        <p:spPr>
          <a:xfrm>
            <a:off x="5525700" y="-11250"/>
            <a:ext cx="3618300" cy="5143500"/>
          </a:xfrm>
          <a:prstGeom prst="rect">
            <a:avLst/>
          </a:prstGeom>
          <a:solidFill>
            <a:srgbClr val="00307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highlight>
                <a:srgbClr val="003078"/>
              </a:highlight>
            </a:endParaRPr>
          </a:p>
        </p:txBody>
      </p:sp>
      <p:sp>
        <p:nvSpPr>
          <p:cNvPr id="82" name="Google Shape;82;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83" name="Google Shape;83;p22"/>
          <p:cNvSpPr txBox="1"/>
          <p:nvPr/>
        </p:nvSpPr>
        <p:spPr>
          <a:xfrm>
            <a:off x="0" y="4629150"/>
            <a:ext cx="9144000" cy="514500"/>
          </a:xfrm>
          <a:prstGeom prst="rect">
            <a:avLst/>
          </a:prstGeom>
          <a:solidFill>
            <a:srgbClr val="00307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1">
  <p:cSld name="Blank slide">
    <p:spTree>
      <p:nvGrpSpPr>
        <p:cNvPr id="84" name="Shape 84"/>
        <p:cNvGrpSpPr/>
        <p:nvPr/>
      </p:nvGrpSpPr>
      <p:grpSpPr>
        <a:xfrm>
          <a:off x="0" y="0"/>
          <a:ext cx="0" cy="0"/>
          <a:chOff x="0" y="0"/>
          <a:chExt cx="0" cy="0"/>
        </a:xfrm>
      </p:grpSpPr>
      <p:sp>
        <p:nvSpPr>
          <p:cNvPr id="85" name="Google Shape;85;p2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CUSTOM_1_5">
    <p:spTree>
      <p:nvGrpSpPr>
        <p:cNvPr id="86" name="Shape 86"/>
        <p:cNvGrpSpPr/>
        <p:nvPr/>
      </p:nvGrpSpPr>
      <p:grpSpPr>
        <a:xfrm>
          <a:off x="0" y="0"/>
          <a:ext cx="0" cy="0"/>
          <a:chOff x="0" y="0"/>
          <a:chExt cx="0" cy="0"/>
        </a:xfrm>
      </p:grpSpPr>
      <p:sp>
        <p:nvSpPr>
          <p:cNvPr id="87" name="Google Shape;87;p24"/>
          <p:cNvSpPr/>
          <p:nvPr/>
        </p:nvSpPr>
        <p:spPr>
          <a:xfrm>
            <a:off x="-21375" y="-6700"/>
            <a:ext cx="3618300" cy="5166000"/>
          </a:xfrm>
          <a:prstGeom prst="rect">
            <a:avLst/>
          </a:prstGeom>
          <a:solidFill>
            <a:srgbClr val="005A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highlight>
                <a:srgbClr val="003078"/>
              </a:highlight>
              <a:latin typeface="Arial"/>
              <a:ea typeface="Arial"/>
              <a:cs typeface="Arial"/>
              <a:sym typeface="Arial"/>
            </a:endParaRPr>
          </a:p>
        </p:txBody>
      </p:sp>
      <p:sp>
        <p:nvSpPr>
          <p:cNvPr id="88" name="Google Shape;88;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CUSTOM_1_4">
    <p:bg>
      <p:bgPr>
        <a:solidFill>
          <a:srgbClr val="005ABB"/>
        </a:solidFill>
      </p:bgPr>
    </p:bg>
    <p:spTree>
      <p:nvGrpSpPr>
        <p:cNvPr id="89" name="Shape 89"/>
        <p:cNvGrpSpPr/>
        <p:nvPr/>
      </p:nvGrpSpPr>
      <p:grpSpPr>
        <a:xfrm>
          <a:off x="0" y="0"/>
          <a:ext cx="0" cy="0"/>
          <a:chOff x="0" y="0"/>
          <a:chExt cx="0" cy="0"/>
        </a:xfrm>
      </p:grpSpPr>
      <p:sp>
        <p:nvSpPr>
          <p:cNvPr id="90" name="Google Shape;90;p25"/>
          <p:cNvSpPr txBox="1"/>
          <p:nvPr>
            <p:ph type="title"/>
          </p:nvPr>
        </p:nvSpPr>
        <p:spPr>
          <a:xfrm>
            <a:off x="1586300" y="193500"/>
            <a:ext cx="6660000" cy="347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2400"/>
              <a:buNone/>
              <a:defRPr sz="2400">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 Title Only 1">
  <p:cSld name="1_D. Title Only">
    <p:spTree>
      <p:nvGrpSpPr>
        <p:cNvPr id="92" name="Shape 92"/>
        <p:cNvGrpSpPr/>
        <p:nvPr/>
      </p:nvGrpSpPr>
      <p:grpSpPr>
        <a:xfrm>
          <a:off x="0" y="0"/>
          <a:ext cx="0" cy="0"/>
          <a:chOff x="0" y="0"/>
          <a:chExt cx="0" cy="0"/>
        </a:xfrm>
      </p:grpSpPr>
      <p:sp>
        <p:nvSpPr>
          <p:cNvPr id="93" name="Google Shape;93;p2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dk1"/>
              </a:buClr>
              <a:buSzPts val="2000"/>
              <a:buFont typeface="Arial"/>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p14:dur="250">
        <p:fade/>
      </p:transition>
    </mc:Choice>
    <mc:Fallback>
      <p:transition>
        <p:fade/>
      </p:transition>
    </mc:Fallback>
  </mc:AlternateContent>
  <p:extLst>
    <p:ext uri="{DCECCB84-F9BA-43D5-87BE-67443E8EF086}">
      <p15:sldGuideLst>
        <p15:guide id="1" orient="horz" pos="32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 Title Only">
  <p:cSld name="D. Title Only">
    <p:spTree>
      <p:nvGrpSpPr>
        <p:cNvPr id="95" name="Shape 95"/>
        <p:cNvGrpSpPr/>
        <p:nvPr/>
      </p:nvGrpSpPr>
      <p:grpSpPr>
        <a:xfrm>
          <a:off x="0" y="0"/>
          <a:ext cx="0" cy="0"/>
          <a:chOff x="0" y="0"/>
          <a:chExt cx="0" cy="0"/>
        </a:xfrm>
      </p:grpSpPr>
      <p:sp>
        <p:nvSpPr>
          <p:cNvPr id="96" name="Google Shape;96;p27"/>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dk1"/>
              </a:buClr>
              <a:buSzPts val="2000"/>
              <a:buFont typeface="Arial"/>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7" name="Google Shape;97;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mc:AlternateContent>
    <mc:Choice Requires="p14">
      <p:transition p14:dur="250">
        <p:fade/>
      </p:transition>
    </mc:Choice>
    <mc:Fallback>
      <p:transition>
        <p:fade/>
      </p:transition>
    </mc:Fallback>
  </mc:AlternateContent>
  <p:extLst>
    <p:ext uri="{DCECCB84-F9BA-43D5-87BE-67443E8EF086}">
      <p15:sldGuideLst>
        <p15:guide id="1" orient="horz" pos="32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98" name="Shape 98"/>
        <p:cNvGrpSpPr/>
        <p:nvPr/>
      </p:nvGrpSpPr>
      <p:grpSpPr>
        <a:xfrm>
          <a:off x="0" y="0"/>
          <a:ext cx="0" cy="0"/>
          <a:chOff x="0" y="0"/>
          <a:chExt cx="0" cy="0"/>
        </a:xfrm>
      </p:grpSpPr>
      <p:sp>
        <p:nvSpPr>
          <p:cNvPr id="99" name="Google Shape;99;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0" name="Google Shape;100;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01" name="Google Shape;10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2">
    <p:spTree>
      <p:nvGrpSpPr>
        <p:cNvPr id="102" name="Shape 102"/>
        <p:cNvGrpSpPr/>
        <p:nvPr/>
      </p:nvGrpSpPr>
      <p:grpSpPr>
        <a:xfrm>
          <a:off x="0" y="0"/>
          <a:ext cx="0" cy="0"/>
          <a:chOff x="0" y="0"/>
          <a:chExt cx="0" cy="0"/>
        </a:xfrm>
      </p:grpSpPr>
      <p:sp>
        <p:nvSpPr>
          <p:cNvPr id="103" name="Google Shape;103;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4" name="Google Shape;104;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05" name="Google Shape;105;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6" name="Shape 106"/>
        <p:cNvGrpSpPr/>
        <p:nvPr/>
      </p:nvGrpSpPr>
      <p:grpSpPr>
        <a:xfrm>
          <a:off x="0" y="0"/>
          <a:ext cx="0" cy="0"/>
          <a:chOff x="0" y="0"/>
          <a:chExt cx="0" cy="0"/>
        </a:xfrm>
      </p:grpSpPr>
      <p:sp>
        <p:nvSpPr>
          <p:cNvPr id="107" name="Google Shape;107;p30"/>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108" name="Google Shape;108;p30"/>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9" name="Google Shape;109;p30"/>
          <p:cNvSpPr txBox="1"/>
          <p:nvPr>
            <p:ph idx="2" type="body"/>
          </p:nvPr>
        </p:nvSpPr>
        <p:spPr>
          <a:xfrm>
            <a:off x="48324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0" name="Google Shape;110;p3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3">
    <p:spTree>
      <p:nvGrpSpPr>
        <p:cNvPr id="111" name="Shape 111"/>
        <p:cNvGrpSpPr/>
        <p:nvPr/>
      </p:nvGrpSpPr>
      <p:grpSpPr>
        <a:xfrm>
          <a:off x="0" y="0"/>
          <a:ext cx="0" cy="0"/>
          <a:chOff x="0" y="0"/>
          <a:chExt cx="0" cy="0"/>
        </a:xfrm>
      </p:grpSpPr>
      <p:sp>
        <p:nvSpPr>
          <p:cNvPr id="112" name="Google Shape;112;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3" name="Google Shape;113;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14" name="Google Shape;114;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CUSTOM_1">
    <p:bg>
      <p:bgPr>
        <a:solidFill>
          <a:schemeClr val="lt1"/>
        </a:solidFill>
      </p:bgPr>
    </p:bg>
    <p:spTree>
      <p:nvGrpSpPr>
        <p:cNvPr id="12" name="Shape 12"/>
        <p:cNvGrpSpPr/>
        <p:nvPr/>
      </p:nvGrpSpPr>
      <p:grpSpPr>
        <a:xfrm>
          <a:off x="0" y="0"/>
          <a:ext cx="0" cy="0"/>
          <a:chOff x="0" y="0"/>
          <a:chExt cx="0" cy="0"/>
        </a:xfrm>
      </p:grpSpPr>
      <p:sp>
        <p:nvSpPr>
          <p:cNvPr id="13" name="Google Shape;13;p4"/>
          <p:cNvSpPr txBox="1"/>
          <p:nvPr/>
        </p:nvSpPr>
        <p:spPr>
          <a:xfrm>
            <a:off x="0" y="4629150"/>
            <a:ext cx="9144000" cy="514500"/>
          </a:xfrm>
          <a:prstGeom prst="rect">
            <a:avLst/>
          </a:prstGeom>
          <a:solidFill>
            <a:srgbClr val="065193"/>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
        <p:nvSpPr>
          <p:cNvPr id="14" name="Google Shape;14;p4"/>
          <p:cNvSpPr txBox="1"/>
          <p:nvPr/>
        </p:nvSpPr>
        <p:spPr>
          <a:xfrm>
            <a:off x="8211675" y="4689600"/>
            <a:ext cx="7398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latin typeface="Helvetica"/>
                <a:ea typeface="Helvetica"/>
                <a:cs typeface="Helvetica"/>
                <a:sym typeface="Helvetica"/>
              </a:rPr>
              <a:t>CDDO</a:t>
            </a:r>
            <a:endParaRPr>
              <a:solidFill>
                <a:schemeClr val="lt1"/>
              </a:solidFill>
              <a:latin typeface="Helvetica"/>
              <a:ea typeface="Helvetica"/>
              <a:cs typeface="Helvetica"/>
              <a:sym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_1">
    <p:spTree>
      <p:nvGrpSpPr>
        <p:cNvPr id="15" name="Shape 15"/>
        <p:cNvGrpSpPr/>
        <p:nvPr/>
      </p:nvGrpSpPr>
      <p:grpSpPr>
        <a:xfrm>
          <a:off x="0" y="0"/>
          <a:ext cx="0" cy="0"/>
          <a:chOff x="0" y="0"/>
          <a:chExt cx="0" cy="0"/>
        </a:xfrm>
      </p:grpSpPr>
      <p:sp>
        <p:nvSpPr>
          <p:cNvPr id="16" name="Google Shape;16;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CUSTOM_1_6">
    <p:spTree>
      <p:nvGrpSpPr>
        <p:cNvPr id="17" name="Shape 17"/>
        <p:cNvGrpSpPr/>
        <p:nvPr/>
      </p:nvGrpSpPr>
      <p:grpSpPr>
        <a:xfrm>
          <a:off x="0" y="0"/>
          <a:ext cx="0" cy="0"/>
          <a:chOff x="0" y="0"/>
          <a:chExt cx="0" cy="0"/>
        </a:xfrm>
      </p:grpSpPr>
      <p:sp>
        <p:nvSpPr>
          <p:cNvPr id="18" name="Google Shape;18;p6"/>
          <p:cNvSpPr txBox="1"/>
          <p:nvPr/>
        </p:nvSpPr>
        <p:spPr>
          <a:xfrm>
            <a:off x="0" y="4629150"/>
            <a:ext cx="9144000" cy="514500"/>
          </a:xfrm>
          <a:prstGeom prst="rect">
            <a:avLst/>
          </a:prstGeom>
          <a:solidFill>
            <a:srgbClr val="1D70B8"/>
          </a:solidFill>
          <a:ln>
            <a:noFill/>
          </a:ln>
        </p:spPr>
        <p:txBody>
          <a:bodyPr anchorCtr="0" anchor="ctr" bIns="22850" lIns="22850" spcFirstLastPara="1" rIns="22850" wrap="square" tIns="22850">
            <a:noAutofit/>
          </a:bodyPr>
          <a:lstStyle/>
          <a:p>
            <a:pPr indent="0" lvl="0" marL="25400" marR="0" rtl="0" algn="ctr">
              <a:lnSpc>
                <a:spcPct val="100000"/>
              </a:lnSpc>
              <a:spcBef>
                <a:spcPts val="0"/>
              </a:spcBef>
              <a:spcAft>
                <a:spcPts val="0"/>
              </a:spcAft>
              <a:buNone/>
            </a:pPr>
            <a:r>
              <a:t/>
            </a:r>
            <a:endParaRPr b="0" i="0" sz="3100" u="none">
              <a:solidFill>
                <a:srgbClr val="000000"/>
              </a:solidFill>
              <a:latin typeface="Cabin"/>
              <a:ea typeface="Cabin"/>
              <a:cs typeface="Cabin"/>
              <a:sym typeface="Cabin"/>
            </a:endParaRPr>
          </a:p>
        </p:txBody>
      </p:sp>
      <p:sp>
        <p:nvSpPr>
          <p:cNvPr id="19" name="Google Shape;19;p6"/>
          <p:cNvSpPr txBox="1"/>
          <p:nvPr/>
        </p:nvSpPr>
        <p:spPr>
          <a:xfrm>
            <a:off x="5909310" y="4720590"/>
            <a:ext cx="2720400" cy="2859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Font typeface="Helvetica Neue"/>
              <a:buNone/>
            </a:pPr>
            <a:r>
              <a:rPr b="0" i="0" lang="en-GB" sz="1900" u="none">
                <a:solidFill>
                  <a:srgbClr val="FFFFFF"/>
                </a:solidFill>
                <a:latin typeface="Helvetica Neue"/>
                <a:ea typeface="Helvetica Neue"/>
                <a:cs typeface="Helvetica Neue"/>
                <a:sym typeface="Helvetica Neue"/>
              </a:rPr>
              <a:t>GDS</a:t>
            </a:r>
            <a:endParaRPr sz="600"/>
          </a:p>
        </p:txBody>
      </p:sp>
      <p:sp>
        <p:nvSpPr>
          <p:cNvPr id="20" name="Google Shape;20;p6"/>
          <p:cNvSpPr txBox="1"/>
          <p:nvPr/>
        </p:nvSpPr>
        <p:spPr>
          <a:xfrm>
            <a:off x="2746425" y="4648550"/>
            <a:ext cx="3736200" cy="43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400">
                <a:solidFill>
                  <a:srgbClr val="F3F3F3"/>
                </a:solidFill>
              </a:rPr>
              <a:t>OFFICIAL</a:t>
            </a:r>
            <a:endParaRPr sz="1400">
              <a:solidFill>
                <a:srgbClr val="F3F3F3"/>
              </a:solidFill>
            </a:endParaRPr>
          </a:p>
        </p:txBody>
      </p:sp>
      <p:sp>
        <p:nvSpPr>
          <p:cNvPr id="21" name="Google Shape;21;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22" name="Shape 22"/>
        <p:cNvGrpSpPr/>
        <p:nvPr/>
      </p:nvGrpSpPr>
      <p:grpSpPr>
        <a:xfrm>
          <a:off x="0" y="0"/>
          <a:ext cx="0" cy="0"/>
          <a:chOff x="0" y="0"/>
          <a:chExt cx="0" cy="0"/>
        </a:xfrm>
      </p:grpSpPr>
      <p:sp>
        <p:nvSpPr>
          <p:cNvPr id="23" name="Google Shape;23;p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24" name="Shape 24"/>
        <p:cNvGrpSpPr/>
        <p:nvPr/>
      </p:nvGrpSpPr>
      <p:grpSpPr>
        <a:xfrm>
          <a:off x="0" y="0"/>
          <a:ext cx="0" cy="0"/>
          <a:chOff x="0" y="0"/>
          <a:chExt cx="0" cy="0"/>
        </a:xfrm>
      </p:grpSpPr>
      <p:sp>
        <p:nvSpPr>
          <p:cNvPr id="25" name="Google Shape;25;p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6" name="Google Shape;26;p8"/>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7" name="Google Shape;27;p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0" name="Shape 30"/>
        <p:cNvGrpSpPr/>
        <p:nvPr/>
      </p:nvGrpSpPr>
      <p:grpSpPr>
        <a:xfrm>
          <a:off x="0" y="0"/>
          <a:ext cx="0" cy="0"/>
          <a:chOff x="0" y="0"/>
          <a:chExt cx="0" cy="0"/>
        </a:xfrm>
      </p:grpSpPr>
      <p:sp>
        <p:nvSpPr>
          <p:cNvPr id="31" name="Google Shape;31;p1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2" name="Google Shape;32;p10"/>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8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8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8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8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8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8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8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800" u="none" cap="none" strike="noStrike">
                <a:latin typeface="Arial"/>
                <a:ea typeface="Arial"/>
                <a:cs typeface="Arial"/>
                <a:sym typeface="Arial"/>
              </a:defRPr>
            </a:lvl9pPr>
          </a:lstStyle>
          <a:p/>
        </p:txBody>
      </p:sp>
      <p:sp>
        <p:nvSpPr>
          <p:cNvPr id="33" name="Google Shape;33;p1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 name="Google Shape;34;p1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 name="Google Shape;35;p1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theme" Target="../theme/theme2.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BEB"/>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BEB"/>
        </a:solidFill>
      </p:bgPr>
    </p:bg>
    <p:spTree>
      <p:nvGrpSpPr>
        <p:cNvPr id="45" name="Shape 45"/>
        <p:cNvGrpSpPr/>
        <p:nvPr/>
      </p:nvGrpSpPr>
      <p:grpSpPr>
        <a:xfrm>
          <a:off x="0" y="0"/>
          <a:ext cx="0" cy="0"/>
          <a:chOff x="0" y="0"/>
          <a:chExt cx="0" cy="0"/>
        </a:xfrm>
      </p:grpSpPr>
      <p:sp>
        <p:nvSpPr>
          <p:cNvPr id="46" name="Google Shape;46;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tx1"/>
                </a:solidFill>
              </a:defRPr>
            </a:lvl1pPr>
            <a:lvl2pPr lvl="1" rtl="0" algn="r">
              <a:buNone/>
              <a:defRPr sz="1300">
                <a:solidFill>
                  <a:schemeClr val="tx1"/>
                </a:solidFill>
              </a:defRPr>
            </a:lvl2pPr>
            <a:lvl3pPr lvl="2" rtl="0" algn="r">
              <a:buNone/>
              <a:defRPr sz="1300">
                <a:solidFill>
                  <a:schemeClr val="tx1"/>
                </a:solidFill>
              </a:defRPr>
            </a:lvl3pPr>
            <a:lvl4pPr lvl="3" rtl="0" algn="r">
              <a:buNone/>
              <a:defRPr sz="1300">
                <a:solidFill>
                  <a:schemeClr val="tx1"/>
                </a:solidFill>
              </a:defRPr>
            </a:lvl4pPr>
            <a:lvl5pPr lvl="4" rtl="0" algn="r">
              <a:buNone/>
              <a:defRPr sz="1300">
                <a:solidFill>
                  <a:schemeClr val="tx1"/>
                </a:solidFill>
              </a:defRPr>
            </a:lvl5pPr>
            <a:lvl6pPr lvl="5" rtl="0" algn="r">
              <a:buNone/>
              <a:defRPr sz="1300">
                <a:solidFill>
                  <a:schemeClr val="tx1"/>
                </a:solidFill>
              </a:defRPr>
            </a:lvl6pPr>
            <a:lvl7pPr lvl="6" rtl="0" algn="r">
              <a:buNone/>
              <a:defRPr sz="1300">
                <a:solidFill>
                  <a:schemeClr val="tx1"/>
                </a:solidFill>
              </a:defRPr>
            </a:lvl7pPr>
            <a:lvl8pPr lvl="7" rtl="0" algn="r">
              <a:buNone/>
              <a:defRPr sz="1300">
                <a:solidFill>
                  <a:schemeClr val="tx1"/>
                </a:solidFill>
              </a:defRPr>
            </a:lvl8pPr>
            <a:lvl9pPr lvl="8" rtl="0" algn="r">
              <a:buNone/>
              <a:defRPr sz="1300">
                <a:solidFill>
                  <a:schemeClr val="tx1"/>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2"/>
          <p:cNvSpPr txBox="1"/>
          <p:nvPr/>
        </p:nvSpPr>
        <p:spPr>
          <a:xfrm>
            <a:off x="562275" y="856625"/>
            <a:ext cx="7743000" cy="20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500">
                <a:solidFill>
                  <a:schemeClr val="lt1"/>
                </a:solidFill>
                <a:latin typeface="Helvetica"/>
                <a:ea typeface="Helvetica"/>
                <a:cs typeface="Helvetica"/>
                <a:sym typeface="Helvetica"/>
              </a:rPr>
              <a:t>Cross government Secure by Design Approach</a:t>
            </a:r>
            <a:endParaRPr sz="5500">
              <a:solidFill>
                <a:schemeClr val="lt1"/>
              </a:solidFill>
              <a:latin typeface="Helvetica"/>
              <a:ea typeface="Helvetica"/>
              <a:cs typeface="Helvetica"/>
              <a:sym typeface="Helvetica"/>
            </a:endParaRPr>
          </a:p>
          <a:p>
            <a:pPr indent="0" lvl="0" marL="0" rtl="0" algn="l">
              <a:spcBef>
                <a:spcPts val="0"/>
              </a:spcBef>
              <a:spcAft>
                <a:spcPts val="0"/>
              </a:spcAft>
              <a:buNone/>
            </a:pPr>
            <a:r>
              <a:t/>
            </a:r>
            <a:endParaRPr sz="2000">
              <a:solidFill>
                <a:schemeClr val="lt1"/>
              </a:solidFill>
              <a:latin typeface="Helvetica"/>
              <a:ea typeface="Helvetica"/>
              <a:cs typeface="Helvetica"/>
              <a:sym typeface="Helvetica"/>
            </a:endParaRPr>
          </a:p>
          <a:p>
            <a:pPr indent="0" lvl="0" marL="0" rtl="0" algn="l">
              <a:spcBef>
                <a:spcPts val="0"/>
              </a:spcBef>
              <a:spcAft>
                <a:spcPts val="0"/>
              </a:spcAft>
              <a:buNone/>
            </a:pPr>
            <a:r>
              <a:rPr lang="en-GB" sz="4200">
                <a:solidFill>
                  <a:schemeClr val="lt1"/>
                </a:solidFill>
                <a:latin typeface="Helvetica"/>
                <a:ea typeface="Helvetica"/>
                <a:cs typeface="Helvetica"/>
                <a:sym typeface="Helvetica"/>
              </a:rPr>
              <a:t>Fotini Tsekmezoglou</a:t>
            </a:r>
            <a:r>
              <a:rPr lang="en-GB" sz="5500">
                <a:solidFill>
                  <a:schemeClr val="lt1"/>
                </a:solidFill>
                <a:latin typeface="Helvetica"/>
                <a:ea typeface="Helvetica"/>
                <a:cs typeface="Helvetica"/>
                <a:sym typeface="Helvetica"/>
              </a:rPr>
              <a:t> </a:t>
            </a:r>
            <a:endParaRPr sz="5500">
              <a:solidFill>
                <a:schemeClr val="lt1"/>
              </a:solidFill>
              <a:latin typeface="Helvetica"/>
              <a:ea typeface="Helvetica"/>
              <a:cs typeface="Helvetica"/>
              <a:sym typeface="Helvetic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3"/>
          <p:cNvSpPr/>
          <p:nvPr/>
        </p:nvSpPr>
        <p:spPr>
          <a:xfrm>
            <a:off x="311700" y="751550"/>
            <a:ext cx="8593200" cy="915900"/>
          </a:xfrm>
          <a:prstGeom prst="horizontalScroll">
            <a:avLst>
              <a:gd fmla="val 12500" name="adj"/>
            </a:avLst>
          </a:prstGeom>
          <a:solidFill>
            <a:srgbClr val="00307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3"/>
          <p:cNvSpPr txBox="1"/>
          <p:nvPr>
            <p:ph type="title"/>
          </p:nvPr>
        </p:nvSpPr>
        <p:spPr>
          <a:xfrm>
            <a:off x="311700" y="2694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b="1" lang="en-GB" sz="3000"/>
              <a:t>The </a:t>
            </a:r>
            <a:r>
              <a:rPr b="1" lang="en-GB" sz="3000"/>
              <a:t>mandate</a:t>
            </a:r>
            <a:endParaRPr b="1" sz="3000"/>
          </a:p>
        </p:txBody>
      </p:sp>
      <p:pic>
        <p:nvPicPr>
          <p:cNvPr id="126" name="Google Shape;126;p33"/>
          <p:cNvPicPr preferRelativeResize="0"/>
          <p:nvPr/>
        </p:nvPicPr>
        <p:blipFill rotWithShape="1">
          <a:blip r:embed="rId3">
            <a:alphaModFix/>
          </a:blip>
          <a:srcRect b="0" l="0" r="0" t="0"/>
          <a:stretch/>
        </p:blipFill>
        <p:spPr>
          <a:xfrm>
            <a:off x="5370550" y="1639150"/>
            <a:ext cx="1923500" cy="2649624"/>
          </a:xfrm>
          <a:prstGeom prst="rect">
            <a:avLst/>
          </a:prstGeom>
          <a:noFill/>
          <a:ln>
            <a:noFill/>
          </a:ln>
        </p:spPr>
      </p:pic>
      <p:sp>
        <p:nvSpPr>
          <p:cNvPr id="127" name="Google Shape;127;p33"/>
          <p:cNvSpPr txBox="1"/>
          <p:nvPr/>
        </p:nvSpPr>
        <p:spPr>
          <a:xfrm>
            <a:off x="521925" y="998425"/>
            <a:ext cx="8232300" cy="461700"/>
          </a:xfrm>
          <a:prstGeom prst="rect">
            <a:avLst/>
          </a:prstGeom>
          <a:solidFill>
            <a:srgbClr val="003078"/>
          </a:solidFill>
          <a:ln>
            <a:noFill/>
          </a:ln>
        </p:spPr>
        <p:txBody>
          <a:bodyPr anchorCtr="0" anchor="ctr" bIns="91425" lIns="91425" spcFirstLastPara="1" rIns="91425" wrap="square" tIns="91425">
            <a:noAutofit/>
          </a:bodyPr>
          <a:lstStyle/>
          <a:p>
            <a:pPr indent="0" lvl="0" marL="0" rtl="0" algn="ctr">
              <a:lnSpc>
                <a:spcPct val="150000"/>
              </a:lnSpc>
              <a:spcBef>
                <a:spcPts val="600"/>
              </a:spcBef>
              <a:spcAft>
                <a:spcPts val="0"/>
              </a:spcAft>
              <a:buNone/>
            </a:pPr>
            <a:r>
              <a:rPr b="1" lang="en-GB" sz="1800">
                <a:solidFill>
                  <a:srgbClr val="FFFFFF"/>
                </a:solidFill>
                <a:latin typeface="Helvetica"/>
                <a:ea typeface="Helvetica"/>
                <a:cs typeface="Helvetica"/>
                <a:sym typeface="Helvetica"/>
              </a:rPr>
              <a:t>Secure by Design will be mandatory across central government and ALBs </a:t>
            </a:r>
            <a:endParaRPr sz="1800">
              <a:latin typeface="Helvetica"/>
              <a:ea typeface="Helvetica"/>
              <a:cs typeface="Helvetica"/>
              <a:sym typeface="Helvetica"/>
            </a:endParaRPr>
          </a:p>
        </p:txBody>
      </p:sp>
      <p:pic>
        <p:nvPicPr>
          <p:cNvPr id="128" name="Google Shape;128;p33"/>
          <p:cNvPicPr preferRelativeResize="0"/>
          <p:nvPr/>
        </p:nvPicPr>
        <p:blipFill>
          <a:blip r:embed="rId4">
            <a:alphaModFix/>
          </a:blip>
          <a:stretch>
            <a:fillRect/>
          </a:stretch>
        </p:blipFill>
        <p:spPr>
          <a:xfrm>
            <a:off x="540500" y="2698800"/>
            <a:ext cx="4611276" cy="1589975"/>
          </a:xfrm>
          <a:prstGeom prst="rect">
            <a:avLst/>
          </a:prstGeom>
          <a:noFill/>
          <a:ln>
            <a:noFill/>
          </a:ln>
        </p:spPr>
      </p:pic>
      <p:pic>
        <p:nvPicPr>
          <p:cNvPr id="129" name="Google Shape;129;p33"/>
          <p:cNvPicPr preferRelativeResize="0"/>
          <p:nvPr/>
        </p:nvPicPr>
        <p:blipFill>
          <a:blip r:embed="rId5">
            <a:alphaModFix/>
          </a:blip>
          <a:stretch>
            <a:fillRect/>
          </a:stretch>
        </p:blipFill>
        <p:spPr>
          <a:xfrm>
            <a:off x="521925" y="1677025"/>
            <a:ext cx="4611275" cy="1026975"/>
          </a:xfrm>
          <a:prstGeom prst="rect">
            <a:avLst/>
          </a:prstGeom>
          <a:noFill/>
          <a:ln>
            <a:noFill/>
          </a:ln>
        </p:spPr>
      </p:pic>
      <p:sp>
        <p:nvSpPr>
          <p:cNvPr id="130" name="Google Shape;130;p33"/>
          <p:cNvSpPr txBox="1"/>
          <p:nvPr/>
        </p:nvSpPr>
        <p:spPr>
          <a:xfrm>
            <a:off x="1985900" y="2776975"/>
            <a:ext cx="3147300" cy="14160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rgbClr val="0B0C0C"/>
                </a:solidFill>
                <a:highlight>
                  <a:srgbClr val="FFFFFF"/>
                </a:highlight>
                <a:latin typeface="Helvetica"/>
                <a:ea typeface="Helvetica"/>
                <a:cs typeface="Helvetica"/>
                <a:sym typeface="Helvetica"/>
              </a:rPr>
              <a:t>Mission 4, Commitment 11</a:t>
            </a:r>
            <a:endParaRPr b="1" sz="1600">
              <a:solidFill>
                <a:srgbClr val="0B0C0C"/>
              </a:solidFill>
              <a:highlight>
                <a:srgbClr val="FFFFFF"/>
              </a:highlight>
              <a:latin typeface="Helvetica"/>
              <a:ea typeface="Helvetica"/>
              <a:cs typeface="Helvetica"/>
              <a:sym typeface="Helvetica"/>
            </a:endParaRPr>
          </a:p>
          <a:p>
            <a:pPr indent="0" lvl="0" marL="0" rtl="0" algn="l">
              <a:spcBef>
                <a:spcPts val="0"/>
              </a:spcBef>
              <a:spcAft>
                <a:spcPts val="0"/>
              </a:spcAft>
              <a:buNone/>
            </a:pPr>
            <a:r>
              <a:t/>
            </a:r>
            <a:endParaRPr b="1" sz="1600">
              <a:solidFill>
                <a:srgbClr val="0B0C0C"/>
              </a:solidFill>
              <a:highlight>
                <a:srgbClr val="FFFFFF"/>
              </a:highlight>
              <a:latin typeface="Helvetica"/>
              <a:ea typeface="Helvetica"/>
              <a:cs typeface="Helvetica"/>
              <a:sym typeface="Helvetica"/>
            </a:endParaRPr>
          </a:p>
          <a:p>
            <a:pPr indent="0" lvl="0" marL="0" rtl="0" algn="l">
              <a:spcBef>
                <a:spcPts val="0"/>
              </a:spcBef>
              <a:spcAft>
                <a:spcPts val="0"/>
              </a:spcAft>
              <a:buNone/>
            </a:pPr>
            <a:r>
              <a:rPr b="1" lang="en-GB" sz="1600">
                <a:solidFill>
                  <a:srgbClr val="0B0C0C"/>
                </a:solidFill>
                <a:highlight>
                  <a:srgbClr val="FFFFFF"/>
                </a:highlight>
                <a:latin typeface="Helvetica"/>
                <a:ea typeface="Helvetica"/>
                <a:cs typeface="Helvetica"/>
                <a:sym typeface="Helvetica"/>
              </a:rPr>
              <a:t>All new services shall comply with the common approach to Secure By Design</a:t>
            </a:r>
            <a:endParaRPr b="1" sz="1600">
              <a:solidFill>
                <a:srgbClr val="0B0C0C"/>
              </a:solidFill>
              <a:highlight>
                <a:srgbClr val="FFFFFF"/>
              </a:highlight>
              <a:latin typeface="Helvetica"/>
              <a:ea typeface="Helvetica"/>
              <a:cs typeface="Helvetica"/>
              <a:sym typeface="Helvetica"/>
            </a:endParaRPr>
          </a:p>
        </p:txBody>
      </p:sp>
      <p:sp>
        <p:nvSpPr>
          <p:cNvPr id="131" name="Google Shape;131;p33"/>
          <p:cNvSpPr/>
          <p:nvPr/>
        </p:nvSpPr>
        <p:spPr>
          <a:xfrm>
            <a:off x="5369175" y="3164850"/>
            <a:ext cx="3704700" cy="14916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GB" sz="1200">
                <a:solidFill>
                  <a:schemeClr val="lt1"/>
                </a:solidFill>
                <a:latin typeface="Helvetica"/>
                <a:ea typeface="Helvetica"/>
                <a:cs typeface="Helvetica"/>
                <a:sym typeface="Helvetica"/>
              </a:rPr>
              <a:t>Outcome 9: Government adopts a common approach to ‘secure by design’ to ensure that appropriate and proportionate cyber security measures are embedded within the technology government uses, and that the security of digital services is continually assured throughout their lifecycle. </a:t>
            </a:r>
            <a:endParaRPr sz="1200">
              <a:latin typeface="Helvetica"/>
              <a:ea typeface="Helvetica"/>
              <a:cs typeface="Helvetica"/>
              <a:sym typeface="Helvetic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4"/>
          <p:cNvSpPr txBox="1"/>
          <p:nvPr>
            <p:ph idx="1" type="body"/>
          </p:nvPr>
        </p:nvSpPr>
        <p:spPr>
          <a:xfrm>
            <a:off x="311700" y="916000"/>
            <a:ext cx="8321400" cy="32100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lang="en-GB" sz="1800">
                <a:solidFill>
                  <a:schemeClr val="dk1"/>
                </a:solidFill>
                <a:latin typeface="Helvetica"/>
                <a:ea typeface="Helvetica"/>
                <a:cs typeface="Helvetica"/>
                <a:sym typeface="Helvetica"/>
              </a:rPr>
              <a:t>Support project teams to deliver </a:t>
            </a:r>
            <a:r>
              <a:rPr b="1" lang="en-GB" sz="1800">
                <a:solidFill>
                  <a:schemeClr val="dk1"/>
                </a:solidFill>
                <a:latin typeface="Helvetica"/>
                <a:ea typeface="Helvetica"/>
                <a:cs typeface="Helvetica"/>
                <a:sym typeface="Helvetica"/>
              </a:rPr>
              <a:t>secure</a:t>
            </a:r>
            <a:r>
              <a:rPr lang="en-GB" sz="1800">
                <a:solidFill>
                  <a:schemeClr val="dk1"/>
                </a:solidFill>
                <a:latin typeface="Helvetica"/>
                <a:ea typeface="Helvetica"/>
                <a:cs typeface="Helvetica"/>
                <a:sym typeface="Helvetica"/>
              </a:rPr>
              <a:t> digital services from the start (shift left security)</a:t>
            </a:r>
            <a:endParaRPr sz="1800">
              <a:solidFill>
                <a:schemeClr val="dk1"/>
              </a:solidFill>
              <a:latin typeface="Helvetica"/>
              <a:ea typeface="Helvetica"/>
              <a:cs typeface="Helvetica"/>
              <a:sym typeface="Helvetica"/>
            </a:endParaRPr>
          </a:p>
          <a:p>
            <a:pPr indent="-342900" lvl="0" marL="457200" rtl="0" algn="l">
              <a:lnSpc>
                <a:spcPct val="100000"/>
              </a:lnSpc>
              <a:spcBef>
                <a:spcPts val="900"/>
              </a:spcBef>
              <a:spcAft>
                <a:spcPts val="0"/>
              </a:spcAft>
              <a:buClr>
                <a:schemeClr val="dk1"/>
              </a:buClr>
              <a:buSzPts val="1800"/>
              <a:buFont typeface="Helvetica"/>
              <a:buChar char="●"/>
            </a:pPr>
            <a:r>
              <a:rPr lang="en-GB" sz="1800">
                <a:solidFill>
                  <a:schemeClr val="dk1"/>
                </a:solidFill>
                <a:latin typeface="Helvetica"/>
                <a:ea typeface="Helvetica"/>
                <a:cs typeface="Helvetica"/>
                <a:sym typeface="Helvetica"/>
              </a:rPr>
              <a:t>Stress to risk owners that ‘security risk’ is ‘delivery risk’ and ‘business risk’</a:t>
            </a:r>
            <a:endParaRPr sz="1800">
              <a:solidFill>
                <a:schemeClr val="dk1"/>
              </a:solidFill>
              <a:latin typeface="Helvetica"/>
              <a:ea typeface="Helvetica"/>
              <a:cs typeface="Helvetica"/>
              <a:sym typeface="Helvetica"/>
            </a:endParaRPr>
          </a:p>
          <a:p>
            <a:pPr indent="-342900" lvl="0" marL="457200" rtl="0" algn="l">
              <a:lnSpc>
                <a:spcPct val="100000"/>
              </a:lnSpc>
              <a:spcBef>
                <a:spcPts val="900"/>
              </a:spcBef>
              <a:spcAft>
                <a:spcPts val="0"/>
              </a:spcAft>
              <a:buClr>
                <a:schemeClr val="dk1"/>
              </a:buClr>
              <a:buSzPts val="1800"/>
              <a:buFont typeface="Helvetica"/>
              <a:buChar char="●"/>
            </a:pPr>
            <a:r>
              <a:rPr lang="en-GB" sz="1800">
                <a:solidFill>
                  <a:schemeClr val="dk1"/>
                </a:solidFill>
                <a:latin typeface="Helvetica"/>
                <a:ea typeface="Helvetica"/>
                <a:cs typeface="Helvetica"/>
                <a:sym typeface="Helvetica"/>
              </a:rPr>
              <a:t>Encourage project teams and security / GRC functions move to carrying out security assurance little and often</a:t>
            </a:r>
            <a:endParaRPr sz="1800">
              <a:solidFill>
                <a:schemeClr val="dk1"/>
              </a:solidFill>
              <a:latin typeface="Helvetica"/>
              <a:ea typeface="Helvetica"/>
              <a:cs typeface="Helvetica"/>
              <a:sym typeface="Helvetica"/>
            </a:endParaRPr>
          </a:p>
          <a:p>
            <a:pPr indent="-342900" lvl="0" marL="457200" rtl="0" algn="l">
              <a:lnSpc>
                <a:spcPct val="100000"/>
              </a:lnSpc>
              <a:spcBef>
                <a:spcPts val="900"/>
              </a:spcBef>
              <a:spcAft>
                <a:spcPts val="0"/>
              </a:spcAft>
              <a:buClr>
                <a:schemeClr val="dk1"/>
              </a:buClr>
              <a:buSzPts val="1800"/>
              <a:buFont typeface="Helvetica"/>
              <a:buChar char="●"/>
            </a:pPr>
            <a:r>
              <a:rPr lang="en-GB" sz="1800">
                <a:solidFill>
                  <a:schemeClr val="dk1"/>
                </a:solidFill>
                <a:latin typeface="Helvetica"/>
                <a:ea typeface="Helvetica"/>
                <a:cs typeface="Helvetica"/>
                <a:sym typeface="Helvetica"/>
              </a:rPr>
              <a:t>Help organisations achieve the outcomes in their respective GovAssure profile</a:t>
            </a:r>
            <a:endParaRPr sz="1800">
              <a:solidFill>
                <a:schemeClr val="dk1"/>
              </a:solidFill>
              <a:latin typeface="Helvetica"/>
              <a:ea typeface="Helvetica"/>
              <a:cs typeface="Helvetica"/>
              <a:sym typeface="Helvetica"/>
            </a:endParaRPr>
          </a:p>
          <a:p>
            <a:pPr indent="-342900" lvl="0" marL="457200" rtl="0" algn="l">
              <a:lnSpc>
                <a:spcPct val="100000"/>
              </a:lnSpc>
              <a:spcBef>
                <a:spcPts val="900"/>
              </a:spcBef>
              <a:spcAft>
                <a:spcPts val="900"/>
              </a:spcAft>
              <a:buClr>
                <a:schemeClr val="dk1"/>
              </a:buClr>
              <a:buSzPts val="1800"/>
              <a:buFont typeface="Helvetica"/>
              <a:buChar char="●"/>
            </a:pPr>
            <a:r>
              <a:rPr lang="en-GB" sz="1800">
                <a:solidFill>
                  <a:schemeClr val="dk1"/>
                </a:solidFill>
                <a:latin typeface="Helvetica"/>
                <a:ea typeface="Helvetica"/>
                <a:cs typeface="Helvetica"/>
                <a:sym typeface="Helvetica"/>
              </a:rPr>
              <a:t>Improve cross-organisational trust as services are built on same baseline</a:t>
            </a:r>
            <a:endParaRPr sz="1800">
              <a:solidFill>
                <a:schemeClr val="dk1"/>
              </a:solidFill>
              <a:latin typeface="Helvetica"/>
              <a:ea typeface="Helvetica"/>
              <a:cs typeface="Helvetica"/>
              <a:sym typeface="Helvetica"/>
            </a:endParaRPr>
          </a:p>
        </p:txBody>
      </p:sp>
      <p:sp>
        <p:nvSpPr>
          <p:cNvPr id="137" name="Google Shape;137;p34"/>
          <p:cNvSpPr txBox="1"/>
          <p:nvPr>
            <p:ph type="title"/>
          </p:nvPr>
        </p:nvSpPr>
        <p:spPr>
          <a:xfrm>
            <a:off x="311700" y="1932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b="1" lang="en-GB" sz="3000">
                <a:latin typeface="Helvetica"/>
                <a:ea typeface="Helvetica"/>
                <a:cs typeface="Helvetica"/>
                <a:sym typeface="Helvetica"/>
              </a:rPr>
              <a:t>O</a:t>
            </a:r>
            <a:r>
              <a:rPr b="1" lang="en-GB" sz="3000">
                <a:latin typeface="Helvetica"/>
                <a:ea typeface="Helvetica"/>
                <a:cs typeface="Helvetica"/>
                <a:sym typeface="Helvetica"/>
              </a:rPr>
              <a:t>bjectives</a:t>
            </a:r>
            <a:endParaRPr b="1" sz="3000">
              <a:latin typeface="Helvetica"/>
              <a:ea typeface="Helvetica"/>
              <a:cs typeface="Helvetica"/>
              <a:sym typeface="Helvetic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5"/>
          <p:cNvSpPr txBox="1"/>
          <p:nvPr>
            <p:ph type="title"/>
          </p:nvPr>
        </p:nvSpPr>
        <p:spPr>
          <a:xfrm>
            <a:off x="311700" y="408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4276"/>
              <a:buNone/>
            </a:pPr>
            <a:r>
              <a:rPr b="1" lang="en-GB" sz="3300">
                <a:latin typeface="Helvetica"/>
                <a:ea typeface="Helvetica"/>
                <a:cs typeface="Helvetica"/>
                <a:sym typeface="Helvetica"/>
              </a:rPr>
              <a:t>10 </a:t>
            </a:r>
            <a:r>
              <a:rPr b="1" lang="en-GB" sz="3300">
                <a:latin typeface="Helvetica"/>
                <a:ea typeface="Helvetica"/>
                <a:cs typeface="Helvetica"/>
                <a:sym typeface="Helvetica"/>
              </a:rPr>
              <a:t>Principles</a:t>
            </a:r>
            <a:endParaRPr b="1" sz="3300">
              <a:latin typeface="Helvetica"/>
              <a:ea typeface="Helvetica"/>
              <a:cs typeface="Helvetica"/>
              <a:sym typeface="Helvetica"/>
            </a:endParaRPr>
          </a:p>
          <a:p>
            <a:pPr indent="0" lvl="0" marL="0" rtl="0" algn="l">
              <a:lnSpc>
                <a:spcPct val="100000"/>
              </a:lnSpc>
              <a:spcBef>
                <a:spcPts val="0"/>
              </a:spcBef>
              <a:spcAft>
                <a:spcPts val="0"/>
              </a:spcAft>
              <a:buSzPct val="124444"/>
              <a:buNone/>
            </a:pPr>
            <a:r>
              <a:t/>
            </a:r>
            <a:endParaRPr b="1" sz="2500"/>
          </a:p>
        </p:txBody>
      </p:sp>
      <p:sp>
        <p:nvSpPr>
          <p:cNvPr id="143" name="Google Shape;143;p35"/>
          <p:cNvSpPr txBox="1"/>
          <p:nvPr/>
        </p:nvSpPr>
        <p:spPr>
          <a:xfrm>
            <a:off x="1365825" y="1408650"/>
            <a:ext cx="7545900" cy="3228900"/>
          </a:xfrm>
          <a:prstGeom prst="rect">
            <a:avLst/>
          </a:prstGeom>
          <a:noFill/>
          <a:ln>
            <a:noFill/>
          </a:ln>
        </p:spPr>
        <p:txBody>
          <a:bodyPr anchorCtr="0" anchor="t" bIns="17150" lIns="17150" spcFirstLastPara="1" rIns="17150" wrap="square" tIns="17150">
            <a:noAutofit/>
          </a:bodyPr>
          <a:lstStyle/>
          <a:p>
            <a:pPr indent="-317500" lvl="0" marL="457200" marR="0" rtl="0" algn="l">
              <a:lnSpc>
                <a:spcPct val="150000"/>
              </a:lnSpc>
              <a:spcBef>
                <a:spcPts val="0"/>
              </a:spcBef>
              <a:spcAft>
                <a:spcPts val="0"/>
              </a:spcAft>
              <a:buClr>
                <a:srgbClr val="9E9E9E"/>
              </a:buClr>
              <a:buSzPts val="1400"/>
              <a:buFont typeface="Helvetica Neue"/>
              <a:buAutoNum type="arabicPeriod"/>
            </a:pPr>
            <a:r>
              <a:rPr b="1" i="0" lang="en-GB" u="none" cap="none" strike="noStrike">
                <a:solidFill>
                  <a:srgbClr val="000000"/>
                </a:solidFill>
                <a:latin typeface="Helvetica"/>
                <a:ea typeface="Helvetica"/>
                <a:cs typeface="Helvetica"/>
                <a:sym typeface="Helvetica"/>
              </a:rPr>
              <a:t>Appoint a business risk owner </a:t>
            </a:r>
            <a:r>
              <a:rPr i="0" lang="en-GB" u="none" cap="none" strike="noStrike">
                <a:solidFill>
                  <a:srgbClr val="000000"/>
                </a:solidFill>
                <a:latin typeface="Helvetica"/>
                <a:ea typeface="Helvetica"/>
                <a:cs typeface="Helvetica"/>
                <a:sym typeface="Helvetica"/>
              </a:rPr>
              <a:t>- ensure appropriate oversight from senior owners.</a:t>
            </a:r>
            <a:endParaRPr i="0" u="none" cap="none" strike="noStrike">
              <a:solidFill>
                <a:srgbClr val="000000"/>
              </a:solidFill>
              <a:latin typeface="Helvetica"/>
              <a:ea typeface="Helvetica"/>
              <a:cs typeface="Helvetica"/>
              <a:sym typeface="Helvetica"/>
            </a:endParaRPr>
          </a:p>
          <a:p>
            <a:pPr indent="-317500" lvl="0" marL="457200" marR="0" rtl="0" algn="l">
              <a:lnSpc>
                <a:spcPct val="150000"/>
              </a:lnSpc>
              <a:spcBef>
                <a:spcPts val="0"/>
              </a:spcBef>
              <a:spcAft>
                <a:spcPts val="0"/>
              </a:spcAft>
              <a:buClr>
                <a:srgbClr val="9E9E9E"/>
              </a:buClr>
              <a:buSzPts val="1400"/>
              <a:buFont typeface="Helvetica Neue"/>
              <a:buAutoNum type="arabicPeriod"/>
            </a:pPr>
            <a:r>
              <a:rPr b="1" i="0" lang="en-GB" u="none" cap="none" strike="noStrike">
                <a:solidFill>
                  <a:srgbClr val="000000"/>
                </a:solidFill>
                <a:latin typeface="Helvetica"/>
                <a:ea typeface="Helvetica"/>
                <a:cs typeface="Helvetica"/>
                <a:sym typeface="Helvetica"/>
              </a:rPr>
              <a:t>Perform security due diligence</a:t>
            </a:r>
            <a:r>
              <a:rPr i="0" lang="en-GB" u="none" cap="none" strike="noStrike">
                <a:solidFill>
                  <a:srgbClr val="000000"/>
                </a:solidFill>
                <a:latin typeface="Helvetica"/>
                <a:ea typeface="Helvetica"/>
                <a:cs typeface="Helvetica"/>
                <a:sym typeface="Helvetica"/>
              </a:rPr>
              <a:t> - secure your dependencies and 3rd party risks.</a:t>
            </a:r>
            <a:endParaRPr i="0" u="none" cap="none" strike="noStrike">
              <a:solidFill>
                <a:srgbClr val="000000"/>
              </a:solidFill>
              <a:latin typeface="Helvetica"/>
              <a:ea typeface="Helvetica"/>
              <a:cs typeface="Helvetica"/>
              <a:sym typeface="Helvetica"/>
            </a:endParaRPr>
          </a:p>
          <a:p>
            <a:pPr indent="-317500" lvl="0" marL="457200" marR="0" rtl="0" algn="l">
              <a:lnSpc>
                <a:spcPct val="150000"/>
              </a:lnSpc>
              <a:spcBef>
                <a:spcPts val="0"/>
              </a:spcBef>
              <a:spcAft>
                <a:spcPts val="0"/>
              </a:spcAft>
              <a:buClr>
                <a:srgbClr val="9E9E9E"/>
              </a:buClr>
              <a:buSzPts val="1400"/>
              <a:buFont typeface="Helvetica Neue"/>
              <a:buAutoNum type="arabicPeriod"/>
            </a:pPr>
            <a:r>
              <a:rPr b="1" i="0" lang="en-GB" u="none" cap="none" strike="noStrike">
                <a:solidFill>
                  <a:srgbClr val="000000"/>
                </a:solidFill>
                <a:latin typeface="Helvetica"/>
                <a:ea typeface="Helvetica"/>
                <a:cs typeface="Helvetica"/>
                <a:sym typeface="Helvetica"/>
              </a:rPr>
              <a:t>Design risk-driven security </a:t>
            </a:r>
            <a:r>
              <a:rPr i="0" lang="en-GB" u="none" cap="none" strike="noStrike">
                <a:solidFill>
                  <a:srgbClr val="000000"/>
                </a:solidFill>
                <a:latin typeface="Helvetica"/>
                <a:ea typeface="Helvetica"/>
                <a:cs typeface="Helvetica"/>
                <a:sym typeface="Helvetica"/>
              </a:rPr>
              <a:t>- mitigations should be proportionate to risk.</a:t>
            </a:r>
            <a:endParaRPr i="0" u="none" cap="none" strike="noStrike">
              <a:solidFill>
                <a:srgbClr val="000000"/>
              </a:solidFill>
              <a:latin typeface="Helvetica"/>
              <a:ea typeface="Helvetica"/>
              <a:cs typeface="Helvetica"/>
              <a:sym typeface="Helvetica"/>
            </a:endParaRPr>
          </a:p>
          <a:p>
            <a:pPr indent="-317500" lvl="0" marL="457200" marR="0" rtl="0" algn="l">
              <a:lnSpc>
                <a:spcPct val="150000"/>
              </a:lnSpc>
              <a:spcBef>
                <a:spcPts val="0"/>
              </a:spcBef>
              <a:spcAft>
                <a:spcPts val="0"/>
              </a:spcAft>
              <a:buClr>
                <a:srgbClr val="9E9E9E"/>
              </a:buClr>
              <a:buSzPts val="1400"/>
              <a:buFont typeface="Helvetica Neue"/>
              <a:buAutoNum type="arabicPeriod"/>
            </a:pPr>
            <a:r>
              <a:rPr b="1" i="0" lang="en-GB" u="none" cap="none" strike="noStrike">
                <a:solidFill>
                  <a:srgbClr val="000000"/>
                </a:solidFill>
                <a:latin typeface="Helvetica"/>
                <a:ea typeface="Helvetica"/>
                <a:cs typeface="Helvetica"/>
                <a:sym typeface="Helvetica"/>
              </a:rPr>
              <a:t>Create usable security</a:t>
            </a:r>
            <a:r>
              <a:rPr i="0" lang="en-GB" u="none" cap="none" strike="noStrike">
                <a:solidFill>
                  <a:srgbClr val="000000"/>
                </a:solidFill>
                <a:latin typeface="Helvetica"/>
                <a:ea typeface="Helvetica"/>
                <a:cs typeface="Helvetica"/>
                <a:sym typeface="Helvetica"/>
              </a:rPr>
              <a:t> - controls should be easy for end-users to use.</a:t>
            </a:r>
            <a:endParaRPr i="0" u="none" cap="none" strike="noStrike">
              <a:solidFill>
                <a:srgbClr val="000000"/>
              </a:solidFill>
              <a:latin typeface="Helvetica"/>
              <a:ea typeface="Helvetica"/>
              <a:cs typeface="Helvetica"/>
              <a:sym typeface="Helvetica"/>
            </a:endParaRPr>
          </a:p>
          <a:p>
            <a:pPr indent="-317500" lvl="0" marL="457200" marR="0" rtl="0" algn="l">
              <a:lnSpc>
                <a:spcPct val="150000"/>
              </a:lnSpc>
              <a:spcBef>
                <a:spcPts val="0"/>
              </a:spcBef>
              <a:spcAft>
                <a:spcPts val="0"/>
              </a:spcAft>
              <a:buClr>
                <a:srgbClr val="9E9E9E"/>
              </a:buClr>
              <a:buSzPts val="1400"/>
              <a:buFont typeface="Helvetica Neue"/>
              <a:buAutoNum type="arabicPeriod"/>
            </a:pPr>
            <a:r>
              <a:rPr b="1" i="0" lang="en-GB" u="none" cap="none" strike="noStrike">
                <a:solidFill>
                  <a:srgbClr val="000000"/>
                </a:solidFill>
                <a:latin typeface="Helvetica"/>
                <a:ea typeface="Helvetica"/>
                <a:cs typeface="Helvetica"/>
                <a:sym typeface="Helvetica"/>
              </a:rPr>
              <a:t>Implement end-to-end security</a:t>
            </a:r>
            <a:r>
              <a:rPr i="0" lang="en-GB" u="none" cap="none" strike="noStrike">
                <a:solidFill>
                  <a:srgbClr val="000000"/>
                </a:solidFill>
                <a:latin typeface="Helvetica"/>
                <a:ea typeface="Helvetica"/>
                <a:cs typeface="Helvetica"/>
                <a:sym typeface="Helvetica"/>
              </a:rPr>
              <a:t> - security should be baked in from start to finish.</a:t>
            </a:r>
            <a:endParaRPr i="0" u="none" cap="none" strike="noStrike">
              <a:solidFill>
                <a:srgbClr val="000000"/>
              </a:solidFill>
              <a:latin typeface="Helvetica"/>
              <a:ea typeface="Helvetica"/>
              <a:cs typeface="Helvetica"/>
              <a:sym typeface="Helvetica"/>
            </a:endParaRPr>
          </a:p>
          <a:p>
            <a:pPr indent="-317500" lvl="0" marL="457200" marR="0" rtl="0" algn="l">
              <a:lnSpc>
                <a:spcPct val="150000"/>
              </a:lnSpc>
              <a:spcBef>
                <a:spcPts val="0"/>
              </a:spcBef>
              <a:spcAft>
                <a:spcPts val="0"/>
              </a:spcAft>
              <a:buClr>
                <a:srgbClr val="9E9E9E"/>
              </a:buClr>
              <a:buSzPts val="1400"/>
              <a:buFont typeface="Helvetica Neue"/>
              <a:buAutoNum type="arabicPeriod"/>
            </a:pPr>
            <a:r>
              <a:rPr b="1" i="0" lang="en-GB" u="none" cap="none" strike="noStrike">
                <a:solidFill>
                  <a:srgbClr val="000000"/>
                </a:solidFill>
                <a:latin typeface="Helvetica"/>
                <a:ea typeface="Helvetica"/>
                <a:cs typeface="Helvetica"/>
                <a:sym typeface="Helvetica"/>
              </a:rPr>
              <a:t>Design flexible architectures</a:t>
            </a:r>
            <a:r>
              <a:rPr i="0" lang="en-GB" u="none" cap="none" strike="noStrike">
                <a:solidFill>
                  <a:srgbClr val="000000"/>
                </a:solidFill>
                <a:latin typeface="Helvetica"/>
                <a:ea typeface="Helvetica"/>
                <a:cs typeface="Helvetica"/>
                <a:sym typeface="Helvetica"/>
              </a:rPr>
              <a:t> - services should be easily updated and configured.</a:t>
            </a:r>
            <a:endParaRPr i="0" u="none" cap="none" strike="noStrike">
              <a:solidFill>
                <a:srgbClr val="000000"/>
              </a:solidFill>
              <a:latin typeface="Helvetica"/>
              <a:ea typeface="Helvetica"/>
              <a:cs typeface="Helvetica"/>
              <a:sym typeface="Helvetica"/>
            </a:endParaRPr>
          </a:p>
          <a:p>
            <a:pPr indent="-317500" lvl="0" marL="457200" marR="0" rtl="0" algn="l">
              <a:lnSpc>
                <a:spcPct val="150000"/>
              </a:lnSpc>
              <a:spcBef>
                <a:spcPts val="0"/>
              </a:spcBef>
              <a:spcAft>
                <a:spcPts val="0"/>
              </a:spcAft>
              <a:buClr>
                <a:srgbClr val="9E9E9E"/>
              </a:buClr>
              <a:buSzPts val="1400"/>
              <a:buFont typeface="Helvetica Neue"/>
              <a:buAutoNum type="arabicPeriod"/>
            </a:pPr>
            <a:r>
              <a:rPr b="1" i="0" lang="en-GB" u="none" cap="none" strike="noStrike">
                <a:solidFill>
                  <a:srgbClr val="000000"/>
                </a:solidFill>
                <a:latin typeface="Helvetica"/>
                <a:ea typeface="Helvetica"/>
                <a:cs typeface="Helvetica"/>
                <a:sym typeface="Helvetica"/>
              </a:rPr>
              <a:t>Minimise the attack surface</a:t>
            </a:r>
            <a:r>
              <a:rPr i="0" lang="en-GB" u="none" cap="none" strike="noStrike">
                <a:solidFill>
                  <a:srgbClr val="000000"/>
                </a:solidFill>
                <a:latin typeface="Helvetica"/>
                <a:ea typeface="Helvetica"/>
                <a:cs typeface="Helvetica"/>
                <a:sym typeface="Helvetica"/>
              </a:rPr>
              <a:t> - use the minimum components the service needs.</a:t>
            </a:r>
            <a:endParaRPr i="0" u="none" cap="none" strike="noStrike">
              <a:solidFill>
                <a:srgbClr val="000000"/>
              </a:solidFill>
              <a:latin typeface="Helvetica"/>
              <a:ea typeface="Helvetica"/>
              <a:cs typeface="Helvetica"/>
              <a:sym typeface="Helvetica"/>
            </a:endParaRPr>
          </a:p>
          <a:p>
            <a:pPr indent="-317500" lvl="0" marL="457200" marR="0" rtl="0" algn="l">
              <a:lnSpc>
                <a:spcPct val="150000"/>
              </a:lnSpc>
              <a:spcBef>
                <a:spcPts val="0"/>
              </a:spcBef>
              <a:spcAft>
                <a:spcPts val="0"/>
              </a:spcAft>
              <a:buClr>
                <a:srgbClr val="9E9E9E"/>
              </a:buClr>
              <a:buSzPts val="1400"/>
              <a:buFont typeface="Helvetica Neue"/>
              <a:buAutoNum type="arabicPeriod"/>
            </a:pPr>
            <a:r>
              <a:rPr b="1" i="0" lang="en-GB" u="none" cap="none" strike="noStrike">
                <a:solidFill>
                  <a:srgbClr val="000000"/>
                </a:solidFill>
                <a:latin typeface="Helvetica"/>
                <a:ea typeface="Helvetica"/>
                <a:cs typeface="Helvetica"/>
                <a:sym typeface="Helvetica"/>
              </a:rPr>
              <a:t>Defend in depth </a:t>
            </a:r>
            <a:r>
              <a:rPr i="0" lang="en-GB" u="none" cap="none" strike="noStrike">
                <a:solidFill>
                  <a:srgbClr val="000000"/>
                </a:solidFill>
                <a:latin typeface="Helvetica"/>
                <a:ea typeface="Helvetica"/>
                <a:cs typeface="Helvetica"/>
                <a:sym typeface="Helvetica"/>
              </a:rPr>
              <a:t>- assume that other components could be compromised.</a:t>
            </a:r>
            <a:endParaRPr i="0" u="none" cap="none" strike="noStrike">
              <a:solidFill>
                <a:srgbClr val="000000"/>
              </a:solidFill>
              <a:latin typeface="Helvetica"/>
              <a:ea typeface="Helvetica"/>
              <a:cs typeface="Helvetica"/>
              <a:sym typeface="Helvetica"/>
            </a:endParaRPr>
          </a:p>
          <a:p>
            <a:pPr indent="-317500" lvl="0" marL="457200" marR="0" rtl="0" algn="l">
              <a:lnSpc>
                <a:spcPct val="150000"/>
              </a:lnSpc>
              <a:spcBef>
                <a:spcPts val="0"/>
              </a:spcBef>
              <a:spcAft>
                <a:spcPts val="0"/>
              </a:spcAft>
              <a:buClr>
                <a:srgbClr val="9E9E9E"/>
              </a:buClr>
              <a:buSzPts val="1400"/>
              <a:buFont typeface="Helvetica Neue"/>
              <a:buAutoNum type="arabicPeriod"/>
            </a:pPr>
            <a:r>
              <a:rPr b="1" i="0" lang="en-GB" u="none" cap="none" strike="noStrike">
                <a:solidFill>
                  <a:srgbClr val="000000"/>
                </a:solidFill>
                <a:latin typeface="Helvetica"/>
                <a:ea typeface="Helvetica"/>
                <a:cs typeface="Helvetica"/>
                <a:sym typeface="Helvetica"/>
              </a:rPr>
              <a:t>Embed continuous assurance</a:t>
            </a:r>
            <a:r>
              <a:rPr i="0" lang="en-GB" u="none" cap="none" strike="noStrike">
                <a:solidFill>
                  <a:srgbClr val="000000"/>
                </a:solidFill>
                <a:latin typeface="Helvetica"/>
                <a:ea typeface="Helvetica"/>
                <a:cs typeface="Helvetica"/>
                <a:sym typeface="Helvetica"/>
              </a:rPr>
              <a:t> - conduct frequent assurance activities.</a:t>
            </a:r>
            <a:endParaRPr i="0" u="none" cap="none" strike="noStrike">
              <a:solidFill>
                <a:srgbClr val="000000"/>
              </a:solidFill>
              <a:latin typeface="Helvetica"/>
              <a:ea typeface="Helvetica"/>
              <a:cs typeface="Helvetica"/>
              <a:sym typeface="Helvetica"/>
            </a:endParaRPr>
          </a:p>
          <a:p>
            <a:pPr indent="-317500" lvl="0" marL="457200" marR="0" rtl="0" algn="l">
              <a:lnSpc>
                <a:spcPct val="150000"/>
              </a:lnSpc>
              <a:spcBef>
                <a:spcPts val="0"/>
              </a:spcBef>
              <a:spcAft>
                <a:spcPts val="0"/>
              </a:spcAft>
              <a:buClr>
                <a:srgbClr val="9E9E9E"/>
              </a:buClr>
              <a:buSzPts val="1400"/>
              <a:buFont typeface="Helvetica Neue"/>
              <a:buAutoNum type="arabicPeriod"/>
            </a:pPr>
            <a:r>
              <a:rPr b="1" i="0" lang="en-GB" u="none" cap="none" strike="noStrike">
                <a:solidFill>
                  <a:srgbClr val="000000"/>
                </a:solidFill>
                <a:latin typeface="Helvetica"/>
                <a:ea typeface="Helvetica"/>
                <a:cs typeface="Helvetica"/>
                <a:sym typeface="Helvetica"/>
              </a:rPr>
              <a:t>Secure changes </a:t>
            </a:r>
            <a:r>
              <a:rPr i="0" lang="en-GB" u="none" cap="none" strike="noStrike">
                <a:solidFill>
                  <a:srgbClr val="000000"/>
                </a:solidFill>
                <a:latin typeface="Helvetica"/>
                <a:ea typeface="Helvetica"/>
                <a:cs typeface="Helvetica"/>
                <a:sym typeface="Helvetica"/>
              </a:rPr>
              <a:t>- implement security processes in live service.</a:t>
            </a:r>
            <a:endParaRPr i="0" u="none" cap="none" strike="noStrike">
              <a:solidFill>
                <a:srgbClr val="000000"/>
              </a:solidFill>
              <a:latin typeface="Helvetica"/>
              <a:ea typeface="Helvetica"/>
              <a:cs typeface="Helvetica"/>
              <a:sym typeface="Helvetica"/>
            </a:endParaRPr>
          </a:p>
        </p:txBody>
      </p:sp>
      <p:cxnSp>
        <p:nvCxnSpPr>
          <p:cNvPr id="144" name="Google Shape;144;p35"/>
          <p:cNvCxnSpPr/>
          <p:nvPr/>
        </p:nvCxnSpPr>
        <p:spPr>
          <a:xfrm>
            <a:off x="1231800" y="1506450"/>
            <a:ext cx="0" cy="723900"/>
          </a:xfrm>
          <a:prstGeom prst="straightConnector1">
            <a:avLst/>
          </a:prstGeom>
          <a:noFill/>
          <a:ln cap="flat" cmpd="sng" w="76200">
            <a:solidFill>
              <a:srgbClr val="00882B"/>
            </a:solidFill>
            <a:prstDash val="solid"/>
            <a:round/>
            <a:headEnd len="sm" w="sm" type="none"/>
            <a:tailEnd len="sm" w="sm" type="none"/>
          </a:ln>
        </p:spPr>
      </p:cxnSp>
      <p:cxnSp>
        <p:nvCxnSpPr>
          <p:cNvPr id="145" name="Google Shape;145;p35"/>
          <p:cNvCxnSpPr/>
          <p:nvPr/>
        </p:nvCxnSpPr>
        <p:spPr>
          <a:xfrm>
            <a:off x="1235450" y="2285725"/>
            <a:ext cx="3900" cy="1568400"/>
          </a:xfrm>
          <a:prstGeom prst="straightConnector1">
            <a:avLst/>
          </a:prstGeom>
          <a:noFill/>
          <a:ln cap="flat" cmpd="sng" w="76200">
            <a:solidFill>
              <a:srgbClr val="C27BA0"/>
            </a:solidFill>
            <a:prstDash val="solid"/>
            <a:round/>
            <a:headEnd len="sm" w="sm" type="none"/>
            <a:tailEnd len="sm" w="sm" type="none"/>
          </a:ln>
        </p:spPr>
      </p:cxnSp>
      <p:cxnSp>
        <p:nvCxnSpPr>
          <p:cNvPr id="146" name="Google Shape;146;p35"/>
          <p:cNvCxnSpPr/>
          <p:nvPr/>
        </p:nvCxnSpPr>
        <p:spPr>
          <a:xfrm>
            <a:off x="1237400" y="3912050"/>
            <a:ext cx="0" cy="573000"/>
          </a:xfrm>
          <a:prstGeom prst="straightConnector1">
            <a:avLst/>
          </a:prstGeom>
          <a:noFill/>
          <a:ln cap="flat" cmpd="sng" w="76200">
            <a:solidFill>
              <a:srgbClr val="6D9EEB"/>
            </a:solidFill>
            <a:prstDash val="solid"/>
            <a:round/>
            <a:headEnd len="sm" w="sm" type="none"/>
            <a:tailEnd len="sm" w="sm" type="none"/>
          </a:ln>
        </p:spPr>
      </p:cxnSp>
      <p:sp>
        <p:nvSpPr>
          <p:cNvPr id="147" name="Google Shape;147;p35"/>
          <p:cNvSpPr txBox="1"/>
          <p:nvPr/>
        </p:nvSpPr>
        <p:spPr>
          <a:xfrm>
            <a:off x="164150" y="1637250"/>
            <a:ext cx="9990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Helvetica Neue"/>
                <a:ea typeface="Helvetica Neue"/>
                <a:cs typeface="Helvetica Neue"/>
                <a:sym typeface="Helvetica Neue"/>
              </a:rPr>
              <a:t>Culture</a:t>
            </a:r>
            <a:endParaRPr b="0" i="0" sz="1400" u="none" cap="none" strike="noStrike">
              <a:solidFill>
                <a:srgbClr val="000000"/>
              </a:solidFill>
              <a:latin typeface="Helvetica Neue"/>
              <a:ea typeface="Helvetica Neue"/>
              <a:cs typeface="Helvetica Neue"/>
              <a:sym typeface="Helvetica Neue"/>
            </a:endParaRPr>
          </a:p>
        </p:txBody>
      </p:sp>
      <p:sp>
        <p:nvSpPr>
          <p:cNvPr id="148" name="Google Shape;148;p35"/>
          <p:cNvSpPr txBox="1"/>
          <p:nvPr/>
        </p:nvSpPr>
        <p:spPr>
          <a:xfrm>
            <a:off x="-180299" y="2535775"/>
            <a:ext cx="1331700" cy="831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Helvetica Neue"/>
                <a:ea typeface="Helvetica Neue"/>
                <a:cs typeface="Helvetica Neue"/>
                <a:sym typeface="Helvetica Neue"/>
              </a:rPr>
              <a:t>Tech, build monitor and run</a:t>
            </a:r>
            <a:endParaRPr b="0" i="0" sz="1400" u="none" cap="none" strike="noStrike">
              <a:solidFill>
                <a:srgbClr val="000000"/>
              </a:solidFill>
              <a:latin typeface="Helvetica Neue"/>
              <a:ea typeface="Helvetica Neue"/>
              <a:cs typeface="Helvetica Neue"/>
              <a:sym typeface="Helvetica Neue"/>
            </a:endParaRPr>
          </a:p>
        </p:txBody>
      </p:sp>
      <p:sp>
        <p:nvSpPr>
          <p:cNvPr id="149" name="Google Shape;149;p35"/>
          <p:cNvSpPr txBox="1"/>
          <p:nvPr/>
        </p:nvSpPr>
        <p:spPr>
          <a:xfrm>
            <a:off x="3725" y="3894525"/>
            <a:ext cx="1165200" cy="6156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Helvetica Neue"/>
                <a:ea typeface="Helvetica Neue"/>
                <a:cs typeface="Helvetica Neue"/>
                <a:sym typeface="Helvetica Neue"/>
              </a:rPr>
              <a:t>Continuous change</a:t>
            </a:r>
            <a:endParaRPr b="0" i="0" sz="1400" u="none" cap="none" strike="noStrike">
              <a:solidFill>
                <a:srgbClr val="000000"/>
              </a:solidFill>
              <a:latin typeface="Helvetica Neue"/>
              <a:ea typeface="Helvetica Neue"/>
              <a:cs typeface="Helvetica Neue"/>
              <a:sym typeface="Helvetica Neue"/>
            </a:endParaRPr>
          </a:p>
        </p:txBody>
      </p:sp>
      <p:sp>
        <p:nvSpPr>
          <p:cNvPr id="150" name="Google Shape;150;p35"/>
          <p:cNvSpPr txBox="1"/>
          <p:nvPr/>
        </p:nvSpPr>
        <p:spPr>
          <a:xfrm>
            <a:off x="311700" y="533400"/>
            <a:ext cx="8744700" cy="6894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1200"/>
              </a:spcBef>
              <a:spcAft>
                <a:spcPts val="0"/>
              </a:spcAft>
              <a:buNone/>
            </a:pPr>
            <a:r>
              <a:rPr lang="en-GB" sz="1600">
                <a:solidFill>
                  <a:schemeClr val="dk1"/>
                </a:solidFill>
                <a:latin typeface="Helvetica"/>
                <a:ea typeface="Helvetica"/>
                <a:cs typeface="Helvetica"/>
                <a:sym typeface="Helvetica"/>
              </a:rPr>
              <a:t>These</a:t>
            </a:r>
            <a:r>
              <a:rPr b="1" lang="en-GB" sz="1600">
                <a:solidFill>
                  <a:schemeClr val="dk1"/>
                </a:solidFill>
                <a:latin typeface="Helvetica"/>
                <a:ea typeface="Helvetica"/>
                <a:cs typeface="Helvetica"/>
                <a:sym typeface="Helvetica"/>
              </a:rPr>
              <a:t> </a:t>
            </a:r>
            <a:r>
              <a:rPr lang="en-GB" sz="1600">
                <a:solidFill>
                  <a:schemeClr val="dk1"/>
                </a:solidFill>
                <a:latin typeface="Helvetica"/>
                <a:ea typeface="Helvetica"/>
                <a:cs typeface="Helvetica"/>
                <a:sym typeface="Helvetica"/>
              </a:rPr>
              <a:t>provide key outcomes to be achieved, linked to the specific security challenges faced by government organisations. </a:t>
            </a:r>
            <a:endParaRPr sz="1600">
              <a:solidFill>
                <a:schemeClr val="dk1"/>
              </a:solidFill>
              <a:latin typeface="Helvetica"/>
              <a:ea typeface="Helvetica"/>
              <a:cs typeface="Helvetica"/>
              <a:sym typeface="Helvetic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36"/>
          <p:cNvPicPr preferRelativeResize="0"/>
          <p:nvPr/>
        </p:nvPicPr>
        <p:blipFill>
          <a:blip r:embed="rId3">
            <a:alphaModFix/>
          </a:blip>
          <a:stretch>
            <a:fillRect/>
          </a:stretch>
        </p:blipFill>
        <p:spPr>
          <a:xfrm>
            <a:off x="152400" y="109025"/>
            <a:ext cx="8864749" cy="4882075"/>
          </a:xfrm>
          <a:prstGeom prst="rect">
            <a:avLst/>
          </a:prstGeom>
          <a:noFill/>
          <a:ln>
            <a:noFill/>
          </a:ln>
        </p:spPr>
      </p:pic>
      <p:sp>
        <p:nvSpPr>
          <p:cNvPr id="156" name="Google Shape;156;p36"/>
          <p:cNvSpPr txBox="1"/>
          <p:nvPr/>
        </p:nvSpPr>
        <p:spPr>
          <a:xfrm>
            <a:off x="285750" y="147975"/>
            <a:ext cx="2488200" cy="481200"/>
          </a:xfrm>
          <a:prstGeom prst="rect">
            <a:avLst/>
          </a:prstGeom>
          <a:noFill/>
          <a:ln>
            <a:noFill/>
          </a:ln>
        </p:spPr>
        <p:txBody>
          <a:bodyPr anchorCtr="0" anchor="t" bIns="17150" lIns="17150" spcFirstLastPara="1" rIns="17150" wrap="square" tIns="17150">
            <a:noAutofit/>
          </a:bodyPr>
          <a:lstStyle/>
          <a:p>
            <a:pPr indent="0" lvl="0" marL="0" marR="0" rtl="0" algn="l">
              <a:lnSpc>
                <a:spcPct val="100000"/>
              </a:lnSpc>
              <a:spcBef>
                <a:spcPts val="1000"/>
              </a:spcBef>
              <a:spcAft>
                <a:spcPts val="1000"/>
              </a:spcAft>
              <a:buClr>
                <a:srgbClr val="000000"/>
              </a:buClr>
              <a:buSzPts val="3200"/>
              <a:buFont typeface="Arial"/>
              <a:buNone/>
            </a:pPr>
            <a:r>
              <a:rPr b="1" lang="en-GB" sz="2500">
                <a:latin typeface="Helvetica"/>
                <a:ea typeface="Helvetica"/>
                <a:cs typeface="Helvetica"/>
                <a:sym typeface="Helvetica"/>
              </a:rPr>
              <a:t>A</a:t>
            </a:r>
            <a:r>
              <a:rPr b="1" i="0" lang="en-GB" sz="2500" u="none" cap="none" strike="noStrike">
                <a:solidFill>
                  <a:srgbClr val="000000"/>
                </a:solidFill>
                <a:latin typeface="Helvetica"/>
                <a:ea typeface="Helvetica"/>
                <a:cs typeface="Helvetica"/>
                <a:sym typeface="Helvetica"/>
              </a:rPr>
              <a:t>ctivities</a:t>
            </a:r>
            <a:endParaRPr b="1" i="0" sz="2500" u="none" cap="none" strike="noStrike">
              <a:solidFill>
                <a:schemeClr val="dk1"/>
              </a:solidFill>
              <a:latin typeface="Helvetica"/>
              <a:ea typeface="Helvetica"/>
              <a:cs typeface="Helvetica"/>
              <a:sym typeface="Helvetic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60" name="Shape 160"/>
        <p:cNvGrpSpPr/>
        <p:nvPr/>
      </p:nvGrpSpPr>
      <p:grpSpPr>
        <a:xfrm>
          <a:off x="0" y="0"/>
          <a:ext cx="0" cy="0"/>
          <a:chOff x="0" y="0"/>
          <a:chExt cx="0" cy="0"/>
        </a:xfrm>
      </p:grpSpPr>
      <p:cxnSp>
        <p:nvCxnSpPr>
          <p:cNvPr id="161" name="Google Shape;161;p37"/>
          <p:cNvCxnSpPr/>
          <p:nvPr/>
        </p:nvCxnSpPr>
        <p:spPr>
          <a:xfrm flipH="1" rot="10800000">
            <a:off x="395050" y="968000"/>
            <a:ext cx="8417100" cy="7200"/>
          </a:xfrm>
          <a:prstGeom prst="straightConnector1">
            <a:avLst/>
          </a:prstGeom>
          <a:noFill/>
          <a:ln cap="flat" cmpd="sng" w="19050">
            <a:solidFill>
              <a:schemeClr val="lt1"/>
            </a:solidFill>
            <a:prstDash val="solid"/>
            <a:round/>
            <a:headEnd len="sm" w="sm" type="none"/>
            <a:tailEnd len="sm" w="sm" type="none"/>
          </a:ln>
        </p:spPr>
      </p:cxnSp>
      <p:sp>
        <p:nvSpPr>
          <p:cNvPr id="162" name="Google Shape;162;p37"/>
          <p:cNvSpPr txBox="1"/>
          <p:nvPr/>
        </p:nvSpPr>
        <p:spPr>
          <a:xfrm>
            <a:off x="7112676" y="1812725"/>
            <a:ext cx="1836000" cy="246300"/>
          </a:xfrm>
          <a:prstGeom prst="rect">
            <a:avLst/>
          </a:prstGeom>
          <a:noFill/>
          <a:ln>
            <a:noFill/>
          </a:ln>
        </p:spPr>
        <p:txBody>
          <a:bodyPr anchorCtr="0" anchor="b" bIns="0" lIns="0" spcFirstLastPara="1" rIns="0" wrap="square" tIns="0">
            <a:spAutoFit/>
          </a:bodyPr>
          <a:lstStyle/>
          <a:p>
            <a:pPr indent="0" lvl="3" marL="0" marR="0" rtl="0" algn="ctr">
              <a:spcBef>
                <a:spcPts val="0"/>
              </a:spcBef>
              <a:spcAft>
                <a:spcPts val="0"/>
              </a:spcAft>
              <a:buNone/>
            </a:pPr>
            <a:r>
              <a:rPr b="1" lang="en-GB" sz="1600">
                <a:solidFill>
                  <a:srgbClr val="F1C232"/>
                </a:solidFill>
                <a:latin typeface="Helvetica Neue"/>
                <a:ea typeface="Helvetica Neue"/>
                <a:cs typeface="Helvetica Neue"/>
                <a:sym typeface="Helvetica Neue"/>
              </a:rPr>
              <a:t>Finalise &amp; Publish</a:t>
            </a:r>
            <a:endParaRPr i="0" sz="1400" u="none" cap="none" strike="noStrike">
              <a:solidFill>
                <a:srgbClr val="F1C232"/>
              </a:solidFill>
              <a:latin typeface="Helvetica Neue"/>
              <a:ea typeface="Helvetica Neue"/>
              <a:cs typeface="Helvetica Neue"/>
              <a:sym typeface="Helvetica Neue"/>
            </a:endParaRPr>
          </a:p>
        </p:txBody>
      </p:sp>
      <p:sp>
        <p:nvSpPr>
          <p:cNvPr id="163" name="Google Shape;163;p37"/>
          <p:cNvSpPr txBox="1"/>
          <p:nvPr/>
        </p:nvSpPr>
        <p:spPr>
          <a:xfrm>
            <a:off x="5014948" y="1812733"/>
            <a:ext cx="1947000" cy="246300"/>
          </a:xfrm>
          <a:prstGeom prst="rect">
            <a:avLst/>
          </a:prstGeom>
          <a:noFill/>
          <a:ln>
            <a:noFill/>
          </a:ln>
        </p:spPr>
        <p:txBody>
          <a:bodyPr anchorCtr="0" anchor="b" bIns="0" lIns="0" spcFirstLastPara="1" rIns="0" wrap="square" tIns="0">
            <a:spAutoFit/>
          </a:bodyPr>
          <a:lstStyle/>
          <a:p>
            <a:pPr indent="0" lvl="3" marL="0" marR="0" rtl="0" algn="ctr">
              <a:spcBef>
                <a:spcPts val="0"/>
              </a:spcBef>
              <a:spcAft>
                <a:spcPts val="0"/>
              </a:spcAft>
              <a:buNone/>
            </a:pPr>
            <a:r>
              <a:rPr b="1" lang="en-GB" sz="1600">
                <a:solidFill>
                  <a:srgbClr val="F1C232"/>
                </a:solidFill>
                <a:latin typeface="Helvetica Neue"/>
                <a:ea typeface="Helvetica Neue"/>
                <a:cs typeface="Helvetica Neue"/>
                <a:sym typeface="Helvetica Neue"/>
              </a:rPr>
              <a:t>Piloting / Testing</a:t>
            </a:r>
            <a:endParaRPr i="0" sz="1400" u="none" cap="none" strike="noStrike">
              <a:solidFill>
                <a:srgbClr val="F1C232"/>
              </a:solidFill>
              <a:latin typeface="Helvetica Neue"/>
              <a:ea typeface="Helvetica Neue"/>
              <a:cs typeface="Helvetica Neue"/>
              <a:sym typeface="Helvetica Neue"/>
            </a:endParaRPr>
          </a:p>
        </p:txBody>
      </p:sp>
      <p:sp>
        <p:nvSpPr>
          <p:cNvPr id="164" name="Google Shape;164;p37"/>
          <p:cNvSpPr txBox="1"/>
          <p:nvPr/>
        </p:nvSpPr>
        <p:spPr>
          <a:xfrm>
            <a:off x="3295109" y="1812732"/>
            <a:ext cx="1492800" cy="246300"/>
          </a:xfrm>
          <a:prstGeom prst="rect">
            <a:avLst/>
          </a:prstGeom>
          <a:noFill/>
          <a:ln>
            <a:noFill/>
          </a:ln>
        </p:spPr>
        <p:txBody>
          <a:bodyPr anchorCtr="0" anchor="b" bIns="0" lIns="0" spcFirstLastPara="1" rIns="0" wrap="square" tIns="0">
            <a:spAutoFit/>
          </a:bodyPr>
          <a:lstStyle/>
          <a:p>
            <a:pPr indent="0" lvl="3" marL="0" marR="0" rtl="0" algn="ctr">
              <a:spcBef>
                <a:spcPts val="0"/>
              </a:spcBef>
              <a:spcAft>
                <a:spcPts val="0"/>
              </a:spcAft>
              <a:buNone/>
            </a:pPr>
            <a:r>
              <a:rPr b="1" lang="en-GB" sz="1600">
                <a:solidFill>
                  <a:srgbClr val="F1C232"/>
                </a:solidFill>
                <a:latin typeface="Helvetica Neue"/>
                <a:ea typeface="Helvetica Neue"/>
                <a:cs typeface="Helvetica Neue"/>
                <a:sym typeface="Helvetica Neue"/>
              </a:rPr>
              <a:t>Development</a:t>
            </a:r>
            <a:endParaRPr i="0" sz="1400" u="none" cap="none" strike="noStrike">
              <a:solidFill>
                <a:srgbClr val="F1C232"/>
              </a:solidFill>
              <a:latin typeface="Helvetica Neue"/>
              <a:ea typeface="Helvetica Neue"/>
              <a:cs typeface="Helvetica Neue"/>
              <a:sym typeface="Helvetica Neue"/>
            </a:endParaRPr>
          </a:p>
        </p:txBody>
      </p:sp>
      <p:sp>
        <p:nvSpPr>
          <p:cNvPr id="165" name="Google Shape;165;p37"/>
          <p:cNvSpPr txBox="1"/>
          <p:nvPr/>
        </p:nvSpPr>
        <p:spPr>
          <a:xfrm>
            <a:off x="1348229" y="1812732"/>
            <a:ext cx="1492800" cy="246300"/>
          </a:xfrm>
          <a:prstGeom prst="rect">
            <a:avLst/>
          </a:prstGeom>
          <a:noFill/>
          <a:ln>
            <a:noFill/>
          </a:ln>
        </p:spPr>
        <p:txBody>
          <a:bodyPr anchorCtr="0" anchor="b" bIns="0" lIns="0" spcFirstLastPara="1" rIns="0" wrap="square" tIns="0">
            <a:spAutoFit/>
          </a:bodyPr>
          <a:lstStyle/>
          <a:p>
            <a:pPr indent="0" lvl="3" marL="0" marR="0" rtl="0" algn="ctr">
              <a:spcBef>
                <a:spcPts val="0"/>
              </a:spcBef>
              <a:spcAft>
                <a:spcPts val="0"/>
              </a:spcAft>
              <a:buNone/>
            </a:pPr>
            <a:r>
              <a:rPr b="1" lang="en-GB" sz="1600">
                <a:solidFill>
                  <a:srgbClr val="F1C232"/>
                </a:solidFill>
                <a:latin typeface="Helvetica Neue"/>
                <a:ea typeface="Helvetica Neue"/>
                <a:cs typeface="Helvetica Neue"/>
                <a:sym typeface="Helvetica Neue"/>
              </a:rPr>
              <a:t>Discovery</a:t>
            </a:r>
            <a:endParaRPr i="0" sz="1400" u="none" cap="none" strike="noStrike">
              <a:solidFill>
                <a:srgbClr val="F1C232"/>
              </a:solidFill>
              <a:latin typeface="Helvetica Neue"/>
              <a:ea typeface="Helvetica Neue"/>
              <a:cs typeface="Helvetica Neue"/>
              <a:sym typeface="Helvetica Neue"/>
            </a:endParaRPr>
          </a:p>
        </p:txBody>
      </p:sp>
      <p:sp>
        <p:nvSpPr>
          <p:cNvPr id="166" name="Google Shape;166;p37"/>
          <p:cNvSpPr/>
          <p:nvPr/>
        </p:nvSpPr>
        <p:spPr>
          <a:xfrm>
            <a:off x="1274450" y="3629334"/>
            <a:ext cx="1752600" cy="892500"/>
          </a:xfrm>
          <a:prstGeom prst="rect">
            <a:avLst/>
          </a:prstGeom>
          <a:noFill/>
          <a:ln>
            <a:noFill/>
          </a:ln>
        </p:spPr>
        <p:txBody>
          <a:bodyPr anchorCtr="0" anchor="t" bIns="0" lIns="0" spcFirstLastPara="1" rIns="0" wrap="square" tIns="0">
            <a:noAutofit/>
          </a:bodyPr>
          <a:lstStyle/>
          <a:p>
            <a:pPr indent="-207100" lvl="1" marL="291599" marR="0" rtl="0" algn="l">
              <a:spcBef>
                <a:spcPts val="0"/>
              </a:spcBef>
              <a:spcAft>
                <a:spcPts val="0"/>
              </a:spcAft>
              <a:buClr>
                <a:schemeClr val="lt1"/>
              </a:buClr>
              <a:buSzPts val="1100"/>
              <a:buFont typeface="Helvetica Neue"/>
              <a:buChar char="•"/>
            </a:pPr>
            <a:r>
              <a:rPr lang="en-GB" sz="1100">
                <a:solidFill>
                  <a:srgbClr val="FFFFFF"/>
                </a:solidFill>
                <a:latin typeface="Helvetica Neue"/>
                <a:ea typeface="Helvetica Neue"/>
                <a:cs typeface="Helvetica Neue"/>
                <a:sym typeface="Helvetica Neue"/>
              </a:rPr>
              <a:t>Led by CDDO</a:t>
            </a:r>
            <a:endParaRPr sz="1100">
              <a:solidFill>
                <a:srgbClr val="FFFFFF"/>
              </a:solidFill>
              <a:latin typeface="Helvetica Neue"/>
              <a:ea typeface="Helvetica Neue"/>
              <a:cs typeface="Helvetica Neue"/>
              <a:sym typeface="Helvetica Neue"/>
            </a:endParaRPr>
          </a:p>
          <a:p>
            <a:pPr indent="-207100" lvl="1" marL="291599" marR="0" rtl="0" algn="l">
              <a:spcBef>
                <a:spcPts val="0"/>
              </a:spcBef>
              <a:spcAft>
                <a:spcPts val="0"/>
              </a:spcAft>
              <a:buClr>
                <a:srgbClr val="FFFFFF"/>
              </a:buClr>
              <a:buSzPts val="1100"/>
              <a:buFont typeface="Helvetica Neue"/>
              <a:buChar char="•"/>
            </a:pPr>
            <a:r>
              <a:rPr lang="en-GB" sz="1100">
                <a:solidFill>
                  <a:srgbClr val="FFFFFF"/>
                </a:solidFill>
                <a:latin typeface="Helvetica Neue"/>
                <a:ea typeface="Helvetica Neue"/>
                <a:cs typeface="Helvetica Neue"/>
                <a:sym typeface="Helvetica Neue"/>
              </a:rPr>
              <a:t>GSG and NCSC</a:t>
            </a:r>
            <a:endParaRPr sz="1100">
              <a:solidFill>
                <a:srgbClr val="FFFFFF"/>
              </a:solidFill>
              <a:latin typeface="Helvetica Neue"/>
              <a:ea typeface="Helvetica Neue"/>
              <a:cs typeface="Helvetica Neue"/>
              <a:sym typeface="Helvetica Neue"/>
            </a:endParaRPr>
          </a:p>
          <a:p>
            <a:pPr indent="-207100" lvl="1" marL="291599" marR="0" rtl="0" algn="l">
              <a:spcBef>
                <a:spcPts val="0"/>
              </a:spcBef>
              <a:spcAft>
                <a:spcPts val="0"/>
              </a:spcAft>
              <a:buClr>
                <a:srgbClr val="FFFFFF"/>
              </a:buClr>
              <a:buSzPts val="1100"/>
              <a:buFont typeface="Helvetica Neue"/>
              <a:buChar char="•"/>
            </a:pPr>
            <a:r>
              <a:rPr lang="en-GB" sz="1100">
                <a:solidFill>
                  <a:srgbClr val="FFFFFF"/>
                </a:solidFill>
                <a:latin typeface="Helvetica Neue"/>
                <a:ea typeface="Helvetica Neue"/>
                <a:cs typeface="Helvetica Neue"/>
                <a:sym typeface="Helvetica Neue"/>
              </a:rPr>
              <a:t>Gov organisations</a:t>
            </a:r>
            <a:endParaRPr sz="1100">
              <a:solidFill>
                <a:srgbClr val="FFFFFF"/>
              </a:solidFill>
              <a:latin typeface="Helvetica Neue"/>
              <a:ea typeface="Helvetica Neue"/>
              <a:cs typeface="Helvetica Neue"/>
              <a:sym typeface="Helvetica Neue"/>
            </a:endParaRPr>
          </a:p>
        </p:txBody>
      </p:sp>
      <p:sp>
        <p:nvSpPr>
          <p:cNvPr id="167" name="Google Shape;167;p37"/>
          <p:cNvSpPr/>
          <p:nvPr/>
        </p:nvSpPr>
        <p:spPr>
          <a:xfrm>
            <a:off x="7014425" y="2260975"/>
            <a:ext cx="2010600" cy="892500"/>
          </a:xfrm>
          <a:prstGeom prst="rect">
            <a:avLst/>
          </a:prstGeom>
          <a:noFill/>
          <a:ln>
            <a:noFill/>
          </a:ln>
        </p:spPr>
        <p:txBody>
          <a:bodyPr anchorCtr="0" anchor="t" bIns="0" lIns="0" spcFirstLastPara="1" rIns="0" wrap="square" tIns="0">
            <a:noAutofit/>
          </a:bodyPr>
          <a:lstStyle/>
          <a:p>
            <a:pPr indent="-188050" lvl="1" marL="291599" marR="0" rtl="0" algn="l">
              <a:spcBef>
                <a:spcPts val="0"/>
              </a:spcBef>
              <a:spcAft>
                <a:spcPts val="0"/>
              </a:spcAft>
              <a:buClr>
                <a:schemeClr val="lt1"/>
              </a:buClr>
              <a:buSzPts val="1100"/>
              <a:buFont typeface="Helvetica Neue"/>
              <a:buChar char="•"/>
            </a:pPr>
            <a:r>
              <a:rPr lang="en-GB" sz="1100">
                <a:solidFill>
                  <a:srgbClr val="FFFFFF"/>
                </a:solidFill>
                <a:latin typeface="Helvetica Neue"/>
                <a:ea typeface="Helvetica Neue"/>
                <a:cs typeface="Helvetica Neue"/>
                <a:sym typeface="Helvetica Neue"/>
              </a:rPr>
              <a:t>Update the outputs based on feedback</a:t>
            </a:r>
            <a:endParaRPr sz="1100">
              <a:solidFill>
                <a:srgbClr val="FFFFFF"/>
              </a:solidFill>
              <a:latin typeface="Helvetica Neue"/>
              <a:ea typeface="Helvetica Neue"/>
              <a:cs typeface="Helvetica Neue"/>
              <a:sym typeface="Helvetica Neue"/>
            </a:endParaRPr>
          </a:p>
          <a:p>
            <a:pPr indent="-188050" lvl="1" marL="291599" marR="0" rtl="0" algn="l">
              <a:spcBef>
                <a:spcPts val="0"/>
              </a:spcBef>
              <a:spcAft>
                <a:spcPts val="0"/>
              </a:spcAft>
              <a:buClr>
                <a:schemeClr val="lt1"/>
              </a:buClr>
              <a:buSzPts val="1100"/>
              <a:buFont typeface="Helvetica Neue"/>
              <a:buChar char="•"/>
            </a:pPr>
            <a:r>
              <a:rPr lang="en-GB" sz="1100">
                <a:solidFill>
                  <a:srgbClr val="FFFFFF"/>
                </a:solidFill>
                <a:latin typeface="Helvetica Neue"/>
                <a:ea typeface="Helvetica Neue"/>
                <a:cs typeface="Helvetica Neue"/>
                <a:sym typeface="Helvetica Neue"/>
              </a:rPr>
              <a:t>Obtain approvals</a:t>
            </a:r>
            <a:endParaRPr sz="1100">
              <a:solidFill>
                <a:srgbClr val="FFFFFF"/>
              </a:solidFill>
              <a:latin typeface="Helvetica Neue"/>
              <a:ea typeface="Helvetica Neue"/>
              <a:cs typeface="Helvetica Neue"/>
              <a:sym typeface="Helvetica Neue"/>
            </a:endParaRPr>
          </a:p>
          <a:p>
            <a:pPr indent="-188050" lvl="1" marL="291599" marR="0" rtl="0" algn="l">
              <a:spcBef>
                <a:spcPts val="0"/>
              </a:spcBef>
              <a:spcAft>
                <a:spcPts val="0"/>
              </a:spcAft>
              <a:buClr>
                <a:srgbClr val="FFFFFF"/>
              </a:buClr>
              <a:buSzPts val="1100"/>
              <a:buFont typeface="Helvetica Neue"/>
              <a:buChar char="•"/>
            </a:pPr>
            <a:r>
              <a:rPr lang="en-GB" sz="1100">
                <a:solidFill>
                  <a:srgbClr val="FFFFFF"/>
                </a:solidFill>
                <a:latin typeface="Helvetica Neue"/>
                <a:ea typeface="Helvetica Neue"/>
                <a:cs typeface="Helvetica Neue"/>
                <a:sym typeface="Helvetica Neue"/>
              </a:rPr>
              <a:t>Awareness sessions</a:t>
            </a:r>
            <a:endParaRPr sz="1100">
              <a:solidFill>
                <a:srgbClr val="FFFFFF"/>
              </a:solidFill>
              <a:latin typeface="Helvetica Neue"/>
              <a:ea typeface="Helvetica Neue"/>
              <a:cs typeface="Helvetica Neue"/>
              <a:sym typeface="Helvetica Neue"/>
            </a:endParaRPr>
          </a:p>
          <a:p>
            <a:pPr indent="-188050" lvl="1" marL="291599" marR="0" rtl="0" algn="l">
              <a:spcBef>
                <a:spcPts val="300"/>
              </a:spcBef>
              <a:spcAft>
                <a:spcPts val="0"/>
              </a:spcAft>
              <a:buClr>
                <a:schemeClr val="lt1"/>
              </a:buClr>
              <a:buSzPts val="1100"/>
              <a:buFont typeface="Helvetica Neue"/>
              <a:buChar char="•"/>
            </a:pPr>
            <a:r>
              <a:rPr lang="en-GB" sz="1100">
                <a:solidFill>
                  <a:srgbClr val="FFFFFF"/>
                </a:solidFill>
                <a:latin typeface="Helvetica Neue"/>
                <a:ea typeface="Helvetica Neue"/>
                <a:cs typeface="Helvetica Neue"/>
                <a:sym typeface="Helvetica Neue"/>
              </a:rPr>
              <a:t>Publish on security.gov.uk</a:t>
            </a:r>
            <a:endParaRPr sz="1100">
              <a:solidFill>
                <a:srgbClr val="FFFFFF"/>
              </a:solidFill>
              <a:latin typeface="Helvetica Neue"/>
              <a:ea typeface="Helvetica Neue"/>
              <a:cs typeface="Helvetica Neue"/>
              <a:sym typeface="Helvetica Neue"/>
            </a:endParaRPr>
          </a:p>
          <a:p>
            <a:pPr indent="-188050" lvl="1" marL="291599" marR="0" rtl="0" algn="l">
              <a:spcBef>
                <a:spcPts val="300"/>
              </a:spcBef>
              <a:spcAft>
                <a:spcPts val="300"/>
              </a:spcAft>
              <a:buClr>
                <a:srgbClr val="FFFFFF"/>
              </a:buClr>
              <a:buSzPts val="1100"/>
              <a:buFont typeface="Helvetica Neue"/>
              <a:buChar char="•"/>
            </a:pPr>
            <a:r>
              <a:rPr lang="en-GB" sz="1100">
                <a:solidFill>
                  <a:srgbClr val="FFFFFF"/>
                </a:solidFill>
                <a:latin typeface="Helvetica Neue"/>
                <a:ea typeface="Helvetica Neue"/>
                <a:cs typeface="Helvetica Neue"/>
                <a:sym typeface="Helvetica Neue"/>
              </a:rPr>
              <a:t>Launch at Govt Cyber Security Conf</a:t>
            </a:r>
            <a:endParaRPr sz="1100">
              <a:solidFill>
                <a:srgbClr val="FFFFFF"/>
              </a:solidFill>
              <a:latin typeface="Helvetica Neue"/>
              <a:ea typeface="Helvetica Neue"/>
              <a:cs typeface="Helvetica Neue"/>
              <a:sym typeface="Helvetica Neue"/>
            </a:endParaRPr>
          </a:p>
        </p:txBody>
      </p:sp>
      <p:sp>
        <p:nvSpPr>
          <p:cNvPr id="168" name="Google Shape;168;p37"/>
          <p:cNvSpPr/>
          <p:nvPr/>
        </p:nvSpPr>
        <p:spPr>
          <a:xfrm>
            <a:off x="5068650" y="2260975"/>
            <a:ext cx="1836000" cy="892500"/>
          </a:xfrm>
          <a:prstGeom prst="rect">
            <a:avLst/>
          </a:prstGeom>
          <a:noFill/>
          <a:ln>
            <a:noFill/>
          </a:ln>
        </p:spPr>
        <p:txBody>
          <a:bodyPr anchorCtr="0" anchor="t" bIns="0" lIns="0" spcFirstLastPara="1" rIns="0" wrap="square" tIns="0">
            <a:noAutofit/>
          </a:bodyPr>
          <a:lstStyle/>
          <a:p>
            <a:pPr indent="-207100" lvl="1" marL="291599" marR="0" rtl="0" algn="l">
              <a:spcBef>
                <a:spcPts val="300"/>
              </a:spcBef>
              <a:spcAft>
                <a:spcPts val="0"/>
              </a:spcAft>
              <a:buClr>
                <a:schemeClr val="lt1"/>
              </a:buClr>
              <a:buSzPts val="1100"/>
              <a:buFont typeface="Helvetica Neue"/>
              <a:buChar char="•"/>
            </a:pPr>
            <a:r>
              <a:rPr lang="en-GB" sz="1100">
                <a:solidFill>
                  <a:srgbClr val="FFFFFF"/>
                </a:solidFill>
                <a:latin typeface="Helvetica Neue"/>
                <a:ea typeface="Helvetica Neue"/>
                <a:cs typeface="Helvetica Neue"/>
                <a:sym typeface="Helvetica Neue"/>
              </a:rPr>
              <a:t>Tested outputs with 6 pilots</a:t>
            </a:r>
            <a:endParaRPr sz="1100">
              <a:solidFill>
                <a:srgbClr val="FFFFFF"/>
              </a:solidFill>
              <a:latin typeface="Helvetica Neue"/>
              <a:ea typeface="Helvetica Neue"/>
              <a:cs typeface="Helvetica Neue"/>
              <a:sym typeface="Helvetica Neue"/>
            </a:endParaRPr>
          </a:p>
          <a:p>
            <a:pPr indent="-207100" lvl="1" marL="291599" marR="0" rtl="0" algn="l">
              <a:spcBef>
                <a:spcPts val="300"/>
              </a:spcBef>
              <a:spcAft>
                <a:spcPts val="0"/>
              </a:spcAft>
              <a:buClr>
                <a:srgbClr val="FFFFFF"/>
              </a:buClr>
              <a:buSzPts val="1100"/>
              <a:buFont typeface="Helvetica Neue"/>
              <a:buChar char="•"/>
            </a:pPr>
            <a:r>
              <a:rPr lang="en-GB" sz="1100">
                <a:solidFill>
                  <a:srgbClr val="FFFFFF"/>
                </a:solidFill>
                <a:latin typeface="Helvetica Neue"/>
                <a:ea typeface="Helvetica Neue"/>
                <a:cs typeface="Helvetica Neue"/>
                <a:sym typeface="Helvetica Neue"/>
              </a:rPr>
              <a:t>Run user research / workshops</a:t>
            </a:r>
            <a:endParaRPr sz="1100">
              <a:solidFill>
                <a:srgbClr val="FFFFFF"/>
              </a:solidFill>
              <a:latin typeface="Helvetica Neue"/>
              <a:ea typeface="Helvetica Neue"/>
              <a:cs typeface="Helvetica Neue"/>
              <a:sym typeface="Helvetica Neue"/>
            </a:endParaRPr>
          </a:p>
          <a:p>
            <a:pPr indent="-207100" lvl="1" marL="291599" marR="0" rtl="0" algn="l">
              <a:spcBef>
                <a:spcPts val="300"/>
              </a:spcBef>
              <a:spcAft>
                <a:spcPts val="0"/>
              </a:spcAft>
              <a:buClr>
                <a:srgbClr val="FFFFFF"/>
              </a:buClr>
              <a:buSzPts val="1100"/>
              <a:buFont typeface="Helvetica Neue"/>
              <a:buChar char="•"/>
            </a:pPr>
            <a:r>
              <a:rPr lang="en-GB" sz="1100">
                <a:solidFill>
                  <a:srgbClr val="FFFFFF"/>
                </a:solidFill>
                <a:latin typeface="Helvetica Neue"/>
                <a:ea typeface="Helvetica Neue"/>
                <a:cs typeface="Helvetica Neue"/>
                <a:sym typeface="Helvetica Neue"/>
              </a:rPr>
              <a:t>Presented at </a:t>
            </a:r>
            <a:r>
              <a:rPr lang="en-GB" sz="1100">
                <a:solidFill>
                  <a:schemeClr val="lt1"/>
                </a:solidFill>
                <a:latin typeface="Helvetica Neue"/>
                <a:ea typeface="Helvetica Neue"/>
                <a:cs typeface="Helvetica Neue"/>
                <a:sym typeface="Helvetica Neue"/>
              </a:rPr>
              <a:t>boards, </a:t>
            </a:r>
            <a:r>
              <a:rPr lang="en-GB" sz="1100">
                <a:solidFill>
                  <a:srgbClr val="FFFFFF"/>
                </a:solidFill>
                <a:latin typeface="Helvetica Neue"/>
                <a:ea typeface="Helvetica Neue"/>
                <a:cs typeface="Helvetica Neue"/>
                <a:sym typeface="Helvetica Neue"/>
              </a:rPr>
              <a:t>committees and forums</a:t>
            </a:r>
            <a:endParaRPr sz="1100">
              <a:solidFill>
                <a:srgbClr val="FFFFFF"/>
              </a:solidFill>
              <a:latin typeface="Helvetica Neue"/>
              <a:ea typeface="Helvetica Neue"/>
              <a:cs typeface="Helvetica Neue"/>
              <a:sym typeface="Helvetica Neue"/>
            </a:endParaRPr>
          </a:p>
          <a:p>
            <a:pPr indent="-207100" lvl="1" marL="291599" marR="0" rtl="0" algn="l">
              <a:spcBef>
                <a:spcPts val="300"/>
              </a:spcBef>
              <a:spcAft>
                <a:spcPts val="300"/>
              </a:spcAft>
              <a:buClr>
                <a:srgbClr val="FFFFFF"/>
              </a:buClr>
              <a:buSzPts val="1100"/>
              <a:buFont typeface="Helvetica Neue"/>
              <a:buChar char="•"/>
            </a:pPr>
            <a:r>
              <a:rPr lang="en-GB" sz="1100">
                <a:solidFill>
                  <a:srgbClr val="FFFFFF"/>
                </a:solidFill>
                <a:latin typeface="Helvetica Neue"/>
                <a:ea typeface="Helvetica Neue"/>
                <a:cs typeface="Helvetica Neue"/>
                <a:sym typeface="Helvetica Neue"/>
              </a:rPr>
              <a:t>Published blogs</a:t>
            </a:r>
            <a:endParaRPr sz="1100">
              <a:solidFill>
                <a:srgbClr val="FFFFFF"/>
              </a:solidFill>
              <a:latin typeface="Helvetica Neue"/>
              <a:ea typeface="Helvetica Neue"/>
              <a:cs typeface="Helvetica Neue"/>
              <a:sym typeface="Helvetica Neue"/>
            </a:endParaRPr>
          </a:p>
        </p:txBody>
      </p:sp>
      <p:sp>
        <p:nvSpPr>
          <p:cNvPr id="169" name="Google Shape;169;p37"/>
          <p:cNvSpPr/>
          <p:nvPr/>
        </p:nvSpPr>
        <p:spPr>
          <a:xfrm>
            <a:off x="1198250" y="2260975"/>
            <a:ext cx="1947000" cy="892500"/>
          </a:xfrm>
          <a:prstGeom prst="rect">
            <a:avLst/>
          </a:prstGeom>
          <a:noFill/>
          <a:ln>
            <a:noFill/>
          </a:ln>
        </p:spPr>
        <p:txBody>
          <a:bodyPr anchorCtr="0" anchor="t" bIns="0" lIns="0" spcFirstLastPara="1" rIns="0" wrap="square" tIns="0">
            <a:noAutofit/>
          </a:bodyPr>
          <a:lstStyle/>
          <a:p>
            <a:pPr indent="-207100" lvl="1" marL="291599" marR="0" rtl="0" algn="l">
              <a:spcBef>
                <a:spcPts val="0"/>
              </a:spcBef>
              <a:spcAft>
                <a:spcPts val="0"/>
              </a:spcAft>
              <a:buClr>
                <a:schemeClr val="lt1"/>
              </a:buClr>
              <a:buSzPts val="1100"/>
              <a:buFont typeface="Helvetica Neue"/>
              <a:buChar char="•"/>
            </a:pPr>
            <a:r>
              <a:rPr lang="en-GB" sz="1100">
                <a:solidFill>
                  <a:srgbClr val="FFFFFF"/>
                </a:solidFill>
                <a:latin typeface="Helvetica Neue"/>
                <a:ea typeface="Helvetica Neue"/>
                <a:cs typeface="Helvetica Neue"/>
                <a:sym typeface="Helvetica Neue"/>
              </a:rPr>
              <a:t>Established Working Group</a:t>
            </a:r>
            <a:endParaRPr sz="1100">
              <a:latin typeface="Helvetica Neue"/>
              <a:ea typeface="Helvetica Neue"/>
              <a:cs typeface="Helvetica Neue"/>
              <a:sym typeface="Helvetica Neue"/>
            </a:endParaRPr>
          </a:p>
          <a:p>
            <a:pPr indent="-207100" lvl="1" marL="291599" marR="0" rtl="0" algn="l">
              <a:spcBef>
                <a:spcPts val="300"/>
              </a:spcBef>
              <a:spcAft>
                <a:spcPts val="0"/>
              </a:spcAft>
              <a:buClr>
                <a:schemeClr val="lt1"/>
              </a:buClr>
              <a:buSzPts val="1100"/>
              <a:buFont typeface="Helvetica Neue"/>
              <a:buChar char="•"/>
            </a:pPr>
            <a:r>
              <a:rPr lang="en-GB" sz="1100">
                <a:solidFill>
                  <a:srgbClr val="FFFFFF"/>
                </a:solidFill>
                <a:latin typeface="Helvetica Neue"/>
                <a:ea typeface="Helvetica Neue"/>
                <a:cs typeface="Helvetica Neue"/>
                <a:sym typeface="Helvetica Neue"/>
              </a:rPr>
              <a:t>Agreed ToR</a:t>
            </a:r>
            <a:endParaRPr sz="1100">
              <a:solidFill>
                <a:srgbClr val="FFFFFF"/>
              </a:solidFill>
              <a:latin typeface="Helvetica Neue"/>
              <a:ea typeface="Helvetica Neue"/>
              <a:cs typeface="Helvetica Neue"/>
              <a:sym typeface="Helvetica Neue"/>
            </a:endParaRPr>
          </a:p>
          <a:p>
            <a:pPr indent="-207100" lvl="1" marL="291599" marR="0" rtl="0" algn="l">
              <a:spcBef>
                <a:spcPts val="300"/>
              </a:spcBef>
              <a:spcAft>
                <a:spcPts val="0"/>
              </a:spcAft>
              <a:buClr>
                <a:srgbClr val="FFFFFF"/>
              </a:buClr>
              <a:buSzPts val="1100"/>
              <a:buFont typeface="Helvetica Neue"/>
              <a:buChar char="•"/>
            </a:pPr>
            <a:r>
              <a:rPr lang="en-GB" sz="1100">
                <a:solidFill>
                  <a:srgbClr val="FFFFFF"/>
                </a:solidFill>
                <a:latin typeface="Helvetica Neue"/>
                <a:ea typeface="Helvetica Neue"/>
                <a:cs typeface="Helvetica Neue"/>
                <a:sym typeface="Helvetica Neue"/>
              </a:rPr>
              <a:t>Agreed goals and outputs</a:t>
            </a:r>
            <a:endParaRPr sz="1100">
              <a:solidFill>
                <a:srgbClr val="FFFFFF"/>
              </a:solidFill>
              <a:latin typeface="Helvetica Neue"/>
              <a:ea typeface="Helvetica Neue"/>
              <a:cs typeface="Helvetica Neue"/>
              <a:sym typeface="Helvetica Neue"/>
            </a:endParaRPr>
          </a:p>
          <a:p>
            <a:pPr indent="-207100" lvl="1" marL="291599" marR="0" rtl="0" algn="l">
              <a:spcBef>
                <a:spcPts val="300"/>
              </a:spcBef>
              <a:spcAft>
                <a:spcPts val="0"/>
              </a:spcAft>
              <a:buClr>
                <a:srgbClr val="FFFFFF"/>
              </a:buClr>
              <a:buSzPts val="1100"/>
              <a:buFont typeface="Helvetica Neue"/>
              <a:buChar char="•"/>
            </a:pPr>
            <a:r>
              <a:rPr lang="en-GB" sz="1100">
                <a:solidFill>
                  <a:srgbClr val="FFFFFF"/>
                </a:solidFill>
                <a:latin typeface="Helvetica Neue"/>
                <a:ea typeface="Helvetica Neue"/>
                <a:cs typeface="Helvetica Neue"/>
                <a:sym typeface="Helvetica Neue"/>
              </a:rPr>
              <a:t>Drafted the 10 principles</a:t>
            </a:r>
            <a:endParaRPr sz="1100">
              <a:solidFill>
                <a:srgbClr val="FFFFFF"/>
              </a:solidFill>
              <a:latin typeface="Helvetica Neue"/>
              <a:ea typeface="Helvetica Neue"/>
              <a:cs typeface="Helvetica Neue"/>
              <a:sym typeface="Helvetica Neue"/>
            </a:endParaRPr>
          </a:p>
        </p:txBody>
      </p:sp>
      <p:sp>
        <p:nvSpPr>
          <p:cNvPr id="170" name="Google Shape;170;p37"/>
          <p:cNvSpPr/>
          <p:nvPr/>
        </p:nvSpPr>
        <p:spPr>
          <a:xfrm>
            <a:off x="3187777" y="2260978"/>
            <a:ext cx="1752600" cy="892500"/>
          </a:xfrm>
          <a:prstGeom prst="rect">
            <a:avLst/>
          </a:prstGeom>
          <a:noFill/>
          <a:ln>
            <a:noFill/>
          </a:ln>
        </p:spPr>
        <p:txBody>
          <a:bodyPr anchorCtr="0" anchor="t" bIns="0" lIns="0" spcFirstLastPara="1" rIns="0" wrap="square" tIns="0">
            <a:noAutofit/>
          </a:bodyPr>
          <a:lstStyle/>
          <a:p>
            <a:pPr indent="-207100" lvl="1" marL="291599" marR="0" rtl="0" algn="l">
              <a:spcBef>
                <a:spcPts val="0"/>
              </a:spcBef>
              <a:spcAft>
                <a:spcPts val="0"/>
              </a:spcAft>
              <a:buClr>
                <a:schemeClr val="lt1"/>
              </a:buClr>
              <a:buSzPts val="1100"/>
              <a:buFont typeface="Helvetica Neue"/>
              <a:buChar char="•"/>
            </a:pPr>
            <a:r>
              <a:rPr lang="en-GB" sz="1100">
                <a:solidFill>
                  <a:srgbClr val="FFFFFF"/>
                </a:solidFill>
                <a:latin typeface="Helvetica Neue"/>
                <a:ea typeface="Helvetica Neue"/>
                <a:cs typeface="Helvetica Neue"/>
                <a:sym typeface="Helvetica Neue"/>
              </a:rPr>
              <a:t>Drafted activities, templates, examples and tools</a:t>
            </a:r>
            <a:endParaRPr sz="1100">
              <a:solidFill>
                <a:srgbClr val="FFFFFF"/>
              </a:solidFill>
              <a:latin typeface="Helvetica Neue"/>
              <a:ea typeface="Helvetica Neue"/>
              <a:cs typeface="Helvetica Neue"/>
              <a:sym typeface="Helvetica Neue"/>
            </a:endParaRPr>
          </a:p>
          <a:p>
            <a:pPr indent="-207100" lvl="1" marL="291599" marR="0" rtl="0" algn="l">
              <a:spcBef>
                <a:spcPts val="0"/>
              </a:spcBef>
              <a:spcAft>
                <a:spcPts val="0"/>
              </a:spcAft>
              <a:buClr>
                <a:srgbClr val="FFFFFF"/>
              </a:buClr>
              <a:buSzPts val="1100"/>
              <a:buFont typeface="Helvetica Neue"/>
              <a:buChar char="•"/>
            </a:pPr>
            <a:r>
              <a:rPr lang="en-GB" sz="1100">
                <a:solidFill>
                  <a:srgbClr val="FFFFFF"/>
                </a:solidFill>
                <a:latin typeface="Helvetica Neue"/>
                <a:ea typeface="Helvetica Neue"/>
                <a:cs typeface="Helvetica Neue"/>
                <a:sym typeface="Helvetica Neue"/>
              </a:rPr>
              <a:t>Establish Industry Panel</a:t>
            </a:r>
            <a:endParaRPr sz="1100">
              <a:solidFill>
                <a:srgbClr val="FFFFFF"/>
              </a:solidFill>
              <a:latin typeface="Helvetica Neue"/>
              <a:ea typeface="Helvetica Neue"/>
              <a:cs typeface="Helvetica Neue"/>
              <a:sym typeface="Helvetica Neue"/>
            </a:endParaRPr>
          </a:p>
          <a:p>
            <a:pPr indent="-207100" lvl="1" marL="291599" marR="0" rtl="0" algn="l">
              <a:spcBef>
                <a:spcPts val="0"/>
              </a:spcBef>
              <a:spcAft>
                <a:spcPts val="0"/>
              </a:spcAft>
              <a:buClr>
                <a:srgbClr val="FFFFFF"/>
              </a:buClr>
              <a:buSzPts val="1100"/>
              <a:buFont typeface="Helvetica Neue"/>
              <a:buChar char="•"/>
            </a:pPr>
            <a:r>
              <a:rPr lang="en-GB" sz="1100">
                <a:solidFill>
                  <a:srgbClr val="FFFFFF"/>
                </a:solidFill>
                <a:latin typeface="Helvetica Neue"/>
                <a:ea typeface="Helvetica Neue"/>
                <a:cs typeface="Helvetica Neue"/>
                <a:sym typeface="Helvetica Neue"/>
              </a:rPr>
              <a:t>Iterated the principles</a:t>
            </a:r>
            <a:endParaRPr sz="1100">
              <a:solidFill>
                <a:srgbClr val="FFFFFF"/>
              </a:solidFill>
              <a:latin typeface="Helvetica Neue"/>
              <a:ea typeface="Helvetica Neue"/>
              <a:cs typeface="Helvetica Neue"/>
              <a:sym typeface="Helvetica Neue"/>
            </a:endParaRPr>
          </a:p>
          <a:p>
            <a:pPr indent="0" lvl="0" marL="914400" marR="0" rtl="0" algn="l">
              <a:spcBef>
                <a:spcPts val="0"/>
              </a:spcBef>
              <a:spcAft>
                <a:spcPts val="0"/>
              </a:spcAft>
              <a:buNone/>
            </a:pPr>
            <a:r>
              <a:t/>
            </a:r>
            <a:endParaRPr sz="1100">
              <a:solidFill>
                <a:srgbClr val="FFFFFF"/>
              </a:solidFill>
              <a:latin typeface="Helvetica Neue"/>
              <a:ea typeface="Helvetica Neue"/>
              <a:cs typeface="Helvetica Neue"/>
              <a:sym typeface="Helvetica Neue"/>
            </a:endParaRPr>
          </a:p>
          <a:p>
            <a:pPr indent="0" lvl="0" marL="914400" marR="0" rtl="0" algn="l">
              <a:spcBef>
                <a:spcPts val="0"/>
              </a:spcBef>
              <a:spcAft>
                <a:spcPts val="0"/>
              </a:spcAft>
              <a:buNone/>
            </a:pPr>
            <a:r>
              <a:t/>
            </a:r>
            <a:endParaRPr sz="1100">
              <a:solidFill>
                <a:srgbClr val="FFFFFF"/>
              </a:solidFill>
              <a:latin typeface="Helvetica Neue"/>
              <a:ea typeface="Helvetica Neue"/>
              <a:cs typeface="Helvetica Neue"/>
              <a:sym typeface="Helvetica Neue"/>
            </a:endParaRPr>
          </a:p>
        </p:txBody>
      </p:sp>
      <p:sp>
        <p:nvSpPr>
          <p:cNvPr id="171" name="Google Shape;171;p37"/>
          <p:cNvSpPr/>
          <p:nvPr/>
        </p:nvSpPr>
        <p:spPr>
          <a:xfrm>
            <a:off x="3187777" y="3629334"/>
            <a:ext cx="1752600" cy="892500"/>
          </a:xfrm>
          <a:prstGeom prst="rect">
            <a:avLst/>
          </a:prstGeom>
          <a:noFill/>
          <a:ln>
            <a:noFill/>
          </a:ln>
        </p:spPr>
        <p:txBody>
          <a:bodyPr anchorCtr="0" anchor="t" bIns="0" lIns="0" spcFirstLastPara="1" rIns="0" wrap="square" tIns="0">
            <a:noAutofit/>
          </a:bodyPr>
          <a:lstStyle/>
          <a:p>
            <a:pPr indent="-207100" lvl="1" marL="291599" marR="0" rtl="0" algn="l">
              <a:spcBef>
                <a:spcPts val="300"/>
              </a:spcBef>
              <a:spcAft>
                <a:spcPts val="0"/>
              </a:spcAft>
              <a:buClr>
                <a:schemeClr val="lt1"/>
              </a:buClr>
              <a:buSzPts val="1100"/>
              <a:buFont typeface="Helvetica Neue"/>
              <a:buChar char="•"/>
            </a:pPr>
            <a:r>
              <a:rPr lang="en-GB" sz="1100">
                <a:solidFill>
                  <a:srgbClr val="FFFFFF"/>
                </a:solidFill>
                <a:latin typeface="Helvetica Neue"/>
                <a:ea typeface="Helvetica Neue"/>
                <a:cs typeface="Helvetica Neue"/>
                <a:sym typeface="Helvetica Neue"/>
              </a:rPr>
              <a:t>Led by CDDO</a:t>
            </a:r>
            <a:endParaRPr sz="1100">
              <a:solidFill>
                <a:srgbClr val="FFFFFF"/>
              </a:solidFill>
              <a:latin typeface="Helvetica Neue"/>
              <a:ea typeface="Helvetica Neue"/>
              <a:cs typeface="Helvetica Neue"/>
              <a:sym typeface="Helvetica Neue"/>
            </a:endParaRPr>
          </a:p>
          <a:p>
            <a:pPr indent="-207100" lvl="1" marL="291599" marR="0" rtl="0" algn="l">
              <a:spcBef>
                <a:spcPts val="300"/>
              </a:spcBef>
              <a:spcAft>
                <a:spcPts val="0"/>
              </a:spcAft>
              <a:buClr>
                <a:schemeClr val="lt1"/>
              </a:buClr>
              <a:buSzPts val="1100"/>
              <a:buFont typeface="Helvetica Neue"/>
              <a:buChar char="•"/>
            </a:pPr>
            <a:r>
              <a:rPr lang="en-GB" sz="1100">
                <a:solidFill>
                  <a:schemeClr val="lt1"/>
                </a:solidFill>
                <a:latin typeface="Helvetica Neue"/>
                <a:ea typeface="Helvetica Neue"/>
                <a:cs typeface="Helvetica Neue"/>
                <a:sym typeface="Helvetica Neue"/>
              </a:rPr>
              <a:t>GSG and </a:t>
            </a:r>
            <a:r>
              <a:rPr lang="en-GB" sz="1100">
                <a:solidFill>
                  <a:schemeClr val="lt1"/>
                </a:solidFill>
                <a:latin typeface="Helvetica Neue"/>
                <a:ea typeface="Helvetica Neue"/>
                <a:cs typeface="Helvetica Neue"/>
                <a:sym typeface="Helvetica Neue"/>
              </a:rPr>
              <a:t>NCSC</a:t>
            </a:r>
            <a:endParaRPr sz="1100">
              <a:solidFill>
                <a:schemeClr val="lt1"/>
              </a:solidFill>
              <a:latin typeface="Helvetica Neue"/>
              <a:ea typeface="Helvetica Neue"/>
              <a:cs typeface="Helvetica Neue"/>
              <a:sym typeface="Helvetica Neue"/>
            </a:endParaRPr>
          </a:p>
          <a:p>
            <a:pPr indent="-207100" lvl="1" marL="291599" marR="0" rtl="0" algn="l">
              <a:spcBef>
                <a:spcPts val="300"/>
              </a:spcBef>
              <a:spcAft>
                <a:spcPts val="0"/>
              </a:spcAft>
              <a:buClr>
                <a:schemeClr val="lt1"/>
              </a:buClr>
              <a:buSzPts val="1100"/>
              <a:buFont typeface="Helvetica Neue"/>
              <a:buChar char="•"/>
            </a:pPr>
            <a:r>
              <a:rPr lang="en-GB" sz="1100">
                <a:solidFill>
                  <a:schemeClr val="lt1"/>
                </a:solidFill>
                <a:latin typeface="Helvetica Neue"/>
                <a:ea typeface="Helvetica Neue"/>
                <a:cs typeface="Helvetica Neue"/>
                <a:sym typeface="Helvetica Neue"/>
              </a:rPr>
              <a:t>Gov organisations</a:t>
            </a:r>
            <a:endParaRPr sz="1100">
              <a:solidFill>
                <a:schemeClr val="lt1"/>
              </a:solidFill>
              <a:latin typeface="Helvetica Neue"/>
              <a:ea typeface="Helvetica Neue"/>
              <a:cs typeface="Helvetica Neue"/>
              <a:sym typeface="Helvetica Neue"/>
            </a:endParaRPr>
          </a:p>
          <a:p>
            <a:pPr indent="-207100" lvl="1" marL="291599" marR="0" rtl="0" algn="l">
              <a:spcBef>
                <a:spcPts val="300"/>
              </a:spcBef>
              <a:spcAft>
                <a:spcPts val="300"/>
              </a:spcAft>
              <a:buClr>
                <a:schemeClr val="lt1"/>
              </a:buClr>
              <a:buSzPts val="1100"/>
              <a:buFont typeface="Helvetica Neue"/>
              <a:buChar char="•"/>
            </a:pPr>
            <a:r>
              <a:rPr lang="en-GB" sz="1100">
                <a:solidFill>
                  <a:schemeClr val="lt1"/>
                </a:solidFill>
                <a:latin typeface="Helvetica Neue"/>
                <a:ea typeface="Helvetica Neue"/>
                <a:cs typeface="Helvetica Neue"/>
                <a:sym typeface="Helvetica Neue"/>
              </a:rPr>
              <a:t>Suppliers</a:t>
            </a:r>
            <a:endParaRPr sz="1100">
              <a:solidFill>
                <a:schemeClr val="lt1"/>
              </a:solidFill>
              <a:latin typeface="Helvetica Neue"/>
              <a:ea typeface="Helvetica Neue"/>
              <a:cs typeface="Helvetica Neue"/>
              <a:sym typeface="Helvetica Neue"/>
            </a:endParaRPr>
          </a:p>
        </p:txBody>
      </p:sp>
      <p:sp>
        <p:nvSpPr>
          <p:cNvPr id="172" name="Google Shape;172;p37"/>
          <p:cNvSpPr/>
          <p:nvPr/>
        </p:nvSpPr>
        <p:spPr>
          <a:xfrm>
            <a:off x="1274440" y="4908104"/>
            <a:ext cx="1640400" cy="45600"/>
          </a:xfrm>
          <a:prstGeom prst="rect">
            <a:avLst/>
          </a:prstGeom>
          <a:solidFill>
            <a:srgbClr val="B1C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sp>
        <p:nvSpPr>
          <p:cNvPr id="173" name="Google Shape;173;p37"/>
          <p:cNvSpPr/>
          <p:nvPr/>
        </p:nvSpPr>
        <p:spPr>
          <a:xfrm>
            <a:off x="3221321" y="4908104"/>
            <a:ext cx="1640400" cy="45600"/>
          </a:xfrm>
          <a:prstGeom prst="rect">
            <a:avLst/>
          </a:prstGeom>
          <a:solidFill>
            <a:srgbClr val="B1C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sp>
        <p:nvSpPr>
          <p:cNvPr id="174" name="Google Shape;174;p37"/>
          <p:cNvSpPr/>
          <p:nvPr/>
        </p:nvSpPr>
        <p:spPr>
          <a:xfrm>
            <a:off x="5168202" y="4908104"/>
            <a:ext cx="1640400" cy="45600"/>
          </a:xfrm>
          <a:prstGeom prst="rect">
            <a:avLst/>
          </a:prstGeom>
          <a:solidFill>
            <a:srgbClr val="B1C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sp>
        <p:nvSpPr>
          <p:cNvPr id="175" name="Google Shape;175;p37"/>
          <p:cNvSpPr/>
          <p:nvPr/>
        </p:nvSpPr>
        <p:spPr>
          <a:xfrm>
            <a:off x="7115086" y="4908104"/>
            <a:ext cx="1640400" cy="45600"/>
          </a:xfrm>
          <a:prstGeom prst="rect">
            <a:avLst/>
          </a:prstGeom>
          <a:solidFill>
            <a:srgbClr val="B1C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pic>
        <p:nvPicPr>
          <p:cNvPr id="176" name="Google Shape;176;p37"/>
          <p:cNvPicPr preferRelativeResize="0"/>
          <p:nvPr/>
        </p:nvPicPr>
        <p:blipFill rotWithShape="1">
          <a:blip r:embed="rId3">
            <a:alphaModFix/>
          </a:blip>
          <a:srcRect b="0" l="0" r="0" t="0"/>
          <a:stretch/>
        </p:blipFill>
        <p:spPr>
          <a:xfrm rot="-5400000">
            <a:off x="1812899" y="3232488"/>
            <a:ext cx="2589054" cy="93675"/>
          </a:xfrm>
          <a:prstGeom prst="rect">
            <a:avLst/>
          </a:prstGeom>
          <a:noFill/>
          <a:ln>
            <a:noFill/>
          </a:ln>
        </p:spPr>
      </p:pic>
      <p:pic>
        <p:nvPicPr>
          <p:cNvPr id="177" name="Google Shape;177;p37"/>
          <p:cNvPicPr preferRelativeResize="0"/>
          <p:nvPr/>
        </p:nvPicPr>
        <p:blipFill rotWithShape="1">
          <a:blip r:embed="rId3">
            <a:alphaModFix/>
          </a:blip>
          <a:srcRect b="0" l="0" r="0" t="0"/>
          <a:stretch/>
        </p:blipFill>
        <p:spPr>
          <a:xfrm rot="-5400000">
            <a:off x="3756998" y="3232489"/>
            <a:ext cx="2589054" cy="93675"/>
          </a:xfrm>
          <a:prstGeom prst="rect">
            <a:avLst/>
          </a:prstGeom>
          <a:noFill/>
          <a:ln>
            <a:noFill/>
          </a:ln>
        </p:spPr>
      </p:pic>
      <p:pic>
        <p:nvPicPr>
          <p:cNvPr id="178" name="Google Shape;178;p37"/>
          <p:cNvPicPr preferRelativeResize="0"/>
          <p:nvPr/>
        </p:nvPicPr>
        <p:blipFill rotWithShape="1">
          <a:blip r:embed="rId3">
            <a:alphaModFix/>
          </a:blip>
          <a:srcRect b="0" l="0" r="0" t="0"/>
          <a:stretch/>
        </p:blipFill>
        <p:spPr>
          <a:xfrm rot="-5400000">
            <a:off x="5689526" y="3232489"/>
            <a:ext cx="2589054" cy="93675"/>
          </a:xfrm>
          <a:prstGeom prst="rect">
            <a:avLst/>
          </a:prstGeom>
          <a:noFill/>
          <a:ln>
            <a:noFill/>
          </a:ln>
        </p:spPr>
      </p:pic>
      <p:sp>
        <p:nvSpPr>
          <p:cNvPr id="179" name="Google Shape;179;p37"/>
          <p:cNvSpPr/>
          <p:nvPr/>
        </p:nvSpPr>
        <p:spPr>
          <a:xfrm>
            <a:off x="1274440" y="2119476"/>
            <a:ext cx="1640400" cy="45600"/>
          </a:xfrm>
          <a:prstGeom prst="rect">
            <a:avLst/>
          </a:prstGeom>
          <a:solidFill>
            <a:srgbClr val="B1C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sp>
        <p:nvSpPr>
          <p:cNvPr id="180" name="Google Shape;180;p37"/>
          <p:cNvSpPr/>
          <p:nvPr/>
        </p:nvSpPr>
        <p:spPr>
          <a:xfrm>
            <a:off x="3221320" y="2119476"/>
            <a:ext cx="1640400" cy="45600"/>
          </a:xfrm>
          <a:prstGeom prst="rect">
            <a:avLst/>
          </a:prstGeom>
          <a:solidFill>
            <a:srgbClr val="B1C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sp>
        <p:nvSpPr>
          <p:cNvPr id="181" name="Google Shape;181;p37"/>
          <p:cNvSpPr/>
          <p:nvPr/>
        </p:nvSpPr>
        <p:spPr>
          <a:xfrm>
            <a:off x="5168200" y="2119476"/>
            <a:ext cx="1640400" cy="45600"/>
          </a:xfrm>
          <a:prstGeom prst="rect">
            <a:avLst/>
          </a:prstGeom>
          <a:solidFill>
            <a:srgbClr val="B1C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sp>
        <p:nvSpPr>
          <p:cNvPr id="182" name="Google Shape;182;p37"/>
          <p:cNvSpPr/>
          <p:nvPr/>
        </p:nvSpPr>
        <p:spPr>
          <a:xfrm>
            <a:off x="7115075" y="2119475"/>
            <a:ext cx="1836000" cy="45600"/>
          </a:xfrm>
          <a:prstGeom prst="rect">
            <a:avLst/>
          </a:prstGeom>
          <a:solidFill>
            <a:srgbClr val="B1CE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cxnSp>
        <p:nvCxnSpPr>
          <p:cNvPr id="183" name="Google Shape;183;p37"/>
          <p:cNvCxnSpPr/>
          <p:nvPr/>
        </p:nvCxnSpPr>
        <p:spPr>
          <a:xfrm>
            <a:off x="1235335" y="3553149"/>
            <a:ext cx="7547100" cy="0"/>
          </a:xfrm>
          <a:prstGeom prst="straightConnector1">
            <a:avLst/>
          </a:prstGeom>
          <a:noFill/>
          <a:ln cap="rnd" cmpd="sng" w="9525">
            <a:solidFill>
              <a:srgbClr val="FFFFFF"/>
            </a:solidFill>
            <a:prstDash val="dot"/>
            <a:round/>
            <a:headEnd len="sm" w="sm" type="none"/>
            <a:tailEnd len="sm" w="sm" type="none"/>
          </a:ln>
        </p:spPr>
      </p:cxnSp>
      <p:grpSp>
        <p:nvGrpSpPr>
          <p:cNvPr id="184" name="Google Shape;184;p37"/>
          <p:cNvGrpSpPr/>
          <p:nvPr/>
        </p:nvGrpSpPr>
        <p:grpSpPr>
          <a:xfrm>
            <a:off x="1813354" y="1195550"/>
            <a:ext cx="563131" cy="562618"/>
            <a:chOff x="6464300" y="2606675"/>
            <a:chExt cx="1646100" cy="1644600"/>
          </a:xfrm>
        </p:grpSpPr>
        <p:sp>
          <p:nvSpPr>
            <p:cNvPr id="185" name="Google Shape;185;p37"/>
            <p:cNvSpPr/>
            <p:nvPr/>
          </p:nvSpPr>
          <p:spPr>
            <a:xfrm>
              <a:off x="6464300" y="2606675"/>
              <a:ext cx="1646100" cy="1644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grpSp>
          <p:nvGrpSpPr>
            <p:cNvPr id="186" name="Google Shape;186;p37"/>
            <p:cNvGrpSpPr/>
            <p:nvPr/>
          </p:nvGrpSpPr>
          <p:grpSpPr>
            <a:xfrm>
              <a:off x="6729413" y="3032124"/>
              <a:ext cx="1153373" cy="976314"/>
              <a:chOff x="6729413" y="3032124"/>
              <a:chExt cx="1153373" cy="976314"/>
            </a:xfrm>
          </p:grpSpPr>
          <p:sp>
            <p:nvSpPr>
              <p:cNvPr id="187" name="Google Shape;187;p37"/>
              <p:cNvSpPr/>
              <p:nvPr/>
            </p:nvSpPr>
            <p:spPr>
              <a:xfrm>
                <a:off x="7041869" y="3032124"/>
                <a:ext cx="840917" cy="580108"/>
              </a:xfrm>
              <a:custGeom>
                <a:rect b="b" l="l" r="r" t="t"/>
                <a:pathLst>
                  <a:path extrusionOk="0" h="580108" w="840917">
                    <a:moveTo>
                      <a:pt x="20275" y="256303"/>
                    </a:moveTo>
                    <a:cubicBezTo>
                      <a:pt x="78051" y="256303"/>
                      <a:pt x="139394" y="255588"/>
                      <a:pt x="200737" y="256303"/>
                    </a:cubicBezTo>
                    <a:cubicBezTo>
                      <a:pt x="206443" y="256303"/>
                      <a:pt x="217142" y="260589"/>
                      <a:pt x="218569" y="265589"/>
                    </a:cubicBezTo>
                    <a:cubicBezTo>
                      <a:pt x="237828" y="314167"/>
                      <a:pt x="255660" y="364173"/>
                      <a:pt x="274919" y="412751"/>
                    </a:cubicBezTo>
                    <a:cubicBezTo>
                      <a:pt x="274919" y="412751"/>
                      <a:pt x="274919" y="412751"/>
                      <a:pt x="159366" y="407036"/>
                    </a:cubicBezTo>
                    <a:cubicBezTo>
                      <a:pt x="112289" y="359173"/>
                      <a:pt x="64499" y="312024"/>
                      <a:pt x="16709" y="264161"/>
                    </a:cubicBezTo>
                    <a:cubicBezTo>
                      <a:pt x="14569" y="261303"/>
                      <a:pt x="15995" y="256303"/>
                      <a:pt x="20275" y="256303"/>
                    </a:cubicBezTo>
                    <a:close/>
                    <a:moveTo>
                      <a:pt x="651482" y="255588"/>
                    </a:moveTo>
                    <a:cubicBezTo>
                      <a:pt x="710032" y="256301"/>
                      <a:pt x="768583" y="256301"/>
                      <a:pt x="824991" y="256301"/>
                    </a:cubicBezTo>
                    <a:cubicBezTo>
                      <a:pt x="829275" y="256301"/>
                      <a:pt x="832131" y="261288"/>
                      <a:pt x="828561" y="264138"/>
                    </a:cubicBezTo>
                    <a:cubicBezTo>
                      <a:pt x="723599" y="368871"/>
                      <a:pt x="618637" y="475030"/>
                      <a:pt x="514389" y="578338"/>
                    </a:cubicBezTo>
                    <a:cubicBezTo>
                      <a:pt x="510818" y="582613"/>
                      <a:pt x="505106" y="578338"/>
                      <a:pt x="506534" y="574063"/>
                    </a:cubicBezTo>
                    <a:cubicBezTo>
                      <a:pt x="506534" y="573351"/>
                      <a:pt x="506534" y="573351"/>
                      <a:pt x="506534" y="573351"/>
                    </a:cubicBezTo>
                    <a:cubicBezTo>
                      <a:pt x="544378" y="475742"/>
                      <a:pt x="581507" y="376708"/>
                      <a:pt x="617923" y="278387"/>
                    </a:cubicBezTo>
                    <a:cubicBezTo>
                      <a:pt x="624349" y="260575"/>
                      <a:pt x="632917" y="255588"/>
                      <a:pt x="651482" y="255588"/>
                    </a:cubicBezTo>
                    <a:close/>
                    <a:moveTo>
                      <a:pt x="268809" y="255588"/>
                    </a:moveTo>
                    <a:cubicBezTo>
                      <a:pt x="268809" y="255588"/>
                      <a:pt x="268809" y="255588"/>
                      <a:pt x="574001" y="255588"/>
                    </a:cubicBezTo>
                    <a:cubicBezTo>
                      <a:pt x="577575" y="255588"/>
                      <a:pt x="579719" y="259161"/>
                      <a:pt x="578290" y="262020"/>
                    </a:cubicBezTo>
                    <a:cubicBezTo>
                      <a:pt x="551130" y="334197"/>
                      <a:pt x="523970" y="406375"/>
                      <a:pt x="497525" y="477838"/>
                    </a:cubicBezTo>
                    <a:cubicBezTo>
                      <a:pt x="479656" y="444965"/>
                      <a:pt x="445349" y="421382"/>
                      <a:pt x="405324" y="419238"/>
                    </a:cubicBezTo>
                    <a:cubicBezTo>
                      <a:pt x="405324" y="419238"/>
                      <a:pt x="405324" y="419238"/>
                      <a:pt x="321700" y="414951"/>
                    </a:cubicBezTo>
                    <a:cubicBezTo>
                      <a:pt x="315982" y="400658"/>
                      <a:pt x="302402" y="362783"/>
                      <a:pt x="264520" y="262020"/>
                    </a:cubicBezTo>
                    <a:cubicBezTo>
                      <a:pt x="263806" y="259161"/>
                      <a:pt x="265235" y="255588"/>
                      <a:pt x="268809" y="255588"/>
                    </a:cubicBezTo>
                    <a:close/>
                    <a:moveTo>
                      <a:pt x="375756" y="1433"/>
                    </a:moveTo>
                    <a:cubicBezTo>
                      <a:pt x="406373" y="0"/>
                      <a:pt x="436278" y="0"/>
                      <a:pt x="466182" y="1433"/>
                    </a:cubicBezTo>
                    <a:cubicBezTo>
                      <a:pt x="472590" y="1433"/>
                      <a:pt x="483270" y="6446"/>
                      <a:pt x="486831" y="12176"/>
                    </a:cubicBezTo>
                    <a:cubicBezTo>
                      <a:pt x="516735" y="75206"/>
                      <a:pt x="544504" y="139668"/>
                      <a:pt x="575832" y="205563"/>
                    </a:cubicBezTo>
                    <a:cubicBezTo>
                      <a:pt x="576544" y="209144"/>
                      <a:pt x="575120" y="212725"/>
                      <a:pt x="571560" y="212725"/>
                    </a:cubicBezTo>
                    <a:cubicBezTo>
                      <a:pt x="571560" y="212725"/>
                      <a:pt x="571560" y="212725"/>
                      <a:pt x="271802" y="212725"/>
                    </a:cubicBezTo>
                    <a:cubicBezTo>
                      <a:pt x="268242" y="212725"/>
                      <a:pt x="265394" y="209144"/>
                      <a:pt x="267530" y="205563"/>
                    </a:cubicBezTo>
                    <a:cubicBezTo>
                      <a:pt x="297435" y="138236"/>
                      <a:pt x="327339" y="73057"/>
                      <a:pt x="357244" y="10028"/>
                    </a:cubicBezTo>
                    <a:cubicBezTo>
                      <a:pt x="360092" y="4298"/>
                      <a:pt x="369348" y="1433"/>
                      <a:pt x="375756" y="1433"/>
                    </a:cubicBezTo>
                    <a:close/>
                    <a:moveTo>
                      <a:pt x="535360" y="0"/>
                    </a:moveTo>
                    <a:cubicBezTo>
                      <a:pt x="573289" y="0"/>
                      <a:pt x="607640" y="0"/>
                      <a:pt x="641992" y="1434"/>
                    </a:cubicBezTo>
                    <a:cubicBezTo>
                      <a:pt x="649148" y="1434"/>
                      <a:pt x="658451" y="6451"/>
                      <a:pt x="663461" y="12185"/>
                    </a:cubicBezTo>
                    <a:cubicBezTo>
                      <a:pt x="722144" y="74544"/>
                      <a:pt x="779396" y="139053"/>
                      <a:pt x="840226" y="204278"/>
                    </a:cubicBezTo>
                    <a:cubicBezTo>
                      <a:pt x="841657" y="206429"/>
                      <a:pt x="840942" y="212163"/>
                      <a:pt x="837363" y="212163"/>
                    </a:cubicBezTo>
                    <a:cubicBezTo>
                      <a:pt x="833069" y="212880"/>
                      <a:pt x="829491" y="213596"/>
                      <a:pt x="827344" y="213596"/>
                    </a:cubicBezTo>
                    <a:cubicBezTo>
                      <a:pt x="766514" y="213596"/>
                      <a:pt x="706400" y="212880"/>
                      <a:pt x="646285" y="213596"/>
                    </a:cubicBezTo>
                    <a:cubicBezTo>
                      <a:pt x="630541" y="214313"/>
                      <a:pt x="621953" y="209296"/>
                      <a:pt x="616228" y="194960"/>
                    </a:cubicBezTo>
                    <a:cubicBezTo>
                      <a:pt x="588318" y="134035"/>
                      <a:pt x="560408" y="72393"/>
                      <a:pt x="531066" y="7168"/>
                    </a:cubicBezTo>
                    <a:cubicBezTo>
                      <a:pt x="528919" y="4301"/>
                      <a:pt x="531782" y="0"/>
                      <a:pt x="535360" y="0"/>
                    </a:cubicBezTo>
                    <a:close/>
                    <a:moveTo>
                      <a:pt x="308007" y="0"/>
                    </a:moveTo>
                    <a:cubicBezTo>
                      <a:pt x="310871" y="0"/>
                      <a:pt x="313019" y="4298"/>
                      <a:pt x="312303" y="7163"/>
                    </a:cubicBezTo>
                    <a:cubicBezTo>
                      <a:pt x="280083" y="75206"/>
                      <a:pt x="250727" y="138952"/>
                      <a:pt x="220654" y="202698"/>
                    </a:cubicBezTo>
                    <a:cubicBezTo>
                      <a:pt x="219222" y="206995"/>
                      <a:pt x="212062" y="211293"/>
                      <a:pt x="207050" y="212725"/>
                    </a:cubicBezTo>
                    <a:cubicBezTo>
                      <a:pt x="141178" y="212725"/>
                      <a:pt x="76022" y="212725"/>
                      <a:pt x="5138" y="212725"/>
                    </a:cubicBezTo>
                    <a:cubicBezTo>
                      <a:pt x="842" y="212725"/>
                      <a:pt x="-1306" y="206995"/>
                      <a:pt x="842" y="204846"/>
                    </a:cubicBezTo>
                    <a:cubicBezTo>
                      <a:pt x="26618" y="177629"/>
                      <a:pt x="48098" y="153277"/>
                      <a:pt x="71010" y="128924"/>
                    </a:cubicBezTo>
                    <a:cubicBezTo>
                      <a:pt x="106094" y="89531"/>
                      <a:pt x="140462" y="51570"/>
                      <a:pt x="176978" y="13609"/>
                    </a:cubicBezTo>
                    <a:cubicBezTo>
                      <a:pt x="182706" y="7879"/>
                      <a:pt x="192014" y="1433"/>
                      <a:pt x="200606" y="1433"/>
                    </a:cubicBezTo>
                    <a:cubicBezTo>
                      <a:pt x="234259" y="0"/>
                      <a:pt x="268627" y="0"/>
                      <a:pt x="30800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188" name="Google Shape;188;p37"/>
              <p:cNvSpPr/>
              <p:nvPr/>
            </p:nvSpPr>
            <p:spPr>
              <a:xfrm>
                <a:off x="6729413" y="3467100"/>
                <a:ext cx="1123838" cy="541338"/>
              </a:xfrm>
              <a:custGeom>
                <a:rect b="b" l="l" r="r" t="t"/>
                <a:pathLst>
                  <a:path extrusionOk="0" h="541338" w="1123838">
                    <a:moveTo>
                      <a:pt x="409739" y="31588"/>
                    </a:moveTo>
                    <a:cubicBezTo>
                      <a:pt x="380443" y="30163"/>
                      <a:pt x="351147" y="37285"/>
                      <a:pt x="326138" y="51530"/>
                    </a:cubicBezTo>
                    <a:cubicBezTo>
                      <a:pt x="326138" y="51530"/>
                      <a:pt x="326138" y="51530"/>
                      <a:pt x="31750" y="218189"/>
                    </a:cubicBezTo>
                    <a:cubicBezTo>
                      <a:pt x="31750" y="218189"/>
                      <a:pt x="31750" y="218189"/>
                      <a:pt x="31750" y="501651"/>
                    </a:cubicBezTo>
                    <a:cubicBezTo>
                      <a:pt x="31750" y="501651"/>
                      <a:pt x="31750" y="501651"/>
                      <a:pt x="368296" y="372028"/>
                    </a:cubicBezTo>
                    <a:cubicBezTo>
                      <a:pt x="384730" y="365618"/>
                      <a:pt x="401879" y="362769"/>
                      <a:pt x="419028" y="364193"/>
                    </a:cubicBezTo>
                    <a:cubicBezTo>
                      <a:pt x="419028" y="364193"/>
                      <a:pt x="419028" y="364193"/>
                      <a:pt x="568366" y="374876"/>
                    </a:cubicBezTo>
                    <a:cubicBezTo>
                      <a:pt x="645535" y="380574"/>
                      <a:pt x="722705" y="371315"/>
                      <a:pt x="797017" y="348524"/>
                    </a:cubicBezTo>
                    <a:cubicBezTo>
                      <a:pt x="894908" y="317899"/>
                      <a:pt x="981367" y="260922"/>
                      <a:pt x="1047818" y="182578"/>
                    </a:cubicBezTo>
                    <a:cubicBezTo>
                      <a:pt x="1047818" y="182578"/>
                      <a:pt x="1047818" y="182578"/>
                      <a:pt x="1079972" y="145542"/>
                    </a:cubicBezTo>
                    <a:cubicBezTo>
                      <a:pt x="1098550" y="123464"/>
                      <a:pt x="1096407" y="90702"/>
                      <a:pt x="1074971" y="71472"/>
                    </a:cubicBezTo>
                    <a:cubicBezTo>
                      <a:pt x="1064253" y="62213"/>
                      <a:pt x="1050676" y="57227"/>
                      <a:pt x="1036386" y="57940"/>
                    </a:cubicBezTo>
                    <a:cubicBezTo>
                      <a:pt x="1022095" y="58652"/>
                      <a:pt x="1008519" y="65062"/>
                      <a:pt x="999230" y="75745"/>
                    </a:cubicBezTo>
                    <a:cubicBezTo>
                      <a:pt x="999230" y="75745"/>
                      <a:pt x="999230" y="75745"/>
                      <a:pt x="951356" y="129161"/>
                    </a:cubicBezTo>
                    <a:cubicBezTo>
                      <a:pt x="912771" y="173319"/>
                      <a:pt x="862039" y="204656"/>
                      <a:pt x="805591" y="220325"/>
                    </a:cubicBezTo>
                    <a:cubicBezTo>
                      <a:pt x="740568" y="238843"/>
                      <a:pt x="670544" y="234570"/>
                      <a:pt x="608380" y="209642"/>
                    </a:cubicBezTo>
                    <a:cubicBezTo>
                      <a:pt x="608380" y="209642"/>
                      <a:pt x="608380" y="209642"/>
                      <a:pt x="553360" y="187563"/>
                    </a:cubicBezTo>
                    <a:cubicBezTo>
                      <a:pt x="546930" y="184714"/>
                      <a:pt x="542642" y="178304"/>
                      <a:pt x="544071" y="171182"/>
                    </a:cubicBezTo>
                    <a:cubicBezTo>
                      <a:pt x="544786" y="164060"/>
                      <a:pt x="550502" y="158362"/>
                      <a:pt x="557648" y="157650"/>
                    </a:cubicBezTo>
                    <a:cubicBezTo>
                      <a:pt x="557648" y="157650"/>
                      <a:pt x="557648" y="157650"/>
                      <a:pt x="715560" y="141981"/>
                    </a:cubicBezTo>
                    <a:cubicBezTo>
                      <a:pt x="740568" y="139845"/>
                      <a:pt x="759146" y="119190"/>
                      <a:pt x="759146" y="94975"/>
                    </a:cubicBezTo>
                    <a:cubicBezTo>
                      <a:pt x="759146" y="69335"/>
                      <a:pt x="739139" y="48681"/>
                      <a:pt x="713416" y="47256"/>
                    </a:cubicBezTo>
                    <a:cubicBezTo>
                      <a:pt x="713416" y="47256"/>
                      <a:pt x="713416" y="47256"/>
                      <a:pt x="409739" y="31588"/>
                    </a:cubicBezTo>
                    <a:close/>
                    <a:moveTo>
                      <a:pt x="390213" y="0"/>
                    </a:moveTo>
                    <a:cubicBezTo>
                      <a:pt x="391642" y="0"/>
                      <a:pt x="392357" y="0"/>
                      <a:pt x="393072" y="0"/>
                    </a:cubicBezTo>
                    <a:cubicBezTo>
                      <a:pt x="394501" y="0"/>
                      <a:pt x="395930" y="0"/>
                      <a:pt x="397360" y="0"/>
                    </a:cubicBezTo>
                    <a:cubicBezTo>
                      <a:pt x="398074" y="0"/>
                      <a:pt x="398789" y="0"/>
                      <a:pt x="399504" y="0"/>
                    </a:cubicBezTo>
                    <a:cubicBezTo>
                      <a:pt x="400933" y="0"/>
                      <a:pt x="401648" y="0"/>
                      <a:pt x="403077" y="0"/>
                    </a:cubicBezTo>
                    <a:cubicBezTo>
                      <a:pt x="405936" y="0"/>
                      <a:pt x="408794" y="0"/>
                      <a:pt x="410939" y="0"/>
                    </a:cubicBezTo>
                    <a:cubicBezTo>
                      <a:pt x="410939" y="0"/>
                      <a:pt x="410939" y="0"/>
                      <a:pt x="715390" y="15712"/>
                    </a:cubicBezTo>
                    <a:cubicBezTo>
                      <a:pt x="743263" y="17140"/>
                      <a:pt x="766847" y="33566"/>
                      <a:pt x="780426" y="56419"/>
                    </a:cubicBezTo>
                    <a:cubicBezTo>
                      <a:pt x="781140" y="57848"/>
                      <a:pt x="781855" y="59276"/>
                      <a:pt x="782570" y="60704"/>
                    </a:cubicBezTo>
                    <a:cubicBezTo>
                      <a:pt x="785428" y="66418"/>
                      <a:pt x="787572" y="72845"/>
                      <a:pt x="789002" y="79273"/>
                    </a:cubicBezTo>
                    <a:cubicBezTo>
                      <a:pt x="789716" y="84272"/>
                      <a:pt x="790431" y="89271"/>
                      <a:pt x="790431" y="94984"/>
                    </a:cubicBezTo>
                    <a:cubicBezTo>
                      <a:pt x="790431" y="97127"/>
                      <a:pt x="790431" y="98555"/>
                      <a:pt x="789716" y="100698"/>
                    </a:cubicBezTo>
                    <a:cubicBezTo>
                      <a:pt x="789716" y="100698"/>
                      <a:pt x="789716" y="101412"/>
                      <a:pt x="789716" y="101412"/>
                    </a:cubicBezTo>
                    <a:cubicBezTo>
                      <a:pt x="789716" y="103554"/>
                      <a:pt x="789716" y="104983"/>
                      <a:pt x="789002" y="107125"/>
                    </a:cubicBezTo>
                    <a:cubicBezTo>
                      <a:pt x="786143" y="125693"/>
                      <a:pt x="776852" y="142119"/>
                      <a:pt x="763988" y="154260"/>
                    </a:cubicBezTo>
                    <a:cubicBezTo>
                      <a:pt x="763988" y="154260"/>
                      <a:pt x="763273" y="154260"/>
                      <a:pt x="763273" y="154260"/>
                    </a:cubicBezTo>
                    <a:cubicBezTo>
                      <a:pt x="761844" y="155688"/>
                      <a:pt x="760415" y="156403"/>
                      <a:pt x="758985" y="157831"/>
                    </a:cubicBezTo>
                    <a:cubicBezTo>
                      <a:pt x="757556" y="159259"/>
                      <a:pt x="756127" y="159973"/>
                      <a:pt x="754697" y="160688"/>
                    </a:cubicBezTo>
                    <a:cubicBezTo>
                      <a:pt x="753983" y="161402"/>
                      <a:pt x="753983" y="161402"/>
                      <a:pt x="753983" y="161402"/>
                    </a:cubicBezTo>
                    <a:cubicBezTo>
                      <a:pt x="752553" y="162116"/>
                      <a:pt x="751124" y="163544"/>
                      <a:pt x="749695" y="164258"/>
                    </a:cubicBezTo>
                    <a:cubicBezTo>
                      <a:pt x="748980" y="164258"/>
                      <a:pt x="748265" y="164258"/>
                      <a:pt x="748265" y="164973"/>
                    </a:cubicBezTo>
                    <a:cubicBezTo>
                      <a:pt x="746836" y="165687"/>
                      <a:pt x="745407" y="166401"/>
                      <a:pt x="743263" y="167115"/>
                    </a:cubicBezTo>
                    <a:cubicBezTo>
                      <a:pt x="743263" y="167115"/>
                      <a:pt x="742548" y="167115"/>
                      <a:pt x="742548" y="167829"/>
                    </a:cubicBezTo>
                    <a:cubicBezTo>
                      <a:pt x="741118" y="167829"/>
                      <a:pt x="739689" y="168543"/>
                      <a:pt x="738260" y="169258"/>
                    </a:cubicBezTo>
                    <a:cubicBezTo>
                      <a:pt x="731828" y="171400"/>
                      <a:pt x="725396" y="172828"/>
                      <a:pt x="718964" y="173543"/>
                    </a:cubicBezTo>
                    <a:cubicBezTo>
                      <a:pt x="718964" y="173543"/>
                      <a:pt x="718964" y="173543"/>
                      <a:pt x="624626" y="182827"/>
                    </a:cubicBezTo>
                    <a:cubicBezTo>
                      <a:pt x="662504" y="197110"/>
                      <a:pt x="703241" y="202823"/>
                      <a:pt x="743263" y="199967"/>
                    </a:cubicBezTo>
                    <a:cubicBezTo>
                      <a:pt x="753983" y="199253"/>
                      <a:pt x="764703" y="197824"/>
                      <a:pt x="774708" y="195682"/>
                    </a:cubicBezTo>
                    <a:cubicBezTo>
                      <a:pt x="775423" y="195682"/>
                      <a:pt x="775423" y="195682"/>
                      <a:pt x="775423" y="195682"/>
                    </a:cubicBezTo>
                    <a:cubicBezTo>
                      <a:pt x="778996" y="194968"/>
                      <a:pt x="781855" y="194253"/>
                      <a:pt x="785428" y="193539"/>
                    </a:cubicBezTo>
                    <a:cubicBezTo>
                      <a:pt x="786143" y="193539"/>
                      <a:pt x="786143" y="193539"/>
                      <a:pt x="786858" y="192825"/>
                    </a:cubicBezTo>
                    <a:cubicBezTo>
                      <a:pt x="790431" y="192111"/>
                      <a:pt x="793290" y="191397"/>
                      <a:pt x="796863" y="190683"/>
                    </a:cubicBezTo>
                    <a:cubicBezTo>
                      <a:pt x="806869" y="187826"/>
                      <a:pt x="816874" y="184255"/>
                      <a:pt x="826880" y="179970"/>
                    </a:cubicBezTo>
                    <a:cubicBezTo>
                      <a:pt x="857611" y="167829"/>
                      <a:pt x="885483" y="149975"/>
                      <a:pt x="909782" y="127122"/>
                    </a:cubicBezTo>
                    <a:cubicBezTo>
                      <a:pt x="916214" y="121408"/>
                      <a:pt x="921931" y="114981"/>
                      <a:pt x="928363" y="108553"/>
                    </a:cubicBezTo>
                    <a:cubicBezTo>
                      <a:pt x="928363" y="108553"/>
                      <a:pt x="928363" y="108553"/>
                      <a:pt x="975532" y="54991"/>
                    </a:cubicBezTo>
                    <a:cubicBezTo>
                      <a:pt x="976961" y="53563"/>
                      <a:pt x="977676" y="52848"/>
                      <a:pt x="978391" y="51420"/>
                    </a:cubicBezTo>
                    <a:cubicBezTo>
                      <a:pt x="979105" y="51420"/>
                      <a:pt x="979105" y="51420"/>
                      <a:pt x="979105" y="51420"/>
                    </a:cubicBezTo>
                    <a:cubicBezTo>
                      <a:pt x="994114" y="36423"/>
                      <a:pt x="1013410" y="27853"/>
                      <a:pt x="1034135" y="26424"/>
                    </a:cubicBezTo>
                    <a:cubicBezTo>
                      <a:pt x="1034850" y="26424"/>
                      <a:pt x="1034850" y="26424"/>
                      <a:pt x="1034850" y="26424"/>
                    </a:cubicBezTo>
                    <a:cubicBezTo>
                      <a:pt x="1036279" y="26424"/>
                      <a:pt x="1037709" y="26424"/>
                      <a:pt x="1039138" y="26424"/>
                    </a:cubicBezTo>
                    <a:cubicBezTo>
                      <a:pt x="1039138" y="26424"/>
                      <a:pt x="1039853" y="26424"/>
                      <a:pt x="1040567" y="26424"/>
                    </a:cubicBezTo>
                    <a:cubicBezTo>
                      <a:pt x="1054146" y="26424"/>
                      <a:pt x="1067725" y="30709"/>
                      <a:pt x="1079875" y="37137"/>
                    </a:cubicBezTo>
                    <a:cubicBezTo>
                      <a:pt x="1081304" y="37851"/>
                      <a:pt x="1082019" y="38565"/>
                      <a:pt x="1083448" y="39279"/>
                    </a:cubicBezTo>
                    <a:cubicBezTo>
                      <a:pt x="1084877" y="39993"/>
                      <a:pt x="1085592" y="40708"/>
                      <a:pt x="1086307" y="40708"/>
                    </a:cubicBezTo>
                    <a:cubicBezTo>
                      <a:pt x="1087021" y="41422"/>
                      <a:pt x="1087021" y="41422"/>
                      <a:pt x="1087021" y="41422"/>
                    </a:cubicBezTo>
                    <a:cubicBezTo>
                      <a:pt x="1087736" y="42136"/>
                      <a:pt x="1089165" y="42850"/>
                      <a:pt x="1089880" y="43564"/>
                    </a:cubicBezTo>
                    <a:cubicBezTo>
                      <a:pt x="1089880" y="43564"/>
                      <a:pt x="1090595" y="44278"/>
                      <a:pt x="1090595" y="44278"/>
                    </a:cubicBezTo>
                    <a:cubicBezTo>
                      <a:pt x="1091309" y="44993"/>
                      <a:pt x="1092024" y="44993"/>
                      <a:pt x="1092739" y="45707"/>
                    </a:cubicBezTo>
                    <a:cubicBezTo>
                      <a:pt x="1093453" y="46421"/>
                      <a:pt x="1094168" y="47135"/>
                      <a:pt x="1095597" y="47849"/>
                    </a:cubicBezTo>
                    <a:cubicBezTo>
                      <a:pt x="1095597" y="47849"/>
                      <a:pt x="1095597" y="48563"/>
                      <a:pt x="1095597" y="48563"/>
                    </a:cubicBezTo>
                    <a:cubicBezTo>
                      <a:pt x="1129902" y="79273"/>
                      <a:pt x="1133475" y="130693"/>
                      <a:pt x="1103459" y="165687"/>
                    </a:cubicBezTo>
                    <a:cubicBezTo>
                      <a:pt x="1103459" y="165687"/>
                      <a:pt x="1103459" y="165687"/>
                      <a:pt x="1072013" y="203538"/>
                    </a:cubicBezTo>
                    <a:cubicBezTo>
                      <a:pt x="1040567" y="239960"/>
                      <a:pt x="1004834" y="272812"/>
                      <a:pt x="966241" y="299950"/>
                    </a:cubicBezTo>
                    <a:cubicBezTo>
                      <a:pt x="963383" y="302092"/>
                      <a:pt x="959809" y="304235"/>
                      <a:pt x="956950" y="306377"/>
                    </a:cubicBezTo>
                    <a:cubicBezTo>
                      <a:pt x="954092" y="308520"/>
                      <a:pt x="951233" y="310662"/>
                      <a:pt x="948374" y="312091"/>
                    </a:cubicBezTo>
                    <a:cubicBezTo>
                      <a:pt x="904779" y="340657"/>
                      <a:pt x="856896" y="363511"/>
                      <a:pt x="806154" y="379222"/>
                    </a:cubicBezTo>
                    <a:cubicBezTo>
                      <a:pt x="801866" y="380651"/>
                      <a:pt x="797578" y="382079"/>
                      <a:pt x="792575" y="383507"/>
                    </a:cubicBezTo>
                    <a:cubicBezTo>
                      <a:pt x="791146" y="383507"/>
                      <a:pt x="789716" y="384222"/>
                      <a:pt x="788287" y="384222"/>
                    </a:cubicBezTo>
                    <a:cubicBezTo>
                      <a:pt x="785428" y="384936"/>
                      <a:pt x="782570" y="386364"/>
                      <a:pt x="779711" y="387078"/>
                    </a:cubicBezTo>
                    <a:cubicBezTo>
                      <a:pt x="777567" y="387078"/>
                      <a:pt x="775423" y="387792"/>
                      <a:pt x="773994" y="388507"/>
                    </a:cubicBezTo>
                    <a:cubicBezTo>
                      <a:pt x="771135" y="389221"/>
                      <a:pt x="768991" y="389221"/>
                      <a:pt x="766132" y="389935"/>
                    </a:cubicBezTo>
                    <a:cubicBezTo>
                      <a:pt x="763988" y="390649"/>
                      <a:pt x="761844" y="391363"/>
                      <a:pt x="759700" y="392077"/>
                    </a:cubicBezTo>
                    <a:cubicBezTo>
                      <a:pt x="757556" y="392077"/>
                      <a:pt x="756127" y="392792"/>
                      <a:pt x="753983" y="392792"/>
                    </a:cubicBezTo>
                    <a:cubicBezTo>
                      <a:pt x="743977" y="394934"/>
                      <a:pt x="733972" y="397077"/>
                      <a:pt x="723966" y="399219"/>
                    </a:cubicBezTo>
                    <a:cubicBezTo>
                      <a:pt x="723252" y="399219"/>
                      <a:pt x="722537" y="399219"/>
                      <a:pt x="721822" y="399219"/>
                    </a:cubicBezTo>
                    <a:cubicBezTo>
                      <a:pt x="718249" y="399933"/>
                      <a:pt x="714676" y="400647"/>
                      <a:pt x="711102" y="401362"/>
                    </a:cubicBezTo>
                    <a:cubicBezTo>
                      <a:pt x="710387" y="401362"/>
                      <a:pt x="710387" y="401362"/>
                      <a:pt x="709673" y="401362"/>
                    </a:cubicBezTo>
                    <a:cubicBezTo>
                      <a:pt x="689662" y="404218"/>
                      <a:pt x="670366" y="406361"/>
                      <a:pt x="650355" y="407789"/>
                    </a:cubicBezTo>
                    <a:cubicBezTo>
                      <a:pt x="649640" y="407789"/>
                      <a:pt x="648925" y="407789"/>
                      <a:pt x="648211" y="407789"/>
                    </a:cubicBezTo>
                    <a:cubicBezTo>
                      <a:pt x="644637" y="407789"/>
                      <a:pt x="641064" y="407789"/>
                      <a:pt x="637491" y="408503"/>
                    </a:cubicBezTo>
                    <a:cubicBezTo>
                      <a:pt x="636776" y="408503"/>
                      <a:pt x="636061" y="408503"/>
                      <a:pt x="635347" y="408503"/>
                    </a:cubicBezTo>
                    <a:cubicBezTo>
                      <a:pt x="631058" y="408503"/>
                      <a:pt x="626056" y="408503"/>
                      <a:pt x="621053" y="408503"/>
                    </a:cubicBezTo>
                    <a:cubicBezTo>
                      <a:pt x="621053" y="408503"/>
                      <a:pt x="620338" y="408503"/>
                      <a:pt x="619624" y="408503"/>
                    </a:cubicBezTo>
                    <a:cubicBezTo>
                      <a:pt x="617480" y="408503"/>
                      <a:pt x="614621" y="408503"/>
                      <a:pt x="612477" y="408503"/>
                    </a:cubicBezTo>
                    <a:cubicBezTo>
                      <a:pt x="610333" y="408503"/>
                      <a:pt x="608189" y="408503"/>
                      <a:pt x="606045" y="408503"/>
                    </a:cubicBezTo>
                    <a:cubicBezTo>
                      <a:pt x="603901" y="408503"/>
                      <a:pt x="601042" y="408503"/>
                      <a:pt x="598898" y="408503"/>
                    </a:cubicBezTo>
                    <a:cubicBezTo>
                      <a:pt x="596754" y="408503"/>
                      <a:pt x="594610" y="408503"/>
                      <a:pt x="592466" y="408503"/>
                    </a:cubicBezTo>
                    <a:cubicBezTo>
                      <a:pt x="589607" y="408503"/>
                      <a:pt x="587463" y="408503"/>
                      <a:pt x="584605" y="407789"/>
                    </a:cubicBezTo>
                    <a:cubicBezTo>
                      <a:pt x="582461" y="407789"/>
                      <a:pt x="581031" y="407789"/>
                      <a:pt x="578887" y="407789"/>
                    </a:cubicBezTo>
                    <a:cubicBezTo>
                      <a:pt x="575314" y="407789"/>
                      <a:pt x="571026" y="407075"/>
                      <a:pt x="566738" y="407075"/>
                    </a:cubicBezTo>
                    <a:cubicBezTo>
                      <a:pt x="566738" y="407075"/>
                      <a:pt x="566023" y="407075"/>
                      <a:pt x="566023" y="407075"/>
                    </a:cubicBezTo>
                    <a:cubicBezTo>
                      <a:pt x="566023" y="407075"/>
                      <a:pt x="566023" y="407075"/>
                      <a:pt x="485265" y="401362"/>
                    </a:cubicBezTo>
                    <a:cubicBezTo>
                      <a:pt x="485265" y="401362"/>
                      <a:pt x="485265" y="401362"/>
                      <a:pt x="416656" y="396362"/>
                    </a:cubicBezTo>
                    <a:cubicBezTo>
                      <a:pt x="415227" y="396362"/>
                      <a:pt x="413083" y="396362"/>
                      <a:pt x="410939" y="396362"/>
                    </a:cubicBezTo>
                    <a:cubicBezTo>
                      <a:pt x="410224" y="396362"/>
                      <a:pt x="408794" y="396362"/>
                      <a:pt x="407365" y="396362"/>
                    </a:cubicBezTo>
                    <a:cubicBezTo>
                      <a:pt x="402362" y="396362"/>
                      <a:pt x="398074" y="397077"/>
                      <a:pt x="393072" y="397791"/>
                    </a:cubicBezTo>
                    <a:cubicBezTo>
                      <a:pt x="391642" y="398505"/>
                      <a:pt x="390213" y="398505"/>
                      <a:pt x="388784" y="398505"/>
                    </a:cubicBezTo>
                    <a:cubicBezTo>
                      <a:pt x="388784" y="399219"/>
                      <a:pt x="388784" y="399219"/>
                      <a:pt x="388784" y="399219"/>
                    </a:cubicBezTo>
                    <a:cubicBezTo>
                      <a:pt x="387354" y="399219"/>
                      <a:pt x="385925" y="399933"/>
                      <a:pt x="384496" y="399933"/>
                    </a:cubicBezTo>
                    <a:cubicBezTo>
                      <a:pt x="384496" y="399933"/>
                      <a:pt x="384496" y="399933"/>
                      <a:pt x="383781" y="400647"/>
                    </a:cubicBezTo>
                    <a:cubicBezTo>
                      <a:pt x="382352" y="400647"/>
                      <a:pt x="380922" y="401362"/>
                      <a:pt x="379493" y="402076"/>
                    </a:cubicBezTo>
                    <a:cubicBezTo>
                      <a:pt x="379493" y="402076"/>
                      <a:pt x="379493" y="402076"/>
                      <a:pt x="21441" y="540624"/>
                    </a:cubicBezTo>
                    <a:cubicBezTo>
                      <a:pt x="20011" y="541338"/>
                      <a:pt x="17867" y="541338"/>
                      <a:pt x="15723" y="541338"/>
                    </a:cubicBezTo>
                    <a:cubicBezTo>
                      <a:pt x="12864" y="541338"/>
                      <a:pt x="10006" y="540624"/>
                      <a:pt x="7147" y="538481"/>
                    </a:cubicBezTo>
                    <a:cubicBezTo>
                      <a:pt x="2859" y="535625"/>
                      <a:pt x="0" y="530626"/>
                      <a:pt x="0" y="525626"/>
                    </a:cubicBezTo>
                    <a:cubicBezTo>
                      <a:pt x="0" y="525626"/>
                      <a:pt x="0" y="525626"/>
                      <a:pt x="0" y="209251"/>
                    </a:cubicBezTo>
                    <a:cubicBezTo>
                      <a:pt x="0" y="203538"/>
                      <a:pt x="3574" y="198538"/>
                      <a:pt x="7862" y="195682"/>
                    </a:cubicBezTo>
                    <a:cubicBezTo>
                      <a:pt x="7862" y="195682"/>
                      <a:pt x="7862" y="195682"/>
                      <a:pt x="310169" y="24282"/>
                    </a:cubicBezTo>
                    <a:cubicBezTo>
                      <a:pt x="311599" y="22853"/>
                      <a:pt x="313743" y="22139"/>
                      <a:pt x="315887" y="21425"/>
                    </a:cubicBezTo>
                    <a:cubicBezTo>
                      <a:pt x="316601" y="20711"/>
                      <a:pt x="317316" y="20711"/>
                      <a:pt x="318031" y="19997"/>
                    </a:cubicBezTo>
                    <a:cubicBezTo>
                      <a:pt x="318745" y="19283"/>
                      <a:pt x="320175" y="18568"/>
                      <a:pt x="320889" y="18568"/>
                    </a:cubicBezTo>
                    <a:cubicBezTo>
                      <a:pt x="322319" y="17854"/>
                      <a:pt x="323033" y="17140"/>
                      <a:pt x="324463" y="17140"/>
                    </a:cubicBezTo>
                    <a:cubicBezTo>
                      <a:pt x="325177" y="16426"/>
                      <a:pt x="325892" y="16426"/>
                      <a:pt x="326607" y="15712"/>
                    </a:cubicBezTo>
                    <a:cubicBezTo>
                      <a:pt x="328036" y="14998"/>
                      <a:pt x="328751" y="14998"/>
                      <a:pt x="330180" y="14283"/>
                    </a:cubicBezTo>
                    <a:cubicBezTo>
                      <a:pt x="330895" y="14283"/>
                      <a:pt x="331610" y="13569"/>
                      <a:pt x="332324" y="13569"/>
                    </a:cubicBezTo>
                    <a:cubicBezTo>
                      <a:pt x="333754" y="12855"/>
                      <a:pt x="335183" y="12141"/>
                      <a:pt x="336612" y="12141"/>
                    </a:cubicBezTo>
                    <a:cubicBezTo>
                      <a:pt x="336612" y="11427"/>
                      <a:pt x="337327" y="11427"/>
                      <a:pt x="338042" y="11427"/>
                    </a:cubicBezTo>
                    <a:cubicBezTo>
                      <a:pt x="339471" y="10713"/>
                      <a:pt x="340900" y="9998"/>
                      <a:pt x="342330" y="9998"/>
                    </a:cubicBezTo>
                    <a:cubicBezTo>
                      <a:pt x="342330" y="9284"/>
                      <a:pt x="343044" y="9284"/>
                      <a:pt x="343759" y="9284"/>
                    </a:cubicBezTo>
                    <a:cubicBezTo>
                      <a:pt x="345188" y="8570"/>
                      <a:pt x="346618" y="8570"/>
                      <a:pt x="348047" y="7856"/>
                    </a:cubicBezTo>
                    <a:cubicBezTo>
                      <a:pt x="348762" y="7856"/>
                      <a:pt x="348762" y="7856"/>
                      <a:pt x="349476" y="7856"/>
                    </a:cubicBezTo>
                    <a:cubicBezTo>
                      <a:pt x="350906" y="7142"/>
                      <a:pt x="352335" y="6428"/>
                      <a:pt x="354479" y="6428"/>
                    </a:cubicBezTo>
                    <a:cubicBezTo>
                      <a:pt x="354479" y="6428"/>
                      <a:pt x="354479" y="5713"/>
                      <a:pt x="354479" y="5713"/>
                    </a:cubicBezTo>
                    <a:cubicBezTo>
                      <a:pt x="363770" y="3571"/>
                      <a:pt x="372346" y="2143"/>
                      <a:pt x="381637" y="1428"/>
                    </a:cubicBezTo>
                    <a:cubicBezTo>
                      <a:pt x="382352" y="714"/>
                      <a:pt x="383066" y="714"/>
                      <a:pt x="383781" y="714"/>
                    </a:cubicBezTo>
                    <a:cubicBezTo>
                      <a:pt x="385210" y="714"/>
                      <a:pt x="385925" y="714"/>
                      <a:pt x="387354" y="714"/>
                    </a:cubicBezTo>
                    <a:cubicBezTo>
                      <a:pt x="388069" y="714"/>
                      <a:pt x="389498" y="714"/>
                      <a:pt x="39021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grpSp>
      </p:grpSp>
      <p:sp>
        <p:nvSpPr>
          <p:cNvPr id="189" name="Google Shape;189;p37"/>
          <p:cNvSpPr/>
          <p:nvPr/>
        </p:nvSpPr>
        <p:spPr>
          <a:xfrm>
            <a:off x="1732082" y="1127602"/>
            <a:ext cx="704100" cy="679200"/>
          </a:xfrm>
          <a:prstGeom prst="ellipse">
            <a:avLst/>
          </a:prstGeom>
          <a:noFill/>
          <a:ln cap="flat" cmpd="sng" w="1905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95000"/>
              </a:lnSpc>
              <a:spcBef>
                <a:spcPts val="0"/>
              </a:spcBef>
              <a:spcAft>
                <a:spcPts val="0"/>
              </a:spcAft>
              <a:buNone/>
            </a:pPr>
            <a:r>
              <a:t/>
            </a:r>
            <a:endParaRPr sz="1800">
              <a:solidFill>
                <a:srgbClr val="7F7F7F"/>
              </a:solidFill>
              <a:latin typeface="Arial"/>
              <a:ea typeface="Arial"/>
              <a:cs typeface="Arial"/>
              <a:sym typeface="Arial"/>
            </a:endParaRPr>
          </a:p>
        </p:txBody>
      </p:sp>
      <p:sp>
        <p:nvSpPr>
          <p:cNvPr id="190" name="Google Shape;190;p37"/>
          <p:cNvSpPr/>
          <p:nvPr/>
        </p:nvSpPr>
        <p:spPr>
          <a:xfrm>
            <a:off x="3681421" y="1147690"/>
            <a:ext cx="704100" cy="679200"/>
          </a:xfrm>
          <a:prstGeom prst="ellipse">
            <a:avLst/>
          </a:prstGeom>
          <a:noFill/>
          <a:ln cap="flat" cmpd="sng" w="1905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95000"/>
              </a:lnSpc>
              <a:spcBef>
                <a:spcPts val="0"/>
              </a:spcBef>
              <a:spcAft>
                <a:spcPts val="0"/>
              </a:spcAft>
              <a:buNone/>
            </a:pPr>
            <a:r>
              <a:t/>
            </a:r>
            <a:endParaRPr sz="1800">
              <a:solidFill>
                <a:srgbClr val="7F7F7F"/>
              </a:solidFill>
              <a:latin typeface="Arial"/>
              <a:ea typeface="Arial"/>
              <a:cs typeface="Arial"/>
              <a:sym typeface="Arial"/>
            </a:endParaRPr>
          </a:p>
        </p:txBody>
      </p:sp>
      <p:sp>
        <p:nvSpPr>
          <p:cNvPr id="191" name="Google Shape;191;p37"/>
          <p:cNvSpPr/>
          <p:nvPr/>
        </p:nvSpPr>
        <p:spPr>
          <a:xfrm>
            <a:off x="5630763" y="1127602"/>
            <a:ext cx="704100" cy="679200"/>
          </a:xfrm>
          <a:prstGeom prst="ellipse">
            <a:avLst/>
          </a:prstGeom>
          <a:noFill/>
          <a:ln cap="flat" cmpd="sng" w="1905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95000"/>
              </a:lnSpc>
              <a:spcBef>
                <a:spcPts val="0"/>
              </a:spcBef>
              <a:spcAft>
                <a:spcPts val="0"/>
              </a:spcAft>
              <a:buNone/>
            </a:pPr>
            <a:r>
              <a:t/>
            </a:r>
            <a:endParaRPr sz="1800">
              <a:solidFill>
                <a:srgbClr val="7F7F7F"/>
              </a:solidFill>
              <a:latin typeface="Arial"/>
              <a:ea typeface="Arial"/>
              <a:cs typeface="Arial"/>
              <a:sym typeface="Arial"/>
            </a:endParaRPr>
          </a:p>
        </p:txBody>
      </p:sp>
      <p:sp>
        <p:nvSpPr>
          <p:cNvPr id="192" name="Google Shape;192;p37"/>
          <p:cNvSpPr/>
          <p:nvPr/>
        </p:nvSpPr>
        <p:spPr>
          <a:xfrm>
            <a:off x="7764624" y="1076940"/>
            <a:ext cx="704100" cy="679200"/>
          </a:xfrm>
          <a:prstGeom prst="ellipse">
            <a:avLst/>
          </a:prstGeom>
          <a:noFill/>
          <a:ln cap="flat" cmpd="sng" w="1905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95000"/>
              </a:lnSpc>
              <a:spcBef>
                <a:spcPts val="0"/>
              </a:spcBef>
              <a:spcAft>
                <a:spcPts val="0"/>
              </a:spcAft>
              <a:buNone/>
            </a:pPr>
            <a:r>
              <a:t/>
            </a:r>
            <a:endParaRPr sz="1800">
              <a:solidFill>
                <a:srgbClr val="7F7F7F"/>
              </a:solidFill>
              <a:latin typeface="Arial"/>
              <a:ea typeface="Arial"/>
              <a:cs typeface="Arial"/>
              <a:sym typeface="Arial"/>
            </a:endParaRPr>
          </a:p>
        </p:txBody>
      </p:sp>
      <p:sp>
        <p:nvSpPr>
          <p:cNvPr id="193" name="Google Shape;193;p37"/>
          <p:cNvSpPr/>
          <p:nvPr/>
        </p:nvSpPr>
        <p:spPr>
          <a:xfrm>
            <a:off x="3002329" y="3487410"/>
            <a:ext cx="131400" cy="1314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Arial"/>
              <a:ea typeface="Arial"/>
              <a:cs typeface="Arial"/>
              <a:sym typeface="Arial"/>
            </a:endParaRPr>
          </a:p>
        </p:txBody>
      </p:sp>
      <p:sp>
        <p:nvSpPr>
          <p:cNvPr id="194" name="Google Shape;194;p37"/>
          <p:cNvSpPr/>
          <p:nvPr/>
        </p:nvSpPr>
        <p:spPr>
          <a:xfrm>
            <a:off x="4949209" y="3487410"/>
            <a:ext cx="131400" cy="1314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Arial"/>
              <a:ea typeface="Arial"/>
              <a:cs typeface="Arial"/>
              <a:sym typeface="Arial"/>
            </a:endParaRPr>
          </a:p>
        </p:txBody>
      </p:sp>
      <p:sp>
        <p:nvSpPr>
          <p:cNvPr id="195" name="Google Shape;195;p37"/>
          <p:cNvSpPr/>
          <p:nvPr/>
        </p:nvSpPr>
        <p:spPr>
          <a:xfrm>
            <a:off x="6896089" y="3487410"/>
            <a:ext cx="131400" cy="1314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Arial"/>
              <a:ea typeface="Arial"/>
              <a:cs typeface="Arial"/>
              <a:sym typeface="Arial"/>
            </a:endParaRPr>
          </a:p>
        </p:txBody>
      </p:sp>
      <p:grpSp>
        <p:nvGrpSpPr>
          <p:cNvPr id="196" name="Google Shape;196;p37"/>
          <p:cNvGrpSpPr/>
          <p:nvPr/>
        </p:nvGrpSpPr>
        <p:grpSpPr>
          <a:xfrm>
            <a:off x="304800" y="2462609"/>
            <a:ext cx="892800" cy="541921"/>
            <a:chOff x="304800" y="2704853"/>
            <a:chExt cx="892800" cy="541921"/>
          </a:xfrm>
        </p:grpSpPr>
        <p:sp>
          <p:nvSpPr>
            <p:cNvPr id="197" name="Google Shape;197;p37"/>
            <p:cNvSpPr/>
            <p:nvPr/>
          </p:nvSpPr>
          <p:spPr>
            <a:xfrm rot="-5400000">
              <a:off x="506550" y="2555724"/>
              <a:ext cx="489300" cy="892800"/>
            </a:xfrm>
            <a:prstGeom prst="round2SameRect">
              <a:avLst>
                <a:gd fmla="val 50000" name="adj1"/>
                <a:gd fmla="val 0" name="adj2"/>
              </a:avLst>
            </a:prstGeom>
            <a:solidFill>
              <a:srgbClr val="63AAE7"/>
            </a:solid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Arial"/>
                <a:ea typeface="Arial"/>
                <a:cs typeface="Arial"/>
                <a:sym typeface="Arial"/>
              </a:endParaRPr>
            </a:p>
          </p:txBody>
        </p:sp>
        <p:sp>
          <p:nvSpPr>
            <p:cNvPr id="198" name="Google Shape;198;p37"/>
            <p:cNvSpPr/>
            <p:nvPr/>
          </p:nvSpPr>
          <p:spPr>
            <a:xfrm rot="-5400000">
              <a:off x="506550" y="2503103"/>
              <a:ext cx="489300" cy="892800"/>
            </a:xfrm>
            <a:prstGeom prst="round2SameRect">
              <a:avLst>
                <a:gd fmla="val 50000" name="adj1"/>
                <a:gd fmla="val 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Arial"/>
                <a:ea typeface="Arial"/>
                <a:cs typeface="Arial"/>
                <a:sym typeface="Arial"/>
              </a:endParaRPr>
            </a:p>
          </p:txBody>
        </p:sp>
      </p:grpSp>
      <p:grpSp>
        <p:nvGrpSpPr>
          <p:cNvPr id="199" name="Google Shape;199;p37"/>
          <p:cNvGrpSpPr/>
          <p:nvPr/>
        </p:nvGrpSpPr>
        <p:grpSpPr>
          <a:xfrm>
            <a:off x="304800" y="3684126"/>
            <a:ext cx="892800" cy="541921"/>
            <a:chOff x="304800" y="3842057"/>
            <a:chExt cx="892800" cy="541921"/>
          </a:xfrm>
        </p:grpSpPr>
        <p:sp>
          <p:nvSpPr>
            <p:cNvPr id="200" name="Google Shape;200;p37"/>
            <p:cNvSpPr/>
            <p:nvPr/>
          </p:nvSpPr>
          <p:spPr>
            <a:xfrm rot="-5400000">
              <a:off x="506550" y="3692928"/>
              <a:ext cx="489300" cy="892800"/>
            </a:xfrm>
            <a:prstGeom prst="round2SameRect">
              <a:avLst>
                <a:gd fmla="val 50000" name="adj1"/>
                <a:gd fmla="val 0" name="adj2"/>
              </a:avLst>
            </a:prstGeom>
            <a:solidFill>
              <a:srgbClr val="63AAE7"/>
            </a:solid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Arial"/>
                <a:ea typeface="Arial"/>
                <a:cs typeface="Arial"/>
                <a:sym typeface="Arial"/>
              </a:endParaRPr>
            </a:p>
          </p:txBody>
        </p:sp>
        <p:sp>
          <p:nvSpPr>
            <p:cNvPr id="201" name="Google Shape;201;p37"/>
            <p:cNvSpPr/>
            <p:nvPr/>
          </p:nvSpPr>
          <p:spPr>
            <a:xfrm rot="-5400000">
              <a:off x="506550" y="3640307"/>
              <a:ext cx="489300" cy="892800"/>
            </a:xfrm>
            <a:prstGeom prst="round2SameRect">
              <a:avLst>
                <a:gd fmla="val 50000" name="adj1"/>
                <a:gd fmla="val 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Arial"/>
                <a:ea typeface="Arial"/>
                <a:cs typeface="Arial"/>
                <a:sym typeface="Arial"/>
              </a:endParaRPr>
            </a:p>
          </p:txBody>
        </p:sp>
      </p:grpSp>
      <p:sp>
        <p:nvSpPr>
          <p:cNvPr id="202" name="Google Shape;202;p37"/>
          <p:cNvSpPr txBox="1"/>
          <p:nvPr/>
        </p:nvSpPr>
        <p:spPr>
          <a:xfrm>
            <a:off x="423081" y="2599545"/>
            <a:ext cx="656100" cy="215400"/>
          </a:xfrm>
          <a:prstGeom prst="rect">
            <a:avLst/>
          </a:prstGeom>
          <a:noFill/>
          <a:ln>
            <a:noFill/>
          </a:ln>
        </p:spPr>
        <p:txBody>
          <a:bodyPr anchorCtr="0" anchor="b" bIns="0" lIns="0" spcFirstLastPara="1" rIns="0" wrap="square" tIns="0">
            <a:spAutoFit/>
          </a:bodyPr>
          <a:lstStyle/>
          <a:p>
            <a:pPr indent="0" lvl="3" marL="0" marR="0" rtl="0" algn="ctr">
              <a:spcBef>
                <a:spcPts val="0"/>
              </a:spcBef>
              <a:spcAft>
                <a:spcPts val="0"/>
              </a:spcAft>
              <a:buNone/>
            </a:pPr>
            <a:r>
              <a:rPr b="1" lang="en-GB">
                <a:solidFill>
                  <a:srgbClr val="FFFFFF"/>
                </a:solidFill>
                <a:latin typeface="Helvetica Neue"/>
                <a:ea typeface="Helvetica Neue"/>
                <a:cs typeface="Helvetica Neue"/>
                <a:sym typeface="Helvetica Neue"/>
              </a:rPr>
              <a:t>What</a:t>
            </a:r>
            <a:endParaRPr i="0" sz="1400" u="none" cap="none" strike="noStrike">
              <a:solidFill>
                <a:srgbClr val="FFFFFF"/>
              </a:solidFill>
              <a:latin typeface="Helvetica Neue"/>
              <a:ea typeface="Helvetica Neue"/>
              <a:cs typeface="Helvetica Neue"/>
              <a:sym typeface="Helvetica Neue"/>
            </a:endParaRPr>
          </a:p>
        </p:txBody>
      </p:sp>
      <p:sp>
        <p:nvSpPr>
          <p:cNvPr id="203" name="Google Shape;203;p37"/>
          <p:cNvSpPr txBox="1"/>
          <p:nvPr/>
        </p:nvSpPr>
        <p:spPr>
          <a:xfrm>
            <a:off x="423081" y="3821062"/>
            <a:ext cx="656100" cy="215400"/>
          </a:xfrm>
          <a:prstGeom prst="rect">
            <a:avLst/>
          </a:prstGeom>
          <a:noFill/>
          <a:ln>
            <a:noFill/>
          </a:ln>
        </p:spPr>
        <p:txBody>
          <a:bodyPr anchorCtr="0" anchor="b" bIns="0" lIns="0" spcFirstLastPara="1" rIns="0" wrap="square" tIns="0">
            <a:spAutoFit/>
          </a:bodyPr>
          <a:lstStyle/>
          <a:p>
            <a:pPr indent="0" lvl="3" marL="0" marR="0" rtl="0" algn="ctr">
              <a:spcBef>
                <a:spcPts val="0"/>
              </a:spcBef>
              <a:spcAft>
                <a:spcPts val="0"/>
              </a:spcAft>
              <a:buNone/>
            </a:pPr>
            <a:r>
              <a:rPr b="1" lang="en-GB">
                <a:solidFill>
                  <a:srgbClr val="FFFFFF"/>
                </a:solidFill>
                <a:latin typeface="Helvetica Neue"/>
                <a:ea typeface="Helvetica Neue"/>
                <a:cs typeface="Helvetica Neue"/>
                <a:sym typeface="Helvetica Neue"/>
              </a:rPr>
              <a:t>Who</a:t>
            </a:r>
            <a:endParaRPr i="0" sz="1400" u="none" cap="none" strike="noStrike">
              <a:solidFill>
                <a:srgbClr val="FFFFFF"/>
              </a:solidFill>
              <a:latin typeface="Helvetica Neue"/>
              <a:ea typeface="Helvetica Neue"/>
              <a:cs typeface="Helvetica Neue"/>
              <a:sym typeface="Helvetica Neue"/>
            </a:endParaRPr>
          </a:p>
        </p:txBody>
      </p:sp>
      <p:sp>
        <p:nvSpPr>
          <p:cNvPr id="204" name="Google Shape;204;p37"/>
          <p:cNvSpPr txBox="1"/>
          <p:nvPr/>
        </p:nvSpPr>
        <p:spPr>
          <a:xfrm>
            <a:off x="312900" y="235700"/>
            <a:ext cx="8417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000">
                <a:solidFill>
                  <a:schemeClr val="lt1"/>
                </a:solidFill>
              </a:rPr>
              <a:t>Approach</a:t>
            </a:r>
            <a:endParaRPr b="1" sz="3000">
              <a:solidFill>
                <a:schemeClr val="lt1"/>
              </a:solidFill>
            </a:endParaRPr>
          </a:p>
        </p:txBody>
      </p:sp>
      <p:grpSp>
        <p:nvGrpSpPr>
          <p:cNvPr id="205" name="Google Shape;205;p37"/>
          <p:cNvGrpSpPr/>
          <p:nvPr/>
        </p:nvGrpSpPr>
        <p:grpSpPr>
          <a:xfrm>
            <a:off x="5770333" y="1307166"/>
            <a:ext cx="365902" cy="360237"/>
            <a:chOff x="1846263" y="5437188"/>
            <a:chExt cx="608013" cy="598600"/>
          </a:xfrm>
        </p:grpSpPr>
        <p:sp>
          <p:nvSpPr>
            <p:cNvPr id="206" name="Google Shape;206;p37"/>
            <p:cNvSpPr/>
            <p:nvPr/>
          </p:nvSpPr>
          <p:spPr>
            <a:xfrm>
              <a:off x="2241551" y="5592763"/>
              <a:ext cx="88900" cy="158750"/>
            </a:xfrm>
            <a:custGeom>
              <a:rect b="b" l="l" r="r" t="t"/>
              <a:pathLst>
                <a:path extrusionOk="0" h="65" w="36">
                  <a:moveTo>
                    <a:pt x="33" y="40"/>
                  </a:moveTo>
                  <a:cubicBezTo>
                    <a:pt x="36" y="12"/>
                    <a:pt x="33" y="3"/>
                    <a:pt x="23" y="3"/>
                  </a:cubicBezTo>
                  <a:cubicBezTo>
                    <a:pt x="19" y="3"/>
                    <a:pt x="11" y="5"/>
                    <a:pt x="7" y="21"/>
                  </a:cubicBezTo>
                  <a:cubicBezTo>
                    <a:pt x="6" y="3"/>
                    <a:pt x="12" y="0"/>
                    <a:pt x="12" y="0"/>
                  </a:cubicBezTo>
                  <a:cubicBezTo>
                    <a:pt x="4" y="0"/>
                    <a:pt x="2" y="11"/>
                    <a:pt x="0" y="19"/>
                  </a:cubicBezTo>
                  <a:cubicBezTo>
                    <a:pt x="21" y="65"/>
                    <a:pt x="21" y="65"/>
                    <a:pt x="21" y="65"/>
                  </a:cubicBezTo>
                  <a:cubicBezTo>
                    <a:pt x="28" y="61"/>
                    <a:pt x="32" y="52"/>
                    <a:pt x="33" y="4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07" name="Google Shape;207;p37"/>
            <p:cNvSpPr/>
            <p:nvPr/>
          </p:nvSpPr>
          <p:spPr>
            <a:xfrm>
              <a:off x="2259013" y="5597526"/>
              <a:ext cx="17463" cy="36513"/>
            </a:xfrm>
            <a:custGeom>
              <a:rect b="b" l="l" r="r" t="t"/>
              <a:pathLst>
                <a:path extrusionOk="0" h="15" w="7">
                  <a:moveTo>
                    <a:pt x="3" y="3"/>
                  </a:moveTo>
                  <a:cubicBezTo>
                    <a:pt x="0" y="8"/>
                    <a:pt x="0" y="15"/>
                    <a:pt x="0" y="15"/>
                  </a:cubicBezTo>
                  <a:cubicBezTo>
                    <a:pt x="0" y="15"/>
                    <a:pt x="1" y="8"/>
                    <a:pt x="5" y="3"/>
                  </a:cubicBezTo>
                  <a:cubicBezTo>
                    <a:pt x="7" y="2"/>
                    <a:pt x="7" y="1"/>
                    <a:pt x="6" y="0"/>
                  </a:cubicBezTo>
                  <a:cubicBezTo>
                    <a:pt x="5" y="0"/>
                    <a:pt x="4" y="1"/>
                    <a:pt x="3"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08" name="Google Shape;208;p37"/>
            <p:cNvSpPr/>
            <p:nvPr/>
          </p:nvSpPr>
          <p:spPr>
            <a:xfrm>
              <a:off x="2143126" y="5499101"/>
              <a:ext cx="14288" cy="41275"/>
            </a:xfrm>
            <a:custGeom>
              <a:rect b="b" l="l" r="r" t="t"/>
              <a:pathLst>
                <a:path extrusionOk="0" h="17" w="6">
                  <a:moveTo>
                    <a:pt x="1" y="4"/>
                  </a:moveTo>
                  <a:cubicBezTo>
                    <a:pt x="2" y="6"/>
                    <a:pt x="2" y="11"/>
                    <a:pt x="3" y="17"/>
                  </a:cubicBezTo>
                  <a:cubicBezTo>
                    <a:pt x="4" y="11"/>
                    <a:pt x="4" y="6"/>
                    <a:pt x="5" y="4"/>
                  </a:cubicBezTo>
                  <a:cubicBezTo>
                    <a:pt x="6" y="2"/>
                    <a:pt x="5" y="0"/>
                    <a:pt x="3" y="0"/>
                  </a:cubicBezTo>
                  <a:cubicBezTo>
                    <a:pt x="1" y="0"/>
                    <a:pt x="0" y="2"/>
                    <a:pt x="1" y="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09" name="Google Shape;209;p37"/>
            <p:cNvSpPr/>
            <p:nvPr/>
          </p:nvSpPr>
          <p:spPr>
            <a:xfrm>
              <a:off x="2125663" y="5437188"/>
              <a:ext cx="45900" cy="58800"/>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10" name="Google Shape;210;p37"/>
            <p:cNvSpPr/>
            <p:nvPr/>
          </p:nvSpPr>
          <p:spPr>
            <a:xfrm>
              <a:off x="2259013" y="5530851"/>
              <a:ext cx="58738" cy="66675"/>
            </a:xfrm>
            <a:custGeom>
              <a:rect b="b" l="l" r="r" t="t"/>
              <a:pathLst>
                <a:path extrusionOk="0" h="28" w="24">
                  <a:moveTo>
                    <a:pt x="9" y="27"/>
                  </a:moveTo>
                  <a:cubicBezTo>
                    <a:pt x="14" y="28"/>
                    <a:pt x="21" y="20"/>
                    <a:pt x="23" y="14"/>
                  </a:cubicBezTo>
                  <a:cubicBezTo>
                    <a:pt x="24" y="8"/>
                    <a:pt x="20" y="2"/>
                    <a:pt x="14" y="1"/>
                  </a:cubicBezTo>
                  <a:cubicBezTo>
                    <a:pt x="8" y="0"/>
                    <a:pt x="3" y="3"/>
                    <a:pt x="1" y="9"/>
                  </a:cubicBezTo>
                  <a:cubicBezTo>
                    <a:pt x="0" y="15"/>
                    <a:pt x="3" y="26"/>
                    <a:pt x="9" y="2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11" name="Google Shape;211;p37"/>
            <p:cNvSpPr/>
            <p:nvPr/>
          </p:nvSpPr>
          <p:spPr>
            <a:xfrm>
              <a:off x="2332038" y="5592763"/>
              <a:ext cx="101600" cy="122238"/>
            </a:xfrm>
            <a:custGeom>
              <a:rect b="b" l="l" r="r" t="t"/>
              <a:pathLst>
                <a:path extrusionOk="0" h="50" w="42">
                  <a:moveTo>
                    <a:pt x="15" y="48"/>
                  </a:moveTo>
                  <a:cubicBezTo>
                    <a:pt x="25" y="50"/>
                    <a:pt x="37" y="35"/>
                    <a:pt x="39" y="24"/>
                  </a:cubicBezTo>
                  <a:cubicBezTo>
                    <a:pt x="42" y="14"/>
                    <a:pt x="35" y="4"/>
                    <a:pt x="25" y="2"/>
                  </a:cubicBezTo>
                  <a:cubicBezTo>
                    <a:pt x="15" y="0"/>
                    <a:pt x="5" y="6"/>
                    <a:pt x="2" y="16"/>
                  </a:cubicBezTo>
                  <a:cubicBezTo>
                    <a:pt x="0" y="27"/>
                    <a:pt x="5" y="45"/>
                    <a:pt x="15"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12" name="Google Shape;212;p37"/>
            <p:cNvSpPr/>
            <p:nvPr/>
          </p:nvSpPr>
          <p:spPr>
            <a:xfrm>
              <a:off x="2332038" y="5711826"/>
              <a:ext cx="31750" cy="66675"/>
            </a:xfrm>
            <a:custGeom>
              <a:rect b="b" l="l" r="r" t="t"/>
              <a:pathLst>
                <a:path extrusionOk="0" h="27" w="13">
                  <a:moveTo>
                    <a:pt x="5" y="5"/>
                  </a:moveTo>
                  <a:cubicBezTo>
                    <a:pt x="0" y="15"/>
                    <a:pt x="1" y="27"/>
                    <a:pt x="1" y="27"/>
                  </a:cubicBezTo>
                  <a:cubicBezTo>
                    <a:pt x="1" y="27"/>
                    <a:pt x="2" y="14"/>
                    <a:pt x="9" y="6"/>
                  </a:cubicBezTo>
                  <a:cubicBezTo>
                    <a:pt x="12" y="4"/>
                    <a:pt x="13" y="2"/>
                    <a:pt x="10" y="1"/>
                  </a:cubicBezTo>
                  <a:cubicBezTo>
                    <a:pt x="8" y="0"/>
                    <a:pt x="6" y="2"/>
                    <a:pt x="5" y="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13" name="Google Shape;213;p37"/>
            <p:cNvSpPr/>
            <p:nvPr/>
          </p:nvSpPr>
          <p:spPr>
            <a:xfrm>
              <a:off x="2305051" y="5705476"/>
              <a:ext cx="149225" cy="274638"/>
            </a:xfrm>
            <a:custGeom>
              <a:rect b="b" l="l" r="r" t="t"/>
              <a:pathLst>
                <a:path extrusionOk="0" h="113" w="61">
                  <a:moveTo>
                    <a:pt x="40" y="5"/>
                  </a:moveTo>
                  <a:cubicBezTo>
                    <a:pt x="32" y="5"/>
                    <a:pt x="17" y="9"/>
                    <a:pt x="11" y="36"/>
                  </a:cubicBezTo>
                  <a:cubicBezTo>
                    <a:pt x="10" y="5"/>
                    <a:pt x="19" y="0"/>
                    <a:pt x="19" y="0"/>
                  </a:cubicBezTo>
                  <a:cubicBezTo>
                    <a:pt x="6" y="0"/>
                    <a:pt x="3" y="16"/>
                    <a:pt x="0" y="29"/>
                  </a:cubicBezTo>
                  <a:cubicBezTo>
                    <a:pt x="37" y="113"/>
                    <a:pt x="37" y="113"/>
                    <a:pt x="37" y="113"/>
                  </a:cubicBezTo>
                  <a:cubicBezTo>
                    <a:pt x="48" y="106"/>
                    <a:pt x="55" y="89"/>
                    <a:pt x="57" y="71"/>
                  </a:cubicBezTo>
                  <a:cubicBezTo>
                    <a:pt x="61" y="21"/>
                    <a:pt x="56" y="5"/>
                    <a:pt x="40" y="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14" name="Google Shape;214;p37"/>
            <p:cNvSpPr/>
            <p:nvPr/>
          </p:nvSpPr>
          <p:spPr>
            <a:xfrm>
              <a:off x="2085976" y="5494338"/>
              <a:ext cx="127000" cy="120650"/>
            </a:xfrm>
            <a:custGeom>
              <a:rect b="b" l="l" r="r" t="t"/>
              <a:pathLst>
                <a:path extrusionOk="0" h="50" w="52">
                  <a:moveTo>
                    <a:pt x="50" y="50"/>
                  </a:moveTo>
                  <a:cubicBezTo>
                    <a:pt x="52" y="14"/>
                    <a:pt x="45" y="0"/>
                    <a:pt x="34" y="0"/>
                  </a:cubicBezTo>
                  <a:cubicBezTo>
                    <a:pt x="34" y="0"/>
                    <a:pt x="29" y="12"/>
                    <a:pt x="26" y="23"/>
                  </a:cubicBezTo>
                  <a:cubicBezTo>
                    <a:pt x="23" y="12"/>
                    <a:pt x="18" y="0"/>
                    <a:pt x="18" y="0"/>
                  </a:cubicBezTo>
                  <a:cubicBezTo>
                    <a:pt x="7" y="0"/>
                    <a:pt x="0" y="14"/>
                    <a:pt x="2" y="50"/>
                  </a:cubicBezTo>
                  <a:lnTo>
                    <a:pt x="50" y="5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15" name="Google Shape;215;p37"/>
            <p:cNvSpPr/>
            <p:nvPr/>
          </p:nvSpPr>
          <p:spPr>
            <a:xfrm>
              <a:off x="1865313" y="5592763"/>
              <a:ext cx="101600" cy="122238"/>
            </a:xfrm>
            <a:custGeom>
              <a:rect b="b" l="l" r="r" t="t"/>
              <a:pathLst>
                <a:path extrusionOk="0" h="50" w="42">
                  <a:moveTo>
                    <a:pt x="27" y="48"/>
                  </a:moveTo>
                  <a:cubicBezTo>
                    <a:pt x="37" y="45"/>
                    <a:pt x="42" y="27"/>
                    <a:pt x="40" y="16"/>
                  </a:cubicBezTo>
                  <a:cubicBezTo>
                    <a:pt x="37" y="6"/>
                    <a:pt x="27" y="0"/>
                    <a:pt x="17" y="2"/>
                  </a:cubicBezTo>
                  <a:cubicBezTo>
                    <a:pt x="7" y="4"/>
                    <a:pt x="0" y="14"/>
                    <a:pt x="3" y="24"/>
                  </a:cubicBezTo>
                  <a:cubicBezTo>
                    <a:pt x="5" y="35"/>
                    <a:pt x="17" y="50"/>
                    <a:pt x="27"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16" name="Google Shape;216;p37"/>
            <p:cNvSpPr/>
            <p:nvPr/>
          </p:nvSpPr>
          <p:spPr>
            <a:xfrm>
              <a:off x="1846263" y="5705476"/>
              <a:ext cx="147638" cy="274638"/>
            </a:xfrm>
            <a:custGeom>
              <a:rect b="b" l="l" r="r" t="t"/>
              <a:pathLst>
                <a:path extrusionOk="0" h="113" w="61">
                  <a:moveTo>
                    <a:pt x="42" y="0"/>
                  </a:moveTo>
                  <a:cubicBezTo>
                    <a:pt x="42" y="0"/>
                    <a:pt x="51" y="5"/>
                    <a:pt x="50" y="36"/>
                  </a:cubicBezTo>
                  <a:cubicBezTo>
                    <a:pt x="44" y="9"/>
                    <a:pt x="29" y="5"/>
                    <a:pt x="21" y="5"/>
                  </a:cubicBezTo>
                  <a:cubicBezTo>
                    <a:pt x="5" y="5"/>
                    <a:pt x="0" y="21"/>
                    <a:pt x="4" y="71"/>
                  </a:cubicBezTo>
                  <a:cubicBezTo>
                    <a:pt x="6" y="89"/>
                    <a:pt x="13" y="106"/>
                    <a:pt x="24" y="113"/>
                  </a:cubicBezTo>
                  <a:cubicBezTo>
                    <a:pt x="61" y="29"/>
                    <a:pt x="61" y="29"/>
                    <a:pt x="61" y="29"/>
                  </a:cubicBezTo>
                  <a:cubicBezTo>
                    <a:pt x="58" y="16"/>
                    <a:pt x="55" y="0"/>
                    <a:pt x="4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17" name="Google Shape;217;p37"/>
            <p:cNvSpPr/>
            <p:nvPr/>
          </p:nvSpPr>
          <p:spPr>
            <a:xfrm>
              <a:off x="1936751" y="5711826"/>
              <a:ext cx="30163" cy="66675"/>
            </a:xfrm>
            <a:custGeom>
              <a:rect b="b" l="l" r="r" t="t"/>
              <a:pathLst>
                <a:path extrusionOk="0" h="27" w="13">
                  <a:moveTo>
                    <a:pt x="4" y="6"/>
                  </a:moveTo>
                  <a:cubicBezTo>
                    <a:pt x="11" y="14"/>
                    <a:pt x="12" y="27"/>
                    <a:pt x="12" y="27"/>
                  </a:cubicBezTo>
                  <a:cubicBezTo>
                    <a:pt x="12" y="27"/>
                    <a:pt x="13" y="15"/>
                    <a:pt x="8" y="5"/>
                  </a:cubicBezTo>
                  <a:cubicBezTo>
                    <a:pt x="7" y="2"/>
                    <a:pt x="5" y="0"/>
                    <a:pt x="3" y="1"/>
                  </a:cubicBezTo>
                  <a:cubicBezTo>
                    <a:pt x="0" y="2"/>
                    <a:pt x="1" y="4"/>
                    <a:pt x="4" y="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18" name="Google Shape;218;p37"/>
            <p:cNvSpPr/>
            <p:nvPr/>
          </p:nvSpPr>
          <p:spPr>
            <a:xfrm>
              <a:off x="1982788" y="5530851"/>
              <a:ext cx="57150" cy="66675"/>
            </a:xfrm>
            <a:custGeom>
              <a:rect b="b" l="l" r="r" t="t"/>
              <a:pathLst>
                <a:path extrusionOk="0" h="28" w="24">
                  <a:moveTo>
                    <a:pt x="15" y="27"/>
                  </a:moveTo>
                  <a:cubicBezTo>
                    <a:pt x="21" y="26"/>
                    <a:pt x="24" y="15"/>
                    <a:pt x="23" y="9"/>
                  </a:cubicBezTo>
                  <a:cubicBezTo>
                    <a:pt x="21" y="3"/>
                    <a:pt x="16" y="0"/>
                    <a:pt x="10" y="1"/>
                  </a:cubicBezTo>
                  <a:cubicBezTo>
                    <a:pt x="4" y="2"/>
                    <a:pt x="0" y="8"/>
                    <a:pt x="2" y="14"/>
                  </a:cubicBezTo>
                  <a:cubicBezTo>
                    <a:pt x="3" y="20"/>
                    <a:pt x="10" y="28"/>
                    <a:pt x="15" y="2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19" name="Google Shape;219;p37"/>
            <p:cNvSpPr/>
            <p:nvPr/>
          </p:nvSpPr>
          <p:spPr>
            <a:xfrm>
              <a:off x="2024063" y="5597526"/>
              <a:ext cx="15875" cy="36513"/>
            </a:xfrm>
            <a:custGeom>
              <a:rect b="b" l="l" r="r" t="t"/>
              <a:pathLst>
                <a:path extrusionOk="0" h="15" w="7">
                  <a:moveTo>
                    <a:pt x="2" y="3"/>
                  </a:moveTo>
                  <a:cubicBezTo>
                    <a:pt x="6" y="8"/>
                    <a:pt x="7" y="15"/>
                    <a:pt x="7" y="15"/>
                  </a:cubicBezTo>
                  <a:cubicBezTo>
                    <a:pt x="7" y="15"/>
                    <a:pt x="7" y="8"/>
                    <a:pt x="4" y="3"/>
                  </a:cubicBezTo>
                  <a:cubicBezTo>
                    <a:pt x="3" y="1"/>
                    <a:pt x="3" y="0"/>
                    <a:pt x="1" y="0"/>
                  </a:cubicBezTo>
                  <a:cubicBezTo>
                    <a:pt x="0" y="1"/>
                    <a:pt x="0" y="2"/>
                    <a:pt x="2"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20" name="Google Shape;220;p37"/>
            <p:cNvSpPr/>
            <p:nvPr/>
          </p:nvSpPr>
          <p:spPr>
            <a:xfrm>
              <a:off x="1970088" y="5592763"/>
              <a:ext cx="87313" cy="158750"/>
            </a:xfrm>
            <a:custGeom>
              <a:rect b="b" l="l" r="r" t="t"/>
              <a:pathLst>
                <a:path extrusionOk="0" h="65" w="36">
                  <a:moveTo>
                    <a:pt x="15" y="65"/>
                  </a:moveTo>
                  <a:cubicBezTo>
                    <a:pt x="36" y="19"/>
                    <a:pt x="36" y="19"/>
                    <a:pt x="36" y="19"/>
                  </a:cubicBezTo>
                  <a:cubicBezTo>
                    <a:pt x="34" y="11"/>
                    <a:pt x="32" y="0"/>
                    <a:pt x="25" y="0"/>
                  </a:cubicBezTo>
                  <a:cubicBezTo>
                    <a:pt x="25" y="0"/>
                    <a:pt x="30" y="3"/>
                    <a:pt x="29" y="21"/>
                  </a:cubicBezTo>
                  <a:cubicBezTo>
                    <a:pt x="26" y="5"/>
                    <a:pt x="17" y="3"/>
                    <a:pt x="13" y="3"/>
                  </a:cubicBezTo>
                  <a:cubicBezTo>
                    <a:pt x="4" y="3"/>
                    <a:pt x="0" y="12"/>
                    <a:pt x="3" y="40"/>
                  </a:cubicBezTo>
                  <a:cubicBezTo>
                    <a:pt x="4" y="52"/>
                    <a:pt x="8" y="61"/>
                    <a:pt x="15" y="6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21" name="Google Shape;221;p37"/>
            <p:cNvSpPr/>
            <p:nvPr/>
          </p:nvSpPr>
          <p:spPr>
            <a:xfrm>
              <a:off x="1925638" y="5632451"/>
              <a:ext cx="447675" cy="379413"/>
            </a:xfrm>
            <a:custGeom>
              <a:rect b="b" l="l" r="r" t="t"/>
              <a:pathLst>
                <a:path extrusionOk="0" h="239" w="282">
                  <a:moveTo>
                    <a:pt x="94" y="0"/>
                  </a:moveTo>
                  <a:lnTo>
                    <a:pt x="0" y="239"/>
                  </a:lnTo>
                  <a:lnTo>
                    <a:pt x="282" y="239"/>
                  </a:lnTo>
                  <a:lnTo>
                    <a:pt x="189" y="0"/>
                  </a:lnTo>
                  <a:lnTo>
                    <a:pt x="9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22" name="Google Shape;222;p37"/>
            <p:cNvSpPr/>
            <p:nvPr/>
          </p:nvSpPr>
          <p:spPr>
            <a:xfrm>
              <a:off x="1925638" y="6021388"/>
              <a:ext cx="447600" cy="144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grpSp>
      <p:grpSp>
        <p:nvGrpSpPr>
          <p:cNvPr id="223" name="Google Shape;223;p37"/>
          <p:cNvGrpSpPr/>
          <p:nvPr/>
        </p:nvGrpSpPr>
        <p:grpSpPr>
          <a:xfrm>
            <a:off x="3820054" y="1327698"/>
            <a:ext cx="367132" cy="319168"/>
            <a:chOff x="2018328" y="2176862"/>
            <a:chExt cx="695326" cy="558964"/>
          </a:xfrm>
        </p:grpSpPr>
        <p:sp>
          <p:nvSpPr>
            <p:cNvPr id="224" name="Google Shape;224;p37"/>
            <p:cNvSpPr/>
            <p:nvPr/>
          </p:nvSpPr>
          <p:spPr>
            <a:xfrm>
              <a:off x="2018328" y="2268998"/>
              <a:ext cx="151105" cy="50369"/>
            </a:xfrm>
            <a:custGeom>
              <a:rect b="b" l="l" r="r" t="t"/>
              <a:pathLst>
                <a:path extrusionOk="0" h="23" w="69">
                  <a:moveTo>
                    <a:pt x="12" y="23"/>
                  </a:moveTo>
                  <a:cubicBezTo>
                    <a:pt x="58" y="23"/>
                    <a:pt x="58" y="23"/>
                    <a:pt x="58" y="23"/>
                  </a:cubicBezTo>
                  <a:cubicBezTo>
                    <a:pt x="64" y="23"/>
                    <a:pt x="69" y="18"/>
                    <a:pt x="69" y="11"/>
                  </a:cubicBezTo>
                  <a:cubicBezTo>
                    <a:pt x="69" y="5"/>
                    <a:pt x="64" y="0"/>
                    <a:pt x="58" y="0"/>
                  </a:cubicBezTo>
                  <a:cubicBezTo>
                    <a:pt x="12" y="0"/>
                    <a:pt x="12" y="0"/>
                    <a:pt x="12" y="0"/>
                  </a:cubicBezTo>
                  <a:cubicBezTo>
                    <a:pt x="5" y="0"/>
                    <a:pt x="0" y="5"/>
                    <a:pt x="0" y="11"/>
                  </a:cubicBezTo>
                  <a:cubicBezTo>
                    <a:pt x="0" y="18"/>
                    <a:pt x="5" y="23"/>
                    <a:pt x="12" y="2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225" name="Google Shape;225;p37"/>
            <p:cNvSpPr/>
            <p:nvPr/>
          </p:nvSpPr>
          <p:spPr>
            <a:xfrm>
              <a:off x="2018328" y="2399219"/>
              <a:ext cx="151105" cy="50369"/>
            </a:xfrm>
            <a:custGeom>
              <a:rect b="b" l="l" r="r" t="t"/>
              <a:pathLst>
                <a:path extrusionOk="0" h="23" w="69">
                  <a:moveTo>
                    <a:pt x="12" y="23"/>
                  </a:moveTo>
                  <a:cubicBezTo>
                    <a:pt x="58" y="23"/>
                    <a:pt x="58" y="23"/>
                    <a:pt x="58" y="23"/>
                  </a:cubicBezTo>
                  <a:cubicBezTo>
                    <a:pt x="64" y="23"/>
                    <a:pt x="69" y="18"/>
                    <a:pt x="69" y="11"/>
                  </a:cubicBezTo>
                  <a:cubicBezTo>
                    <a:pt x="69" y="5"/>
                    <a:pt x="64" y="0"/>
                    <a:pt x="58" y="0"/>
                  </a:cubicBezTo>
                  <a:cubicBezTo>
                    <a:pt x="12" y="0"/>
                    <a:pt x="12" y="0"/>
                    <a:pt x="12" y="0"/>
                  </a:cubicBezTo>
                  <a:cubicBezTo>
                    <a:pt x="5" y="0"/>
                    <a:pt x="0" y="5"/>
                    <a:pt x="0" y="11"/>
                  </a:cubicBezTo>
                  <a:cubicBezTo>
                    <a:pt x="0" y="18"/>
                    <a:pt x="5" y="23"/>
                    <a:pt x="12" y="2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226" name="Google Shape;226;p37"/>
            <p:cNvSpPr/>
            <p:nvPr/>
          </p:nvSpPr>
          <p:spPr>
            <a:xfrm>
              <a:off x="2068697" y="2335337"/>
              <a:ext cx="50400" cy="4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227" name="Google Shape;227;p37"/>
            <p:cNvSpPr/>
            <p:nvPr/>
          </p:nvSpPr>
          <p:spPr>
            <a:xfrm>
              <a:off x="2068697" y="2464329"/>
              <a:ext cx="50400" cy="492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228" name="Google Shape;228;p37"/>
            <p:cNvSpPr/>
            <p:nvPr/>
          </p:nvSpPr>
          <p:spPr>
            <a:xfrm>
              <a:off x="2018328" y="2528211"/>
              <a:ext cx="151105" cy="51597"/>
            </a:xfrm>
            <a:custGeom>
              <a:rect b="b" l="l" r="r" t="t"/>
              <a:pathLst>
                <a:path extrusionOk="0" h="23" w="69">
                  <a:moveTo>
                    <a:pt x="69" y="12"/>
                  </a:moveTo>
                  <a:cubicBezTo>
                    <a:pt x="69" y="5"/>
                    <a:pt x="64" y="0"/>
                    <a:pt x="58" y="0"/>
                  </a:cubicBezTo>
                  <a:cubicBezTo>
                    <a:pt x="12" y="0"/>
                    <a:pt x="12" y="0"/>
                    <a:pt x="12" y="0"/>
                  </a:cubicBezTo>
                  <a:cubicBezTo>
                    <a:pt x="5" y="0"/>
                    <a:pt x="0" y="5"/>
                    <a:pt x="0" y="12"/>
                  </a:cubicBezTo>
                  <a:cubicBezTo>
                    <a:pt x="0" y="18"/>
                    <a:pt x="5" y="23"/>
                    <a:pt x="12" y="23"/>
                  </a:cubicBezTo>
                  <a:cubicBezTo>
                    <a:pt x="58" y="23"/>
                    <a:pt x="58" y="23"/>
                    <a:pt x="58" y="23"/>
                  </a:cubicBezTo>
                  <a:cubicBezTo>
                    <a:pt x="64" y="23"/>
                    <a:pt x="69" y="18"/>
                    <a:pt x="69" y="1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229" name="Google Shape;229;p37"/>
            <p:cNvSpPr/>
            <p:nvPr/>
          </p:nvSpPr>
          <p:spPr>
            <a:xfrm>
              <a:off x="2068697" y="2176862"/>
              <a:ext cx="487711" cy="116707"/>
            </a:xfrm>
            <a:custGeom>
              <a:rect b="b" l="l" r="r" t="t"/>
              <a:pathLst>
                <a:path extrusionOk="0" h="53" w="222">
                  <a:moveTo>
                    <a:pt x="23" y="25"/>
                  </a:moveTo>
                  <a:cubicBezTo>
                    <a:pt x="23" y="24"/>
                    <a:pt x="24" y="24"/>
                    <a:pt x="25" y="24"/>
                  </a:cubicBezTo>
                  <a:cubicBezTo>
                    <a:pt x="197" y="24"/>
                    <a:pt x="197" y="24"/>
                    <a:pt x="197" y="24"/>
                  </a:cubicBezTo>
                  <a:cubicBezTo>
                    <a:pt x="198" y="24"/>
                    <a:pt x="199" y="24"/>
                    <a:pt x="199" y="25"/>
                  </a:cubicBezTo>
                  <a:cubicBezTo>
                    <a:pt x="199" y="53"/>
                    <a:pt x="199" y="53"/>
                    <a:pt x="199" y="53"/>
                  </a:cubicBezTo>
                  <a:cubicBezTo>
                    <a:pt x="222" y="24"/>
                    <a:pt x="222" y="24"/>
                    <a:pt x="222" y="24"/>
                  </a:cubicBezTo>
                  <a:cubicBezTo>
                    <a:pt x="222" y="11"/>
                    <a:pt x="211" y="0"/>
                    <a:pt x="197" y="0"/>
                  </a:cubicBezTo>
                  <a:cubicBezTo>
                    <a:pt x="25" y="0"/>
                    <a:pt x="25" y="0"/>
                    <a:pt x="25" y="0"/>
                  </a:cubicBezTo>
                  <a:cubicBezTo>
                    <a:pt x="11" y="0"/>
                    <a:pt x="0" y="12"/>
                    <a:pt x="0" y="25"/>
                  </a:cubicBezTo>
                  <a:cubicBezTo>
                    <a:pt x="0" y="35"/>
                    <a:pt x="0" y="35"/>
                    <a:pt x="0" y="35"/>
                  </a:cubicBezTo>
                  <a:cubicBezTo>
                    <a:pt x="23" y="35"/>
                    <a:pt x="23" y="35"/>
                    <a:pt x="23" y="35"/>
                  </a:cubicBezTo>
                  <a:lnTo>
                    <a:pt x="23" y="2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230" name="Google Shape;230;p37"/>
            <p:cNvSpPr/>
            <p:nvPr/>
          </p:nvSpPr>
          <p:spPr>
            <a:xfrm>
              <a:off x="2068697" y="2577350"/>
              <a:ext cx="487711" cy="158476"/>
            </a:xfrm>
            <a:custGeom>
              <a:rect b="b" l="l" r="r" t="t"/>
              <a:pathLst>
                <a:path extrusionOk="0" h="72" w="222">
                  <a:moveTo>
                    <a:pt x="199" y="47"/>
                  </a:moveTo>
                  <a:cubicBezTo>
                    <a:pt x="199" y="48"/>
                    <a:pt x="198" y="49"/>
                    <a:pt x="197" y="49"/>
                  </a:cubicBezTo>
                  <a:cubicBezTo>
                    <a:pt x="25" y="49"/>
                    <a:pt x="25" y="49"/>
                    <a:pt x="25" y="49"/>
                  </a:cubicBezTo>
                  <a:cubicBezTo>
                    <a:pt x="24" y="49"/>
                    <a:pt x="23" y="48"/>
                    <a:pt x="23" y="47"/>
                  </a:cubicBezTo>
                  <a:cubicBezTo>
                    <a:pt x="23" y="8"/>
                    <a:pt x="23" y="8"/>
                    <a:pt x="23" y="8"/>
                  </a:cubicBezTo>
                  <a:cubicBezTo>
                    <a:pt x="0" y="8"/>
                    <a:pt x="0" y="8"/>
                    <a:pt x="0" y="8"/>
                  </a:cubicBezTo>
                  <a:cubicBezTo>
                    <a:pt x="0" y="47"/>
                    <a:pt x="0" y="47"/>
                    <a:pt x="0" y="47"/>
                  </a:cubicBezTo>
                  <a:cubicBezTo>
                    <a:pt x="0" y="61"/>
                    <a:pt x="11" y="72"/>
                    <a:pt x="25" y="72"/>
                  </a:cubicBezTo>
                  <a:cubicBezTo>
                    <a:pt x="197" y="72"/>
                    <a:pt x="197" y="72"/>
                    <a:pt x="197" y="72"/>
                  </a:cubicBezTo>
                  <a:cubicBezTo>
                    <a:pt x="211" y="72"/>
                    <a:pt x="222" y="61"/>
                    <a:pt x="222" y="47"/>
                  </a:cubicBezTo>
                  <a:cubicBezTo>
                    <a:pt x="222" y="0"/>
                    <a:pt x="222" y="0"/>
                    <a:pt x="222" y="0"/>
                  </a:cubicBezTo>
                  <a:cubicBezTo>
                    <a:pt x="199" y="9"/>
                    <a:pt x="199" y="9"/>
                    <a:pt x="199" y="9"/>
                  </a:cubicBezTo>
                  <a:lnTo>
                    <a:pt x="199" y="47"/>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231" name="Google Shape;231;p37"/>
            <p:cNvSpPr/>
            <p:nvPr/>
          </p:nvSpPr>
          <p:spPr>
            <a:xfrm>
              <a:off x="2482698" y="2240744"/>
              <a:ext cx="230956" cy="233413"/>
            </a:xfrm>
            <a:custGeom>
              <a:rect b="b" l="l" r="r" t="t"/>
              <a:pathLst>
                <a:path extrusionOk="0" h="106" w="105">
                  <a:moveTo>
                    <a:pt x="101" y="38"/>
                  </a:moveTo>
                  <a:cubicBezTo>
                    <a:pt x="67" y="4"/>
                    <a:pt x="67" y="4"/>
                    <a:pt x="67" y="4"/>
                  </a:cubicBezTo>
                  <a:cubicBezTo>
                    <a:pt x="63" y="0"/>
                    <a:pt x="55" y="2"/>
                    <a:pt x="50" y="9"/>
                  </a:cubicBezTo>
                  <a:cubicBezTo>
                    <a:pt x="0" y="70"/>
                    <a:pt x="0" y="70"/>
                    <a:pt x="0" y="70"/>
                  </a:cubicBezTo>
                  <a:cubicBezTo>
                    <a:pt x="35" y="106"/>
                    <a:pt x="35" y="106"/>
                    <a:pt x="35" y="106"/>
                  </a:cubicBezTo>
                  <a:cubicBezTo>
                    <a:pt x="97" y="55"/>
                    <a:pt x="97" y="55"/>
                    <a:pt x="97" y="55"/>
                  </a:cubicBezTo>
                  <a:cubicBezTo>
                    <a:pt x="103" y="50"/>
                    <a:pt x="105" y="42"/>
                    <a:pt x="101" y="3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232" name="Google Shape;232;p37"/>
            <p:cNvSpPr/>
            <p:nvPr/>
          </p:nvSpPr>
          <p:spPr>
            <a:xfrm>
              <a:off x="2338965" y="2405361"/>
              <a:ext cx="208843" cy="208844"/>
            </a:xfrm>
            <a:custGeom>
              <a:rect b="b" l="l" r="r" t="t"/>
              <a:pathLst>
                <a:path extrusionOk="0" h="95" w="95">
                  <a:moveTo>
                    <a:pt x="54" y="45"/>
                  </a:moveTo>
                  <a:cubicBezTo>
                    <a:pt x="4" y="92"/>
                    <a:pt x="4" y="92"/>
                    <a:pt x="4" y="92"/>
                  </a:cubicBezTo>
                  <a:cubicBezTo>
                    <a:pt x="7" y="95"/>
                    <a:pt x="13" y="95"/>
                    <a:pt x="16" y="92"/>
                  </a:cubicBezTo>
                  <a:cubicBezTo>
                    <a:pt x="18" y="91"/>
                    <a:pt x="18" y="89"/>
                    <a:pt x="19" y="87"/>
                  </a:cubicBezTo>
                  <a:cubicBezTo>
                    <a:pt x="80" y="63"/>
                    <a:pt x="80" y="63"/>
                    <a:pt x="80" y="63"/>
                  </a:cubicBezTo>
                  <a:cubicBezTo>
                    <a:pt x="83" y="40"/>
                    <a:pt x="83" y="40"/>
                    <a:pt x="83" y="40"/>
                  </a:cubicBezTo>
                  <a:cubicBezTo>
                    <a:pt x="86" y="41"/>
                    <a:pt x="89" y="40"/>
                    <a:pt x="91" y="38"/>
                  </a:cubicBezTo>
                  <a:cubicBezTo>
                    <a:pt x="95" y="35"/>
                    <a:pt x="95" y="35"/>
                    <a:pt x="95" y="35"/>
                  </a:cubicBezTo>
                  <a:cubicBezTo>
                    <a:pt x="61" y="0"/>
                    <a:pt x="61" y="0"/>
                    <a:pt x="61" y="0"/>
                  </a:cubicBezTo>
                  <a:cubicBezTo>
                    <a:pt x="57" y="4"/>
                    <a:pt x="57" y="4"/>
                    <a:pt x="57" y="4"/>
                  </a:cubicBezTo>
                  <a:cubicBezTo>
                    <a:pt x="55" y="7"/>
                    <a:pt x="55" y="9"/>
                    <a:pt x="56" y="12"/>
                  </a:cubicBezTo>
                  <a:cubicBezTo>
                    <a:pt x="33" y="16"/>
                    <a:pt x="33" y="16"/>
                    <a:pt x="33" y="16"/>
                  </a:cubicBezTo>
                  <a:cubicBezTo>
                    <a:pt x="8" y="77"/>
                    <a:pt x="8" y="77"/>
                    <a:pt x="8" y="77"/>
                  </a:cubicBezTo>
                  <a:cubicBezTo>
                    <a:pt x="7" y="77"/>
                    <a:pt x="5" y="78"/>
                    <a:pt x="4" y="79"/>
                  </a:cubicBezTo>
                  <a:cubicBezTo>
                    <a:pt x="0" y="83"/>
                    <a:pt x="0" y="88"/>
                    <a:pt x="3" y="92"/>
                  </a:cubicBezTo>
                  <a:cubicBezTo>
                    <a:pt x="51" y="42"/>
                    <a:pt x="51" y="42"/>
                    <a:pt x="51" y="42"/>
                  </a:cubicBezTo>
                  <a:cubicBezTo>
                    <a:pt x="50" y="39"/>
                    <a:pt x="50" y="36"/>
                    <a:pt x="52" y="34"/>
                  </a:cubicBezTo>
                  <a:cubicBezTo>
                    <a:pt x="55" y="32"/>
                    <a:pt x="59" y="32"/>
                    <a:pt x="61" y="34"/>
                  </a:cubicBezTo>
                  <a:cubicBezTo>
                    <a:pt x="64" y="37"/>
                    <a:pt x="64" y="41"/>
                    <a:pt x="61" y="44"/>
                  </a:cubicBezTo>
                  <a:cubicBezTo>
                    <a:pt x="59" y="46"/>
                    <a:pt x="56" y="46"/>
                    <a:pt x="54" y="4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233" name="Google Shape;233;p37"/>
            <p:cNvSpPr/>
            <p:nvPr/>
          </p:nvSpPr>
          <p:spPr>
            <a:xfrm>
              <a:off x="2224715" y="2288654"/>
              <a:ext cx="178200" cy="71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234" name="Google Shape;234;p37"/>
            <p:cNvSpPr/>
            <p:nvPr/>
          </p:nvSpPr>
          <p:spPr>
            <a:xfrm>
              <a:off x="2224715" y="2421331"/>
              <a:ext cx="108000" cy="699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sp>
          <p:nvSpPr>
            <p:cNvPr id="235" name="Google Shape;235;p37"/>
            <p:cNvSpPr/>
            <p:nvPr/>
          </p:nvSpPr>
          <p:spPr>
            <a:xfrm>
              <a:off x="2224715" y="2550323"/>
              <a:ext cx="69900" cy="71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500">
                <a:solidFill>
                  <a:srgbClr val="000000"/>
                </a:solidFill>
                <a:latin typeface="Arial"/>
                <a:ea typeface="Arial"/>
                <a:cs typeface="Arial"/>
                <a:sym typeface="Arial"/>
              </a:endParaRPr>
            </a:p>
          </p:txBody>
        </p:sp>
      </p:grpSp>
      <p:pic>
        <p:nvPicPr>
          <p:cNvPr id="236" name="Google Shape;236;p37"/>
          <p:cNvPicPr preferRelativeResize="0"/>
          <p:nvPr/>
        </p:nvPicPr>
        <p:blipFill rotWithShape="1">
          <a:blip r:embed="rId4">
            <a:alphaModFix/>
          </a:blip>
          <a:srcRect b="0" l="6855" r="0" t="0"/>
          <a:stretch/>
        </p:blipFill>
        <p:spPr>
          <a:xfrm>
            <a:off x="7897425" y="1210840"/>
            <a:ext cx="418875" cy="411400"/>
          </a:xfrm>
          <a:prstGeom prst="rect">
            <a:avLst/>
          </a:prstGeom>
          <a:noFill/>
          <a:ln>
            <a:noFill/>
          </a:ln>
        </p:spPr>
      </p:pic>
      <p:sp>
        <p:nvSpPr>
          <p:cNvPr id="237" name="Google Shape;237;p37"/>
          <p:cNvSpPr/>
          <p:nvPr/>
        </p:nvSpPr>
        <p:spPr>
          <a:xfrm>
            <a:off x="7073975" y="3629325"/>
            <a:ext cx="2010600" cy="892500"/>
          </a:xfrm>
          <a:prstGeom prst="rect">
            <a:avLst/>
          </a:prstGeom>
          <a:noFill/>
          <a:ln>
            <a:noFill/>
          </a:ln>
        </p:spPr>
        <p:txBody>
          <a:bodyPr anchorCtr="0" anchor="t" bIns="0" lIns="0" spcFirstLastPara="1" rIns="0" wrap="square" tIns="0">
            <a:noAutofit/>
          </a:bodyPr>
          <a:lstStyle/>
          <a:p>
            <a:pPr indent="-207100" lvl="1" marL="291599" marR="0" rtl="0" algn="l">
              <a:spcBef>
                <a:spcPts val="300"/>
              </a:spcBef>
              <a:spcAft>
                <a:spcPts val="0"/>
              </a:spcAft>
              <a:buClr>
                <a:schemeClr val="lt1"/>
              </a:buClr>
              <a:buSzPts val="1100"/>
              <a:buFont typeface="Helvetica Neue"/>
              <a:buChar char="•"/>
            </a:pPr>
            <a:r>
              <a:rPr lang="en-GB" sz="1100">
                <a:solidFill>
                  <a:srgbClr val="FFFFFF"/>
                </a:solidFill>
                <a:latin typeface="Helvetica Neue"/>
                <a:ea typeface="Helvetica Neue"/>
                <a:cs typeface="Helvetica Neue"/>
                <a:sym typeface="Helvetica Neue"/>
              </a:rPr>
              <a:t>Led by CDDO</a:t>
            </a:r>
            <a:endParaRPr sz="1100">
              <a:solidFill>
                <a:srgbClr val="FFFFFF"/>
              </a:solidFill>
              <a:latin typeface="Helvetica Neue"/>
              <a:ea typeface="Helvetica Neue"/>
              <a:cs typeface="Helvetica Neue"/>
              <a:sym typeface="Helvetica Neue"/>
            </a:endParaRPr>
          </a:p>
          <a:p>
            <a:pPr indent="-207100" lvl="1" marL="291599" marR="0" rtl="0" algn="l">
              <a:spcBef>
                <a:spcPts val="300"/>
              </a:spcBef>
              <a:spcAft>
                <a:spcPts val="0"/>
              </a:spcAft>
              <a:buClr>
                <a:schemeClr val="lt1"/>
              </a:buClr>
              <a:buSzPts val="1100"/>
              <a:buFont typeface="Helvetica Neue"/>
              <a:buChar char="•"/>
            </a:pPr>
            <a:r>
              <a:rPr lang="en-GB" sz="1100">
                <a:solidFill>
                  <a:schemeClr val="lt1"/>
                </a:solidFill>
                <a:latin typeface="Helvetica Neue"/>
                <a:ea typeface="Helvetica Neue"/>
                <a:cs typeface="Helvetica Neue"/>
                <a:sym typeface="Helvetica Neue"/>
              </a:rPr>
              <a:t>GSG and </a:t>
            </a:r>
            <a:r>
              <a:rPr lang="en-GB" sz="1100">
                <a:solidFill>
                  <a:schemeClr val="lt1"/>
                </a:solidFill>
                <a:latin typeface="Helvetica Neue"/>
                <a:ea typeface="Helvetica Neue"/>
                <a:cs typeface="Helvetica Neue"/>
                <a:sym typeface="Helvetica Neue"/>
              </a:rPr>
              <a:t>NCSC</a:t>
            </a:r>
            <a:endParaRPr sz="1100">
              <a:solidFill>
                <a:schemeClr val="lt1"/>
              </a:solidFill>
              <a:latin typeface="Helvetica Neue"/>
              <a:ea typeface="Helvetica Neue"/>
              <a:cs typeface="Helvetica Neue"/>
              <a:sym typeface="Helvetica Neue"/>
            </a:endParaRPr>
          </a:p>
          <a:p>
            <a:pPr indent="-207100" lvl="1" marL="291599" marR="0" rtl="0" algn="l">
              <a:spcBef>
                <a:spcPts val="300"/>
              </a:spcBef>
              <a:spcAft>
                <a:spcPts val="0"/>
              </a:spcAft>
              <a:buClr>
                <a:schemeClr val="lt1"/>
              </a:buClr>
              <a:buSzPts val="1100"/>
              <a:buFont typeface="Helvetica Neue"/>
              <a:buChar char="•"/>
            </a:pPr>
            <a:r>
              <a:rPr lang="en-GB" sz="1100">
                <a:solidFill>
                  <a:schemeClr val="lt1"/>
                </a:solidFill>
                <a:latin typeface="Helvetica Neue"/>
                <a:ea typeface="Helvetica Neue"/>
                <a:cs typeface="Helvetica Neue"/>
                <a:sym typeface="Helvetica Neue"/>
              </a:rPr>
              <a:t>Gov organisations</a:t>
            </a:r>
            <a:endParaRPr sz="1100">
              <a:solidFill>
                <a:schemeClr val="lt1"/>
              </a:solidFill>
              <a:latin typeface="Helvetica Neue"/>
              <a:ea typeface="Helvetica Neue"/>
              <a:cs typeface="Helvetica Neue"/>
              <a:sym typeface="Helvetica Neue"/>
            </a:endParaRPr>
          </a:p>
          <a:p>
            <a:pPr indent="-207100" lvl="1" marL="291599" marR="0" rtl="0" algn="l">
              <a:spcBef>
                <a:spcPts val="300"/>
              </a:spcBef>
              <a:spcAft>
                <a:spcPts val="0"/>
              </a:spcAft>
              <a:buClr>
                <a:schemeClr val="lt1"/>
              </a:buClr>
              <a:buSzPts val="1100"/>
              <a:buFont typeface="Helvetica Neue"/>
              <a:buChar char="•"/>
            </a:pPr>
            <a:r>
              <a:rPr lang="en-GB" sz="1100">
                <a:solidFill>
                  <a:schemeClr val="lt1"/>
                </a:solidFill>
                <a:latin typeface="Helvetica Neue"/>
                <a:ea typeface="Helvetica Neue"/>
                <a:cs typeface="Helvetica Neue"/>
                <a:sym typeface="Helvetica Neue"/>
              </a:rPr>
              <a:t>Suppliers</a:t>
            </a:r>
            <a:endParaRPr sz="1100">
              <a:solidFill>
                <a:schemeClr val="lt1"/>
              </a:solidFill>
              <a:latin typeface="Helvetica Neue"/>
              <a:ea typeface="Helvetica Neue"/>
              <a:cs typeface="Helvetica Neue"/>
              <a:sym typeface="Helvetica Neue"/>
            </a:endParaRPr>
          </a:p>
          <a:p>
            <a:pPr indent="-207100" lvl="1" marL="291599" marR="0" rtl="0" algn="l">
              <a:spcBef>
                <a:spcPts val="300"/>
              </a:spcBef>
              <a:spcAft>
                <a:spcPts val="300"/>
              </a:spcAft>
              <a:buClr>
                <a:schemeClr val="lt1"/>
              </a:buClr>
              <a:buSzPts val="1100"/>
              <a:buFont typeface="Helvetica Neue"/>
              <a:buChar char="•"/>
            </a:pPr>
            <a:r>
              <a:rPr lang="en-GB" sz="1100">
                <a:solidFill>
                  <a:schemeClr val="lt1"/>
                </a:solidFill>
                <a:latin typeface="Helvetica Neue"/>
                <a:ea typeface="Helvetica Neue"/>
                <a:cs typeface="Helvetica Neue"/>
                <a:sym typeface="Helvetica Neue"/>
              </a:rPr>
              <a:t>Digital Government eXchange</a:t>
            </a:r>
            <a:endParaRPr sz="1100">
              <a:solidFill>
                <a:schemeClr val="lt1"/>
              </a:solidFill>
              <a:latin typeface="Helvetica Neue"/>
              <a:ea typeface="Helvetica Neue"/>
              <a:cs typeface="Helvetica Neue"/>
              <a:sym typeface="Helvetica Neue"/>
            </a:endParaRPr>
          </a:p>
        </p:txBody>
      </p:sp>
      <p:sp>
        <p:nvSpPr>
          <p:cNvPr id="238" name="Google Shape;238;p37"/>
          <p:cNvSpPr/>
          <p:nvPr/>
        </p:nvSpPr>
        <p:spPr>
          <a:xfrm>
            <a:off x="5092777" y="3629334"/>
            <a:ext cx="1752600" cy="892500"/>
          </a:xfrm>
          <a:prstGeom prst="rect">
            <a:avLst/>
          </a:prstGeom>
          <a:noFill/>
          <a:ln>
            <a:noFill/>
          </a:ln>
        </p:spPr>
        <p:txBody>
          <a:bodyPr anchorCtr="0" anchor="t" bIns="0" lIns="0" spcFirstLastPara="1" rIns="0" wrap="square" tIns="0">
            <a:noAutofit/>
          </a:bodyPr>
          <a:lstStyle/>
          <a:p>
            <a:pPr indent="-207100" lvl="1" marL="291599" marR="0" rtl="0" algn="l">
              <a:spcBef>
                <a:spcPts val="300"/>
              </a:spcBef>
              <a:spcAft>
                <a:spcPts val="0"/>
              </a:spcAft>
              <a:buClr>
                <a:schemeClr val="lt1"/>
              </a:buClr>
              <a:buSzPts val="1100"/>
              <a:buFont typeface="Helvetica Neue"/>
              <a:buChar char="•"/>
            </a:pPr>
            <a:r>
              <a:rPr lang="en-GB" sz="1100">
                <a:solidFill>
                  <a:srgbClr val="FFFFFF"/>
                </a:solidFill>
                <a:latin typeface="Helvetica Neue"/>
                <a:ea typeface="Helvetica Neue"/>
                <a:cs typeface="Helvetica Neue"/>
                <a:sym typeface="Helvetica Neue"/>
              </a:rPr>
              <a:t>Led by CDDO</a:t>
            </a:r>
            <a:endParaRPr sz="1100">
              <a:solidFill>
                <a:srgbClr val="FFFFFF"/>
              </a:solidFill>
              <a:latin typeface="Helvetica Neue"/>
              <a:ea typeface="Helvetica Neue"/>
              <a:cs typeface="Helvetica Neue"/>
              <a:sym typeface="Helvetica Neue"/>
            </a:endParaRPr>
          </a:p>
          <a:p>
            <a:pPr indent="-207100" lvl="1" marL="291599" marR="0" rtl="0" algn="l">
              <a:spcBef>
                <a:spcPts val="300"/>
              </a:spcBef>
              <a:spcAft>
                <a:spcPts val="0"/>
              </a:spcAft>
              <a:buClr>
                <a:schemeClr val="lt1"/>
              </a:buClr>
              <a:buSzPts val="1100"/>
              <a:buFont typeface="Helvetica Neue"/>
              <a:buChar char="•"/>
            </a:pPr>
            <a:r>
              <a:rPr lang="en-GB" sz="1100">
                <a:solidFill>
                  <a:schemeClr val="lt1"/>
                </a:solidFill>
                <a:latin typeface="Helvetica Neue"/>
                <a:ea typeface="Helvetica Neue"/>
                <a:cs typeface="Helvetica Neue"/>
                <a:sym typeface="Helvetica Neue"/>
              </a:rPr>
              <a:t>GSG and NCSC</a:t>
            </a:r>
            <a:endParaRPr sz="1100">
              <a:solidFill>
                <a:schemeClr val="lt1"/>
              </a:solidFill>
              <a:latin typeface="Helvetica Neue"/>
              <a:ea typeface="Helvetica Neue"/>
              <a:cs typeface="Helvetica Neue"/>
              <a:sym typeface="Helvetica Neue"/>
            </a:endParaRPr>
          </a:p>
          <a:p>
            <a:pPr indent="-207100" lvl="1" marL="291599" marR="0" rtl="0" algn="l">
              <a:spcBef>
                <a:spcPts val="300"/>
              </a:spcBef>
              <a:spcAft>
                <a:spcPts val="0"/>
              </a:spcAft>
              <a:buClr>
                <a:schemeClr val="lt1"/>
              </a:buClr>
              <a:buSzPts val="1100"/>
              <a:buFont typeface="Helvetica Neue"/>
              <a:buChar char="•"/>
            </a:pPr>
            <a:r>
              <a:rPr lang="en-GB" sz="1100">
                <a:solidFill>
                  <a:schemeClr val="lt1"/>
                </a:solidFill>
                <a:latin typeface="Helvetica Neue"/>
                <a:ea typeface="Helvetica Neue"/>
                <a:cs typeface="Helvetica Neue"/>
                <a:sym typeface="Helvetica Neue"/>
              </a:rPr>
              <a:t>Gov organisations</a:t>
            </a:r>
            <a:endParaRPr sz="1100">
              <a:solidFill>
                <a:schemeClr val="lt1"/>
              </a:solidFill>
              <a:latin typeface="Helvetica Neue"/>
              <a:ea typeface="Helvetica Neue"/>
              <a:cs typeface="Helvetica Neue"/>
              <a:sym typeface="Helvetica Neue"/>
            </a:endParaRPr>
          </a:p>
          <a:p>
            <a:pPr indent="-207100" lvl="1" marL="291599" marR="0" rtl="0" algn="l">
              <a:spcBef>
                <a:spcPts val="300"/>
              </a:spcBef>
              <a:spcAft>
                <a:spcPts val="300"/>
              </a:spcAft>
              <a:buClr>
                <a:schemeClr val="lt1"/>
              </a:buClr>
              <a:buSzPts val="1100"/>
              <a:buFont typeface="Helvetica Neue"/>
              <a:buChar char="•"/>
            </a:pPr>
            <a:r>
              <a:rPr lang="en-GB" sz="1100">
                <a:solidFill>
                  <a:schemeClr val="lt1"/>
                </a:solidFill>
                <a:latin typeface="Helvetica Neue"/>
                <a:ea typeface="Helvetica Neue"/>
                <a:cs typeface="Helvetica Neue"/>
                <a:sym typeface="Helvetica Neue"/>
              </a:rPr>
              <a:t>Suppliers</a:t>
            </a:r>
            <a:endParaRPr sz="1100">
              <a:solidFill>
                <a:schemeClr val="lt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42" name="Shape 242"/>
        <p:cNvGrpSpPr/>
        <p:nvPr/>
      </p:nvGrpSpPr>
      <p:grpSpPr>
        <a:xfrm>
          <a:off x="0" y="0"/>
          <a:ext cx="0" cy="0"/>
          <a:chOff x="0" y="0"/>
          <a:chExt cx="0" cy="0"/>
        </a:xfrm>
      </p:grpSpPr>
      <p:sp>
        <p:nvSpPr>
          <p:cNvPr id="243" name="Google Shape;243;p38"/>
          <p:cNvSpPr txBox="1"/>
          <p:nvPr/>
        </p:nvSpPr>
        <p:spPr>
          <a:xfrm>
            <a:off x="255125" y="194300"/>
            <a:ext cx="8526600" cy="372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GB" sz="3000">
                <a:latin typeface="Helvetica"/>
                <a:ea typeface="Helvetica"/>
                <a:cs typeface="Helvetica"/>
                <a:sym typeface="Helvetica"/>
              </a:rPr>
              <a:t>Benefits </a:t>
            </a:r>
            <a:endParaRPr b="1" sz="3000">
              <a:latin typeface="Helvetica"/>
              <a:ea typeface="Helvetica"/>
              <a:cs typeface="Helvetica"/>
              <a:sym typeface="Helvetica"/>
            </a:endParaRPr>
          </a:p>
          <a:p>
            <a:pPr indent="-336550" lvl="0" marL="457200" rtl="0" algn="l">
              <a:lnSpc>
                <a:spcPct val="115000"/>
              </a:lnSpc>
              <a:spcBef>
                <a:spcPts val="1000"/>
              </a:spcBef>
              <a:spcAft>
                <a:spcPts val="0"/>
              </a:spcAft>
              <a:buSzPts val="1700"/>
              <a:buFont typeface="Helvetica"/>
              <a:buChar char="●"/>
            </a:pPr>
            <a:r>
              <a:rPr lang="en-GB" sz="1700">
                <a:latin typeface="Helvetica"/>
                <a:ea typeface="Helvetica"/>
                <a:cs typeface="Helvetica"/>
                <a:sym typeface="Helvetica"/>
              </a:rPr>
              <a:t>Ensures security is better integrated into digital delivery</a:t>
            </a:r>
            <a:r>
              <a:rPr lang="en-GB" sz="1700">
                <a:latin typeface="Helvetica"/>
                <a:ea typeface="Helvetica"/>
                <a:cs typeface="Helvetica"/>
                <a:sym typeface="Helvetica"/>
              </a:rPr>
              <a:t> </a:t>
            </a:r>
            <a:endParaRPr sz="1700">
              <a:latin typeface="Helvetica"/>
              <a:ea typeface="Helvetica"/>
              <a:cs typeface="Helvetica"/>
              <a:sym typeface="Helvetica"/>
            </a:endParaRPr>
          </a:p>
          <a:p>
            <a:pPr indent="-336550" lvl="0" marL="457200" rtl="0" algn="l">
              <a:lnSpc>
                <a:spcPct val="115000"/>
              </a:lnSpc>
              <a:spcBef>
                <a:spcPts val="1000"/>
              </a:spcBef>
              <a:spcAft>
                <a:spcPts val="0"/>
              </a:spcAft>
              <a:buSzPts val="1700"/>
              <a:buFont typeface="Helvetica"/>
              <a:buChar char="●"/>
            </a:pPr>
            <a:r>
              <a:rPr lang="en-GB" sz="1700">
                <a:latin typeface="Helvetica"/>
                <a:ea typeface="Helvetica"/>
                <a:cs typeface="Helvetica"/>
                <a:sym typeface="Helvetica"/>
              </a:rPr>
              <a:t>I</a:t>
            </a:r>
            <a:r>
              <a:rPr lang="en-GB" sz="1700">
                <a:latin typeface="Helvetica"/>
                <a:ea typeface="Helvetica"/>
                <a:cs typeface="Helvetica"/>
                <a:sym typeface="Helvetica"/>
              </a:rPr>
              <a:t>mproves trust and data sharing between organisations through consistent application of security</a:t>
            </a:r>
            <a:endParaRPr sz="1700">
              <a:latin typeface="Helvetica"/>
              <a:ea typeface="Helvetica"/>
              <a:cs typeface="Helvetica"/>
              <a:sym typeface="Helvetica"/>
            </a:endParaRPr>
          </a:p>
          <a:p>
            <a:pPr indent="-336550" lvl="0" marL="457200" rtl="0" algn="l">
              <a:lnSpc>
                <a:spcPct val="115000"/>
              </a:lnSpc>
              <a:spcBef>
                <a:spcPts val="1000"/>
              </a:spcBef>
              <a:spcAft>
                <a:spcPts val="0"/>
              </a:spcAft>
              <a:buSzPts val="1700"/>
              <a:buFont typeface="Helvetica"/>
              <a:buChar char="●"/>
            </a:pPr>
            <a:r>
              <a:rPr lang="en-GB" sz="1700">
                <a:latin typeface="Helvetica"/>
                <a:ea typeface="Helvetica"/>
                <a:cs typeface="Helvetica"/>
                <a:sym typeface="Helvetica"/>
              </a:rPr>
              <a:t>Provides practical guidance targeting challenging areas aimed at non-security SMEs</a:t>
            </a:r>
            <a:endParaRPr sz="1700">
              <a:latin typeface="Helvetica"/>
              <a:ea typeface="Helvetica"/>
              <a:cs typeface="Helvetica"/>
              <a:sym typeface="Helvetica"/>
            </a:endParaRPr>
          </a:p>
          <a:p>
            <a:pPr indent="-336550" lvl="0" marL="457200" rtl="0" algn="l">
              <a:lnSpc>
                <a:spcPct val="115000"/>
              </a:lnSpc>
              <a:spcBef>
                <a:spcPts val="1000"/>
              </a:spcBef>
              <a:spcAft>
                <a:spcPts val="0"/>
              </a:spcAft>
              <a:buSzPts val="1700"/>
              <a:buFont typeface="Helvetica"/>
              <a:buChar char="●"/>
            </a:pPr>
            <a:r>
              <a:rPr lang="en-GB" sz="1700">
                <a:latin typeface="Helvetica"/>
                <a:ea typeface="Helvetica"/>
                <a:cs typeface="Helvetica"/>
                <a:sym typeface="Helvetica"/>
              </a:rPr>
              <a:t>Drives consistency </a:t>
            </a:r>
            <a:r>
              <a:rPr lang="en-GB" sz="1700">
                <a:solidFill>
                  <a:schemeClr val="dk1"/>
                </a:solidFill>
                <a:latin typeface="Helvetica"/>
                <a:ea typeface="Helvetica"/>
                <a:cs typeface="Helvetica"/>
                <a:sym typeface="Helvetica"/>
              </a:rPr>
              <a:t>across government </a:t>
            </a:r>
            <a:r>
              <a:rPr lang="en-GB" sz="1700">
                <a:latin typeface="Helvetica"/>
                <a:ea typeface="Helvetica"/>
                <a:cs typeface="Helvetica"/>
                <a:sym typeface="Helvetica"/>
              </a:rPr>
              <a:t>with the adoption of the same core principles and how-to guidance, tools, templates and examples</a:t>
            </a:r>
            <a:endParaRPr sz="1700">
              <a:latin typeface="Helvetica"/>
              <a:ea typeface="Helvetica"/>
              <a:cs typeface="Helvetica"/>
              <a:sym typeface="Helvetica"/>
            </a:endParaRPr>
          </a:p>
          <a:p>
            <a:pPr indent="-336550" lvl="0" marL="457200" rtl="0" algn="l">
              <a:lnSpc>
                <a:spcPct val="115000"/>
              </a:lnSpc>
              <a:spcBef>
                <a:spcPts val="1000"/>
              </a:spcBef>
              <a:spcAft>
                <a:spcPts val="1000"/>
              </a:spcAft>
              <a:buSzPts val="1700"/>
              <a:buFont typeface="Helvetica"/>
              <a:buChar char="●"/>
            </a:pPr>
            <a:r>
              <a:rPr lang="en-GB" sz="1700">
                <a:latin typeface="Helvetica"/>
                <a:ea typeface="Helvetica"/>
                <a:cs typeface="Helvetica"/>
                <a:sym typeface="Helvetica"/>
              </a:rPr>
              <a:t>Clarifies responsibilities for roles and encourage better collaboration</a:t>
            </a:r>
            <a:endParaRPr sz="1700">
              <a:latin typeface="Helvetica"/>
              <a:ea typeface="Helvetica"/>
              <a:cs typeface="Helvetica"/>
              <a:sym typeface="Helvetica"/>
            </a:endParaRPr>
          </a:p>
        </p:txBody>
      </p:sp>
      <p:grpSp>
        <p:nvGrpSpPr>
          <p:cNvPr id="244" name="Google Shape;244;p38"/>
          <p:cNvGrpSpPr/>
          <p:nvPr/>
        </p:nvGrpSpPr>
        <p:grpSpPr>
          <a:xfrm>
            <a:off x="8250109" y="3041066"/>
            <a:ext cx="350185" cy="427737"/>
            <a:chOff x="6225553" y="4958356"/>
            <a:chExt cx="442152" cy="576000"/>
          </a:xfrm>
        </p:grpSpPr>
        <p:sp>
          <p:nvSpPr>
            <p:cNvPr id="245" name="Google Shape;245;p38"/>
            <p:cNvSpPr/>
            <p:nvPr/>
          </p:nvSpPr>
          <p:spPr>
            <a:xfrm>
              <a:off x="6263223" y="4958356"/>
              <a:ext cx="371621" cy="371622"/>
            </a:xfrm>
            <a:custGeom>
              <a:rect b="b" l="l" r="r" t="t"/>
              <a:pathLst>
                <a:path extrusionOk="0" h="589" w="589">
                  <a:moveTo>
                    <a:pt x="294" y="46"/>
                  </a:moveTo>
                  <a:cubicBezTo>
                    <a:pt x="431" y="46"/>
                    <a:pt x="543" y="157"/>
                    <a:pt x="543" y="295"/>
                  </a:cubicBezTo>
                  <a:cubicBezTo>
                    <a:pt x="543" y="432"/>
                    <a:pt x="431" y="544"/>
                    <a:pt x="294" y="544"/>
                  </a:cubicBezTo>
                  <a:cubicBezTo>
                    <a:pt x="157" y="544"/>
                    <a:pt x="45" y="432"/>
                    <a:pt x="45" y="295"/>
                  </a:cubicBezTo>
                  <a:cubicBezTo>
                    <a:pt x="45" y="157"/>
                    <a:pt x="157" y="46"/>
                    <a:pt x="294" y="46"/>
                  </a:cubicBezTo>
                  <a:moveTo>
                    <a:pt x="294" y="0"/>
                  </a:moveTo>
                  <a:cubicBezTo>
                    <a:pt x="131" y="0"/>
                    <a:pt x="0" y="132"/>
                    <a:pt x="0" y="295"/>
                  </a:cubicBezTo>
                  <a:cubicBezTo>
                    <a:pt x="0" y="457"/>
                    <a:pt x="131" y="589"/>
                    <a:pt x="294" y="589"/>
                  </a:cubicBezTo>
                  <a:cubicBezTo>
                    <a:pt x="457" y="589"/>
                    <a:pt x="589" y="457"/>
                    <a:pt x="589" y="295"/>
                  </a:cubicBezTo>
                  <a:cubicBezTo>
                    <a:pt x="589" y="132"/>
                    <a:pt x="457" y="0"/>
                    <a:pt x="29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46" name="Google Shape;246;p38"/>
            <p:cNvSpPr/>
            <p:nvPr/>
          </p:nvSpPr>
          <p:spPr>
            <a:xfrm>
              <a:off x="6225553" y="5269866"/>
              <a:ext cx="442152" cy="264490"/>
            </a:xfrm>
            <a:custGeom>
              <a:rect b="b" l="l" r="r" t="t"/>
              <a:pathLst>
                <a:path extrusionOk="0" h="419" w="701">
                  <a:moveTo>
                    <a:pt x="597" y="0"/>
                  </a:moveTo>
                  <a:cubicBezTo>
                    <a:pt x="541" y="75"/>
                    <a:pt x="452" y="124"/>
                    <a:pt x="351" y="124"/>
                  </a:cubicBezTo>
                  <a:cubicBezTo>
                    <a:pt x="250" y="124"/>
                    <a:pt x="160" y="75"/>
                    <a:pt x="105" y="0"/>
                  </a:cubicBezTo>
                  <a:cubicBezTo>
                    <a:pt x="0" y="332"/>
                    <a:pt x="0" y="332"/>
                    <a:pt x="0" y="332"/>
                  </a:cubicBezTo>
                  <a:cubicBezTo>
                    <a:pt x="168" y="290"/>
                    <a:pt x="168" y="290"/>
                    <a:pt x="168" y="290"/>
                  </a:cubicBezTo>
                  <a:cubicBezTo>
                    <a:pt x="276" y="419"/>
                    <a:pt x="276" y="419"/>
                    <a:pt x="276" y="419"/>
                  </a:cubicBezTo>
                  <a:cubicBezTo>
                    <a:pt x="351" y="182"/>
                    <a:pt x="351" y="182"/>
                    <a:pt x="351" y="182"/>
                  </a:cubicBezTo>
                  <a:cubicBezTo>
                    <a:pt x="425" y="419"/>
                    <a:pt x="425" y="419"/>
                    <a:pt x="425" y="419"/>
                  </a:cubicBezTo>
                  <a:cubicBezTo>
                    <a:pt x="533" y="290"/>
                    <a:pt x="533" y="290"/>
                    <a:pt x="533" y="290"/>
                  </a:cubicBezTo>
                  <a:cubicBezTo>
                    <a:pt x="701" y="332"/>
                    <a:pt x="701" y="332"/>
                    <a:pt x="701" y="332"/>
                  </a:cubicBezTo>
                  <a:lnTo>
                    <a:pt x="597"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FFFFFF"/>
                </a:solidFill>
                <a:latin typeface="Arial"/>
                <a:ea typeface="Arial"/>
                <a:cs typeface="Arial"/>
                <a:sym typeface="Arial"/>
              </a:endParaRPr>
            </a:p>
          </p:txBody>
        </p:sp>
        <p:sp>
          <p:nvSpPr>
            <p:cNvPr id="247" name="Google Shape;247;p38"/>
            <p:cNvSpPr/>
            <p:nvPr/>
          </p:nvSpPr>
          <p:spPr>
            <a:xfrm>
              <a:off x="6308640" y="5001903"/>
              <a:ext cx="280800" cy="280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BEB"/>
        </a:solidFill>
      </p:bgPr>
    </p:bg>
    <p:spTree>
      <p:nvGrpSpPr>
        <p:cNvPr id="251" name="Shape 251"/>
        <p:cNvGrpSpPr/>
        <p:nvPr/>
      </p:nvGrpSpPr>
      <p:grpSpPr>
        <a:xfrm>
          <a:off x="0" y="0"/>
          <a:ext cx="0" cy="0"/>
          <a:chOff x="0" y="0"/>
          <a:chExt cx="0" cy="0"/>
        </a:xfrm>
      </p:grpSpPr>
      <p:sp>
        <p:nvSpPr>
          <p:cNvPr id="252" name="Google Shape;252;p39"/>
          <p:cNvSpPr txBox="1"/>
          <p:nvPr>
            <p:ph type="title"/>
          </p:nvPr>
        </p:nvSpPr>
        <p:spPr>
          <a:xfrm>
            <a:off x="508500" y="223025"/>
            <a:ext cx="5206500" cy="4920600"/>
          </a:xfrm>
          <a:prstGeom prst="rect">
            <a:avLst/>
          </a:prstGeom>
          <a:noFill/>
          <a:ln>
            <a:noFill/>
          </a:ln>
        </p:spPr>
        <p:txBody>
          <a:bodyPr anchorCtr="0" anchor="ctr" bIns="20575" lIns="20575" spcFirstLastPara="1" rIns="20575" wrap="square" tIns="20575">
            <a:noAutofit/>
          </a:bodyPr>
          <a:lstStyle/>
          <a:p>
            <a:pPr indent="0" lvl="0" marL="0" rtl="0" algn="l">
              <a:lnSpc>
                <a:spcPct val="115000"/>
              </a:lnSpc>
              <a:spcBef>
                <a:spcPts val="0"/>
              </a:spcBef>
              <a:spcAft>
                <a:spcPts val="0"/>
              </a:spcAft>
              <a:buClr>
                <a:schemeClr val="dk1"/>
              </a:buClr>
              <a:buSzPts val="1100"/>
              <a:buFont typeface="Arial"/>
              <a:buNone/>
            </a:pPr>
            <a:r>
              <a:rPr lang="en-GB" sz="3000">
                <a:solidFill>
                  <a:schemeClr val="lt1"/>
                </a:solidFill>
                <a:latin typeface="Helvetica"/>
                <a:ea typeface="Helvetica"/>
                <a:cs typeface="Helvetica"/>
                <a:sym typeface="Helvetica"/>
              </a:rPr>
              <a:t>If you would like to find out more, email us at </a:t>
            </a:r>
            <a:endParaRPr sz="3000">
              <a:solidFill>
                <a:schemeClr val="lt1"/>
              </a:solidFill>
              <a:latin typeface="Helvetica"/>
              <a:ea typeface="Helvetica"/>
              <a:cs typeface="Helvetica"/>
              <a:sym typeface="Helvetica"/>
            </a:endParaRPr>
          </a:p>
          <a:p>
            <a:pPr indent="0" lvl="0" marL="0" rtl="0" algn="l">
              <a:lnSpc>
                <a:spcPct val="115000"/>
              </a:lnSpc>
              <a:spcBef>
                <a:spcPts val="1000"/>
              </a:spcBef>
              <a:spcAft>
                <a:spcPts val="0"/>
              </a:spcAft>
              <a:buClr>
                <a:schemeClr val="dk1"/>
              </a:buClr>
              <a:buSzPts val="1100"/>
              <a:buFont typeface="Arial"/>
              <a:buNone/>
            </a:pPr>
            <a:r>
              <a:rPr b="1" lang="en-GB" sz="3000">
                <a:solidFill>
                  <a:schemeClr val="lt1"/>
                </a:solidFill>
                <a:latin typeface="Helvetica"/>
                <a:ea typeface="Helvetica"/>
                <a:cs typeface="Helvetica"/>
                <a:sym typeface="Helvetica"/>
              </a:rPr>
              <a:t>secure-by-design@digital.cabinet-office.gov.uk</a:t>
            </a:r>
            <a:endParaRPr b="1" sz="3000">
              <a:solidFill>
                <a:schemeClr val="lt1"/>
              </a:solidFill>
              <a:latin typeface="Helvetica"/>
              <a:ea typeface="Helvetica"/>
              <a:cs typeface="Helvetica"/>
              <a:sym typeface="Helvetica"/>
            </a:endParaRPr>
          </a:p>
          <a:p>
            <a:pPr indent="-12700" lvl="0" marL="25400" marR="0" rtl="0" algn="l">
              <a:lnSpc>
                <a:spcPct val="100000"/>
              </a:lnSpc>
              <a:spcBef>
                <a:spcPts val="1000"/>
              </a:spcBef>
              <a:spcAft>
                <a:spcPts val="0"/>
              </a:spcAft>
              <a:buClr>
                <a:srgbClr val="FFFFFF"/>
              </a:buClr>
              <a:buFont typeface="Helvetica Neue"/>
              <a:buNone/>
            </a:pPr>
            <a:r>
              <a:rPr b="1" lang="en-GB" sz="6000">
                <a:solidFill>
                  <a:srgbClr val="FFFFFF"/>
                </a:solidFill>
                <a:latin typeface="Helvetica Neue"/>
                <a:ea typeface="Helvetica Neue"/>
                <a:cs typeface="Helvetica Neue"/>
                <a:sym typeface="Helvetica Neue"/>
              </a:rPr>
              <a:t> </a:t>
            </a:r>
            <a:endParaRPr b="1" sz="6000">
              <a:solidFill>
                <a:srgbClr val="FFFFFF"/>
              </a:solidFill>
              <a:latin typeface="Helvetica Neue"/>
              <a:ea typeface="Helvetica Neue"/>
              <a:cs typeface="Helvetica Neue"/>
              <a:sym typeface="Helvetica Neue"/>
            </a:endParaRPr>
          </a:p>
          <a:p>
            <a:pPr indent="0" lvl="0" marL="12700" marR="0" rtl="0" algn="l">
              <a:lnSpc>
                <a:spcPct val="100000"/>
              </a:lnSpc>
              <a:spcBef>
                <a:spcPts val="0"/>
              </a:spcBef>
              <a:spcAft>
                <a:spcPts val="0"/>
              </a:spcAft>
              <a:buClr>
                <a:srgbClr val="FFFFFF"/>
              </a:buClr>
              <a:buFont typeface="Helvetica Neue"/>
              <a:buNone/>
            </a:pPr>
            <a:r>
              <a:rPr lang="en-GB" sz="6000">
                <a:solidFill>
                  <a:srgbClr val="FFFFFF"/>
                </a:solidFill>
                <a:latin typeface="Helvetica Neue"/>
                <a:ea typeface="Helvetica Neue"/>
                <a:cs typeface="Helvetica Neue"/>
                <a:sym typeface="Helvetica Neue"/>
              </a:rPr>
              <a:t>Thank you</a:t>
            </a:r>
            <a:endParaRPr sz="6000">
              <a:solidFill>
                <a:srgbClr val="FFFFFF"/>
              </a:solidFill>
              <a:latin typeface="Helvetica Neue"/>
              <a:ea typeface="Helvetica Neue"/>
              <a:cs typeface="Helvetica Neue"/>
              <a:sym typeface="Helvetica Neue"/>
            </a:endParaRPr>
          </a:p>
        </p:txBody>
      </p:sp>
      <p:pic>
        <p:nvPicPr>
          <p:cNvPr descr="A question mark is pictured, formed by coloured wooden models" id="253" name="Google Shape;253;p39" title="Q+A "/>
          <p:cNvPicPr preferRelativeResize="0"/>
          <p:nvPr/>
        </p:nvPicPr>
        <p:blipFill>
          <a:blip r:embed="rId3">
            <a:alphaModFix/>
          </a:blip>
          <a:stretch>
            <a:fillRect/>
          </a:stretch>
        </p:blipFill>
        <p:spPr>
          <a:xfrm>
            <a:off x="5715000" y="0"/>
            <a:ext cx="34290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DS Presentation Template 16:9">
  <a:themeElements>
    <a:clrScheme name="White">
      <a:dk1>
        <a:srgbClr val="000000"/>
      </a:dk1>
      <a:lt1>
        <a:srgbClr val="FFFFFF"/>
      </a:lt1>
      <a:dk2>
        <a:srgbClr val="53585F"/>
      </a:dk2>
      <a:lt2>
        <a:srgbClr val="DCDEE0"/>
      </a:lt2>
      <a:accent1>
        <a:srgbClr val="065193"/>
      </a:accent1>
      <a:accent2>
        <a:srgbClr val="00882B"/>
      </a:accent2>
      <a:accent3>
        <a:srgbClr val="FFFFFF"/>
      </a:accent3>
      <a:accent4>
        <a:srgbClr val="0365C0"/>
      </a:accent4>
      <a:accent5>
        <a:srgbClr val="00882B"/>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DDO Presentation Template">
  <a:themeElements>
    <a:clrScheme name="White">
      <a:dk1>
        <a:srgbClr val="000000"/>
      </a:dk1>
      <a:lt1>
        <a:srgbClr val="FFFFFF"/>
      </a:lt1>
      <a:dk2>
        <a:srgbClr val="53585F"/>
      </a:dk2>
      <a:lt2>
        <a:srgbClr val="DCDEE0"/>
      </a:lt2>
      <a:accent1>
        <a:srgbClr val="0365C0"/>
      </a:accent1>
      <a:accent2>
        <a:srgbClr val="00882B"/>
      </a:accent2>
      <a:accent3>
        <a:srgbClr val="FFFFFF"/>
      </a:accent3>
      <a:accent4>
        <a:srgbClr val="0365C0"/>
      </a:accent4>
      <a:accent5>
        <a:srgbClr val="00882B"/>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34765BCC57E4BA82CB8BDC84FEB72" ma:contentTypeVersion="17" ma:contentTypeDescription="Create a new document." ma:contentTypeScope="" ma:versionID="6b2ff2d804d1cc5bf5a3af546fdb4168">
  <xsd:schema xmlns:xsd="http://www.w3.org/2001/XMLSchema" xmlns:xs="http://www.w3.org/2001/XMLSchema" xmlns:p="http://schemas.microsoft.com/office/2006/metadata/properties" xmlns:ns2="23713f58-54a5-4b17-a4e8-803c5a479822" xmlns:ns3="57afdbc4-3a88-4e46-b4cc-bca755f3ff18" targetNamespace="http://schemas.microsoft.com/office/2006/metadata/properties" ma:root="true" ma:fieldsID="54b68057d898b5a55b926bdb5784da2e" ns2:_="" ns3:_="">
    <xsd:import namespace="23713f58-54a5-4b17-a4e8-803c5a479822"/>
    <xsd:import namespace="57afdbc4-3a88-4e46-b4cc-bca755f3ff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13f58-54a5-4b17-a4e8-803c5a479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51cbd5-185a-4e93-8638-f19223a2b2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afdbc4-3a88-4e46-b4cc-bca755f3ff1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833499c-2635-4317-86f3-c0f1bc168141}" ma:internalName="TaxCatchAll" ma:showField="CatchAllData" ma:web="57afdbc4-3a88-4e46-b4cc-bca755f3ff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06B85A-1F8C-402D-85C5-23761240F058}"/>
</file>

<file path=customXml/itemProps2.xml><?xml version="1.0" encoding="utf-8"?>
<ds:datastoreItem xmlns:ds="http://schemas.openxmlformats.org/officeDocument/2006/customXml" ds:itemID="{72833587-C5D2-487D-B6F0-FB31D9E8AB99}"/>
</file>