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5"/>
  </p:sldMasterIdLst>
  <p:notesMasterIdLst>
    <p:notesMasterId r:id="rId12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24384000" cy="13716000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Helvetica Neue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0DAAB-26C4-5933-F973-AE0AE7C219A8}" v="3" dt="2023-10-31T15:28:53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4" Type="http://schemas.openxmlformats.org/officeDocument/2006/relationships/tableStyles" Target="tableStyle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s, Holly (DSIT)" userId="S::holly.mills@dsit.gov.uk::27cf36c2-3f68-46ef-b553-dcc0842cd856" providerId="AD" clId="Web-{D0230408-8EB5-D11A-DF8B-1C9B5CE7635A}"/>
    <pc:docChg chg="mod">
      <pc:chgData name="Mills, Holly (DSIT)" userId="S::holly.mills@dsit.gov.uk::27cf36c2-3f68-46ef-b553-dcc0842cd856" providerId="AD" clId="Web-{D0230408-8EB5-D11A-DF8B-1C9B5CE7635A}" dt="2023-11-01T15:11:03.276" v="0" actId="33475"/>
      <pc:docMkLst>
        <pc:docMk/>
      </pc:docMkLst>
    </pc:docChg>
  </pc:docChgLst>
  <pc:docChgLst>
    <pc:chgData name="Mills, Holly (DSIT)" userId="S::holly.mills@dsit.gov.uk::27cf36c2-3f68-46ef-b553-dcc0842cd856" providerId="AD" clId="Web-{4CD0DAAB-26C4-5933-F973-AE0AE7C219A8}"/>
    <pc:docChg chg="delSld modSld">
      <pc:chgData name="Mills, Holly (DSIT)" userId="S::holly.mills@dsit.gov.uk::27cf36c2-3f68-46ef-b553-dcc0842cd856" providerId="AD" clId="Web-{4CD0DAAB-26C4-5933-F973-AE0AE7C219A8}" dt="2023-10-31T15:28:52.617" v="1" actId="20577"/>
      <pc:docMkLst>
        <pc:docMk/>
      </pc:docMkLst>
      <pc:sldChg chg="modSp">
        <pc:chgData name="Mills, Holly (DSIT)" userId="S::holly.mills@dsit.gov.uk::27cf36c2-3f68-46ef-b553-dcc0842cd856" providerId="AD" clId="Web-{4CD0DAAB-26C4-5933-F973-AE0AE7C219A8}" dt="2023-10-31T15:28:52.617" v="1" actId="20577"/>
        <pc:sldMkLst>
          <pc:docMk/>
          <pc:sldMk cId="0" sldId="260"/>
        </pc:sldMkLst>
        <pc:spChg chg="mod">
          <ac:chgData name="Mills, Holly (DSIT)" userId="S::holly.mills@dsit.gov.uk::27cf36c2-3f68-46ef-b553-dcc0842cd856" providerId="AD" clId="Web-{4CD0DAAB-26C4-5933-F973-AE0AE7C219A8}" dt="2023-10-31T15:28:52.617" v="1" actId="20577"/>
          <ac:spMkLst>
            <pc:docMk/>
            <pc:sldMk cId="0" sldId="260"/>
            <ac:spMk id="130" creationId="{00000000-0000-0000-0000-000000000000}"/>
          </ac:spMkLst>
        </pc:spChg>
      </pc:sldChg>
      <pc:sldChg chg="del">
        <pc:chgData name="Mills, Holly (DSIT)" userId="S::holly.mills@dsit.gov.uk::27cf36c2-3f68-46ef-b553-dcc0842cd856" providerId="AD" clId="Web-{4CD0DAAB-26C4-5933-F973-AE0AE7C219A8}" dt="2023-10-31T12:04:40.677" v="0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a049a1632_1_1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5a049a1632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546b9f21e_0_3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9546b9f21e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>
            <a:spLocks noGrp="1"/>
          </p:cNvSpPr>
          <p:nvPr>
            <p:ph type="pic" idx="2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1"/>
          <p:cNvSpPr>
            <a:spLocks noGrp="1"/>
          </p:cNvSpPr>
          <p:nvPr>
            <p:ph type="pic" idx="3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1"/>
          <p:cNvSpPr>
            <a:spLocks noGrp="1"/>
          </p:cNvSpPr>
          <p:nvPr>
            <p:ph type="pic" idx="4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>
            <a:spLocks noGrp="1"/>
          </p:cNvSpPr>
          <p:nvPr>
            <p:ph type="pic" idx="2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471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471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471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>
            <a:spLocks noGrp="1"/>
          </p:cNvSpPr>
          <p:nvPr>
            <p:ph type="pic" idx="2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>
            <a:spLocks noGrp="1"/>
          </p:cNvSpPr>
          <p:nvPr>
            <p:ph type="pic" idx="2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 descr="shutterstock_2266177535.jpg"/>
          <p:cNvPicPr preferRelativeResize="0"/>
          <p:nvPr/>
        </p:nvPicPr>
        <p:blipFill rotWithShape="1">
          <a:blip r:embed="rId3">
            <a:alphaModFix/>
          </a:blip>
          <a:srcRect l="1942" t="23061" r="1942" b="23062"/>
          <a:stretch/>
        </p:blipFill>
        <p:spPr>
          <a:xfrm>
            <a:off x="-91379" y="-3264"/>
            <a:ext cx="24566758" cy="13770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/>
          <p:nvPr/>
        </p:nvSpPr>
        <p:spPr>
          <a:xfrm>
            <a:off x="-151356" y="5112949"/>
            <a:ext cx="24686712" cy="4583748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3" name="Google Shape;73;p17" descr="DSTI_White_Digit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878" y="709324"/>
            <a:ext cx="3275259" cy="177231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/>
          <p:nvPr/>
        </p:nvSpPr>
        <p:spPr>
          <a:xfrm>
            <a:off x="801875" y="5447825"/>
            <a:ext cx="22648500" cy="4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7100" b="1">
                <a:latin typeface="Helvetica Neue"/>
                <a:ea typeface="Helvetica Neue"/>
                <a:cs typeface="Helvetica Neue"/>
                <a:sym typeface="Helvetica Neue"/>
              </a:rPr>
              <a:t>The Future of International Data Sharing:</a:t>
            </a:r>
            <a:endParaRPr sz="71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7100" b="1" i="1">
                <a:latin typeface="Helvetica Neue"/>
                <a:ea typeface="Helvetica Neue"/>
                <a:cs typeface="Helvetica Neue"/>
                <a:sym typeface="Helvetica Neue"/>
              </a:rPr>
              <a:t>Cyber Security and Data Protection Summit</a:t>
            </a:r>
            <a:endParaRPr sz="7100"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4600" b="1"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  <a:endParaRPr sz="4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19019125" y="5892475"/>
            <a:ext cx="5007000" cy="4693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71F4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8"/>
          <p:cNvSpPr/>
          <p:nvPr/>
        </p:nvSpPr>
        <p:spPr>
          <a:xfrm>
            <a:off x="13380325" y="5816275"/>
            <a:ext cx="5007000" cy="4693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71F4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8"/>
          <p:cNvSpPr/>
          <p:nvPr/>
        </p:nvSpPr>
        <p:spPr>
          <a:xfrm flipH="1">
            <a:off x="-1268096" y="-426891"/>
            <a:ext cx="8946544" cy="14576706"/>
          </a:xfrm>
          <a:custGeom>
            <a:avLst/>
            <a:gdLst/>
            <a:ahLst/>
            <a:cxnLst/>
            <a:rect l="l" t="t" r="r" b="b"/>
            <a:pathLst>
              <a:path w="20603" h="21600" extrusionOk="0">
                <a:moveTo>
                  <a:pt x="20603" y="6"/>
                </a:moveTo>
                <a:lnTo>
                  <a:pt x="20603" y="21600"/>
                </a:lnTo>
                <a:lnTo>
                  <a:pt x="7788" y="21600"/>
                </a:lnTo>
                <a:cubicBezTo>
                  <a:pt x="3955" y="19507"/>
                  <a:pt x="1335" y="16553"/>
                  <a:pt x="393" y="13265"/>
                </a:cubicBezTo>
                <a:cubicBezTo>
                  <a:pt x="-997" y="8409"/>
                  <a:pt x="1348" y="3405"/>
                  <a:pt x="6609" y="0"/>
                </a:cubicBezTo>
                <a:lnTo>
                  <a:pt x="20603" y="6"/>
                </a:lnTo>
                <a:close/>
              </a:path>
            </a:pathLst>
          </a:custGeom>
          <a:solidFill>
            <a:srgbClr val="71F4F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2" name="Google Shape;82;p18" descr="shutterstock_2266177535.jpg"/>
          <p:cNvPicPr preferRelativeResize="0"/>
          <p:nvPr/>
        </p:nvPicPr>
        <p:blipFill rotWithShape="1">
          <a:blip r:embed="rId3">
            <a:alphaModFix/>
          </a:blip>
          <a:srcRect l="10154" t="1275" r="29687" b="6294"/>
          <a:stretch/>
        </p:blipFill>
        <p:spPr>
          <a:xfrm>
            <a:off x="-1884580" y="-14959"/>
            <a:ext cx="8946183" cy="13745754"/>
          </a:xfrm>
          <a:custGeom>
            <a:avLst/>
            <a:gdLst/>
            <a:ahLst/>
            <a:cxnLst/>
            <a:rect l="l" t="t" r="r" b="b"/>
            <a:pathLst>
              <a:path w="20603" h="21600" extrusionOk="0">
                <a:moveTo>
                  <a:pt x="13994" y="0"/>
                </a:moveTo>
                <a:cubicBezTo>
                  <a:pt x="19255" y="3405"/>
                  <a:pt x="21600" y="8409"/>
                  <a:pt x="20210" y="13266"/>
                </a:cubicBezTo>
                <a:cubicBezTo>
                  <a:pt x="19268" y="16554"/>
                  <a:pt x="16648" y="19507"/>
                  <a:pt x="12814" y="21600"/>
                </a:cubicBezTo>
                <a:lnTo>
                  <a:pt x="0" y="21600"/>
                </a:lnTo>
                <a:lnTo>
                  <a:pt x="0" y="6"/>
                </a:lnTo>
                <a:lnTo>
                  <a:pt x="13994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7678450" y="603675"/>
            <a:ext cx="16320600" cy="20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6300" b="1">
                <a:latin typeface="Helvetica Neue"/>
                <a:ea typeface="Helvetica Neue"/>
                <a:cs typeface="Helvetica Neue"/>
                <a:sym typeface="Helvetica Neue"/>
              </a:rPr>
              <a:t>What does the future hold for international data sharing?</a:t>
            </a:r>
            <a:endParaRPr sz="600"/>
          </a:p>
        </p:txBody>
      </p:sp>
      <p:pic>
        <p:nvPicPr>
          <p:cNvPr id="84" name="Google Shape;84;p18" descr="DSTI_White_Digit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878" y="709324"/>
            <a:ext cx="3275257" cy="17723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7678450" y="3204250"/>
            <a:ext cx="16612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B0C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There is a great opportunity for the UK to make use of its independent powers. As we have set out in the </a:t>
            </a:r>
            <a:r>
              <a:rPr lang="en-US" sz="3900" b="1">
                <a:solidFill>
                  <a:srgbClr val="0B0C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UK’s</a:t>
            </a:r>
            <a:r>
              <a:rPr lang="en-US" sz="3900" b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National Data Strategy</a:t>
            </a:r>
            <a:r>
              <a:rPr lang="en-US" sz="39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lang="en-US" sz="3900">
                <a:solidFill>
                  <a:srgbClr val="0B0C0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 are committed to championing international flows of data by:</a:t>
            </a:r>
            <a:endParaRPr sz="3900">
              <a:solidFill>
                <a:srgbClr val="0B0C0C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7817725" y="5816275"/>
            <a:ext cx="5007000" cy="4693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rgbClr val="71F4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87325" y="9233700"/>
            <a:ext cx="4857900" cy="12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Helvetica Neue"/>
                <a:ea typeface="Helvetica Neue"/>
                <a:cs typeface="Helvetica Neue"/>
                <a:sym typeface="Helvetica Neue"/>
              </a:rPr>
              <a:t>New UK data bridges 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13297525" y="9233700"/>
            <a:ext cx="5007000" cy="12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Helvetica Neue"/>
                <a:ea typeface="Helvetica Neue"/>
                <a:cs typeface="Helvetica Neue"/>
                <a:sym typeface="Helvetica Neue"/>
              </a:rPr>
              <a:t>Alternative transfer mechanisms 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19092025" y="9280950"/>
            <a:ext cx="4857900" cy="12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Helvetica Neue"/>
                <a:ea typeface="Helvetica Neue"/>
                <a:cs typeface="Helvetica Neue"/>
                <a:sym typeface="Helvetica Neue"/>
              </a:rPr>
              <a:t>Remove unjustified barriers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7887325" y="11023925"/>
            <a:ext cx="16139100" cy="1527900"/>
          </a:xfrm>
          <a:prstGeom prst="roundRect">
            <a:avLst>
              <a:gd name="adj" fmla="val 16667"/>
            </a:avLst>
          </a:prstGeom>
          <a:solidFill>
            <a:srgbClr val="71F4F6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8231200" y="11331600"/>
            <a:ext cx="15507000" cy="12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Helvetica Neue"/>
                <a:ea typeface="Helvetica Neue"/>
                <a:cs typeface="Helvetica Neue"/>
                <a:sym typeface="Helvetica Neue"/>
              </a:rPr>
              <a:t>Data Protection and Digital Information (No. 2) Bill 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66725" y="6149050"/>
            <a:ext cx="3021000" cy="30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32125" y="6069950"/>
            <a:ext cx="3275250" cy="32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88875" y="6199850"/>
            <a:ext cx="3021000" cy="30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-23150" y="10023675"/>
            <a:ext cx="24384000" cy="3692400"/>
          </a:xfrm>
          <a:prstGeom prst="rect">
            <a:avLst/>
          </a:prstGeom>
          <a:solidFill>
            <a:srgbClr val="71F4F6"/>
          </a:solidFill>
          <a:ln w="9525" cap="flat" cmpd="sng">
            <a:solidFill>
              <a:srgbClr val="71F4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293300" y="399750"/>
            <a:ext cx="19608300" cy="30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6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we approach the privacy implications of data sharing with the US with regards to government surveillance?</a:t>
            </a:r>
            <a:endParaRPr sz="6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" name="Google Shape;101;p19" descr="DSTI_ColourDigi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794" y="772910"/>
            <a:ext cx="3265427" cy="164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0750" y="9657450"/>
            <a:ext cx="4288750" cy="42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1263" y="10452450"/>
            <a:ext cx="2808950" cy="28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04199" y="10343238"/>
            <a:ext cx="3011700" cy="301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806800" y="4280700"/>
            <a:ext cx="230949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UK government welcomed the release of </a:t>
            </a:r>
            <a:r>
              <a:rPr lang="en-US" sz="3900" b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Executive Order 14086</a:t>
            </a:r>
            <a:r>
              <a:rPr lang="en-US" sz="39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which strengthened safeguards for data processed by US authorities for national security purposes and opened up new redress routes for designated countries.</a:t>
            </a:r>
            <a:r>
              <a:rPr lang="en-US" sz="3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UK-US data bridge entered into force on </a:t>
            </a:r>
            <a:r>
              <a:rPr lang="en-US" sz="4000" b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12th October 2023</a:t>
            </a:r>
            <a:r>
              <a:rPr lang="en-US" sz="40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enabling organisations to send personal data to certified US organisations under the new UK Extension to the Data Privacy Framework.</a:t>
            </a: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881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881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4293300" y="399750"/>
            <a:ext cx="19608300" cy="20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Helvetica Neue"/>
              <a:buNone/>
            </a:pPr>
            <a:r>
              <a:rPr lang="en-US" sz="6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overcome differences in data protection regimes and storage methods globally?</a:t>
            </a:r>
            <a:endParaRPr sz="6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p20" descr="DSTI_ColourDigi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794" y="772910"/>
            <a:ext cx="3265425" cy="1645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>
            <a:off x="806800" y="2850475"/>
            <a:ext cx="22838400" cy="1645200"/>
          </a:xfrm>
          <a:prstGeom prst="roundRect">
            <a:avLst>
              <a:gd name="adj" fmla="val 16667"/>
            </a:avLst>
          </a:prstGeom>
          <a:solidFill>
            <a:srgbClr val="71F4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Influence the global narrative to promote interoperable transfer mechanisms </a:t>
            </a:r>
            <a:endParaRPr sz="39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support the free flow of data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772800" y="9860500"/>
            <a:ext cx="22838400" cy="16452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28575" cap="flat" cmpd="sng">
            <a:solidFill>
              <a:srgbClr val="D0006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Foundation: NDS Mission 5 - Championing the international flow of data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806800" y="11841700"/>
            <a:ext cx="5390100" cy="1645200"/>
          </a:xfrm>
          <a:prstGeom prst="roundRect">
            <a:avLst>
              <a:gd name="adj" fmla="val 16667"/>
            </a:avLst>
          </a:prstGeom>
          <a:solidFill>
            <a:srgbClr val="62C0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trust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6598000" y="11841700"/>
            <a:ext cx="5390100" cy="1645200"/>
          </a:xfrm>
          <a:prstGeom prst="roundRect">
            <a:avLst>
              <a:gd name="adj" fmla="val 16667"/>
            </a:avLst>
          </a:prstGeom>
          <a:solidFill>
            <a:srgbClr val="62C0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Facilitate flows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12389200" y="11841700"/>
            <a:ext cx="5390100" cy="1645200"/>
          </a:xfrm>
          <a:prstGeom prst="roundRect">
            <a:avLst>
              <a:gd name="adj" fmla="val 16667"/>
            </a:avLst>
          </a:prstGeom>
          <a:solidFill>
            <a:srgbClr val="62C0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Standards and interoperability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18180400" y="11841700"/>
            <a:ext cx="5390100" cy="1645200"/>
          </a:xfrm>
          <a:prstGeom prst="roundRect">
            <a:avLst>
              <a:gd name="adj" fmla="val 16667"/>
            </a:avLst>
          </a:prstGeom>
          <a:solidFill>
            <a:srgbClr val="62C0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 values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730600" y="4816788"/>
            <a:ext cx="7188000" cy="4722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Pillar 1:</a:t>
            </a:r>
            <a:r>
              <a:rPr lang="en-US" sz="3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Creative and pragmatic bilateral/unilateral cross border solutions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8521800" y="4816775"/>
            <a:ext cx="7188000" cy="4722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Pillar 2: </a:t>
            </a:r>
            <a:r>
              <a:rPr lang="en-US" sz="3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work with international partners on multilateral transfer solutions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16382500" y="4816788"/>
            <a:ext cx="7188000" cy="4722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Pillar 3: </a:t>
            </a:r>
            <a:r>
              <a:rPr lang="en-US" sz="3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Securing commitments on free flow of data in multilateral fora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-513621" y="-513338"/>
            <a:ext cx="24508500" cy="13770300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-29435" y="-3264"/>
            <a:ext cx="4735200" cy="1377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4877200" y="89625"/>
            <a:ext cx="19506900" cy="20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Helvetica Neue"/>
              <a:buNone/>
            </a:pPr>
            <a:r>
              <a:rPr lang="en-US" sz="6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there a future of a more harmonised, global approach to data protection and data sharing?</a:t>
            </a:r>
            <a:endParaRPr/>
          </a:p>
        </p:txBody>
      </p:sp>
      <p:pic>
        <p:nvPicPr>
          <p:cNvPr id="128" name="Google Shape;128;p21" descr="DSTI_ColourDigi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794" y="772910"/>
            <a:ext cx="3265425" cy="164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4900" y="2978550"/>
            <a:ext cx="9508500" cy="95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1365800" y="3770450"/>
            <a:ext cx="7847700" cy="8307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28575" cap="flat" cmpd="sng">
            <a:solidFill>
              <a:srgbClr val="D0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🌐 A global data ecosystem that works ‘as a whole’ for the UK</a:t>
            </a:r>
            <a:r>
              <a:rPr lang="en-US" sz="39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 be crucial to enabling greater data sharing and responsible use of data in more sustainable ways, delivering the UK government’s</a:t>
            </a:r>
            <a:r>
              <a:rPr lang="en-US" sz="3900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economic, security, social, innovation, research and technology aims</a:t>
            </a:r>
            <a:r>
              <a:rPr lang="en-US" sz="3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  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 descr="Cover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1" y="1294"/>
            <a:ext cx="24379397" cy="1371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 descr="DSTI_Black_Digital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9057" y="5339545"/>
            <a:ext cx="6027945" cy="3036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4765BCC57E4BA82CB8BDC84FEB72" ma:contentTypeVersion="17" ma:contentTypeDescription="Create a new document." ma:contentTypeScope="" ma:versionID="6b2ff2d804d1cc5bf5a3af546fdb4168">
  <xsd:schema xmlns:xsd="http://www.w3.org/2001/XMLSchema" xmlns:xs="http://www.w3.org/2001/XMLSchema" xmlns:p="http://schemas.microsoft.com/office/2006/metadata/properties" xmlns:ns2="23713f58-54a5-4b17-a4e8-803c5a479822" xmlns:ns3="57afdbc4-3a88-4e46-b4cc-bca755f3ff18" targetNamespace="http://schemas.microsoft.com/office/2006/metadata/properties" ma:root="true" ma:fieldsID="54b68057d898b5a55b926bdb5784da2e" ns2:_="" ns3:_="">
    <xsd:import namespace="23713f58-54a5-4b17-a4e8-803c5a479822"/>
    <xsd:import namespace="57afdbc4-3a88-4e46-b4cc-bca755f3ff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13f58-54a5-4b17-a4e8-803c5a479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1cbd5-185a-4e93-8638-f19223a2b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dbc4-3a88-4e46-b4cc-bca755f3f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3499c-2635-4317-86f3-c0f1bc168141}" ma:internalName="TaxCatchAll" ma:showField="CatchAllData" ma:web="57afdbc4-3a88-4e46-b4cc-bca755f3ff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afdbc4-3a88-4e46-b4cc-bca755f3ff18">
      <Value>3</Value>
      <Value>2</Value>
      <Value>1</Value>
    </TaxCatchAll>
    <SharedWithUsers xmlns="57afdbc4-3a88-4e46-b4cc-bca755f3ff18">
      <UserInfo>
        <DisplayName>Davis, Jack (DSIT)</DisplayName>
        <AccountId>93</AccountId>
        <AccountType/>
      </UserInfo>
    </SharedWithUsers>
    <lcf76f155ced4ddcb4097134ff3c332f xmlns="23713f58-54a5-4b17-a4e8-803c5a479822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0E982D-CB1C-4BDB-8FCB-1580B484B14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B8CDD36-519C-4C39-8FD9-B754AEE3641F}"/>
</file>

<file path=customXml/itemProps3.xml><?xml version="1.0" encoding="utf-8"?>
<ds:datastoreItem xmlns:ds="http://schemas.openxmlformats.org/officeDocument/2006/customXml" ds:itemID="{1FEC570D-4498-446C-9BDA-2A98F1CA8BE6}">
  <ds:schemaRefs>
    <ds:schemaRef ds:uri="http://schemas.microsoft.com/office/2006/metadata/properties"/>
    <ds:schemaRef ds:uri="http://schemas.microsoft.com/office/infopath/2007/PartnerControls"/>
    <ds:schemaRef ds:uri="0f9fa326-da26-4ea8-b6a9-645e8136fe1d"/>
    <ds:schemaRef ds:uri="aaacb922-5235-4a66-b188-303b9b46fbd7"/>
    <ds:schemaRef ds:uri="a995980c-598a-43c5-9605-5b5574710f76"/>
  </ds:schemaRefs>
</ds:datastoreItem>
</file>

<file path=customXml/itemProps4.xml><?xml version="1.0" encoding="utf-8"?>
<ds:datastoreItem xmlns:ds="http://schemas.openxmlformats.org/officeDocument/2006/customXml" ds:itemID="{C3928940-E669-4685-AB80-13582D04C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2023-11-01T15:11:03Z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0x0101004691A8DE0991884F8E90AD6474FC737301003408C6FA188EFC4AA25D06DDC0C0E5D7</vt:lpwstr>
  </property>
  <property fmtid="{D5CDD505-2E9C-101B-9397-08002B2CF9AE}" pid="3" name="KIM_Activity">
    <vt:lpwstr>2;#International data|9f377151-f243-1cc6-e801-f30027cec40d</vt:lpwstr>
  </property>
  <property fmtid="{D5CDD505-2E9C-101B-9397-08002B2CF9AE}" pid="4" name="KIM_Function">
    <vt:lpwstr>1;#Data policy|d61256f2-9acb-fe2e-7db2-446340320bef</vt:lpwstr>
  </property>
  <property fmtid="{D5CDD505-2E9C-101B-9397-08002B2CF9AE}" pid="5" name="_dlc_DocIdItemGuid">
    <vt:lpwstr>22f9bb1e-57bf-416c-8cbd-b10cbd1a7eb7</vt:lpwstr>
  </property>
  <property fmtid="{D5CDD505-2E9C-101B-9397-08002B2CF9AE}" pid="6" name="KIM_GovernmentBody">
    <vt:lpwstr>3;#DSIT|9b2b16d8-8f0e-f9f9-8d2e-30d6eeb93788</vt:lpwstr>
  </property>
  <property fmtid="{D5CDD505-2E9C-101B-9397-08002B2CF9AE}" pid="7" name="MSIP_Label_ba62f585-b40f-4ab9-bafe-39150f03d124_Enabled">
    <vt:lpwstr>true</vt:lpwstr>
  </property>
  <property fmtid="{D5CDD505-2E9C-101B-9397-08002B2CF9AE}" pid="8" name="MSIP_Label_ba62f585-b40f-4ab9-bafe-39150f03d124_SetDate">
    <vt:lpwstr>2023-11-01T15:11:03Z</vt:lpwstr>
  </property>
  <property fmtid="{D5CDD505-2E9C-101B-9397-08002B2CF9AE}" pid="9" name="MSIP_Label_ba62f585-b40f-4ab9-bafe-39150f03d124_Method">
    <vt:lpwstr>Standard</vt:lpwstr>
  </property>
  <property fmtid="{D5CDD505-2E9C-101B-9397-08002B2CF9AE}" pid="10" name="MSIP_Label_ba62f585-b40f-4ab9-bafe-39150f03d124_Name">
    <vt:lpwstr>OFFICIAL</vt:lpwstr>
  </property>
  <property fmtid="{D5CDD505-2E9C-101B-9397-08002B2CF9AE}" pid="11" name="MSIP_Label_ba62f585-b40f-4ab9-bafe-39150f03d124_SiteId">
    <vt:lpwstr>cbac7005-02c1-43eb-b497-e6492d1b2dd8</vt:lpwstr>
  </property>
  <property fmtid="{D5CDD505-2E9C-101B-9397-08002B2CF9AE}" pid="12" name="MSIP_Label_ba62f585-b40f-4ab9-bafe-39150f03d124_ActionId">
    <vt:lpwstr>b30bb9fe-b38d-46ba-9a05-ab4e07efefb1</vt:lpwstr>
  </property>
  <property fmtid="{D5CDD505-2E9C-101B-9397-08002B2CF9AE}" pid="13" name="MSIP_Label_ba62f585-b40f-4ab9-bafe-39150f03d124_ContentBits">
    <vt:lpwstr>0</vt:lpwstr>
  </property>
</Properties>
</file>