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Helvetica Neue"/>
      <p:regular r:id="rId14"/>
      <p:bold r:id="rId15"/>
      <p:italic r:id="rId16"/>
      <p:boldItalic r:id="rId17"/>
    </p:embeddedFont>
    <p:embeddedFont>
      <p:font typeface="Helvetica Neue Light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HelveticaNeueLight-regular.fntdata"/><Relationship Id="rId8" Type="http://schemas.openxmlformats.org/officeDocument/2006/relationships/slide" Target="slides/slide3.xml"/><Relationship Id="rId21" Type="http://schemas.openxmlformats.org/officeDocument/2006/relationships/font" Target="fonts/HelveticaNeueLight-boldItalic.fntdata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17" Type="http://schemas.openxmlformats.org/officeDocument/2006/relationships/font" Target="fonts/HelveticaNeue-boldItalic.fntdata"/><Relationship Id="rId7" Type="http://schemas.openxmlformats.org/officeDocument/2006/relationships/slide" Target="slides/slide2.xml"/><Relationship Id="rId20" Type="http://schemas.openxmlformats.org/officeDocument/2006/relationships/font" Target="fonts/HelveticaNeueLight-italic.fntdata"/><Relationship Id="rId2" Type="http://schemas.openxmlformats.org/officeDocument/2006/relationships/viewProps" Target="viewProps.xml"/><Relationship Id="rId16" Type="http://schemas.openxmlformats.org/officeDocument/2006/relationships/font" Target="fonts/HelveticaNeue-italic.fntdata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5" Type="http://schemas.openxmlformats.org/officeDocument/2006/relationships/font" Target="fonts/HelveticaNeue-bold.fntdata"/><Relationship Id="rId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5.xml"/><Relationship Id="rId19" Type="http://schemas.openxmlformats.org/officeDocument/2006/relationships/font" Target="fonts/HelveticaNeueLight-bold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HelveticaNeue-regular.fntdata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9847f0ca04_0_16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g29847f0ca04_0_1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9847f0ca04_0_2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g29847f0ca04_0_2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9847f0ca04_0_5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g29847f0ca04_0_5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9847f0ca04_0_66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g29847f0ca04_0_6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9847f0ca04_0_29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g29847f0ca04_0_29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9847f0ca04_0_7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g29847f0ca04_0_7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9847f0ca04_0_8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g29847f0ca04_0_8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9847f0ca04_0_88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g29847f0ca04_0_88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834830" y="272302"/>
            <a:ext cx="7886700" cy="5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25" spcFirstLastPara="1" rIns="82025" wrap="square" tIns="410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700"/>
              <a:buFont typeface="Arial"/>
              <a:buNone/>
              <a:defRPr sz="3100">
                <a:solidFill>
                  <a:srgbClr val="0B5394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834830" y="1121144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25" spcFirstLastPara="1" rIns="82025" wrap="square" tIns="41025">
            <a:norm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028950" y="4861468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025" lIns="82025" spcFirstLastPara="1" rIns="82025" wrap="square" tIns="410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781419" y="4869656"/>
            <a:ext cx="2262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025" lIns="82025" spcFirstLastPara="1" rIns="82025" wrap="square" tIns="410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0" y="4765503"/>
            <a:ext cx="9144000" cy="378000"/>
          </a:xfrm>
          <a:prstGeom prst="rect">
            <a:avLst/>
          </a:prstGeom>
          <a:solidFill>
            <a:srgbClr val="00F8F8"/>
          </a:solidFill>
          <a:ln cap="flat" cmpd="sng" w="9525">
            <a:solidFill>
              <a:srgbClr val="00F8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0000" lIns="80050" spcFirstLastPara="1" rIns="80050" wrap="square" tIns="40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6760075" y="481758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000" lIns="80050" spcFirstLastPara="1" rIns="80050" wrap="square" tIns="40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en-GB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56350" y="36163"/>
            <a:ext cx="1353975" cy="83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>
  <p:cSld name="TITLE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666750" y="862013"/>
            <a:ext cx="78105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666750" y="2652713"/>
            <a:ext cx="78105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1pPr>
            <a:lvl2pPr indent="-2286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2pPr>
            <a:lvl3pPr indent="-2286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3pPr>
            <a:lvl4pPr indent="-2286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4pPr>
            <a:lvl5pPr indent="-2286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5pPr>
            <a:lvl6pPr indent="-27940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TITLE_AND_BODY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">
  <p:cSld name="TITLE_AND_BODY_2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3">
  <p:cSld name="TITLE_AND_BODY_3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4">
  <p:cSld name="TITLE_AND_BODY_4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5">
  <p:cSld name="TITLE_AND_BODY_5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6">
  <p:cSld name="TITLE_AND_BODY_6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7">
  <p:cSld name="TITLE_AND_BODY_7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8">
  <p:cSld name="TITLE_AND_BODY_8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9">
  <p:cSld name="TITLE_AND_BODY_9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 1">
  <p:cSld name="TITLE_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4"/>
          <p:cNvSpPr txBox="1"/>
          <p:nvPr>
            <p:ph type="title"/>
          </p:nvPr>
        </p:nvSpPr>
        <p:spPr>
          <a:xfrm>
            <a:off x="666750" y="862013"/>
            <a:ext cx="78105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1" type="body"/>
          </p:nvPr>
        </p:nvSpPr>
        <p:spPr>
          <a:xfrm>
            <a:off x="666750" y="2652713"/>
            <a:ext cx="78105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1pPr>
            <a:lvl2pPr indent="-2286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2pPr>
            <a:lvl3pPr indent="-2286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3pPr>
            <a:lvl4pPr indent="-2286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4pPr>
            <a:lvl5pPr indent="-2286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/>
            </a:lvl5pPr>
            <a:lvl6pPr indent="-27940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2" type="sldNum"/>
          </p:nvPr>
        </p:nvSpPr>
        <p:spPr>
          <a:xfrm>
            <a:off x="4484637" y="4905375"/>
            <a:ext cx="170100" cy="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10.png"/><Relationship Id="rId7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2.png"/><Relationship Id="rId6" Type="http://schemas.openxmlformats.org/officeDocument/2006/relationships/image" Target="../media/image11.png"/><Relationship Id="rId7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utterstock_2266177535.jpg" id="88" name="Google Shape;88;p25"/>
          <p:cNvPicPr preferRelativeResize="0"/>
          <p:nvPr/>
        </p:nvPicPr>
        <p:blipFill rotWithShape="1">
          <a:blip r:embed="rId3">
            <a:alphaModFix/>
          </a:blip>
          <a:srcRect b="23064" l="1941" r="1941" t="23059"/>
          <a:stretch/>
        </p:blipFill>
        <p:spPr>
          <a:xfrm>
            <a:off x="-34267" y="-1224"/>
            <a:ext cx="9212534" cy="516389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5"/>
          <p:cNvSpPr/>
          <p:nvPr/>
        </p:nvSpPr>
        <p:spPr>
          <a:xfrm>
            <a:off x="-56758" y="1917356"/>
            <a:ext cx="9257400" cy="1719000"/>
          </a:xfrm>
          <a:prstGeom prst="rect">
            <a:avLst/>
          </a:prstGeom>
          <a:solidFill>
            <a:srgbClr val="71F4F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DSTI_White_Digital.png" id="90" name="Google Shape;9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0704" y="265997"/>
            <a:ext cx="1228222" cy="664617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5"/>
          <p:cNvSpPr txBox="1"/>
          <p:nvPr/>
        </p:nvSpPr>
        <p:spPr>
          <a:xfrm>
            <a:off x="339000" y="2034200"/>
            <a:ext cx="8466000" cy="148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</a:pPr>
            <a:r>
              <a:rPr b="1" lang="en-GB" sz="2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to Build Cyber Resilience Against Chronic Threats and Respond to Cyber Breaches?</a:t>
            </a:r>
            <a:endParaRPr b="1" sz="2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</a:pPr>
            <a:r>
              <a:rPr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Laura Cole 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</a:pPr>
            <a:r>
              <a:rPr lang="en-GB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Department for Science, Innovation and Technology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6"/>
          <p:cNvSpPr/>
          <p:nvPr/>
        </p:nvSpPr>
        <p:spPr>
          <a:xfrm flipH="1">
            <a:off x="-475523" y="-160084"/>
            <a:ext cx="3354941" cy="5466258"/>
          </a:xfrm>
          <a:custGeom>
            <a:rect b="b" l="l" r="r" t="t"/>
            <a:pathLst>
              <a:path extrusionOk="0" h="21600" w="20603">
                <a:moveTo>
                  <a:pt x="20603" y="6"/>
                </a:moveTo>
                <a:lnTo>
                  <a:pt x="20603" y="21600"/>
                </a:lnTo>
                <a:lnTo>
                  <a:pt x="7788" y="21600"/>
                </a:lnTo>
                <a:cubicBezTo>
                  <a:pt x="3955" y="19507"/>
                  <a:pt x="1335" y="16553"/>
                  <a:pt x="393" y="13265"/>
                </a:cubicBezTo>
                <a:cubicBezTo>
                  <a:pt x="-997" y="8409"/>
                  <a:pt x="1348" y="3405"/>
                  <a:pt x="6609" y="0"/>
                </a:cubicBezTo>
                <a:lnTo>
                  <a:pt x="20603" y="6"/>
                </a:lnTo>
                <a:close/>
              </a:path>
            </a:pathLst>
          </a:custGeom>
          <a:solidFill>
            <a:srgbClr val="71F4F6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shutterstock_2266177535.jpg" id="97" name="Google Shape;97;p26"/>
          <p:cNvPicPr preferRelativeResize="0"/>
          <p:nvPr/>
        </p:nvPicPr>
        <p:blipFill rotWithShape="1">
          <a:blip r:embed="rId3">
            <a:alphaModFix/>
          </a:blip>
          <a:srcRect b="6294" l="10155" r="29683" t="1275"/>
          <a:stretch/>
        </p:blipFill>
        <p:spPr>
          <a:xfrm>
            <a:off x="-706717" y="-5610"/>
            <a:ext cx="3354838" cy="5154678"/>
          </a:xfrm>
          <a:custGeom>
            <a:rect b="b" l="l" r="r" t="t"/>
            <a:pathLst>
              <a:path extrusionOk="0" h="21600" w="20603">
                <a:moveTo>
                  <a:pt x="13994" y="0"/>
                </a:moveTo>
                <a:cubicBezTo>
                  <a:pt x="19255" y="3405"/>
                  <a:pt x="21600" y="8409"/>
                  <a:pt x="20210" y="13266"/>
                </a:cubicBezTo>
                <a:cubicBezTo>
                  <a:pt x="19268" y="16554"/>
                  <a:pt x="16648" y="19507"/>
                  <a:pt x="12814" y="21600"/>
                </a:cubicBezTo>
                <a:lnTo>
                  <a:pt x="0" y="21600"/>
                </a:lnTo>
                <a:lnTo>
                  <a:pt x="0" y="6"/>
                </a:lnTo>
                <a:lnTo>
                  <a:pt x="13994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98" name="Google Shape;98;p26"/>
          <p:cNvSpPr txBox="1"/>
          <p:nvPr/>
        </p:nvSpPr>
        <p:spPr>
          <a:xfrm>
            <a:off x="3282422" y="361841"/>
            <a:ext cx="49368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</a:pPr>
            <a:r>
              <a:rPr b="1" lang="en-GB" sz="3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Cyber Strategy 2022</a:t>
            </a:r>
            <a:endParaRPr b="0" i="0" sz="9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STI_White_Digital.png" id="99" name="Google Shape;99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0704" y="265997"/>
            <a:ext cx="1228222" cy="664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6"/>
          <p:cNvPicPr preferRelativeResize="0"/>
          <p:nvPr/>
        </p:nvPicPr>
        <p:blipFill rotWithShape="1">
          <a:blip r:embed="rId5">
            <a:alphaModFix/>
          </a:blip>
          <a:srcRect b="52144" l="23855" r="66187" t="24407"/>
          <a:stretch/>
        </p:blipFill>
        <p:spPr>
          <a:xfrm>
            <a:off x="2995875" y="1401990"/>
            <a:ext cx="1328918" cy="1815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6"/>
          <p:cNvPicPr preferRelativeResize="0"/>
          <p:nvPr/>
        </p:nvPicPr>
        <p:blipFill rotWithShape="1">
          <a:blip r:embed="rId5">
            <a:alphaModFix/>
          </a:blip>
          <a:srcRect b="24160" l="23843" r="67421" t="51291"/>
          <a:stretch/>
        </p:blipFill>
        <p:spPr>
          <a:xfrm>
            <a:off x="5351824" y="1401988"/>
            <a:ext cx="1166971" cy="1903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6"/>
          <p:cNvPicPr preferRelativeResize="0"/>
          <p:nvPr/>
        </p:nvPicPr>
        <p:blipFill rotWithShape="1">
          <a:blip r:embed="rId6">
            <a:alphaModFix/>
          </a:blip>
          <a:srcRect b="38787" l="24116" r="67324" t="34504"/>
          <a:stretch/>
        </p:blipFill>
        <p:spPr>
          <a:xfrm>
            <a:off x="7809305" y="1297150"/>
            <a:ext cx="1166971" cy="2112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6"/>
          <p:cNvPicPr preferRelativeResize="0"/>
          <p:nvPr/>
        </p:nvPicPr>
        <p:blipFill rotWithShape="1">
          <a:blip r:embed="rId7">
            <a:alphaModFix/>
          </a:blip>
          <a:srcRect b="21862" l="25429" r="65137" t="54379"/>
          <a:stretch/>
        </p:blipFill>
        <p:spPr>
          <a:xfrm>
            <a:off x="6464204" y="3153632"/>
            <a:ext cx="1242514" cy="18158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" name="Google Shape;104;p26"/>
          <p:cNvGrpSpPr/>
          <p:nvPr/>
        </p:nvGrpSpPr>
        <p:grpSpPr>
          <a:xfrm>
            <a:off x="4038983" y="3153864"/>
            <a:ext cx="1432400" cy="1639276"/>
            <a:chOff x="4181425" y="3342450"/>
            <a:chExt cx="1299701" cy="1496100"/>
          </a:xfrm>
        </p:grpSpPr>
        <p:pic>
          <p:nvPicPr>
            <p:cNvPr id="105" name="Google Shape;105;p26"/>
            <p:cNvPicPr preferRelativeResize="0"/>
            <p:nvPr/>
          </p:nvPicPr>
          <p:blipFill rotWithShape="1">
            <a:blip r:embed="rId7">
              <a:alphaModFix/>
            </a:blip>
            <a:srcRect b="49348" l="25689" r="63130" t="28601"/>
            <a:stretch/>
          </p:blipFill>
          <p:spPr>
            <a:xfrm>
              <a:off x="4181425" y="3342450"/>
              <a:ext cx="1299701" cy="1496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" name="Google Shape;106;p26"/>
            <p:cNvSpPr/>
            <p:nvPr/>
          </p:nvSpPr>
          <p:spPr>
            <a:xfrm>
              <a:off x="5328025" y="3342450"/>
              <a:ext cx="135900" cy="2292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/>
          <p:nvPr/>
        </p:nvSpPr>
        <p:spPr>
          <a:xfrm>
            <a:off x="3927234" y="-4564"/>
            <a:ext cx="607500" cy="5170500"/>
          </a:xfrm>
          <a:prstGeom prst="rect">
            <a:avLst/>
          </a:prstGeom>
          <a:solidFill>
            <a:srgbClr val="102E6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2" name="Google Shape;112;p27"/>
          <p:cNvSpPr/>
          <p:nvPr/>
        </p:nvSpPr>
        <p:spPr>
          <a:xfrm>
            <a:off x="-34267" y="-1224"/>
            <a:ext cx="4381200" cy="5163900"/>
          </a:xfrm>
          <a:prstGeom prst="rect">
            <a:avLst/>
          </a:prstGeom>
          <a:solidFill>
            <a:srgbClr val="71F4F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DSTI_Black_Digital-01.png" id="113" name="Google Shape;11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704" y="288912"/>
            <a:ext cx="1228224" cy="61878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7"/>
          <p:cNvSpPr txBox="1"/>
          <p:nvPr/>
        </p:nvSpPr>
        <p:spPr>
          <a:xfrm>
            <a:off x="228400" y="1938125"/>
            <a:ext cx="4061400" cy="12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</a:pPr>
            <a:r>
              <a:rPr b="1" lang="en-GB" sz="2700">
                <a:latin typeface="Helvetica Neue"/>
                <a:ea typeface="Helvetica Neue"/>
                <a:cs typeface="Helvetica Neue"/>
                <a:sym typeface="Helvetica Neue"/>
              </a:rPr>
              <a:t>Pillar 2: Building a resilient and prosperous digital UK 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5" name="Google Shape;115;p27"/>
          <p:cNvGrpSpPr/>
          <p:nvPr/>
        </p:nvGrpSpPr>
        <p:grpSpPr>
          <a:xfrm>
            <a:off x="4821750" y="484163"/>
            <a:ext cx="4124100" cy="4193136"/>
            <a:chOff x="4821750" y="484163"/>
            <a:chExt cx="4124100" cy="4193136"/>
          </a:xfrm>
        </p:grpSpPr>
        <p:sp>
          <p:nvSpPr>
            <p:cNvPr id="116" name="Google Shape;116;p27"/>
            <p:cNvSpPr/>
            <p:nvPr/>
          </p:nvSpPr>
          <p:spPr>
            <a:xfrm>
              <a:off x="4821750" y="484163"/>
              <a:ext cx="4124100" cy="4112400"/>
            </a:xfrm>
            <a:prstGeom prst="ellipse">
              <a:avLst/>
            </a:prstGeom>
            <a:solidFill>
              <a:srgbClr val="CACF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7" name="Google Shape;117;p27"/>
            <p:cNvSpPr/>
            <p:nvPr/>
          </p:nvSpPr>
          <p:spPr>
            <a:xfrm>
              <a:off x="5134088" y="1343382"/>
              <a:ext cx="3499500" cy="3333900"/>
            </a:xfrm>
            <a:prstGeom prst="ellipse">
              <a:avLst/>
            </a:prstGeom>
            <a:solidFill>
              <a:srgbClr val="8697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8" name="Google Shape;118;p27"/>
            <p:cNvSpPr txBox="1"/>
            <p:nvPr/>
          </p:nvSpPr>
          <p:spPr>
            <a:xfrm>
              <a:off x="5524945" y="1634485"/>
              <a:ext cx="2872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rgbClr val="2E2A2A"/>
                  </a:solidFill>
                </a:rPr>
                <a:t>More resilient businesses and organisations</a:t>
              </a:r>
              <a:endParaRPr b="1">
                <a:solidFill>
                  <a:srgbClr val="2E2A2A"/>
                </a:solidFill>
              </a:endParaRPr>
            </a:p>
          </p:txBody>
        </p:sp>
        <p:sp>
          <p:nvSpPr>
            <p:cNvPr id="119" name="Google Shape;119;p27"/>
            <p:cNvSpPr/>
            <p:nvPr/>
          </p:nvSpPr>
          <p:spPr>
            <a:xfrm>
              <a:off x="5689671" y="2309399"/>
              <a:ext cx="2388300" cy="2367900"/>
            </a:xfrm>
            <a:prstGeom prst="ellipse">
              <a:avLst/>
            </a:prstGeom>
            <a:solidFill>
              <a:srgbClr val="2C517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0" name="Google Shape;120;p27"/>
            <p:cNvSpPr txBox="1"/>
            <p:nvPr/>
          </p:nvSpPr>
          <p:spPr>
            <a:xfrm>
              <a:off x="5870798" y="2567384"/>
              <a:ext cx="2026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rgbClr val="FFFFFF"/>
                  </a:solidFill>
                </a:rPr>
                <a:t>More resilient public services</a:t>
              </a:r>
              <a:endParaRPr b="1">
                <a:solidFill>
                  <a:srgbClr val="FFFFFF"/>
                </a:solidFill>
              </a:endParaRPr>
            </a:p>
          </p:txBody>
        </p:sp>
        <p:sp>
          <p:nvSpPr>
            <p:cNvPr id="121" name="Google Shape;121;p27"/>
            <p:cNvSpPr/>
            <p:nvPr/>
          </p:nvSpPr>
          <p:spPr>
            <a:xfrm>
              <a:off x="6094236" y="3120116"/>
              <a:ext cx="1579200" cy="1557000"/>
            </a:xfrm>
            <a:prstGeom prst="ellipse">
              <a:avLst/>
            </a:prstGeom>
            <a:solidFill>
              <a:srgbClr val="07376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2" name="Google Shape;122;p27"/>
            <p:cNvSpPr txBox="1"/>
            <p:nvPr/>
          </p:nvSpPr>
          <p:spPr>
            <a:xfrm>
              <a:off x="6070149" y="3472913"/>
              <a:ext cx="16275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rgbClr val="FFFFFF"/>
                  </a:solidFill>
                </a:rPr>
                <a:t>More resilient Critical National Infrastructure</a:t>
              </a:r>
              <a:endParaRPr b="1">
                <a:solidFill>
                  <a:srgbClr val="FFFFFF"/>
                </a:solidFill>
              </a:endParaRPr>
            </a:p>
          </p:txBody>
        </p:sp>
        <p:sp>
          <p:nvSpPr>
            <p:cNvPr id="123" name="Google Shape;123;p27"/>
            <p:cNvSpPr txBox="1"/>
            <p:nvPr/>
          </p:nvSpPr>
          <p:spPr>
            <a:xfrm>
              <a:off x="5524945" y="741621"/>
              <a:ext cx="2872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solidFill>
                    <a:srgbClr val="2E2A2A"/>
                  </a:solidFill>
                </a:rPr>
                <a:t>Reduce the burden on everyone</a:t>
              </a:r>
              <a:endParaRPr b="1">
                <a:solidFill>
                  <a:srgbClr val="2E2A2A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utterstock_2266177535.jpg" id="128" name="Google Shape;128;p28"/>
          <p:cNvPicPr preferRelativeResize="0"/>
          <p:nvPr/>
        </p:nvPicPr>
        <p:blipFill rotWithShape="1">
          <a:blip r:embed="rId3">
            <a:alphaModFix/>
          </a:blip>
          <a:srcRect b="6980" l="19315" r="33122" t="315"/>
          <a:stretch/>
        </p:blipFill>
        <p:spPr>
          <a:xfrm rot="1104577">
            <a:off x="4717829" y="-702592"/>
            <a:ext cx="3359950" cy="6548727"/>
          </a:xfrm>
          <a:custGeom>
            <a:rect b="b" l="l" r="r" t="t"/>
            <a:pathLst>
              <a:path extrusionOk="0" h="21600" w="21600">
                <a:moveTo>
                  <a:pt x="3607" y="3073"/>
                </a:moveTo>
                <a:lnTo>
                  <a:pt x="0" y="21600"/>
                </a:lnTo>
                <a:lnTo>
                  <a:pt x="18015" y="18523"/>
                </a:lnTo>
                <a:lnTo>
                  <a:pt x="21600" y="0"/>
                </a:lnTo>
                <a:lnTo>
                  <a:pt x="3607" y="3073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29" name="Google Shape;129;p28"/>
          <p:cNvSpPr/>
          <p:nvPr/>
        </p:nvSpPr>
        <p:spPr>
          <a:xfrm>
            <a:off x="6852171" y="-2869"/>
            <a:ext cx="2307798" cy="5143500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1F4F6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DSTI_ColourDigital.png" id="130" name="Google Shape;130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2548" y="289841"/>
            <a:ext cx="1224533" cy="61692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8"/>
          <p:cNvSpPr txBox="1"/>
          <p:nvPr/>
        </p:nvSpPr>
        <p:spPr>
          <a:xfrm>
            <a:off x="555498" y="1836775"/>
            <a:ext cx="4149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</a:pPr>
            <a:r>
              <a:rPr b="1" lang="en-GB" sz="3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Cyber resilience threats and issues across the UK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/>
          <p:nvPr/>
        </p:nvSpPr>
        <p:spPr>
          <a:xfrm flipH="1">
            <a:off x="-718682" y="-5610"/>
            <a:ext cx="3354941" cy="5154732"/>
          </a:xfrm>
          <a:custGeom>
            <a:rect b="b" l="l" r="r" t="t"/>
            <a:pathLst>
              <a:path extrusionOk="0" h="21600" w="20603">
                <a:moveTo>
                  <a:pt x="20603" y="6"/>
                </a:moveTo>
                <a:lnTo>
                  <a:pt x="20603" y="21600"/>
                </a:lnTo>
                <a:lnTo>
                  <a:pt x="7788" y="21600"/>
                </a:lnTo>
                <a:cubicBezTo>
                  <a:pt x="3955" y="19507"/>
                  <a:pt x="1335" y="16553"/>
                  <a:pt x="393" y="13265"/>
                </a:cubicBezTo>
                <a:cubicBezTo>
                  <a:pt x="-997" y="8409"/>
                  <a:pt x="1348" y="3405"/>
                  <a:pt x="6609" y="0"/>
                </a:cubicBezTo>
                <a:lnTo>
                  <a:pt x="20603" y="6"/>
                </a:lnTo>
                <a:close/>
              </a:path>
            </a:pathLst>
          </a:custGeom>
          <a:solidFill>
            <a:srgbClr val="71F4F6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" name="Google Shape;137;p29"/>
          <p:cNvSpPr txBox="1"/>
          <p:nvPr/>
        </p:nvSpPr>
        <p:spPr>
          <a:xfrm>
            <a:off x="3495047" y="577066"/>
            <a:ext cx="4936800" cy="4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</a:pPr>
            <a:r>
              <a:rPr b="1" lang="en-GB" sz="2700">
                <a:latin typeface="Helvetica Neue"/>
                <a:ea typeface="Helvetica Neue"/>
                <a:cs typeface="Helvetica Neue"/>
                <a:sym typeface="Helvetica Neue"/>
              </a:rPr>
              <a:t>How to address these risks?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9"/>
          <p:cNvSpPr txBox="1"/>
          <p:nvPr/>
        </p:nvSpPr>
        <p:spPr>
          <a:xfrm>
            <a:off x="3495050" y="1159975"/>
            <a:ext cx="47961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"/>
              <a:buNone/>
            </a:pPr>
            <a:r>
              <a:rPr lang="en-GB" sz="1700">
                <a:latin typeface="Helvetica Neue"/>
                <a:ea typeface="Helvetica Neue"/>
                <a:cs typeface="Helvetica Neue"/>
                <a:sym typeface="Helvetica Neue"/>
              </a:rPr>
              <a:t>A whole-of-society approach 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STI_Black_Digital-01.png" id="139" name="Google Shape;13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704" y="288912"/>
            <a:ext cx="1228224" cy="61878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9"/>
          <p:cNvSpPr/>
          <p:nvPr/>
        </p:nvSpPr>
        <p:spPr>
          <a:xfrm>
            <a:off x="2769188" y="1968738"/>
            <a:ext cx="1908900" cy="1908900"/>
          </a:xfrm>
          <a:prstGeom prst="ellipse">
            <a:avLst/>
          </a:prstGeom>
          <a:solidFill>
            <a:srgbClr val="0F2D69"/>
          </a:solidFill>
          <a:ln cap="flat" cmpd="sng" w="9525">
            <a:solidFill>
              <a:srgbClr val="0F2D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</a:pPr>
            <a:r>
              <a:rPr b="1" lang="en-GB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Addressing risks at a national scale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41" name="Google Shape;141;p29"/>
          <p:cNvSpPr/>
          <p:nvPr/>
        </p:nvSpPr>
        <p:spPr>
          <a:xfrm>
            <a:off x="4938651" y="1968738"/>
            <a:ext cx="1908900" cy="1908900"/>
          </a:xfrm>
          <a:prstGeom prst="ellipse">
            <a:avLst/>
          </a:prstGeom>
          <a:solidFill>
            <a:srgbClr val="0F2D69"/>
          </a:solidFill>
          <a:ln cap="flat" cmpd="sng" w="9525">
            <a:solidFill>
              <a:srgbClr val="0F2D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Legislative framework for critical services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42" name="Google Shape;142;p29"/>
          <p:cNvSpPr/>
          <p:nvPr/>
        </p:nvSpPr>
        <p:spPr>
          <a:xfrm>
            <a:off x="7108114" y="1968738"/>
            <a:ext cx="1908900" cy="1908900"/>
          </a:xfrm>
          <a:prstGeom prst="ellipse">
            <a:avLst/>
          </a:prstGeom>
          <a:solidFill>
            <a:srgbClr val="0F2D69"/>
          </a:solidFill>
          <a:ln cap="flat" cmpd="sng" w="9525">
            <a:solidFill>
              <a:srgbClr val="0F2D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Support  organisations to protect themselves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 txBox="1"/>
          <p:nvPr/>
        </p:nvSpPr>
        <p:spPr>
          <a:xfrm>
            <a:off x="1766697" y="289850"/>
            <a:ext cx="60132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</a:pPr>
            <a:r>
              <a:rPr b="1" lang="en-GB" sz="2700">
                <a:latin typeface="Helvetica Neue"/>
                <a:ea typeface="Helvetica Neue"/>
                <a:cs typeface="Helvetica Neue"/>
                <a:sym typeface="Helvetica Neue"/>
              </a:rPr>
              <a:t>What can you do to protect your organisation?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30"/>
          <p:cNvSpPr/>
          <p:nvPr/>
        </p:nvSpPr>
        <p:spPr>
          <a:xfrm>
            <a:off x="6825093" y="-4440"/>
            <a:ext cx="5256198" cy="5152356"/>
          </a:xfrm>
          <a:custGeom>
            <a:rect b="b" l="l" r="r" t="t"/>
            <a:pathLst>
              <a:path extrusionOk="0" h="21600" w="21600">
                <a:moveTo>
                  <a:pt x="9478" y="0"/>
                </a:moveTo>
                <a:lnTo>
                  <a:pt x="21600" y="0"/>
                </a:lnTo>
                <a:lnTo>
                  <a:pt x="12137" y="21600"/>
                </a:lnTo>
                <a:lnTo>
                  <a:pt x="0" y="21600"/>
                </a:lnTo>
                <a:lnTo>
                  <a:pt x="9478" y="0"/>
                </a:lnTo>
                <a:close/>
              </a:path>
            </a:pathLst>
          </a:custGeom>
          <a:solidFill>
            <a:srgbClr val="71F4F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DSTI_ColourDigital.png" id="149" name="Google Shape;14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548" y="289841"/>
            <a:ext cx="1224533" cy="616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6675" y="1159550"/>
            <a:ext cx="2145626" cy="1876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1" name="Google Shape;151;p30"/>
          <p:cNvGrpSpPr/>
          <p:nvPr/>
        </p:nvGrpSpPr>
        <p:grpSpPr>
          <a:xfrm>
            <a:off x="976350" y="1331125"/>
            <a:ext cx="2947450" cy="3551700"/>
            <a:chOff x="671550" y="1407325"/>
            <a:chExt cx="2947450" cy="3551700"/>
          </a:xfrm>
        </p:grpSpPr>
        <p:grpSp>
          <p:nvGrpSpPr>
            <p:cNvPr id="152" name="Google Shape;152;p30"/>
            <p:cNvGrpSpPr/>
            <p:nvPr/>
          </p:nvGrpSpPr>
          <p:grpSpPr>
            <a:xfrm>
              <a:off x="671550" y="1407325"/>
              <a:ext cx="2945325" cy="3548800"/>
              <a:chOff x="671550" y="1407325"/>
              <a:chExt cx="2945325" cy="3548800"/>
            </a:xfrm>
          </p:grpSpPr>
          <p:sp>
            <p:nvSpPr>
              <p:cNvPr id="153" name="Google Shape;153;p30"/>
              <p:cNvSpPr/>
              <p:nvPr/>
            </p:nvSpPr>
            <p:spPr>
              <a:xfrm>
                <a:off x="687675" y="1418200"/>
                <a:ext cx="2929200" cy="718800"/>
              </a:xfrm>
              <a:prstGeom prst="rect">
                <a:avLst/>
              </a:prstGeom>
              <a:solidFill>
                <a:srgbClr val="192F51"/>
              </a:solidFill>
              <a:ln cap="flat" cmpd="sng" w="9525">
                <a:solidFill>
                  <a:srgbClr val="192F5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154" name="Google Shape;154;p30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671550" y="2126150"/>
                <a:ext cx="2929100" cy="28299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5" name="Google Shape;155;p30"/>
              <p:cNvPicPr preferRelativeResize="0"/>
              <p:nvPr/>
            </p:nvPicPr>
            <p:blipFill rotWithShape="1">
              <a:blip r:embed="rId6">
                <a:alphaModFix/>
              </a:blip>
              <a:srcRect b="67551" l="29595" r="46033" t="18473"/>
              <a:stretch/>
            </p:blipFill>
            <p:spPr>
              <a:xfrm>
                <a:off x="671550" y="1407325"/>
                <a:ext cx="2228477" cy="71882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56" name="Google Shape;156;p30"/>
            <p:cNvSpPr/>
            <p:nvPr/>
          </p:nvSpPr>
          <p:spPr>
            <a:xfrm>
              <a:off x="673600" y="1407325"/>
              <a:ext cx="2945400" cy="3551700"/>
            </a:xfrm>
            <a:prstGeom prst="rect">
              <a:avLst/>
            </a:prstGeom>
            <a:noFill/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57" name="Google Shape;157;p30"/>
          <p:cNvPicPr preferRelativeResize="0"/>
          <p:nvPr/>
        </p:nvPicPr>
        <p:blipFill rotWithShape="1">
          <a:blip r:embed="rId7">
            <a:alphaModFix/>
          </a:blip>
          <a:srcRect b="65798" l="0" r="77414" t="18880"/>
          <a:stretch/>
        </p:blipFill>
        <p:spPr>
          <a:xfrm>
            <a:off x="4923100" y="3384475"/>
            <a:ext cx="2762976" cy="1054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/>
          <p:nvPr/>
        </p:nvSpPr>
        <p:spPr>
          <a:xfrm>
            <a:off x="1969165" y="452573"/>
            <a:ext cx="4936800" cy="4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</a:pPr>
            <a:r>
              <a:rPr b="1" lang="en-GB" sz="2700">
                <a:latin typeface="Helvetica Neue"/>
                <a:ea typeface="Helvetica Neue"/>
                <a:cs typeface="Helvetica Neue"/>
                <a:sym typeface="Helvetica Neue"/>
              </a:rPr>
              <a:t>Top tips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1"/>
          <p:cNvSpPr/>
          <p:nvPr/>
        </p:nvSpPr>
        <p:spPr>
          <a:xfrm>
            <a:off x="5738130" y="0"/>
            <a:ext cx="3411828" cy="5150412"/>
          </a:xfrm>
          <a:custGeom>
            <a:rect b="b" l="l" r="r" t="t"/>
            <a:pathLst>
              <a:path extrusionOk="0" h="21600" w="21600">
                <a:moveTo>
                  <a:pt x="21600" y="7"/>
                </a:moveTo>
                <a:lnTo>
                  <a:pt x="21600" y="15964"/>
                </a:lnTo>
                <a:lnTo>
                  <a:pt x="18129" y="21600"/>
                </a:lnTo>
                <a:lnTo>
                  <a:pt x="0" y="21600"/>
                </a:lnTo>
                <a:lnTo>
                  <a:pt x="13297" y="0"/>
                </a:lnTo>
                <a:lnTo>
                  <a:pt x="21600" y="7"/>
                </a:lnTo>
                <a:close/>
              </a:path>
            </a:pathLst>
          </a:custGeom>
          <a:solidFill>
            <a:srgbClr val="71F4F6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4" name="Google Shape;164;p31"/>
          <p:cNvSpPr/>
          <p:nvPr/>
        </p:nvSpPr>
        <p:spPr>
          <a:xfrm>
            <a:off x="8668982" y="3973132"/>
            <a:ext cx="490968" cy="1188000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F2D69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DSTI_ColourDigital.png" id="165" name="Google Shape;16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548" y="289841"/>
            <a:ext cx="1224533" cy="61692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1"/>
          <p:cNvSpPr/>
          <p:nvPr/>
        </p:nvSpPr>
        <p:spPr>
          <a:xfrm>
            <a:off x="440025" y="1171450"/>
            <a:ext cx="5802900" cy="737400"/>
          </a:xfrm>
          <a:prstGeom prst="rect">
            <a:avLst/>
          </a:prstGeom>
          <a:solidFill>
            <a:srgbClr val="0F2D69"/>
          </a:solidFill>
          <a:ln cap="flat" cmpd="sng" w="9525">
            <a:solidFill>
              <a:srgbClr val="0F2D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Helvetica Neue"/>
              <a:buAutoNum type="arabicPeriod"/>
            </a:pPr>
            <a:r>
              <a:rPr b="1" lang="en-GB" sz="1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Understand your organisation - what are your critical dependencies?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67" name="Google Shape;167;p31"/>
          <p:cNvSpPr/>
          <p:nvPr/>
        </p:nvSpPr>
        <p:spPr>
          <a:xfrm>
            <a:off x="440025" y="2143493"/>
            <a:ext cx="5802900" cy="696600"/>
          </a:xfrm>
          <a:prstGeom prst="rect">
            <a:avLst/>
          </a:prstGeom>
          <a:solidFill>
            <a:srgbClr val="0F2D69"/>
          </a:solidFill>
          <a:ln cap="flat" cmpd="sng" w="9525">
            <a:solidFill>
              <a:srgbClr val="0F2D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Helvetica Neue"/>
              <a:buAutoNum type="arabicPeriod" startAt="2"/>
            </a:pPr>
            <a:r>
              <a:rPr b="1" lang="en-GB" sz="1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Cyber security is not just for cyber security teams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68" name="Google Shape;168;p31"/>
          <p:cNvSpPr/>
          <p:nvPr/>
        </p:nvSpPr>
        <p:spPr>
          <a:xfrm>
            <a:off x="440025" y="3074765"/>
            <a:ext cx="5802900" cy="696600"/>
          </a:xfrm>
          <a:prstGeom prst="rect">
            <a:avLst/>
          </a:prstGeom>
          <a:solidFill>
            <a:srgbClr val="0F2D69"/>
          </a:solidFill>
          <a:ln cap="flat" cmpd="sng" w="9525">
            <a:solidFill>
              <a:srgbClr val="0F2D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Helvetica Neue"/>
              <a:buAutoNum type="arabicPeriod" startAt="3"/>
            </a:pPr>
            <a:r>
              <a:rPr b="1" lang="en-GB" sz="1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Plan how to respond in case things go wrong</a:t>
            </a:r>
            <a:endParaRPr b="1" sz="17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9" name="Google Shape;169;p31"/>
          <p:cNvSpPr/>
          <p:nvPr/>
        </p:nvSpPr>
        <p:spPr>
          <a:xfrm>
            <a:off x="440025" y="4006037"/>
            <a:ext cx="5802900" cy="779400"/>
          </a:xfrm>
          <a:prstGeom prst="rect">
            <a:avLst/>
          </a:prstGeom>
          <a:solidFill>
            <a:srgbClr val="0F2D69"/>
          </a:solidFill>
          <a:ln cap="flat" cmpd="sng" w="9525">
            <a:solidFill>
              <a:srgbClr val="0F2D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Helvetica Neue"/>
              <a:buAutoNum type="arabicPeriod" startAt="4"/>
            </a:pPr>
            <a:r>
              <a:rPr b="1" lang="en-GB" sz="1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nothing else, implement Cyber Essentials and ask your suppliers to do the same</a:t>
            </a:r>
            <a:endParaRPr b="1" sz="17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/>
          <p:nvPr/>
        </p:nvSpPr>
        <p:spPr>
          <a:xfrm>
            <a:off x="-34267" y="-10196"/>
            <a:ext cx="9212400" cy="5163900"/>
          </a:xfrm>
          <a:prstGeom prst="rect">
            <a:avLst/>
          </a:prstGeom>
          <a:solidFill>
            <a:srgbClr val="71F4F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Cover3.png" id="175" name="Google Shape;17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125" y="-1341"/>
            <a:ext cx="9180250" cy="51638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STI_Black_Digital-01.png" id="176" name="Google Shape;176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0704" y="288912"/>
            <a:ext cx="1228224" cy="61878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2"/>
          <p:cNvSpPr txBox="1"/>
          <p:nvPr/>
        </p:nvSpPr>
        <p:spPr>
          <a:xfrm>
            <a:off x="684066" y="2193679"/>
            <a:ext cx="2936700" cy="45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</a:pPr>
            <a:r>
              <a:rPr b="1" lang="en-GB" sz="2700">
                <a:latin typeface="Helvetica Neue"/>
                <a:ea typeface="Helvetica Neue"/>
                <a:cs typeface="Helvetica Neue"/>
                <a:sym typeface="Helvetica Neue"/>
              </a:rPr>
              <a:t>Any questions?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34765BCC57E4BA82CB8BDC84FEB72" ma:contentTypeVersion="17" ma:contentTypeDescription="Create a new document." ma:contentTypeScope="" ma:versionID="6b2ff2d804d1cc5bf5a3af546fdb4168">
  <xsd:schema xmlns:xsd="http://www.w3.org/2001/XMLSchema" xmlns:xs="http://www.w3.org/2001/XMLSchema" xmlns:p="http://schemas.microsoft.com/office/2006/metadata/properties" xmlns:ns2="23713f58-54a5-4b17-a4e8-803c5a479822" xmlns:ns3="57afdbc4-3a88-4e46-b4cc-bca755f3ff18" targetNamespace="http://schemas.microsoft.com/office/2006/metadata/properties" ma:root="true" ma:fieldsID="54b68057d898b5a55b926bdb5784da2e" ns2:_="" ns3:_="">
    <xsd:import namespace="23713f58-54a5-4b17-a4e8-803c5a479822"/>
    <xsd:import namespace="57afdbc4-3a88-4e46-b4cc-bca755f3ff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713f58-54a5-4b17-a4e8-803c5a4798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451cbd5-185a-4e93-8638-f19223a2b2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afdbc4-3a88-4e46-b4cc-bca755f3ff1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33499c-2635-4317-86f3-c0f1bc168141}" ma:internalName="TaxCatchAll" ma:showField="CatchAllData" ma:web="57afdbc4-3a88-4e46-b4cc-bca755f3ff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145EFB-985B-47EF-B340-CCC12D046043}"/>
</file>

<file path=customXml/itemProps2.xml><?xml version="1.0" encoding="utf-8"?>
<ds:datastoreItem xmlns:ds="http://schemas.openxmlformats.org/officeDocument/2006/customXml" ds:itemID="{C063097A-B6E9-454D-A1A0-C7F0E061FEDE}"/>
</file>