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4A868FE-B54F-4DF8-8EE3-9C7F8DEADBDE}">
  <a:tblStyle styleId="{74A868FE-B54F-4DF8-8EE3-9C7F8DEADB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28575">
              <a:solidFill>
                <a:srgbClr val="2F549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28575">
              <a:solidFill>
                <a:srgbClr val="1F3864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28575">
              <a:solidFill>
                <a:srgbClr val="2F5496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68BBABD1-119D-4C0E-B81E-37E97892A5F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8" Type="http://schemas.openxmlformats.org/officeDocument/2006/relationships/slide" Target="slides/slide2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6.xml"/><Relationship Id="rId17" Type="http://schemas.openxmlformats.org/officeDocument/2006/relationships/font" Target="fonts/Roboto-boldItalic.fntdata"/><Relationship Id="rId7" Type="http://schemas.openxmlformats.org/officeDocument/2006/relationships/slide" Target="slides/slide1.xml"/><Relationship Id="rId2" Type="http://schemas.openxmlformats.org/officeDocument/2006/relationships/viewProps" Target="viewProps.xml"/><Relationship Id="rId16" Type="http://schemas.openxmlformats.org/officeDocument/2006/relationships/font" Target="fonts/Roboto-italic.fntdata"/><Relationship Id="rId11" Type="http://schemas.openxmlformats.org/officeDocument/2006/relationships/slide" Target="slides/slide5.xml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15" Type="http://schemas.openxmlformats.org/officeDocument/2006/relationships/font" Target="fonts/Roboto-bold.fntdata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9" Type="http://schemas.openxmlformats.org/officeDocument/2006/relationships/customXml" Target="../customXml/item2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1e4867c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1e4867c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41e4867c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41e4867c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41e4867c3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41e4867c3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97b7ee7a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97b7ee7a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997b7ee7a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997b7ee7a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41e4867c3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41e4867c3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902b9bf2a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902b9bf2a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850" y="1953550"/>
            <a:ext cx="9144000" cy="31899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21150" y="2613375"/>
            <a:ext cx="8713200" cy="18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425" lIns="94900" spcFirstLastPara="1" rIns="94900" wrap="square" tIns="47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Data Protection and Digital Information Bill 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t/>
            </a:r>
            <a:endParaRPr b="1"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GB" sz="2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Department for Science, Innovation and Technology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851425" y="173925"/>
            <a:ext cx="21867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627775" y="86975"/>
            <a:ext cx="2504100" cy="434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 b="0" l="2047" r="0" t="0"/>
          <a:stretch/>
        </p:blipFill>
        <p:spPr>
          <a:xfrm>
            <a:off x="556825" y="521675"/>
            <a:ext cx="2168491" cy="1125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0" name="Google Shape;60;p13"/>
          <p:cNvGraphicFramePr/>
          <p:nvPr/>
        </p:nvGraphicFramePr>
        <p:xfrm>
          <a:off x="457200" y="4572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{74A868FE-B54F-4DF8-8EE3-9C7F8DEADBDE}</a:tableStyleId>
              </a:tblPr>
              <a:tblGrid>
                <a:gridCol w="2425700"/>
              </a:tblGrid>
              <a:tr h="1322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36200">
                    <a:lnL cap="flat" cmpd="sng" w="28575">
                      <a:solidFill>
                        <a:srgbClr val="00F8F8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F8F8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7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0" marB="0" marR="68575" marL="36200">
                    <a:lnL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/>
          <p:nvPr/>
        </p:nvSpPr>
        <p:spPr>
          <a:xfrm>
            <a:off x="384825" y="944913"/>
            <a:ext cx="672600" cy="672600"/>
          </a:xfrm>
          <a:prstGeom prst="ellipse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339300" y="253425"/>
            <a:ext cx="84654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Our Ambition 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1149450" y="1007175"/>
            <a:ext cx="74271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Better data access and use is at the heart of our mission to </a:t>
            </a:r>
            <a:r>
              <a:rPr b="1" lang="en-GB" sz="1200">
                <a:latin typeface="Roboto"/>
                <a:ea typeface="Roboto"/>
                <a:cs typeface="Roboto"/>
                <a:sym typeface="Roboto"/>
              </a:rPr>
              <a:t>grow the economy</a:t>
            </a: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b="1" lang="en-GB" sz="1200">
                <a:latin typeface="Roboto"/>
                <a:ea typeface="Roboto"/>
                <a:cs typeface="Roboto"/>
                <a:sym typeface="Roboto"/>
              </a:rPr>
              <a:t>improve the lives</a:t>
            </a: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 of everyone in the UK, and make us the </a:t>
            </a:r>
            <a:r>
              <a:rPr b="1" lang="en-GB" sz="1200">
                <a:latin typeface="Roboto"/>
                <a:ea typeface="Roboto"/>
                <a:cs typeface="Roboto"/>
                <a:sym typeface="Roboto"/>
              </a:rPr>
              <a:t>most innovative society in the world</a:t>
            </a: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 through science, and technology.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088" y="1007163"/>
            <a:ext cx="548100" cy="54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/>
          <p:nvPr/>
        </p:nvSpPr>
        <p:spPr>
          <a:xfrm>
            <a:off x="769475" y="2932229"/>
            <a:ext cx="3516000" cy="6276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Making it easier for British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scientists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 to complete ground-breaking research, reduce burdens on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businesses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 and support international trade.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769475" y="2020938"/>
            <a:ext cx="3516000" cy="6276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Establishing a UK data protection regime that works for more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people and businesses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, while maintaining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high</a:t>
            </a:r>
            <a:endParaRPr b="1"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standards of data protection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.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769475" y="3843494"/>
            <a:ext cx="3516000" cy="6276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We all want to feel confident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 that information about us is being used responsibility and in ways we understand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4" name="Google Shape;74;p14"/>
          <p:cNvCxnSpPr/>
          <p:nvPr/>
        </p:nvCxnSpPr>
        <p:spPr>
          <a:xfrm>
            <a:off x="4571550" y="1729075"/>
            <a:ext cx="900" cy="3033900"/>
          </a:xfrm>
          <a:prstGeom prst="straightConnector1">
            <a:avLst/>
          </a:prstGeom>
          <a:noFill/>
          <a:ln cap="flat" cmpd="sng" w="19050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4"/>
          <p:cNvSpPr/>
          <p:nvPr/>
        </p:nvSpPr>
        <p:spPr>
          <a:xfrm>
            <a:off x="4458150" y="3132175"/>
            <a:ext cx="227700" cy="227700"/>
          </a:xfrm>
          <a:prstGeom prst="ellipse">
            <a:avLst/>
          </a:prstGeom>
          <a:solidFill>
            <a:srgbClr val="9FC5E8"/>
          </a:solidFill>
          <a:ln cap="flat" cmpd="sng" w="9525">
            <a:solidFill>
              <a:srgbClr val="9FC5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4492461" y="3188396"/>
            <a:ext cx="159300" cy="11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5054600" y="2411575"/>
            <a:ext cx="3214800" cy="166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latin typeface="Roboto"/>
                <a:ea typeface="Roboto"/>
                <a:cs typeface="Roboto"/>
                <a:sym typeface="Roboto"/>
              </a:rPr>
              <a:t>Data Protection and Digital Information Bill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339300" y="253425"/>
            <a:ext cx="84654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Overview of the Bill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311850" y="868788"/>
            <a:ext cx="8520300" cy="5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The Data Protection and Digital Information  Bill takes advantage of our status outside the EU to </a:t>
            </a: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reform</a:t>
            </a: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 certain aspects of the UK GDPR - an evolution, not a revolution.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86" name="Google Shape;86;p15"/>
          <p:cNvGraphicFramePr/>
          <p:nvPr/>
        </p:nvGraphicFramePr>
        <p:xfrm>
          <a:off x="421750" y="1533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{68BBABD1-119D-4C0E-B81E-37E97892A5F5}</a:tableStyleId>
              </a:tblPr>
              <a:tblGrid>
                <a:gridCol w="2022300"/>
                <a:gridCol w="6095600"/>
              </a:tblGrid>
              <a:tr h="381000">
                <a:tc row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boosts the economy by </a:t>
                      </a: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£4.7bn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reduces burdens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on businesses (especially SMEs)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provides clarity for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researchers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5486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enables innovations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in science and technology that advance the health and prosperity of society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531450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Maintains 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high standards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we have in the UK for personal data use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5349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strengthens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and </a:t>
                      </a: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modernises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the regulator (the Information Commissioner’s Office)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  <a:tr h="61015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maintains the key </a:t>
                      </a:r>
                      <a:r>
                        <a:rPr b="1"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data protection principles</a:t>
                      </a:r>
                      <a:r>
                        <a:rPr lang="en-GB" sz="120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so that businesses can trade freely with global partners, including the EU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>
                        <a:alpha val="6709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87" name="Google Shape;8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3038" y="1914953"/>
            <a:ext cx="783651" cy="78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3050" y="3654403"/>
            <a:ext cx="783651" cy="783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311450" y="253425"/>
            <a:ext cx="83385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Benefits of the Bill</a:t>
            </a:r>
            <a:endParaRPr b="1" sz="2200">
              <a:highlight>
                <a:schemeClr val="accent6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16"/>
          <p:cNvSpPr/>
          <p:nvPr/>
        </p:nvSpPr>
        <p:spPr>
          <a:xfrm>
            <a:off x="782925" y="1402450"/>
            <a:ext cx="2118000" cy="2715600"/>
          </a:xfrm>
          <a:prstGeom prst="rect">
            <a:avLst/>
          </a:prstGeom>
          <a:noFill/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Organisations will have greater flexibility about how they manage risk (whilst maintaining high data protection standards)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100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Record-keeping and impact assessments will only be required in relation to high risk processing activities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Greater legal certainty to allow companies to process anonymised data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783050" y="1025450"/>
            <a:ext cx="2118000" cy="303600"/>
          </a:xfrm>
          <a:prstGeom prst="rect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BUSINESSES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3232300" y="1402450"/>
            <a:ext cx="2118000" cy="2715600"/>
          </a:xfrm>
          <a:prstGeom prst="rect">
            <a:avLst/>
          </a:prstGeom>
          <a:noFill/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Public confidence in AI technologies will be increased by clarifying the circumstances where safeguards apply to automated decision-making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100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Reduction in need to click through consent banners in relation to non-intrusive cookies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16"/>
          <p:cNvSpPr/>
          <p:nvPr/>
        </p:nvSpPr>
        <p:spPr>
          <a:xfrm>
            <a:off x="3232300" y="1025450"/>
            <a:ext cx="2118000" cy="303600"/>
          </a:xfrm>
          <a:prstGeom prst="rect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TECHNOLOGY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5681550" y="1025450"/>
            <a:ext cx="2118000" cy="303600"/>
          </a:xfrm>
          <a:prstGeom prst="rect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INDIVIDUALS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16"/>
          <p:cNvSpPr/>
          <p:nvPr/>
        </p:nvSpPr>
        <p:spPr>
          <a:xfrm>
            <a:off x="5681675" y="1402450"/>
            <a:ext cx="2118000" cy="2715600"/>
          </a:xfrm>
          <a:prstGeom prst="rect">
            <a:avLst/>
          </a:prstGeom>
          <a:noFill/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Fewer</a:t>
            </a:r>
            <a:r>
              <a:rPr lang="en-GB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restrictions on collection and use of personal</a:t>
            </a:r>
            <a:r>
              <a:rPr lang="en-GB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data for public interest reasons, e.g. to prevent crime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Stronger measures to combat nuisance communications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Data controllers will continue to be bound by principles of</a:t>
            </a:r>
            <a:r>
              <a:rPr lang="en-GB" sz="1100">
                <a:solidFill>
                  <a:schemeClr val="dk1"/>
                </a:solidFill>
              </a:rPr>
              <a:t> lawfulness, fairness and transparency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7"/>
          <p:cNvSpPr/>
          <p:nvPr/>
        </p:nvSpPr>
        <p:spPr>
          <a:xfrm>
            <a:off x="311450" y="253425"/>
            <a:ext cx="83385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Benefits of the Bill (Cont.)</a:t>
            </a:r>
            <a:endParaRPr b="1" sz="2200">
              <a:highlight>
                <a:schemeClr val="accent6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7"/>
          <p:cNvSpPr/>
          <p:nvPr/>
        </p:nvSpPr>
        <p:spPr>
          <a:xfrm>
            <a:off x="2002775" y="1402450"/>
            <a:ext cx="2118000" cy="2715600"/>
          </a:xfrm>
          <a:prstGeom prst="rect">
            <a:avLst/>
          </a:prstGeom>
          <a:noFill/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Businesses can continue to use existing cross-border transfer mechanisms if they are already compliant, reducing burdens and easing data flows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The balance between maintaining high data protection standards and increasing data flows has been struck, by the introduction of a new adequacy test for third countries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2002763" y="1025450"/>
            <a:ext cx="2118000" cy="303600"/>
          </a:xfrm>
          <a:prstGeom prst="rect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DATA TRANSFERS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4340238" y="1025450"/>
            <a:ext cx="2118000" cy="303600"/>
          </a:xfrm>
          <a:prstGeom prst="rect">
            <a:avLst/>
          </a:prstGeom>
          <a:solidFill>
            <a:srgbClr val="CFE2F3">
              <a:alpha val="411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Roboto"/>
                <a:ea typeface="Roboto"/>
                <a:cs typeface="Roboto"/>
                <a:sym typeface="Roboto"/>
              </a:rPr>
              <a:t>ENFORCEMENT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4340250" y="1402450"/>
            <a:ext cx="2118000" cy="2715600"/>
          </a:xfrm>
          <a:prstGeom prst="rect">
            <a:avLst/>
          </a:prstGeom>
          <a:noFill/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latin typeface="Roboto"/>
                <a:ea typeface="Roboto"/>
                <a:cs typeface="Roboto"/>
                <a:sym typeface="Roboto"/>
              </a:rPr>
              <a:t>The ICO strengthened  through a new governance and strategic framework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Roboto"/>
              <a:ea typeface="Roboto"/>
              <a:cs typeface="Roboto"/>
              <a:sym typeface="Roboto"/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solidFill>
                  <a:schemeClr val="dk1"/>
                </a:solidFill>
              </a:rPr>
              <a:t>E</a:t>
            </a:r>
            <a:r>
              <a:rPr lang="en-GB" sz="1100">
                <a:solidFill>
                  <a:schemeClr val="dk1"/>
                </a:solidFill>
              </a:rPr>
              <a:t>nhanced powers including </a:t>
            </a:r>
            <a:r>
              <a:rPr lang="en-GB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ability to require organisations to produce a report by an ‘approved’ person about a suspected breach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-159849" lvl="0" marL="179999" rtl="0" algn="l">
              <a:spcBef>
                <a:spcPts val="0"/>
              </a:spcBef>
              <a:spcAft>
                <a:spcPts val="0"/>
              </a:spcAft>
              <a:buSzPts val="1100"/>
              <a:buFont typeface="Roboto"/>
              <a:buChar char="●"/>
            </a:pPr>
            <a:r>
              <a:rPr lang="en-GB" sz="1100">
                <a:solidFill>
                  <a:schemeClr val="dk1"/>
                </a:solidFill>
              </a:rPr>
              <a:t>The penalties for PECR violations to be in line with GDPR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0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/>
          <p:nvPr/>
        </p:nvSpPr>
        <p:spPr>
          <a:xfrm>
            <a:off x="339300" y="253425"/>
            <a:ext cx="84654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Next steps 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18"/>
          <p:cNvSpPr/>
          <p:nvPr/>
        </p:nvSpPr>
        <p:spPr>
          <a:xfrm>
            <a:off x="3063250" y="1999925"/>
            <a:ext cx="3048000" cy="1096800"/>
          </a:xfrm>
          <a:prstGeom prst="rect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Commons Committee stage concluded on 23 May. The Bill was reintroduced in the ongoing </a:t>
            </a:r>
            <a:r>
              <a:rPr lang="en-GB" sz="1100">
                <a:solidFill>
                  <a:schemeClr val="dk1"/>
                </a:solidFill>
              </a:rPr>
              <a:t>parliamentary</a:t>
            </a:r>
            <a:r>
              <a:rPr lang="en-GB" sz="1100">
                <a:solidFill>
                  <a:schemeClr val="dk1"/>
                </a:solidFill>
              </a:rPr>
              <a:t> session which </a:t>
            </a:r>
            <a:r>
              <a:rPr lang="en-GB" sz="1100">
                <a:solidFill>
                  <a:schemeClr val="dk1"/>
                </a:solidFill>
              </a:rPr>
              <a:t>began</a:t>
            </a:r>
            <a:r>
              <a:rPr lang="en-GB" sz="1100">
                <a:solidFill>
                  <a:schemeClr val="dk1"/>
                </a:solidFill>
              </a:rPr>
              <a:t> on the 8th November, and will move on to Commons Report stage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18"/>
          <p:cNvSpPr/>
          <p:nvPr/>
        </p:nvSpPr>
        <p:spPr>
          <a:xfrm>
            <a:off x="3063200" y="1513250"/>
            <a:ext cx="3048000" cy="404400"/>
          </a:xfrm>
          <a:prstGeom prst="rect">
            <a:avLst/>
          </a:prstGeom>
          <a:solidFill>
            <a:srgbClr val="073763"/>
          </a:solidFill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November 2023</a:t>
            </a:r>
            <a:endParaRPr b="1"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883950" y="3685675"/>
            <a:ext cx="74142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Bill will continue Parliamentary passage in due course and has been carried into the next session. Next stage is Commons Report and Third reading - dates to be confirmed.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8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0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9"/>
          <p:cNvSpPr/>
          <p:nvPr/>
        </p:nvSpPr>
        <p:spPr>
          <a:xfrm>
            <a:off x="339300" y="253425"/>
            <a:ext cx="84654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Roboto"/>
                <a:ea typeface="Roboto"/>
                <a:cs typeface="Roboto"/>
                <a:sym typeface="Roboto"/>
              </a:rPr>
              <a:t>Implementation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2755850" y="47000"/>
            <a:ext cx="34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OFFICIAL-SENSITIVE</a:t>
            </a:r>
            <a:endParaRPr sz="1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31;p19"/>
          <p:cNvSpPr/>
          <p:nvPr/>
        </p:nvSpPr>
        <p:spPr>
          <a:xfrm>
            <a:off x="311850" y="726525"/>
            <a:ext cx="8520300" cy="61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9"/>
          <p:cNvSpPr/>
          <p:nvPr/>
        </p:nvSpPr>
        <p:spPr>
          <a:xfrm>
            <a:off x="2724399" y="3115216"/>
            <a:ext cx="3962100" cy="6984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C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oordinate with the ICO and other departments to ensure important information is disseminated at appropriate time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19"/>
          <p:cNvSpPr/>
          <p:nvPr/>
        </p:nvSpPr>
        <p:spPr>
          <a:xfrm>
            <a:off x="2709100" y="2224959"/>
            <a:ext cx="3992700" cy="6984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</a:t>
            </a:r>
            <a:r>
              <a:rPr b="1" lang="en-GB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actsheets and tables that outline key changes in the bill and address FAQs, </a:t>
            </a:r>
            <a:r>
              <a:rPr lang="en-GB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which will be publicly disseminated by December 2023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9"/>
          <p:cNvSpPr txBox="1"/>
          <p:nvPr/>
        </p:nvSpPr>
        <p:spPr>
          <a:xfrm>
            <a:off x="284400" y="892150"/>
            <a:ext cx="8520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How we will support sectors.</a:t>
            </a:r>
            <a:endParaRPr b="1" sz="1000">
              <a:solidFill>
                <a:schemeClr val="dk1"/>
              </a:solidFill>
            </a:endParaRPr>
          </a:p>
        </p:txBody>
      </p:sp>
      <p:sp>
        <p:nvSpPr>
          <p:cNvPr id="135" name="Google Shape;135;p19"/>
          <p:cNvSpPr/>
          <p:nvPr/>
        </p:nvSpPr>
        <p:spPr>
          <a:xfrm>
            <a:off x="2724399" y="1334674"/>
            <a:ext cx="3962100" cy="698400"/>
          </a:xfrm>
          <a:prstGeom prst="rect">
            <a:avLst/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Engage with stakeholders to discuss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h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ow the law is affecting them 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and provide </a:t>
            </a:r>
            <a:r>
              <a:rPr b="1" lang="en-GB" sz="1000">
                <a:latin typeface="Roboto"/>
                <a:ea typeface="Roboto"/>
                <a:cs typeface="Roboto"/>
                <a:sym typeface="Roboto"/>
              </a:rPr>
              <a:t>support to prepare for the reforms</a:t>
            </a:r>
            <a:r>
              <a:rPr lang="en-GB" sz="1000">
                <a:latin typeface="Roboto"/>
                <a:ea typeface="Roboto"/>
                <a:cs typeface="Roboto"/>
                <a:sym typeface="Roboto"/>
              </a:rPr>
              <a:t> </a:t>
            </a:r>
            <a:endParaRPr b="1" sz="1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34765BCC57E4BA82CB8BDC84FEB72" ma:contentTypeVersion="17" ma:contentTypeDescription="Create a new document." ma:contentTypeScope="" ma:versionID="6b2ff2d804d1cc5bf5a3af546fdb4168">
  <xsd:schema xmlns:xsd="http://www.w3.org/2001/XMLSchema" xmlns:xs="http://www.w3.org/2001/XMLSchema" xmlns:p="http://schemas.microsoft.com/office/2006/metadata/properties" xmlns:ns2="23713f58-54a5-4b17-a4e8-803c5a479822" xmlns:ns3="57afdbc4-3a88-4e46-b4cc-bca755f3ff18" targetNamespace="http://schemas.microsoft.com/office/2006/metadata/properties" ma:root="true" ma:fieldsID="54b68057d898b5a55b926bdb5784da2e" ns2:_="" ns3:_="">
    <xsd:import namespace="23713f58-54a5-4b17-a4e8-803c5a479822"/>
    <xsd:import namespace="57afdbc4-3a88-4e46-b4cc-bca755f3ff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713f58-54a5-4b17-a4e8-803c5a4798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51cbd5-185a-4e93-8638-f19223a2b2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fdbc4-3a88-4e46-b4cc-bca755f3ff1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33499c-2635-4317-86f3-c0f1bc168141}" ma:internalName="TaxCatchAll" ma:showField="CatchAllData" ma:web="57afdbc4-3a88-4e46-b4cc-bca755f3ff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3498A7-6FE3-4D6E-BCE4-3B21E763FFC4}"/>
</file>

<file path=customXml/itemProps2.xml><?xml version="1.0" encoding="utf-8"?>
<ds:datastoreItem xmlns:ds="http://schemas.openxmlformats.org/officeDocument/2006/customXml" ds:itemID="{946E2F24-038D-4D28-9CCC-91B49760FDE0}"/>
</file>