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4"/>
  </p:sldMasterIdLst>
  <p:notesMasterIdLst>
    <p:notesMasterId r:id="rId29"/>
  </p:notesMasterIdLst>
  <p:sldIdLst>
    <p:sldId id="5208" r:id="rId5"/>
    <p:sldId id="5230" r:id="rId6"/>
    <p:sldId id="5231" r:id="rId7"/>
    <p:sldId id="5232" r:id="rId8"/>
    <p:sldId id="5211" r:id="rId9"/>
    <p:sldId id="5212" r:id="rId10"/>
    <p:sldId id="5213" r:id="rId11"/>
    <p:sldId id="5214" r:id="rId12"/>
    <p:sldId id="5215" r:id="rId13"/>
    <p:sldId id="5216" r:id="rId14"/>
    <p:sldId id="5217" r:id="rId15"/>
    <p:sldId id="5218" r:id="rId16"/>
    <p:sldId id="5219" r:id="rId17"/>
    <p:sldId id="5220" r:id="rId18"/>
    <p:sldId id="5229" r:id="rId19"/>
    <p:sldId id="5221" r:id="rId20"/>
    <p:sldId id="5222" r:id="rId21"/>
    <p:sldId id="5223" r:id="rId22"/>
    <p:sldId id="5224" r:id="rId23"/>
    <p:sldId id="5225" r:id="rId24"/>
    <p:sldId id="5226" r:id="rId25"/>
    <p:sldId id="5227" r:id="rId26"/>
    <p:sldId id="5228" r:id="rId27"/>
    <p:sldId id="5150" r:id="rId28"/>
  </p:sldIdLst>
  <p:sldSz cx="12192000" cy="6858000"/>
  <p:notesSz cx="7315200" cy="9601200"/>
  <p:embeddedFontLst>
    <p:embeddedFont>
      <p:font typeface="Calibri" panose="020F0502020204030204" pitchFamily="34" charset="0"/>
      <p:regular r:id="rId30"/>
      <p:bold r:id="rId30"/>
      <p:italic r:id="rId30"/>
      <p:boldItalic r:id="rId30"/>
    </p:embeddedFont>
    <p:embeddedFont>
      <p:font typeface="Calibri Light" panose="020F0302020204030204" pitchFamily="34" charset="0"/>
      <p:regular r:id="rId31"/>
      <p:italic r:id="rId32"/>
    </p:embeddedFont>
    <p:embeddedFont>
      <p:font typeface="Roboto" panose="02000000000000000000" pitchFamily="2" charset="0"/>
      <p:regular r:id="rId30"/>
      <p:bold r:id="rId30"/>
      <p:italic r:id="rId30"/>
      <p:boldItalic r:id="rId30"/>
    </p:embeddedFont>
    <p:embeddedFont>
      <p:font typeface="Roboto Light" panose="02000000000000000000" pitchFamily="2" charset="0"/>
      <p:regular r:id="rId30"/>
      <p:italic r:id="rId30"/>
    </p:embeddedFont>
    <p:embeddedFont>
      <p:font typeface="Roboto Medium" panose="02000000000000000000" pitchFamily="2" charset="0"/>
      <p:regular r:id="rId30"/>
      <p:italic r:id="rId30"/>
    </p:embeddedFont>
    <p:embeddedFont>
      <p:font typeface="Roboto Thin" panose="02000000000000000000" pitchFamily="2" charset="0"/>
      <p:regular r:id="rId30"/>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79" userDrawn="1">
          <p15:clr>
            <a:srgbClr val="A4A3A4"/>
          </p15:clr>
        </p15:guide>
        <p15:guide id="4" orient="horz" pos="4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128"/>
    <a:srgbClr val="D1D1D1"/>
    <a:srgbClr val="69CF3B"/>
    <a:srgbClr val="00A95C"/>
    <a:srgbClr val="0B4DDA"/>
    <a:srgbClr val="00033E"/>
    <a:srgbClr val="01359C"/>
    <a:srgbClr val="F9F9F9"/>
    <a:srgbClr val="1371DC"/>
    <a:srgbClr val="C9C9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D88204-0506-48B0-A1FD-5B629C8A56FC}" v="9" dt="2023-11-08T15:51:56.490"/>
    <p1510:client id="{44AC919A-C1E0-4EB2-B890-81B6BF82C68D}" v="9" dt="2023-11-08T15:27:03.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94"/>
    <p:restoredTop sz="87663" autoAdjust="0"/>
  </p:normalViewPr>
  <p:slideViewPr>
    <p:cSldViewPr snapToGrid="0" snapToObjects="1" showGuides="1">
      <p:cViewPr varScale="1">
        <p:scale>
          <a:sx n="95" d="100"/>
          <a:sy n="95" d="100"/>
        </p:scale>
        <p:origin x="1392" y="90"/>
      </p:cViewPr>
      <p:guideLst>
        <p:guide orient="horz" pos="2160"/>
        <p:guide pos="3840"/>
        <p:guide pos="279"/>
        <p:guide orient="horz" pos="436"/>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9" d="100"/>
          <a:sy n="59" d="100"/>
        </p:scale>
        <p:origin x="3139" y="62"/>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NUL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Fryer" userId="b3b18b0b-2dc9-420b-8cc2-1dbe1b6579f4" providerId="ADAL" clId="{13D88204-0506-48B0-A1FD-5B629C8A56FC}"/>
    <pc:docChg chg="undo custSel modSld">
      <pc:chgData name="Paul Fryer" userId="b3b18b0b-2dc9-420b-8cc2-1dbe1b6579f4" providerId="ADAL" clId="{13D88204-0506-48B0-A1FD-5B629C8A56FC}" dt="2023-11-08T15:52:54.963" v="124" actId="404"/>
      <pc:docMkLst>
        <pc:docMk/>
      </pc:docMkLst>
      <pc:sldChg chg="addSp modSp mod">
        <pc:chgData name="Paul Fryer" userId="b3b18b0b-2dc9-420b-8cc2-1dbe1b6579f4" providerId="ADAL" clId="{13D88204-0506-48B0-A1FD-5B629C8A56FC}" dt="2023-11-08T15:49:27.649" v="46" actId="13822"/>
        <pc:sldMkLst>
          <pc:docMk/>
          <pc:sldMk cId="2883510888" sldId="5217"/>
        </pc:sldMkLst>
        <pc:spChg chg="add mod">
          <ac:chgData name="Paul Fryer" userId="b3b18b0b-2dc9-420b-8cc2-1dbe1b6579f4" providerId="ADAL" clId="{13D88204-0506-48B0-A1FD-5B629C8A56FC}" dt="2023-11-08T15:49:27.649" v="46" actId="13822"/>
          <ac:spMkLst>
            <pc:docMk/>
            <pc:sldMk cId="2883510888" sldId="5217"/>
            <ac:spMk id="2" creationId="{5DCF51F3-EFDD-B83A-6147-D88650FE0E8F}"/>
          </ac:spMkLst>
        </pc:spChg>
      </pc:sldChg>
      <pc:sldChg chg="addSp modSp mod">
        <pc:chgData name="Paul Fryer" userId="b3b18b0b-2dc9-420b-8cc2-1dbe1b6579f4" providerId="ADAL" clId="{13D88204-0506-48B0-A1FD-5B629C8A56FC}" dt="2023-11-08T15:52:54.963" v="124" actId="404"/>
        <pc:sldMkLst>
          <pc:docMk/>
          <pc:sldMk cId="3021371463" sldId="5219"/>
        </pc:sldMkLst>
        <pc:spChg chg="mod">
          <ac:chgData name="Paul Fryer" userId="b3b18b0b-2dc9-420b-8cc2-1dbe1b6579f4" providerId="ADAL" clId="{13D88204-0506-48B0-A1FD-5B629C8A56FC}" dt="2023-11-08T15:51:05.341" v="52" actId="1076"/>
          <ac:spMkLst>
            <pc:docMk/>
            <pc:sldMk cId="3021371463" sldId="5219"/>
            <ac:spMk id="2" creationId="{78724B69-6927-7B22-C2B0-2AFBAA9FF381}"/>
          </ac:spMkLst>
        </pc:spChg>
        <pc:spChg chg="mod">
          <ac:chgData name="Paul Fryer" userId="b3b18b0b-2dc9-420b-8cc2-1dbe1b6579f4" providerId="ADAL" clId="{13D88204-0506-48B0-A1FD-5B629C8A56FC}" dt="2023-11-08T15:51:04.766" v="51" actId="1076"/>
          <ac:spMkLst>
            <pc:docMk/>
            <pc:sldMk cId="3021371463" sldId="5219"/>
            <ac:spMk id="3" creationId="{354B8EFA-2C66-7E15-534A-B68B81C7BE5C}"/>
          </ac:spMkLst>
        </pc:spChg>
        <pc:spChg chg="mod">
          <ac:chgData name="Paul Fryer" userId="b3b18b0b-2dc9-420b-8cc2-1dbe1b6579f4" providerId="ADAL" clId="{13D88204-0506-48B0-A1FD-5B629C8A56FC}" dt="2023-11-08T15:51:04.397" v="50" actId="1076"/>
          <ac:spMkLst>
            <pc:docMk/>
            <pc:sldMk cId="3021371463" sldId="5219"/>
            <ac:spMk id="5" creationId="{8F451E75-F4CB-0830-73B3-EC1A1B526CEE}"/>
          </ac:spMkLst>
        </pc:spChg>
        <pc:spChg chg="add mod">
          <ac:chgData name="Paul Fryer" userId="b3b18b0b-2dc9-420b-8cc2-1dbe1b6579f4" providerId="ADAL" clId="{13D88204-0506-48B0-A1FD-5B629C8A56FC}" dt="2023-11-08T15:52:34.742" v="97" actId="404"/>
          <ac:spMkLst>
            <pc:docMk/>
            <pc:sldMk cId="3021371463" sldId="5219"/>
            <ac:spMk id="6" creationId="{5263FFAD-E8E9-0DEE-3C4F-D4EAF0BE5DE1}"/>
          </ac:spMkLst>
        </pc:spChg>
        <pc:spChg chg="add mod">
          <ac:chgData name="Paul Fryer" userId="b3b18b0b-2dc9-420b-8cc2-1dbe1b6579f4" providerId="ADAL" clId="{13D88204-0506-48B0-A1FD-5B629C8A56FC}" dt="2023-11-08T15:52:34.742" v="97" actId="404"/>
          <ac:spMkLst>
            <pc:docMk/>
            <pc:sldMk cId="3021371463" sldId="5219"/>
            <ac:spMk id="25" creationId="{E5BDF8B0-67FB-66D3-A892-FBFD43424724}"/>
          </ac:spMkLst>
        </pc:spChg>
        <pc:spChg chg="add mod">
          <ac:chgData name="Paul Fryer" userId="b3b18b0b-2dc9-420b-8cc2-1dbe1b6579f4" providerId="ADAL" clId="{13D88204-0506-48B0-A1FD-5B629C8A56FC}" dt="2023-11-08T15:52:34.742" v="97" actId="404"/>
          <ac:spMkLst>
            <pc:docMk/>
            <pc:sldMk cId="3021371463" sldId="5219"/>
            <ac:spMk id="28" creationId="{73B12457-F7B0-464C-9ACE-648998A8EA5A}"/>
          </ac:spMkLst>
        </pc:spChg>
        <pc:spChg chg="add mod">
          <ac:chgData name="Paul Fryer" userId="b3b18b0b-2dc9-420b-8cc2-1dbe1b6579f4" providerId="ADAL" clId="{13D88204-0506-48B0-A1FD-5B629C8A56FC}" dt="2023-11-08T15:52:54.963" v="124" actId="404"/>
          <ac:spMkLst>
            <pc:docMk/>
            <pc:sldMk cId="3021371463" sldId="5219"/>
            <ac:spMk id="29" creationId="{BA218171-EC93-46B2-FBF9-EE4FD6B692BC}"/>
          </ac:spMkLst>
        </pc:spChg>
        <pc:spChg chg="add mod">
          <ac:chgData name="Paul Fryer" userId="b3b18b0b-2dc9-420b-8cc2-1dbe1b6579f4" providerId="ADAL" clId="{13D88204-0506-48B0-A1FD-5B629C8A56FC}" dt="2023-11-08T15:52:54.963" v="124" actId="404"/>
          <ac:spMkLst>
            <pc:docMk/>
            <pc:sldMk cId="3021371463" sldId="5219"/>
            <ac:spMk id="30" creationId="{24C75173-5896-B627-FD74-5AB0056CDF59}"/>
          </ac:spMkLst>
        </pc:spChg>
        <pc:spChg chg="add mod">
          <ac:chgData name="Paul Fryer" userId="b3b18b0b-2dc9-420b-8cc2-1dbe1b6579f4" providerId="ADAL" clId="{13D88204-0506-48B0-A1FD-5B629C8A56FC}" dt="2023-11-08T15:52:54.963" v="124" actId="404"/>
          <ac:spMkLst>
            <pc:docMk/>
            <pc:sldMk cId="3021371463" sldId="5219"/>
            <ac:spMk id="31" creationId="{5677EAB3-EC69-CF21-9488-61BA4233624D}"/>
          </ac:spMkLst>
        </pc:spChg>
      </pc:sldChg>
      <pc:sldChg chg="addSp modSp mod">
        <pc:chgData name="Paul Fryer" userId="b3b18b0b-2dc9-420b-8cc2-1dbe1b6579f4" providerId="ADAL" clId="{13D88204-0506-48B0-A1FD-5B629C8A56FC}" dt="2023-11-08T15:30:41.307" v="42" actId="20577"/>
        <pc:sldMkLst>
          <pc:docMk/>
          <pc:sldMk cId="3442312700" sldId="5222"/>
        </pc:sldMkLst>
        <pc:spChg chg="add mod">
          <ac:chgData name="Paul Fryer" userId="b3b18b0b-2dc9-420b-8cc2-1dbe1b6579f4" providerId="ADAL" clId="{13D88204-0506-48B0-A1FD-5B629C8A56FC}" dt="2023-11-08T15:30:33.513" v="22" actId="20577"/>
          <ac:spMkLst>
            <pc:docMk/>
            <pc:sldMk cId="3442312700" sldId="5222"/>
            <ac:spMk id="2" creationId="{4092DE28-856A-2E7D-CABC-E6429349B30C}"/>
          </ac:spMkLst>
        </pc:spChg>
        <pc:spChg chg="add mod">
          <ac:chgData name="Paul Fryer" userId="b3b18b0b-2dc9-420b-8cc2-1dbe1b6579f4" providerId="ADAL" clId="{13D88204-0506-48B0-A1FD-5B629C8A56FC}" dt="2023-11-08T15:30:36.769" v="30" actId="20577"/>
          <ac:spMkLst>
            <pc:docMk/>
            <pc:sldMk cId="3442312700" sldId="5222"/>
            <ac:spMk id="13" creationId="{FD43C166-B94B-4C2D-1238-F15733D718A9}"/>
          </ac:spMkLst>
        </pc:spChg>
        <pc:spChg chg="add mod">
          <ac:chgData name="Paul Fryer" userId="b3b18b0b-2dc9-420b-8cc2-1dbe1b6579f4" providerId="ADAL" clId="{13D88204-0506-48B0-A1FD-5B629C8A56FC}" dt="2023-11-08T15:30:41.307" v="42" actId="20577"/>
          <ac:spMkLst>
            <pc:docMk/>
            <pc:sldMk cId="3442312700" sldId="5222"/>
            <ac:spMk id="15" creationId="{426DE00E-CD7F-13A5-F6DE-BB9D4510DC46}"/>
          </ac:spMkLst>
        </pc:spChg>
      </pc:sldChg>
      <pc:sldChg chg="addSp modSp">
        <pc:chgData name="Paul Fryer" userId="b3b18b0b-2dc9-420b-8cc2-1dbe1b6579f4" providerId="ADAL" clId="{13D88204-0506-48B0-A1FD-5B629C8A56FC}" dt="2023-11-08T15:30:49.294" v="43"/>
        <pc:sldMkLst>
          <pc:docMk/>
          <pc:sldMk cId="1147715401" sldId="5223"/>
        </pc:sldMkLst>
        <pc:spChg chg="add mod">
          <ac:chgData name="Paul Fryer" userId="b3b18b0b-2dc9-420b-8cc2-1dbe1b6579f4" providerId="ADAL" clId="{13D88204-0506-48B0-A1FD-5B629C8A56FC}" dt="2023-11-08T15:30:49.294" v="43"/>
          <ac:spMkLst>
            <pc:docMk/>
            <pc:sldMk cId="1147715401" sldId="5223"/>
            <ac:spMk id="2" creationId="{211353EF-3242-E270-8550-5EC5E11FA650}"/>
          </ac:spMkLst>
        </pc:spChg>
        <pc:spChg chg="add mod">
          <ac:chgData name="Paul Fryer" userId="b3b18b0b-2dc9-420b-8cc2-1dbe1b6579f4" providerId="ADAL" clId="{13D88204-0506-48B0-A1FD-5B629C8A56FC}" dt="2023-11-08T15:30:49.294" v="43"/>
          <ac:spMkLst>
            <pc:docMk/>
            <pc:sldMk cId="1147715401" sldId="5223"/>
            <ac:spMk id="29" creationId="{FB6C60D6-34E2-11D7-F41B-751DF6449605}"/>
          </ac:spMkLst>
        </pc:spChg>
        <pc:spChg chg="add mod">
          <ac:chgData name="Paul Fryer" userId="b3b18b0b-2dc9-420b-8cc2-1dbe1b6579f4" providerId="ADAL" clId="{13D88204-0506-48B0-A1FD-5B629C8A56FC}" dt="2023-11-08T15:30:49.294" v="43"/>
          <ac:spMkLst>
            <pc:docMk/>
            <pc:sldMk cId="1147715401" sldId="5223"/>
            <ac:spMk id="33" creationId="{E944CB2D-AFA9-4422-2563-980F76712172}"/>
          </ac:spMkLst>
        </pc:spChg>
      </pc:sldChg>
      <pc:sldChg chg="addSp modSp">
        <pc:chgData name="Paul Fryer" userId="b3b18b0b-2dc9-420b-8cc2-1dbe1b6579f4" providerId="ADAL" clId="{13D88204-0506-48B0-A1FD-5B629C8A56FC}" dt="2023-11-08T15:30:51.402" v="44"/>
        <pc:sldMkLst>
          <pc:docMk/>
          <pc:sldMk cId="3293868959" sldId="5224"/>
        </pc:sldMkLst>
        <pc:spChg chg="add mod">
          <ac:chgData name="Paul Fryer" userId="b3b18b0b-2dc9-420b-8cc2-1dbe1b6579f4" providerId="ADAL" clId="{13D88204-0506-48B0-A1FD-5B629C8A56FC}" dt="2023-11-08T15:30:51.402" v="44"/>
          <ac:spMkLst>
            <pc:docMk/>
            <pc:sldMk cId="3293868959" sldId="5224"/>
            <ac:spMk id="2" creationId="{CD97C386-26A3-109C-7987-6EE1E536179E}"/>
          </ac:spMkLst>
        </pc:spChg>
        <pc:spChg chg="add mod">
          <ac:chgData name="Paul Fryer" userId="b3b18b0b-2dc9-420b-8cc2-1dbe1b6579f4" providerId="ADAL" clId="{13D88204-0506-48B0-A1FD-5B629C8A56FC}" dt="2023-11-08T15:30:51.402" v="44"/>
          <ac:spMkLst>
            <pc:docMk/>
            <pc:sldMk cId="3293868959" sldId="5224"/>
            <ac:spMk id="28" creationId="{82A75CF0-4899-A6CC-D0CE-741138FE2A51}"/>
          </ac:spMkLst>
        </pc:spChg>
        <pc:spChg chg="add mod">
          <ac:chgData name="Paul Fryer" userId="b3b18b0b-2dc9-420b-8cc2-1dbe1b6579f4" providerId="ADAL" clId="{13D88204-0506-48B0-A1FD-5B629C8A56FC}" dt="2023-11-08T15:30:51.402" v="44"/>
          <ac:spMkLst>
            <pc:docMk/>
            <pc:sldMk cId="3293868959" sldId="5224"/>
            <ac:spMk id="29" creationId="{270BD194-9514-DD70-E466-4F491F65B334}"/>
          </ac:spMkLst>
        </pc:spChg>
      </pc:sldChg>
    </pc:docChg>
  </pc:docChgLst>
  <pc:docChgLst>
    <pc:chgData name="Paul Fryer" userId="b3b18b0b-2dc9-420b-8cc2-1dbe1b6579f4" providerId="ADAL" clId="{92D5039D-B33B-4CB6-A45E-4BC3C00D0064}"/>
    <pc:docChg chg="modSld">
      <pc:chgData name="Paul Fryer" userId="b3b18b0b-2dc9-420b-8cc2-1dbe1b6579f4" providerId="ADAL" clId="{92D5039D-B33B-4CB6-A45E-4BC3C00D0064}" dt="2023-10-09T08:23:33.194" v="85" actId="20577"/>
      <pc:docMkLst>
        <pc:docMk/>
      </pc:docMkLst>
      <pc:sldChg chg="modSp mod">
        <pc:chgData name="Paul Fryer" userId="b3b18b0b-2dc9-420b-8cc2-1dbe1b6579f4" providerId="ADAL" clId="{92D5039D-B33B-4CB6-A45E-4BC3C00D0064}" dt="2023-10-09T08:23:33.194" v="85" actId="20577"/>
        <pc:sldMkLst>
          <pc:docMk/>
          <pc:sldMk cId="873293004" sldId="5208"/>
        </pc:sldMkLst>
        <pc:spChg chg="mod">
          <ac:chgData name="Paul Fryer" userId="b3b18b0b-2dc9-420b-8cc2-1dbe1b6579f4" providerId="ADAL" clId="{92D5039D-B33B-4CB6-A45E-4BC3C00D0064}" dt="2023-10-09T08:23:12.227" v="11" actId="20577"/>
          <ac:spMkLst>
            <pc:docMk/>
            <pc:sldMk cId="873293004" sldId="5208"/>
            <ac:spMk id="2" creationId="{EB432E1D-FB53-274F-BC9C-473AE3FCF5A6}"/>
          </ac:spMkLst>
        </pc:spChg>
        <pc:spChg chg="mod">
          <ac:chgData name="Paul Fryer" userId="b3b18b0b-2dc9-420b-8cc2-1dbe1b6579f4" providerId="ADAL" clId="{92D5039D-B33B-4CB6-A45E-4BC3C00D0064}" dt="2023-10-09T08:23:33.194" v="85" actId="20577"/>
          <ac:spMkLst>
            <pc:docMk/>
            <pc:sldMk cId="873293004" sldId="5208"/>
            <ac:spMk id="3" creationId="{28860530-07EF-D84C-B41A-826003C62EA9}"/>
          </ac:spMkLst>
        </pc:spChg>
      </pc:sldChg>
      <pc:sldChg chg="modTransition">
        <pc:chgData name="Paul Fryer" userId="b3b18b0b-2dc9-420b-8cc2-1dbe1b6579f4" providerId="ADAL" clId="{92D5039D-B33B-4CB6-A45E-4BC3C00D0064}" dt="2023-10-09T08:22:28.586" v="1"/>
        <pc:sldMkLst>
          <pc:docMk/>
          <pc:sldMk cId="2781125676" sldId="5230"/>
        </pc:sldMkLst>
      </pc:sldChg>
      <pc:sldChg chg="modTransition">
        <pc:chgData name="Paul Fryer" userId="b3b18b0b-2dc9-420b-8cc2-1dbe1b6579f4" providerId="ADAL" clId="{92D5039D-B33B-4CB6-A45E-4BC3C00D0064}" dt="2023-10-09T08:22:28.586" v="1"/>
        <pc:sldMkLst>
          <pc:docMk/>
          <pc:sldMk cId="2371612824" sldId="5231"/>
        </pc:sldMkLst>
      </pc:sldChg>
      <pc:sldChg chg="modTransition">
        <pc:chgData name="Paul Fryer" userId="b3b18b0b-2dc9-420b-8cc2-1dbe1b6579f4" providerId="ADAL" clId="{92D5039D-B33B-4CB6-A45E-4BC3C00D0064}" dt="2023-10-09T08:22:28.586" v="1"/>
        <pc:sldMkLst>
          <pc:docMk/>
          <pc:sldMk cId="2098166106" sldId="5232"/>
        </pc:sldMkLst>
      </pc:sldChg>
    </pc:docChg>
  </pc:docChgLst>
  <pc:docChgLst>
    <pc:chgData name="Paul Fryer" userId="b3b18b0b-2dc9-420b-8cc2-1dbe1b6579f4" providerId="ADAL" clId="{44AC919A-C1E0-4EB2-B890-81B6BF82C68D}"/>
    <pc:docChg chg="modSld">
      <pc:chgData name="Paul Fryer" userId="b3b18b0b-2dc9-420b-8cc2-1dbe1b6579f4" providerId="ADAL" clId="{44AC919A-C1E0-4EB2-B890-81B6BF82C68D}" dt="2023-11-08T15:27:03.210" v="100"/>
      <pc:docMkLst>
        <pc:docMk/>
      </pc:docMkLst>
      <pc:sldChg chg="addSp modSp mod">
        <pc:chgData name="Paul Fryer" userId="b3b18b0b-2dc9-420b-8cc2-1dbe1b6579f4" providerId="ADAL" clId="{44AC919A-C1E0-4EB2-B890-81B6BF82C68D}" dt="2023-11-08T14:44:25.551" v="55" actId="404"/>
        <pc:sldMkLst>
          <pc:docMk/>
          <pc:sldMk cId="3440012166" sldId="5216"/>
        </pc:sldMkLst>
        <pc:spChg chg="add mod">
          <ac:chgData name="Paul Fryer" userId="b3b18b0b-2dc9-420b-8cc2-1dbe1b6579f4" providerId="ADAL" clId="{44AC919A-C1E0-4EB2-B890-81B6BF82C68D}" dt="2023-11-08T14:44:25.551" v="55" actId="404"/>
          <ac:spMkLst>
            <pc:docMk/>
            <pc:sldMk cId="3440012166" sldId="5216"/>
            <ac:spMk id="2" creationId="{F8867B89-7D23-5A03-C6CF-704EB9F1D0F6}"/>
          </ac:spMkLst>
        </pc:spChg>
        <pc:spChg chg="add mod">
          <ac:chgData name="Paul Fryer" userId="b3b18b0b-2dc9-420b-8cc2-1dbe1b6579f4" providerId="ADAL" clId="{44AC919A-C1E0-4EB2-B890-81B6BF82C68D}" dt="2023-11-08T14:44:21.074" v="54" actId="404"/>
          <ac:spMkLst>
            <pc:docMk/>
            <pc:sldMk cId="3440012166" sldId="5216"/>
            <ac:spMk id="3" creationId="{ACA07051-81DD-2D8A-43B6-AA55657F2F3C}"/>
          </ac:spMkLst>
        </pc:spChg>
        <pc:spChg chg="add mod">
          <ac:chgData name="Paul Fryer" userId="b3b18b0b-2dc9-420b-8cc2-1dbe1b6579f4" providerId="ADAL" clId="{44AC919A-C1E0-4EB2-B890-81B6BF82C68D}" dt="2023-11-08T14:44:21.074" v="54" actId="404"/>
          <ac:spMkLst>
            <pc:docMk/>
            <pc:sldMk cId="3440012166" sldId="5216"/>
            <ac:spMk id="5" creationId="{CC26D394-B128-2323-911B-25FE8E4BE323}"/>
          </ac:spMkLst>
        </pc:spChg>
        <pc:spChg chg="add mod">
          <ac:chgData name="Paul Fryer" userId="b3b18b0b-2dc9-420b-8cc2-1dbe1b6579f4" providerId="ADAL" clId="{44AC919A-C1E0-4EB2-B890-81B6BF82C68D}" dt="2023-11-08T14:44:21.074" v="54" actId="404"/>
          <ac:spMkLst>
            <pc:docMk/>
            <pc:sldMk cId="3440012166" sldId="5216"/>
            <ac:spMk id="7" creationId="{DB77D0A9-872A-434F-94CD-DEA6E4273E92}"/>
          </ac:spMkLst>
        </pc:spChg>
        <pc:spChg chg="add mod">
          <ac:chgData name="Paul Fryer" userId="b3b18b0b-2dc9-420b-8cc2-1dbe1b6579f4" providerId="ADAL" clId="{44AC919A-C1E0-4EB2-B890-81B6BF82C68D}" dt="2023-11-08T14:44:21.074" v="54" actId="404"/>
          <ac:spMkLst>
            <pc:docMk/>
            <pc:sldMk cId="3440012166" sldId="5216"/>
            <ac:spMk id="8" creationId="{CE83F93E-1C06-60D3-58A0-0B53B49639FD}"/>
          </ac:spMkLst>
        </pc:spChg>
      </pc:sldChg>
      <pc:sldChg chg="addSp modSp mod">
        <pc:chgData name="Paul Fryer" userId="b3b18b0b-2dc9-420b-8cc2-1dbe1b6579f4" providerId="ADAL" clId="{44AC919A-C1E0-4EB2-B890-81B6BF82C68D}" dt="2023-11-08T15:26:42.644" v="97" actId="20577"/>
        <pc:sldMkLst>
          <pc:docMk/>
          <pc:sldMk cId="3021371463" sldId="5219"/>
        </pc:sldMkLst>
        <pc:spChg chg="add mod">
          <ac:chgData name="Paul Fryer" userId="b3b18b0b-2dc9-420b-8cc2-1dbe1b6579f4" providerId="ADAL" clId="{44AC919A-C1E0-4EB2-B890-81B6BF82C68D}" dt="2023-11-08T15:26:33.521" v="81" actId="20577"/>
          <ac:spMkLst>
            <pc:docMk/>
            <pc:sldMk cId="3021371463" sldId="5219"/>
            <ac:spMk id="2" creationId="{78724B69-6927-7B22-C2B0-2AFBAA9FF381}"/>
          </ac:spMkLst>
        </pc:spChg>
        <pc:spChg chg="add mod">
          <ac:chgData name="Paul Fryer" userId="b3b18b0b-2dc9-420b-8cc2-1dbe1b6579f4" providerId="ADAL" clId="{44AC919A-C1E0-4EB2-B890-81B6BF82C68D}" dt="2023-11-08T15:26:37.567" v="89" actId="20577"/>
          <ac:spMkLst>
            <pc:docMk/>
            <pc:sldMk cId="3021371463" sldId="5219"/>
            <ac:spMk id="3" creationId="{354B8EFA-2C66-7E15-534A-B68B81C7BE5C}"/>
          </ac:spMkLst>
        </pc:spChg>
        <pc:spChg chg="add mod">
          <ac:chgData name="Paul Fryer" userId="b3b18b0b-2dc9-420b-8cc2-1dbe1b6579f4" providerId="ADAL" clId="{44AC919A-C1E0-4EB2-B890-81B6BF82C68D}" dt="2023-11-08T15:26:42.644" v="97" actId="20577"/>
          <ac:spMkLst>
            <pc:docMk/>
            <pc:sldMk cId="3021371463" sldId="5219"/>
            <ac:spMk id="5" creationId="{8F451E75-F4CB-0830-73B3-EC1A1B526CEE}"/>
          </ac:spMkLst>
        </pc:spChg>
      </pc:sldChg>
      <pc:sldChg chg="addSp modSp">
        <pc:chgData name="Paul Fryer" userId="b3b18b0b-2dc9-420b-8cc2-1dbe1b6579f4" providerId="ADAL" clId="{44AC919A-C1E0-4EB2-B890-81B6BF82C68D}" dt="2023-11-08T15:26:58.107" v="98"/>
        <pc:sldMkLst>
          <pc:docMk/>
          <pc:sldMk cId="1515044793" sldId="5220"/>
        </pc:sldMkLst>
        <pc:spChg chg="add mod">
          <ac:chgData name="Paul Fryer" userId="b3b18b0b-2dc9-420b-8cc2-1dbe1b6579f4" providerId="ADAL" clId="{44AC919A-C1E0-4EB2-B890-81B6BF82C68D}" dt="2023-11-08T15:26:58.107" v="98"/>
          <ac:spMkLst>
            <pc:docMk/>
            <pc:sldMk cId="1515044793" sldId="5220"/>
            <ac:spMk id="2" creationId="{3500D266-FE03-C2BB-36EB-B43BEC578AF3}"/>
          </ac:spMkLst>
        </pc:spChg>
        <pc:spChg chg="add mod">
          <ac:chgData name="Paul Fryer" userId="b3b18b0b-2dc9-420b-8cc2-1dbe1b6579f4" providerId="ADAL" clId="{44AC919A-C1E0-4EB2-B890-81B6BF82C68D}" dt="2023-11-08T15:26:58.107" v="98"/>
          <ac:spMkLst>
            <pc:docMk/>
            <pc:sldMk cId="1515044793" sldId="5220"/>
            <ac:spMk id="5" creationId="{525BF4B7-E3E8-3D5B-5798-F0689EC9C8D0}"/>
          </ac:spMkLst>
        </pc:spChg>
        <pc:spChg chg="add mod">
          <ac:chgData name="Paul Fryer" userId="b3b18b0b-2dc9-420b-8cc2-1dbe1b6579f4" providerId="ADAL" clId="{44AC919A-C1E0-4EB2-B890-81B6BF82C68D}" dt="2023-11-08T15:26:58.107" v="98"/>
          <ac:spMkLst>
            <pc:docMk/>
            <pc:sldMk cId="1515044793" sldId="5220"/>
            <ac:spMk id="6" creationId="{E6825DB0-6199-68E9-DE32-3307766897AC}"/>
          </ac:spMkLst>
        </pc:spChg>
      </pc:sldChg>
      <pc:sldChg chg="addSp modSp">
        <pc:chgData name="Paul Fryer" userId="b3b18b0b-2dc9-420b-8cc2-1dbe1b6579f4" providerId="ADAL" clId="{44AC919A-C1E0-4EB2-B890-81B6BF82C68D}" dt="2023-11-08T15:27:03.210" v="100"/>
        <pc:sldMkLst>
          <pc:docMk/>
          <pc:sldMk cId="1649762622" sldId="5221"/>
        </pc:sldMkLst>
        <pc:spChg chg="add mod">
          <ac:chgData name="Paul Fryer" userId="b3b18b0b-2dc9-420b-8cc2-1dbe1b6579f4" providerId="ADAL" clId="{44AC919A-C1E0-4EB2-B890-81B6BF82C68D}" dt="2023-11-08T15:27:03.210" v="100"/>
          <ac:spMkLst>
            <pc:docMk/>
            <pc:sldMk cId="1649762622" sldId="5221"/>
            <ac:spMk id="5" creationId="{67DC5795-03D8-F3C7-A7A6-771AE3111F16}"/>
          </ac:spMkLst>
        </pc:spChg>
        <pc:spChg chg="add mod">
          <ac:chgData name="Paul Fryer" userId="b3b18b0b-2dc9-420b-8cc2-1dbe1b6579f4" providerId="ADAL" clId="{44AC919A-C1E0-4EB2-B890-81B6BF82C68D}" dt="2023-11-08T15:27:03.210" v="100"/>
          <ac:spMkLst>
            <pc:docMk/>
            <pc:sldMk cId="1649762622" sldId="5221"/>
            <ac:spMk id="6" creationId="{8E506FED-81C6-9A88-A491-CC52F876A7EF}"/>
          </ac:spMkLst>
        </pc:spChg>
        <pc:spChg chg="add mod">
          <ac:chgData name="Paul Fryer" userId="b3b18b0b-2dc9-420b-8cc2-1dbe1b6579f4" providerId="ADAL" clId="{44AC919A-C1E0-4EB2-B890-81B6BF82C68D}" dt="2023-11-08T15:27:03.210" v="100"/>
          <ac:spMkLst>
            <pc:docMk/>
            <pc:sldMk cId="1649762622" sldId="5221"/>
            <ac:spMk id="7" creationId="{0CB4CB56-761F-3A95-8B6C-3F2C25D049B1}"/>
          </ac:spMkLst>
        </pc:spChg>
      </pc:sldChg>
      <pc:sldChg chg="addSp modSp">
        <pc:chgData name="Paul Fryer" userId="b3b18b0b-2dc9-420b-8cc2-1dbe1b6579f4" providerId="ADAL" clId="{44AC919A-C1E0-4EB2-B890-81B6BF82C68D}" dt="2023-11-08T15:27:00.461" v="99"/>
        <pc:sldMkLst>
          <pc:docMk/>
          <pc:sldMk cId="3343366954" sldId="5229"/>
        </pc:sldMkLst>
        <pc:spChg chg="add mod">
          <ac:chgData name="Paul Fryer" userId="b3b18b0b-2dc9-420b-8cc2-1dbe1b6579f4" providerId="ADAL" clId="{44AC919A-C1E0-4EB2-B890-81B6BF82C68D}" dt="2023-11-08T15:27:00.461" v="99"/>
          <ac:spMkLst>
            <pc:docMk/>
            <pc:sldMk cId="3343366954" sldId="5229"/>
            <ac:spMk id="2" creationId="{281E5CED-54DC-489A-05AE-37891CE5C450}"/>
          </ac:spMkLst>
        </pc:spChg>
        <pc:spChg chg="add mod">
          <ac:chgData name="Paul Fryer" userId="b3b18b0b-2dc9-420b-8cc2-1dbe1b6579f4" providerId="ADAL" clId="{44AC919A-C1E0-4EB2-B890-81B6BF82C68D}" dt="2023-11-08T15:27:00.461" v="99"/>
          <ac:spMkLst>
            <pc:docMk/>
            <pc:sldMk cId="3343366954" sldId="5229"/>
            <ac:spMk id="5" creationId="{7F2C113D-A6B4-70DB-8E26-8DD7C274CF11}"/>
          </ac:spMkLst>
        </pc:spChg>
        <pc:spChg chg="add mod">
          <ac:chgData name="Paul Fryer" userId="b3b18b0b-2dc9-420b-8cc2-1dbe1b6579f4" providerId="ADAL" clId="{44AC919A-C1E0-4EB2-B890-81B6BF82C68D}" dt="2023-11-08T15:27:00.461" v="99"/>
          <ac:spMkLst>
            <pc:docMk/>
            <pc:sldMk cId="3343366954" sldId="5229"/>
            <ac:spMk id="8" creationId="{1BC12964-DC6F-A1A0-B82F-27E079652F7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'false positives'!$B$1</c:f>
              <c:strCache>
                <c:ptCount val="1"/>
                <c:pt idx="0">
                  <c:v>7-day Total False Positives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'false positives'!$A$2:$A$14</c:f>
              <c:strCache>
                <c:ptCount val="13"/>
                <c:pt idx="0">
                  <c:v>Cylance </c:v>
                </c:pt>
                <c:pt idx="1">
                  <c:v>BitDefenderTheta</c:v>
                </c:pt>
                <c:pt idx="2">
                  <c:v>TrendMicro</c:v>
                </c:pt>
                <c:pt idx="3">
                  <c:v>Symantec</c:v>
                </c:pt>
                <c:pt idx="4">
                  <c:v>FireEye</c:v>
                </c:pt>
                <c:pt idx="5">
                  <c:v>Microsoft</c:v>
                </c:pt>
                <c:pt idx="6">
                  <c:v>F-Secure</c:v>
                </c:pt>
                <c:pt idx="7">
                  <c:v>McAfee</c:v>
                </c:pt>
                <c:pt idx="8">
                  <c:v>DeepInstinct</c:v>
                </c:pt>
                <c:pt idx="9">
                  <c:v>CrowdStrike</c:v>
                </c:pt>
                <c:pt idx="10">
                  <c:v>SentinelOne</c:v>
                </c:pt>
                <c:pt idx="11">
                  <c:v>Sophos</c:v>
                </c:pt>
                <c:pt idx="12">
                  <c:v>Cybereason</c:v>
                </c:pt>
              </c:strCache>
            </c:strRef>
          </c:cat>
          <c:val>
            <c:numRef>
              <c:f>'false positives'!$B$2:$B$14</c:f>
              <c:numCache>
                <c:formatCode>General</c:formatCode>
                <c:ptCount val="13"/>
                <c:pt idx="0">
                  <c:v>0</c:v>
                </c:pt>
                <c:pt idx="1">
                  <c:v>6</c:v>
                </c:pt>
                <c:pt idx="2">
                  <c:v>7</c:v>
                </c:pt>
                <c:pt idx="3">
                  <c:v>10</c:v>
                </c:pt>
                <c:pt idx="4">
                  <c:v>10</c:v>
                </c:pt>
                <c:pt idx="5">
                  <c:v>11</c:v>
                </c:pt>
                <c:pt idx="6">
                  <c:v>12</c:v>
                </c:pt>
                <c:pt idx="7">
                  <c:v>17</c:v>
                </c:pt>
                <c:pt idx="8">
                  <c:v>24</c:v>
                </c:pt>
                <c:pt idx="9">
                  <c:v>38</c:v>
                </c:pt>
                <c:pt idx="10">
                  <c:v>50</c:v>
                </c:pt>
                <c:pt idx="11">
                  <c:v>87</c:v>
                </c:pt>
                <c:pt idx="12">
                  <c:v>162</c:v>
                </c:pt>
              </c:numCache>
            </c:numRef>
          </c:val>
          <c:extLst>
            <c:ext xmlns:c16="http://schemas.microsoft.com/office/drawing/2014/chart" uri="{C3380CC4-5D6E-409C-BE32-E72D297353CC}">
              <c16:uniqueId val="{00000000-30D6-4FF1-BB1E-FCEA1F094CB1}"/>
            </c:ext>
          </c:extLst>
        </c:ser>
        <c:dLbls>
          <c:dLblPos val="outEnd"/>
          <c:showLegendKey val="0"/>
          <c:showVal val="1"/>
          <c:showCatName val="0"/>
          <c:showSerName val="0"/>
          <c:showPercent val="0"/>
          <c:showBubbleSize val="0"/>
        </c:dLbls>
        <c:gapWidth val="30"/>
        <c:axId val="175059808"/>
        <c:axId val="320934384"/>
      </c:barChart>
      <c:catAx>
        <c:axId val="17505980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20934384"/>
        <c:crosses val="autoZero"/>
        <c:auto val="1"/>
        <c:lblAlgn val="ctr"/>
        <c:lblOffset val="100"/>
        <c:noMultiLvlLbl val="0"/>
      </c:catAx>
      <c:valAx>
        <c:axId val="320934384"/>
        <c:scaling>
          <c:orientation val="minMax"/>
        </c:scaling>
        <c:delete val="1"/>
        <c:axPos val="b"/>
        <c:numFmt formatCode="General" sourceLinked="1"/>
        <c:majorTickMark val="none"/>
        <c:minorTickMark val="none"/>
        <c:tickLblPos val="nextTo"/>
        <c:crossAx val="175059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b="1" dirty="0">
                <a:latin typeface="+mj-lt"/>
              </a:rPr>
              <a:t>Windows 10 Endpoint Protection Efficacy &amp; Response Utilization</a:t>
            </a:r>
          </a:p>
          <a:p>
            <a:pPr>
              <a:defRPr/>
            </a:pPr>
            <a:r>
              <a:rPr lang="en-US" sz="1200" dirty="0"/>
              <a:t>Scanning Two Collections of 1,000 Recent </a:t>
            </a:r>
            <a:r>
              <a:rPr lang="en-US" sz="1200" dirty="0" err="1"/>
              <a:t>VirusTotal</a:t>
            </a:r>
            <a:r>
              <a:rPr lang="en-US" sz="1200" dirty="0"/>
              <a:t> Samples</a:t>
            </a:r>
          </a:p>
          <a:p>
            <a:pPr>
              <a:defRPr/>
            </a:pPr>
            <a:r>
              <a:rPr lang="en-US" sz="1000" dirty="0"/>
              <a:t>(Detection % determined by number of files remaining in folder after scan)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079693589118276"/>
          <c:y val="0.20590364583333334"/>
          <c:w val="0.88109088476375474"/>
          <c:h val="0.64021571180555559"/>
        </c:manualLayout>
      </c:layout>
      <c:barChart>
        <c:barDir val="col"/>
        <c:grouping val="clustered"/>
        <c:varyColors val="0"/>
        <c:ser>
          <c:idx val="0"/>
          <c:order val="0"/>
          <c:tx>
            <c:strRef>
              <c:f>Sheet1!$B$1</c:f>
              <c:strCache>
                <c:ptCount val="1"/>
                <c:pt idx="0">
                  <c:v>Offline (no Internet connection)</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BlackBerry 
CylanceENDPOINT</c:v>
                </c:pt>
                <c:pt idx="1">
                  <c:v>Microsoft Defender AV 
for Business</c:v>
                </c:pt>
                <c:pt idx="2">
                  <c:v>Sophos Intercept X 
Adv. w/XDR</c:v>
                </c:pt>
                <c:pt idx="3">
                  <c:v>Trellix Endpoint 
Protection Platform</c:v>
                </c:pt>
              </c:strCache>
            </c:strRef>
          </c:cat>
          <c:val>
            <c:numRef>
              <c:f>Sheet1!$B$2:$B$5</c:f>
              <c:numCache>
                <c:formatCode>0.0</c:formatCode>
                <c:ptCount val="4"/>
                <c:pt idx="0">
                  <c:v>98.9</c:v>
                </c:pt>
                <c:pt idx="1">
                  <c:v>81</c:v>
                </c:pt>
                <c:pt idx="2">
                  <c:v>42.4</c:v>
                </c:pt>
                <c:pt idx="3">
                  <c:v>64</c:v>
                </c:pt>
              </c:numCache>
            </c:numRef>
          </c:val>
          <c:extLst>
            <c:ext xmlns:c16="http://schemas.microsoft.com/office/drawing/2014/chart" uri="{C3380CC4-5D6E-409C-BE32-E72D297353CC}">
              <c16:uniqueId val="{00000000-AD1B-461F-B22F-DB8C0D2FA65E}"/>
            </c:ext>
          </c:extLst>
        </c:ser>
        <c:ser>
          <c:idx val="1"/>
          <c:order val="1"/>
          <c:tx>
            <c:strRef>
              <c:f>Sheet1!$C$1</c:f>
              <c:strCache>
                <c:ptCount val="1"/>
                <c:pt idx="0">
                  <c:v>Online (with Internet connection)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BlackBerry 
CylanceENDPOINT</c:v>
                </c:pt>
                <c:pt idx="1">
                  <c:v>Microsoft Defender AV 
for Business</c:v>
                </c:pt>
                <c:pt idx="2">
                  <c:v>Sophos Intercept X 
Adv. w/XDR</c:v>
                </c:pt>
                <c:pt idx="3">
                  <c:v>Trellix Endpoint 
Protection Platform</c:v>
                </c:pt>
              </c:strCache>
            </c:strRef>
          </c:cat>
          <c:val>
            <c:numRef>
              <c:f>Sheet1!$C$2:$C$5</c:f>
              <c:numCache>
                <c:formatCode>0.0</c:formatCode>
                <c:ptCount val="4"/>
                <c:pt idx="0">
                  <c:v>98.9</c:v>
                </c:pt>
                <c:pt idx="1">
                  <c:v>89.3</c:v>
                </c:pt>
                <c:pt idx="2">
                  <c:v>65.400000000000006</c:v>
                </c:pt>
                <c:pt idx="3">
                  <c:v>84.5</c:v>
                </c:pt>
              </c:numCache>
            </c:numRef>
          </c:val>
          <c:extLst>
            <c:ext xmlns:c16="http://schemas.microsoft.com/office/drawing/2014/chart" uri="{C3380CC4-5D6E-409C-BE32-E72D297353CC}">
              <c16:uniqueId val="{00000001-AD1B-461F-B22F-DB8C0D2FA65E}"/>
            </c:ext>
          </c:extLst>
        </c:ser>
        <c:dLbls>
          <c:dLblPos val="inEnd"/>
          <c:showLegendKey val="0"/>
          <c:showVal val="1"/>
          <c:showCatName val="0"/>
          <c:showSerName val="0"/>
          <c:showPercent val="0"/>
          <c:showBubbleSize val="0"/>
        </c:dLbls>
        <c:gapWidth val="40"/>
        <c:overlap val="-10"/>
        <c:axId val="544577792"/>
        <c:axId val="2041620015"/>
      </c:barChart>
      <c:catAx>
        <c:axId val="544577792"/>
        <c:scaling>
          <c:orientation val="minMax"/>
        </c:scaling>
        <c:delete val="0"/>
        <c:axPos val="b"/>
        <c:numFmt formatCode="General" sourceLinked="1"/>
        <c:majorTickMark val="none"/>
        <c:minorTickMark val="none"/>
        <c:tickLblPos val="nextTo"/>
        <c:spPr>
          <a:noFill/>
          <a:ln w="12700" cap="flat" cmpd="sng" algn="ctr">
            <a:solidFill>
              <a:schemeClr val="accent5"/>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41620015"/>
        <c:crosses val="autoZero"/>
        <c:auto val="1"/>
        <c:lblAlgn val="ctr"/>
        <c:lblOffset val="100"/>
        <c:noMultiLvlLbl val="0"/>
      </c:catAx>
      <c:valAx>
        <c:axId val="2041620015"/>
        <c:scaling>
          <c:orientation val="minMax"/>
          <c:max val="100"/>
        </c:scaling>
        <c:delete val="0"/>
        <c:axPos val="l"/>
        <c:majorGridlines>
          <c:spPr>
            <a:ln w="19050" cap="rnd" cmpd="sng" algn="ctr">
              <a:solidFill>
                <a:schemeClr val="accent5"/>
              </a:solidFill>
              <a:prstDash val="sysDot"/>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000" dirty="0"/>
                  <a:t>Threats Detected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w="12700">
            <a:solidFill>
              <a:schemeClr val="accent5"/>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4457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accent5"/>
      </a:solid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79693589118276"/>
          <c:y val="0.20590364583333334"/>
          <c:w val="0.88109088476375474"/>
          <c:h val="0.64021571180555559"/>
        </c:manualLayout>
      </c:layout>
      <c:barChart>
        <c:barDir val="col"/>
        <c:grouping val="clustered"/>
        <c:varyColors val="0"/>
        <c:ser>
          <c:idx val="0"/>
          <c:order val="0"/>
          <c:tx>
            <c:strRef>
              <c:f>Sheet1!$B$1</c:f>
              <c:strCache>
                <c:ptCount val="1"/>
                <c:pt idx="0">
                  <c:v>Offline (no Internet connection)</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BlackBerry 
CylanceENDPOINT</c:v>
                </c:pt>
                <c:pt idx="1">
                  <c:v>Microsoft Defender AV 
for Business</c:v>
                </c:pt>
                <c:pt idx="2">
                  <c:v>Sophos Intercept X 
Adv. w/XDR</c:v>
                </c:pt>
                <c:pt idx="3">
                  <c:v>Trellix Endpoint 
Protection Platform</c:v>
                </c:pt>
              </c:strCache>
            </c:strRef>
          </c:cat>
          <c:val>
            <c:numRef>
              <c:f>Sheet1!$B$2:$B$5</c:f>
              <c:numCache>
                <c:formatCode>0.0</c:formatCode>
                <c:ptCount val="4"/>
                <c:pt idx="0">
                  <c:v>98.9</c:v>
                </c:pt>
                <c:pt idx="1">
                  <c:v>81</c:v>
                </c:pt>
                <c:pt idx="2">
                  <c:v>42.4</c:v>
                </c:pt>
                <c:pt idx="3">
                  <c:v>64</c:v>
                </c:pt>
              </c:numCache>
            </c:numRef>
          </c:val>
          <c:extLst>
            <c:ext xmlns:c16="http://schemas.microsoft.com/office/drawing/2014/chart" uri="{C3380CC4-5D6E-409C-BE32-E72D297353CC}">
              <c16:uniqueId val="{00000000-820F-4197-A782-642F91FFDFF7}"/>
            </c:ext>
          </c:extLst>
        </c:ser>
        <c:ser>
          <c:idx val="1"/>
          <c:order val="1"/>
          <c:tx>
            <c:strRef>
              <c:f>Sheet1!$C$1</c:f>
              <c:strCache>
                <c:ptCount val="1"/>
                <c:pt idx="0">
                  <c:v>Online (with Internet connection)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BlackBerry 
CylanceENDPOINT</c:v>
                </c:pt>
                <c:pt idx="1">
                  <c:v>Microsoft Defender AV 
for Business</c:v>
                </c:pt>
                <c:pt idx="2">
                  <c:v>Sophos Intercept X 
Adv. w/XDR</c:v>
                </c:pt>
                <c:pt idx="3">
                  <c:v>Trellix Endpoint 
Protection Platform</c:v>
                </c:pt>
              </c:strCache>
            </c:strRef>
          </c:cat>
          <c:val>
            <c:numRef>
              <c:f>Sheet1!$C$2:$C$5</c:f>
              <c:numCache>
                <c:formatCode>0.0</c:formatCode>
                <c:ptCount val="4"/>
                <c:pt idx="0">
                  <c:v>98.9</c:v>
                </c:pt>
                <c:pt idx="1">
                  <c:v>89.3</c:v>
                </c:pt>
                <c:pt idx="2">
                  <c:v>65.400000000000006</c:v>
                </c:pt>
                <c:pt idx="3">
                  <c:v>84.5</c:v>
                </c:pt>
              </c:numCache>
            </c:numRef>
          </c:val>
          <c:extLst>
            <c:ext xmlns:c16="http://schemas.microsoft.com/office/drawing/2014/chart" uri="{C3380CC4-5D6E-409C-BE32-E72D297353CC}">
              <c16:uniqueId val="{00000001-820F-4197-A782-642F91FFDFF7}"/>
            </c:ext>
          </c:extLst>
        </c:ser>
        <c:dLbls>
          <c:dLblPos val="inEnd"/>
          <c:showLegendKey val="0"/>
          <c:showVal val="1"/>
          <c:showCatName val="0"/>
          <c:showSerName val="0"/>
          <c:showPercent val="0"/>
          <c:showBubbleSize val="0"/>
        </c:dLbls>
        <c:gapWidth val="40"/>
        <c:overlap val="-10"/>
        <c:axId val="544577792"/>
        <c:axId val="2041620015"/>
      </c:barChart>
      <c:catAx>
        <c:axId val="544577792"/>
        <c:scaling>
          <c:orientation val="minMax"/>
        </c:scaling>
        <c:delete val="0"/>
        <c:axPos val="b"/>
        <c:numFmt formatCode="General" sourceLinked="1"/>
        <c:majorTickMark val="none"/>
        <c:minorTickMark val="none"/>
        <c:tickLblPos val="nextTo"/>
        <c:spPr>
          <a:noFill/>
          <a:ln w="12700" cap="flat" cmpd="sng" algn="ctr">
            <a:solidFill>
              <a:schemeClr val="accent5"/>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41620015"/>
        <c:crosses val="autoZero"/>
        <c:auto val="1"/>
        <c:lblAlgn val="ctr"/>
        <c:lblOffset val="100"/>
        <c:noMultiLvlLbl val="0"/>
      </c:catAx>
      <c:valAx>
        <c:axId val="2041620015"/>
        <c:scaling>
          <c:orientation val="minMax"/>
          <c:max val="100"/>
        </c:scaling>
        <c:delete val="0"/>
        <c:axPos val="l"/>
        <c:majorGridlines>
          <c:spPr>
            <a:ln w="19050" cap="rnd" cmpd="sng" algn="ctr">
              <a:solidFill>
                <a:schemeClr val="accent5"/>
              </a:solidFill>
              <a:prstDash val="sysDot"/>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000" dirty="0"/>
                  <a:t>Threats Detected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w="12700">
            <a:solidFill>
              <a:schemeClr val="accent5"/>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4457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accent5"/>
      </a:solid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79693589118276"/>
          <c:y val="0.20590364583333334"/>
          <c:w val="0.88109088476375474"/>
          <c:h val="0.64021571180555559"/>
        </c:manualLayout>
      </c:layout>
      <c:barChart>
        <c:barDir val="col"/>
        <c:grouping val="clustered"/>
        <c:varyColors val="0"/>
        <c:ser>
          <c:idx val="0"/>
          <c:order val="0"/>
          <c:tx>
            <c:strRef>
              <c:f>Sheet1!$B$1</c:f>
              <c:strCache>
                <c:ptCount val="1"/>
                <c:pt idx="0">
                  <c:v>Offline (no Internet connection)</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BlackBerry 
CylanceENDPOINT</c:v>
                </c:pt>
                <c:pt idx="1">
                  <c:v>Microsoft Defender AV 
for Business</c:v>
                </c:pt>
                <c:pt idx="2">
                  <c:v>Sophos Intercept X 
Adv. w/XDR</c:v>
                </c:pt>
                <c:pt idx="3">
                  <c:v>Trellix Endpoint 
Protection Platform</c:v>
                </c:pt>
              </c:strCache>
            </c:strRef>
          </c:cat>
          <c:val>
            <c:numRef>
              <c:f>Sheet1!$B$2:$B$5</c:f>
              <c:numCache>
                <c:formatCode>0.0</c:formatCode>
                <c:ptCount val="4"/>
                <c:pt idx="0">
                  <c:v>98.9</c:v>
                </c:pt>
                <c:pt idx="1">
                  <c:v>81</c:v>
                </c:pt>
                <c:pt idx="2">
                  <c:v>42.4</c:v>
                </c:pt>
                <c:pt idx="3">
                  <c:v>64</c:v>
                </c:pt>
              </c:numCache>
            </c:numRef>
          </c:val>
          <c:extLst>
            <c:ext xmlns:c16="http://schemas.microsoft.com/office/drawing/2014/chart" uri="{C3380CC4-5D6E-409C-BE32-E72D297353CC}">
              <c16:uniqueId val="{00000000-820F-4197-A782-642F91FFDFF7}"/>
            </c:ext>
          </c:extLst>
        </c:ser>
        <c:ser>
          <c:idx val="1"/>
          <c:order val="1"/>
          <c:tx>
            <c:strRef>
              <c:f>Sheet1!$C$1</c:f>
              <c:strCache>
                <c:ptCount val="1"/>
                <c:pt idx="0">
                  <c:v>Online (with Internet connection)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BlackBerry 
CylanceENDPOINT</c:v>
                </c:pt>
                <c:pt idx="1">
                  <c:v>Microsoft Defender AV 
for Business</c:v>
                </c:pt>
                <c:pt idx="2">
                  <c:v>Sophos Intercept X 
Adv. w/XDR</c:v>
                </c:pt>
                <c:pt idx="3">
                  <c:v>Trellix Endpoint 
Protection Platform</c:v>
                </c:pt>
              </c:strCache>
            </c:strRef>
          </c:cat>
          <c:val>
            <c:numRef>
              <c:f>Sheet1!$C$2:$C$5</c:f>
              <c:numCache>
                <c:formatCode>0.0</c:formatCode>
                <c:ptCount val="4"/>
                <c:pt idx="0">
                  <c:v>98.9</c:v>
                </c:pt>
                <c:pt idx="1">
                  <c:v>89.3</c:v>
                </c:pt>
                <c:pt idx="2">
                  <c:v>65.400000000000006</c:v>
                </c:pt>
                <c:pt idx="3">
                  <c:v>84.5</c:v>
                </c:pt>
              </c:numCache>
            </c:numRef>
          </c:val>
          <c:extLst>
            <c:ext xmlns:c16="http://schemas.microsoft.com/office/drawing/2014/chart" uri="{C3380CC4-5D6E-409C-BE32-E72D297353CC}">
              <c16:uniqueId val="{00000001-820F-4197-A782-642F91FFDFF7}"/>
            </c:ext>
          </c:extLst>
        </c:ser>
        <c:dLbls>
          <c:dLblPos val="inEnd"/>
          <c:showLegendKey val="0"/>
          <c:showVal val="1"/>
          <c:showCatName val="0"/>
          <c:showSerName val="0"/>
          <c:showPercent val="0"/>
          <c:showBubbleSize val="0"/>
        </c:dLbls>
        <c:gapWidth val="40"/>
        <c:overlap val="-10"/>
        <c:axId val="544577792"/>
        <c:axId val="2041620015"/>
      </c:barChart>
      <c:catAx>
        <c:axId val="544577792"/>
        <c:scaling>
          <c:orientation val="minMax"/>
        </c:scaling>
        <c:delete val="0"/>
        <c:axPos val="b"/>
        <c:numFmt formatCode="General" sourceLinked="1"/>
        <c:majorTickMark val="none"/>
        <c:minorTickMark val="none"/>
        <c:tickLblPos val="nextTo"/>
        <c:spPr>
          <a:noFill/>
          <a:ln w="12700" cap="flat" cmpd="sng" algn="ctr">
            <a:solidFill>
              <a:schemeClr val="accent5"/>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41620015"/>
        <c:crosses val="autoZero"/>
        <c:auto val="1"/>
        <c:lblAlgn val="ctr"/>
        <c:lblOffset val="100"/>
        <c:noMultiLvlLbl val="0"/>
      </c:catAx>
      <c:valAx>
        <c:axId val="2041620015"/>
        <c:scaling>
          <c:orientation val="minMax"/>
          <c:max val="100"/>
        </c:scaling>
        <c:delete val="0"/>
        <c:axPos val="l"/>
        <c:majorGridlines>
          <c:spPr>
            <a:ln w="19050" cap="rnd" cmpd="sng" algn="ctr">
              <a:solidFill>
                <a:schemeClr val="accent5"/>
              </a:solidFill>
              <a:prstDash val="sysDot"/>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000" dirty="0"/>
                  <a:t>Threats Detected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w="12700">
            <a:solidFill>
              <a:schemeClr val="accent5"/>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4457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accent5"/>
      </a:solid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b="1" dirty="0">
                <a:latin typeface="+mj-lt"/>
              </a:rPr>
              <a:t>Windows 10 Endpoint Protection Efficacy &amp; Response Utilization</a:t>
            </a:r>
          </a:p>
          <a:p>
            <a:pPr>
              <a:defRPr/>
            </a:pPr>
            <a:r>
              <a:rPr lang="en-US" sz="1200" dirty="0"/>
              <a:t>Scanning Two Collections of 1,000 Recent </a:t>
            </a:r>
            <a:r>
              <a:rPr lang="en-US" sz="1200" dirty="0" err="1"/>
              <a:t>VirusTotal</a:t>
            </a:r>
            <a:r>
              <a:rPr lang="en-US" sz="1200" dirty="0"/>
              <a:t> Samples</a:t>
            </a:r>
          </a:p>
          <a:p>
            <a:pPr>
              <a:defRPr/>
            </a:pPr>
            <a:r>
              <a:rPr lang="en-US" sz="1000" dirty="0"/>
              <a:t>(Detection % determined by number of files remaining in folder after scan)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079693589118276"/>
          <c:y val="0.20590364583333334"/>
          <c:w val="0.88109088476375474"/>
          <c:h val="0.64021571180555559"/>
        </c:manualLayout>
      </c:layout>
      <c:barChart>
        <c:barDir val="col"/>
        <c:grouping val="clustered"/>
        <c:varyColors val="0"/>
        <c:ser>
          <c:idx val="0"/>
          <c:order val="0"/>
          <c:tx>
            <c:strRef>
              <c:f>Sheet1!$B$1</c:f>
              <c:strCache>
                <c:ptCount val="1"/>
                <c:pt idx="0">
                  <c:v>Offline (no Internet connection)</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BlackBerry 
CylanceENDPOINT</c:v>
                </c:pt>
                <c:pt idx="1">
                  <c:v>Microsoft Defender AV 
for Business</c:v>
                </c:pt>
                <c:pt idx="2">
                  <c:v>Sophos Intercept X 
Adv. w/XDR</c:v>
                </c:pt>
                <c:pt idx="3">
                  <c:v>Trellix Endpoint 
Protection Platform</c:v>
                </c:pt>
              </c:strCache>
            </c:strRef>
          </c:cat>
          <c:val>
            <c:numRef>
              <c:f>Sheet1!$B$2:$B$5</c:f>
              <c:numCache>
                <c:formatCode>0.0</c:formatCode>
                <c:ptCount val="4"/>
                <c:pt idx="0">
                  <c:v>98.9</c:v>
                </c:pt>
                <c:pt idx="1">
                  <c:v>81</c:v>
                </c:pt>
                <c:pt idx="2">
                  <c:v>42.4</c:v>
                </c:pt>
                <c:pt idx="3">
                  <c:v>64</c:v>
                </c:pt>
              </c:numCache>
            </c:numRef>
          </c:val>
          <c:extLst>
            <c:ext xmlns:c16="http://schemas.microsoft.com/office/drawing/2014/chart" uri="{C3380CC4-5D6E-409C-BE32-E72D297353CC}">
              <c16:uniqueId val="{00000000-76CD-447C-B6BB-B30FCF23B89D}"/>
            </c:ext>
          </c:extLst>
        </c:ser>
        <c:ser>
          <c:idx val="1"/>
          <c:order val="1"/>
          <c:tx>
            <c:strRef>
              <c:f>Sheet1!$C$1</c:f>
              <c:strCache>
                <c:ptCount val="1"/>
                <c:pt idx="0">
                  <c:v>Online (with Internet connection)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BlackBerry 
CylanceENDPOINT</c:v>
                </c:pt>
                <c:pt idx="1">
                  <c:v>Microsoft Defender AV 
for Business</c:v>
                </c:pt>
                <c:pt idx="2">
                  <c:v>Sophos Intercept X 
Adv. w/XDR</c:v>
                </c:pt>
                <c:pt idx="3">
                  <c:v>Trellix Endpoint 
Protection Platform</c:v>
                </c:pt>
              </c:strCache>
            </c:strRef>
          </c:cat>
          <c:val>
            <c:numRef>
              <c:f>Sheet1!$C$2:$C$5</c:f>
              <c:numCache>
                <c:formatCode>0.0</c:formatCode>
                <c:ptCount val="4"/>
                <c:pt idx="0">
                  <c:v>98.9</c:v>
                </c:pt>
                <c:pt idx="1">
                  <c:v>89.3</c:v>
                </c:pt>
                <c:pt idx="2">
                  <c:v>65.400000000000006</c:v>
                </c:pt>
                <c:pt idx="3">
                  <c:v>84.5</c:v>
                </c:pt>
              </c:numCache>
            </c:numRef>
          </c:val>
          <c:extLst>
            <c:ext xmlns:c16="http://schemas.microsoft.com/office/drawing/2014/chart" uri="{C3380CC4-5D6E-409C-BE32-E72D297353CC}">
              <c16:uniqueId val="{00000001-76CD-447C-B6BB-B30FCF23B89D}"/>
            </c:ext>
          </c:extLst>
        </c:ser>
        <c:dLbls>
          <c:dLblPos val="inEnd"/>
          <c:showLegendKey val="0"/>
          <c:showVal val="1"/>
          <c:showCatName val="0"/>
          <c:showSerName val="0"/>
          <c:showPercent val="0"/>
          <c:showBubbleSize val="0"/>
        </c:dLbls>
        <c:gapWidth val="40"/>
        <c:overlap val="-10"/>
        <c:axId val="544577792"/>
        <c:axId val="2041620015"/>
      </c:barChart>
      <c:catAx>
        <c:axId val="544577792"/>
        <c:scaling>
          <c:orientation val="minMax"/>
        </c:scaling>
        <c:delete val="0"/>
        <c:axPos val="b"/>
        <c:numFmt formatCode="General" sourceLinked="1"/>
        <c:majorTickMark val="none"/>
        <c:minorTickMark val="none"/>
        <c:tickLblPos val="nextTo"/>
        <c:spPr>
          <a:noFill/>
          <a:ln w="12700" cap="flat" cmpd="sng" algn="ctr">
            <a:solidFill>
              <a:schemeClr val="accent5"/>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41620015"/>
        <c:crosses val="autoZero"/>
        <c:auto val="1"/>
        <c:lblAlgn val="ctr"/>
        <c:lblOffset val="100"/>
        <c:noMultiLvlLbl val="0"/>
      </c:catAx>
      <c:valAx>
        <c:axId val="2041620015"/>
        <c:scaling>
          <c:orientation val="minMax"/>
          <c:max val="100"/>
        </c:scaling>
        <c:delete val="0"/>
        <c:axPos val="l"/>
        <c:majorGridlines>
          <c:spPr>
            <a:ln w="19050" cap="rnd" cmpd="sng" algn="ctr">
              <a:solidFill>
                <a:schemeClr val="accent5"/>
              </a:solidFill>
              <a:prstDash val="sysDot"/>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000" dirty="0"/>
                  <a:t>Threats Detected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w="12700">
            <a:solidFill>
              <a:schemeClr val="accent5"/>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4457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40000"/>
        <a:lumOff val="60000"/>
      </a:schemeClr>
    </a:solidFill>
    <a:ln w="19050">
      <a:solidFill>
        <a:schemeClr val="accent5"/>
      </a:solid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84EBE0E-FD2B-9F41-9A5B-F3173469E042}" type="datetimeFigureOut">
              <a:rPr lang="en-US" smtClean="0"/>
              <a:t>11/8/2023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5B5727F-D79F-8846-B5AD-52CB23534085}" type="slidenum">
              <a:rPr lang="en-US" smtClean="0"/>
              <a:t>‹#›</a:t>
            </a:fld>
            <a:endParaRPr lang="en-US"/>
          </a:p>
        </p:txBody>
      </p:sp>
    </p:spTree>
    <p:extLst>
      <p:ext uri="{BB962C8B-B14F-4D97-AF65-F5344CB8AC3E}">
        <p14:creationId xmlns:p14="http://schemas.microsoft.com/office/powerpoint/2010/main" val="29238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ricata.com/blog/how-many-daily-cybersecurity-alert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artner.com/doc/reprints?id=1-2CI0ZRKR&amp;ct=230206&amp;st=sb"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B5727F-D79F-8846-B5AD-52CB23534085}" type="slidenum">
              <a:rPr lang="en-US" smtClean="0"/>
              <a:t>1</a:t>
            </a:fld>
            <a:endParaRPr lang="en-US"/>
          </a:p>
        </p:txBody>
      </p:sp>
    </p:spTree>
    <p:extLst>
      <p:ext uri="{BB962C8B-B14F-4D97-AF65-F5344CB8AC3E}">
        <p14:creationId xmlns:p14="http://schemas.microsoft.com/office/powerpoint/2010/main" val="126254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As a pioneer, we have developed more inventive Intellectual Property specific to Machine Learning than many other vendors in market today. This is a key element in what sets us apart in producing highly effective outcomes with low false positives and performance overhead.</a:t>
            </a:r>
          </a:p>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10</a:t>
            </a:fld>
            <a:endParaRPr lang="en-US"/>
          </a:p>
        </p:txBody>
      </p:sp>
    </p:spTree>
    <p:extLst>
      <p:ext uri="{BB962C8B-B14F-4D97-AF65-F5344CB8AC3E}">
        <p14:creationId xmlns:p14="http://schemas.microsoft.com/office/powerpoint/2010/main" val="4050234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low false positives, you will routinely find us at the bottom Virus Total’s public stats page where vendors 7-day trailing False Positive scores are continuously posted. On the day we pulled this data we had zero, and we regularly don’t even show up in this list when there are no false positive to report over a seven day period.  These are the scores after running hundreds of thousands of new attacks per day at our Cylance AI model – at the time. Our 90 day rolling average was just 2.6 out of 13.5 million novel attacks.</a:t>
            </a:r>
          </a:p>
        </p:txBody>
      </p:sp>
      <p:sp>
        <p:nvSpPr>
          <p:cNvPr id="4" name="Slide Number Placeholder 3"/>
          <p:cNvSpPr>
            <a:spLocks noGrp="1"/>
          </p:cNvSpPr>
          <p:nvPr>
            <p:ph type="sldNum" sz="quarter" idx="5"/>
          </p:nvPr>
        </p:nvSpPr>
        <p:spPr/>
        <p:txBody>
          <a:bodyPr/>
          <a:lstStyle/>
          <a:p>
            <a:fld id="{05B5727F-D79F-8846-B5AD-52CB23534085}" type="slidenum">
              <a:rPr lang="en-US" smtClean="0"/>
              <a:t>11</a:t>
            </a:fld>
            <a:endParaRPr lang="en-US"/>
          </a:p>
        </p:txBody>
      </p:sp>
    </p:spTree>
    <p:extLst>
      <p:ext uri="{BB962C8B-B14F-4D97-AF65-F5344CB8AC3E}">
        <p14:creationId xmlns:p14="http://schemas.microsoft.com/office/powerpoint/2010/main" val="4132385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know if a Predictive AI can actually predict? Is the model learning correctly from what it's already seen to be good at anticipating future attacks?</a:t>
            </a:r>
            <a:r>
              <a:rPr lang="en-US" sz="1900" dirty="0">
                <a:latin typeface="Calibri" panose="020F0502020204030204" pitchFamily="34" charset="0"/>
              </a:rPr>
              <a:t>… or stated differently, is it actually self defending?</a:t>
            </a:r>
            <a:endParaRPr lang="en-US" dirty="0"/>
          </a:p>
          <a:p>
            <a:endParaRPr lang="en-US" dirty="0"/>
          </a:p>
          <a:p>
            <a:pPr defTabSz="966612">
              <a:defRPr/>
            </a:pPr>
            <a:r>
              <a:rPr lang="en-US" dirty="0"/>
              <a:t>We assess our AI with a level of internal scrutiny beyond what other vendors doe with a metric we ourselves have developed. We call this metric the temporal predictive advantage or TPA. The way TPA works is simple. Since we cannot fast forward or rewind time, we do the next best thing. Whenever a new zero-day attack emerges, we check whether our older models could have also prevented it. This TPA test confirms that our feature selection and diversity are optimized - not just on the most modern model iterations, but also on a generalized timescale. It’s a litmus for how well we can anticipate new threats.</a:t>
            </a:r>
          </a:p>
          <a:p>
            <a:endParaRPr lang="en-US" dirty="0"/>
          </a:p>
          <a:p>
            <a:r>
              <a:rPr lang="en-US" dirty="0"/>
              <a:t>While many solutions talk about how few hours or days AFTER a new threat it takes them to before they can protect against it, Cylance talks about how many MONTHS or years BEFORE a threat we protect our customers. </a:t>
            </a:r>
          </a:p>
          <a:p>
            <a:r>
              <a:rPr lang="en-US" dirty="0"/>
              <a:t>A great example is CONTI. Had Colonial actually had Cylance on their endpoints, they would have been protected against it. Not only that, if they had a device that was so out of date that it had not upgraded our agent for over 5 YEARS.. They still would have been protected. (Not that we recommend waiting that long to update your countermeasures!)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12</a:t>
            </a:fld>
            <a:endParaRPr lang="en-US"/>
          </a:p>
        </p:txBody>
      </p:sp>
    </p:spTree>
    <p:extLst>
      <p:ext uri="{BB962C8B-B14F-4D97-AF65-F5344CB8AC3E}">
        <p14:creationId xmlns:p14="http://schemas.microsoft.com/office/powerpoint/2010/main" val="3003132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Real-world performance is the ultimate test for Predictive AI. How much can it actually stop when faced with new threats, and how does it affect performance?</a:t>
            </a:r>
          </a:p>
          <a:p>
            <a:endParaRPr lang="en-US" dirty="0"/>
          </a:p>
          <a:p>
            <a:r>
              <a:rPr lang="en-US" dirty="0"/>
              <a:t>In order to cut through marketing hype and measure just how effective different predictive AI models are, we commissioned a simple test with Tolly, a leading vendor-neutral product evaluation organization. Tolly tested Cylance with several other leading providers on the same 1000 emerging attack samples for efficacy, speed, and performance impact. The tests included both connected tests, where the product could access cloud-based AI models running on remote compute, as well as disconnected tests, in which the device had to rely on its own AI countermeasures for defense. Every product was configured in accordance with documented best practices, with all optional protections enabled.</a:t>
            </a:r>
          </a:p>
          <a:p>
            <a:endParaRPr lang="en-US" dirty="0"/>
          </a:p>
          <a:p>
            <a:r>
              <a:rPr lang="en-US" dirty="0"/>
              <a:t>The results speak for themselves.</a:t>
            </a:r>
          </a:p>
          <a:p>
            <a:endParaRPr lang="en-US" dirty="0"/>
          </a:p>
          <a:p>
            <a:r>
              <a:rPr lang="en-US" dirty="0"/>
              <a:t>Cylance AI outperformed the competition on every parameter. Stopping more. Doing it faster. And with just a fraction of the overhead required. Cylance stops up to 57% more, 13x faster, and with 90% less CPU load when connected to the internet, and even significantly better when disconnected.</a:t>
            </a:r>
          </a:p>
          <a:p>
            <a:endParaRPr lang="en-US" dirty="0"/>
          </a:p>
          <a:p>
            <a:r>
              <a:rPr lang="en-US" dirty="0"/>
              <a:t>These results are the culmination of our decade-long trail-blazing path of predictive AI mastery.</a:t>
            </a:r>
          </a:p>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13</a:t>
            </a:fld>
            <a:endParaRPr lang="en-US"/>
          </a:p>
        </p:txBody>
      </p:sp>
    </p:spTree>
    <p:extLst>
      <p:ext uri="{BB962C8B-B14F-4D97-AF65-F5344CB8AC3E}">
        <p14:creationId xmlns:p14="http://schemas.microsoft.com/office/powerpoint/2010/main" val="1495759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There are some important nuances to point out in these results.  First, Cylance maintains consistent protection even if the device that it’s defending is disconnected from the internet. That’s important because even connected systems are regularly rebooting and roaming between access points which leave them in a vulnerable state. And there are entire classes of attacks whose aim is to disable endpoint protection by limiting network connections back to vendor cloud resources. </a:t>
            </a:r>
          </a:p>
          <a:p>
            <a:pPr defTabSz="966612">
              <a:defRPr/>
            </a:pPr>
            <a:endParaRPr lang="en-US" dirty="0"/>
          </a:p>
          <a:p>
            <a:pPr defTabSz="966612">
              <a:defRPr/>
            </a:pPr>
            <a:r>
              <a:rPr lang="en-US" dirty="0"/>
              <a:t>It also means that systems that are intentionally isolated or intermittently connected will not experience materially down-graded protection because they can’t reach out for cloud-delivered help.</a:t>
            </a:r>
          </a:p>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14</a:t>
            </a:fld>
            <a:endParaRPr lang="en-US"/>
          </a:p>
        </p:txBody>
      </p:sp>
    </p:spTree>
    <p:extLst>
      <p:ext uri="{BB962C8B-B14F-4D97-AF65-F5344CB8AC3E}">
        <p14:creationId xmlns:p14="http://schemas.microsoft.com/office/powerpoint/2010/main" val="1171957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Cylance is also so incredibly lightweight and effective it can be deployed on nearly any device with imperceptible impact, where other vendors peg the CPU to 100% capacity. </a:t>
            </a:r>
          </a:p>
          <a:p>
            <a:endParaRPr lang="en-US" dirty="0"/>
          </a:p>
          <a:p>
            <a:r>
              <a:rPr lang="en-US" dirty="0"/>
              <a:t>This combination of being edge-deployed AND incredibly lightweight means we can be deployed on virtually any device despite the available system resources or age of operating system.</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15</a:t>
            </a:fld>
            <a:endParaRPr lang="en-US"/>
          </a:p>
        </p:txBody>
      </p:sp>
    </p:spTree>
    <p:extLst>
      <p:ext uri="{BB962C8B-B14F-4D97-AF65-F5344CB8AC3E}">
        <p14:creationId xmlns:p14="http://schemas.microsoft.com/office/powerpoint/2010/main" val="1329638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Often the hidden operational implications in the “whitespace” that are most intriguing.</a:t>
            </a:r>
          </a:p>
          <a:p>
            <a:endParaRPr lang="en-US" sz="1300" dirty="0"/>
          </a:p>
          <a:p>
            <a:r>
              <a:rPr lang="en-US" sz="1300" dirty="0"/>
              <a:t>If an organization's AI is less effective, takes longer to make decisions, and consumes more CPU cycles, what does it mean?</a:t>
            </a:r>
          </a:p>
          <a:p>
            <a:endParaRPr lang="en-US" sz="1300" dirty="0"/>
          </a:p>
          <a:p>
            <a:r>
              <a:rPr lang="en-US" sz="1300" dirty="0"/>
              <a:t>Some impacts may immediately come to mind, such as more attacks getting through and end-user satisfaction waiting for sluggish security tools. There is also lost time due to re-imaging of endpoints, as well as increased energy consumption. </a:t>
            </a:r>
          </a:p>
          <a:p>
            <a:endParaRPr lang="en-US" sz="1300" dirty="0"/>
          </a:p>
          <a:p>
            <a:r>
              <a:rPr lang="en-US" sz="1300" dirty="0"/>
              <a:t>Here are a few that are pretty straightforward to model:</a:t>
            </a:r>
          </a:p>
          <a:p>
            <a:endParaRPr lang="en-US" sz="1300" dirty="0"/>
          </a:p>
          <a:p>
            <a:r>
              <a:rPr lang="en-US" sz="1300" dirty="0"/>
              <a:t>Increased security incidents (how many additional attacks will be successful)</a:t>
            </a:r>
          </a:p>
          <a:p>
            <a:r>
              <a:rPr lang="en-US" sz="1300" dirty="0"/>
              <a:t>Increased SOC investigation burden from payloads that aren’t blocked</a:t>
            </a:r>
          </a:p>
          <a:p>
            <a:r>
              <a:rPr lang="en-US" sz="1300" dirty="0"/>
              <a:t>Re-imaging burden (how much time do your IT staff and end-users consume trying to get an endpoint back to a healthy state)</a:t>
            </a:r>
          </a:p>
          <a:p>
            <a:r>
              <a:rPr lang="en-US" sz="1300" dirty="0"/>
              <a:t>Wasted end-user time (how long are your users “stuck in traffic so to speak” – waiting for their security technology to conduct a scan)</a:t>
            </a:r>
          </a:p>
          <a:p>
            <a:r>
              <a:rPr lang="en-US" sz="1300" dirty="0"/>
              <a:t>Energy consumption (how much more energy will your device fleet consume  over time while their CPUs are fully pegged)</a:t>
            </a:r>
          </a:p>
          <a:p>
            <a:pPr>
              <a:lnSpc>
                <a:spcPct val="105000"/>
              </a:lnSpc>
              <a:spcAft>
                <a:spcPts val="846"/>
              </a:spcAft>
            </a:pPr>
            <a:endParaRPr lang="en-US" sz="11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16</a:t>
            </a:fld>
            <a:endParaRPr lang="en-US"/>
          </a:p>
        </p:txBody>
      </p:sp>
    </p:spTree>
    <p:extLst>
      <p:ext uri="{BB962C8B-B14F-4D97-AF65-F5344CB8AC3E}">
        <p14:creationId xmlns:p14="http://schemas.microsoft.com/office/powerpoint/2010/main" val="2351796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When we look at the cumulative effects over the course of a year for a typical 5K employee organizations we start to see some sizeable (an even shocking) impacts when comparing these key metrics to the Cylance AI performance baseline.</a:t>
            </a:r>
          </a:p>
          <a:p>
            <a:r>
              <a:rPr lang="en-US" sz="1300" dirty="0"/>
              <a:t>We know from our real-word production telemetry that the typical endpoint is subjected to roughly 1.5 attacks per year, and that users attempt to access a little over 2000 unknown files over the course of one year. When we let the math play out over those conservative datapoints we start to get a sense of exactly how much it matters to have better protection, faster decisions and less CPU impact.</a:t>
            </a:r>
          </a:p>
          <a:p>
            <a:endParaRPr lang="en-US" sz="1300" dirty="0"/>
          </a:p>
          <a:p>
            <a:r>
              <a:rPr lang="en-US" sz="1300" u="sng" dirty="0"/>
              <a:t>Increased incidents</a:t>
            </a:r>
            <a:endParaRPr lang="en-US" sz="1300" dirty="0"/>
          </a:p>
          <a:p>
            <a:r>
              <a:rPr lang="en-US" sz="1300" dirty="0"/>
              <a:t>In fact, when we extrapolate those 1.5 attacks against the efficacy spread in the Tolly results thousands of more attacks will compromise your environment per year. Each one of these could be the next ransomware that grinds business operations to a halt. In some cases, you could experience 7 compromised systems PER DAY more than if you had Cylance in place.</a:t>
            </a:r>
          </a:p>
          <a:p>
            <a:endParaRPr lang="en-US" sz="1300" u="sng" dirty="0"/>
          </a:p>
          <a:p>
            <a:r>
              <a:rPr lang="en-US" sz="1300" u="sng" dirty="0"/>
              <a:t>Increased alert investigation</a:t>
            </a:r>
            <a:endParaRPr lang="en-US" sz="1300" dirty="0"/>
          </a:p>
          <a:p>
            <a:r>
              <a:rPr lang="en-US" sz="1300" dirty="0"/>
              <a:t>Those same attacks that slipped by from lower automated efficacy could each individually have a devastating impact to business continuity and brand equity, but at a minimum they will also create an operational burden for your analysts as they investigate alerts thrown from other reactive detection tools.</a:t>
            </a:r>
            <a:r>
              <a:rPr lang="en-US" b="0" dirty="0">
                <a:effectLst/>
              </a:rPr>
              <a:t> On average, analysts spend 24-30 minutes investigating each incident that comes through, according to an </a:t>
            </a:r>
            <a:r>
              <a:rPr lang="en-US" b="0" dirty="0">
                <a:effectLst/>
                <a:hlinkClick r:id="rId3"/>
              </a:rPr>
              <a:t>Enterprise Management Associates (EMA) study</a:t>
            </a:r>
            <a:r>
              <a:rPr lang="en-US" b="0" dirty="0">
                <a:effectLst/>
              </a:rPr>
              <a:t>, and that equates to lost capacity chasing down alerts that could have been avoided in the first place.</a:t>
            </a:r>
            <a:endParaRPr lang="en-US" sz="1300" dirty="0"/>
          </a:p>
          <a:p>
            <a:endParaRPr lang="en-US" sz="1300" u="sng" dirty="0"/>
          </a:p>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17</a:t>
            </a:fld>
            <a:endParaRPr lang="en-US"/>
          </a:p>
        </p:txBody>
      </p:sp>
    </p:spTree>
    <p:extLst>
      <p:ext uri="{BB962C8B-B14F-4D97-AF65-F5344CB8AC3E}">
        <p14:creationId xmlns:p14="http://schemas.microsoft.com/office/powerpoint/2010/main" val="2516972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u="sng" dirty="0"/>
              <a:t>Re-imaging burden</a:t>
            </a:r>
            <a:endParaRPr lang="en-US" sz="1300" dirty="0"/>
          </a:p>
          <a:p>
            <a:r>
              <a:rPr lang="en-US" sz="1300" dirty="0"/>
              <a:t>Forrester estimates that every time an endpoint is compromised and must be re-imaged a cumulative 12 hours of labor time is required (4hrs of IT, and 8 </a:t>
            </a:r>
            <a:r>
              <a:rPr lang="en-US" sz="1300" dirty="0" err="1"/>
              <a:t>hrs</a:t>
            </a:r>
            <a:r>
              <a:rPr lang="en-US" sz="1300" dirty="0"/>
              <a:t> of end-user). This equates to 30k hours of labor time or nearly 15 FTEs worth of time that could be recaptured if Cylance was chosen over Sophos. </a:t>
            </a:r>
            <a:r>
              <a:rPr lang="en-US" sz="1300" i="1" dirty="0"/>
              <a:t>https://www.blackberry.com/us/en/pdfviewer?file=/content/dam/resources/blackberry-com/resource-library/en/cyber/2022/standard/rp/rp-forrester-total-economic-impact-study-of-cylance-protect.pdf</a:t>
            </a:r>
            <a:endParaRPr lang="en-US" sz="1300" dirty="0"/>
          </a:p>
          <a:p>
            <a:endParaRPr lang="en-US" sz="1300" u="sng" dirty="0"/>
          </a:p>
          <a:p>
            <a:r>
              <a:rPr lang="en-US" sz="1300" u="sng" dirty="0"/>
              <a:t>Time waiting for scans</a:t>
            </a:r>
            <a:endParaRPr lang="en-US" sz="1300" dirty="0"/>
          </a:p>
          <a:p>
            <a:r>
              <a:rPr lang="en-US" sz="1300" dirty="0"/>
              <a:t>Every time a user accesses a file, navigates to a network destination or otherwise requires a security countermeasure to make a decision before moving on there is a time tax that is paid. Individually these penalties may not seem like much. A few seconds here, a few seconds there. But again, math can show us the impact over time and at scale. How much time can your end-users be “waiting in traffic” over the course of a year? Turns out if you’re using </a:t>
            </a:r>
            <a:r>
              <a:rPr lang="en-US" sz="1300" dirty="0" err="1"/>
              <a:t>Trellix</a:t>
            </a:r>
            <a:r>
              <a:rPr lang="en-US" sz="1300" dirty="0"/>
              <a:t> instead of Cylance that could equate to 60,000 hours! That’s the labor hours of 29 FTEs that could be recaptured.</a:t>
            </a:r>
          </a:p>
          <a:p>
            <a:endParaRPr lang="en-US" sz="1300" u="sng" dirty="0"/>
          </a:p>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18</a:t>
            </a:fld>
            <a:endParaRPr lang="en-US"/>
          </a:p>
        </p:txBody>
      </p:sp>
    </p:spTree>
    <p:extLst>
      <p:ext uri="{BB962C8B-B14F-4D97-AF65-F5344CB8AC3E}">
        <p14:creationId xmlns:p14="http://schemas.microsoft.com/office/powerpoint/2010/main" val="3808665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u="sng" dirty="0"/>
              <a:t>Increased energy consumption</a:t>
            </a:r>
            <a:endParaRPr lang="en-US" sz="1300" dirty="0"/>
          </a:p>
          <a:p>
            <a:r>
              <a:rPr lang="en-US" sz="1300" dirty="0"/>
              <a:t>Have you ever noticed your laptop fan kick on and CPU get pegged when a security tool is invoked? That’s what the Tolly experiment observed when competitive products were assessing the sample attacks. While Cylance was quickly making decisions using just 5-6% of CPU load, the rest of the cohort was chugging away at maximum CPU. If we calculate the energy consumption delta between a system at ”short idle” and its maximum wattage rating achieved at 100% CPU utilization – even for a modern energy star certified Lenovo ThinkPad – you will end up consuming hundreds and even thousands of additional Kilowatt Hours per year. If you chose to deploy </a:t>
            </a:r>
            <a:r>
              <a:rPr lang="en-US" sz="1300" dirty="0" err="1"/>
              <a:t>Trellix</a:t>
            </a:r>
            <a:r>
              <a:rPr lang="en-US" sz="1300" dirty="0"/>
              <a:t> over Cylance that difference would be close to 4k </a:t>
            </a:r>
            <a:r>
              <a:rPr lang="en-US" sz="1300" dirty="0" err="1"/>
              <a:t>KwH</a:t>
            </a:r>
            <a:r>
              <a:rPr lang="en-US" sz="1300" dirty="0"/>
              <a:t>. That’s a CO2 (carbon dioxide) equivalent of 2.4 metric tons or over 4 commercial roundtrip flights between London and </a:t>
            </a:r>
            <a:r>
              <a:rPr lang="en-US" sz="1300" dirty="0" err="1"/>
              <a:t>NewYork</a:t>
            </a:r>
            <a:r>
              <a:rPr lang="en-US" sz="1300" dirty="0"/>
              <a:t>.</a:t>
            </a:r>
          </a:p>
        </p:txBody>
      </p:sp>
      <p:sp>
        <p:nvSpPr>
          <p:cNvPr id="4" name="Slide Number Placeholder 3"/>
          <p:cNvSpPr>
            <a:spLocks noGrp="1"/>
          </p:cNvSpPr>
          <p:nvPr>
            <p:ph type="sldNum" sz="quarter" idx="5"/>
          </p:nvPr>
        </p:nvSpPr>
        <p:spPr/>
        <p:txBody>
          <a:bodyPr/>
          <a:lstStyle/>
          <a:p>
            <a:fld id="{05B5727F-D79F-8846-B5AD-52CB23534085}" type="slidenum">
              <a:rPr lang="en-US" smtClean="0"/>
              <a:t>19</a:t>
            </a:fld>
            <a:endParaRPr lang="en-US"/>
          </a:p>
        </p:txBody>
      </p:sp>
    </p:spTree>
    <p:extLst>
      <p:ext uri="{BB962C8B-B14F-4D97-AF65-F5344CB8AC3E}">
        <p14:creationId xmlns:p14="http://schemas.microsoft.com/office/powerpoint/2010/main" val="198274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proud of our past given how far back it goes. In the early part of the new millennium, an entire population was adapting to a new way of life that incorporated always-on technology and instant information. Blackberry was a huge part of that evolution. This “First Wave” was characterized by standardized technology that was largely corporate issued by IT departments to lower support overhead and streamline security efforts. And BlackBerry was known as a trusted provider of a secure end-to-end ecosystem spanning our devices and all the apps, data, communications and identity management on them.</a:t>
            </a:r>
          </a:p>
          <a:p>
            <a:endParaRPr lang="en-US" dirty="0"/>
          </a:p>
          <a:p>
            <a:r>
              <a:rPr lang="en-US" dirty="0"/>
              <a:t>Cyber threats were increasingly emerging during this wave, but with a typical pattern of “wash, rinse and repeat” of the same attacks variants across a relatively constant and controlled attack surface.</a:t>
            </a:r>
          </a:p>
          <a:p>
            <a:endParaRPr lang="en-US" dirty="0"/>
          </a:p>
          <a:p>
            <a:endParaRPr lang="en-US" dirty="0"/>
          </a:p>
          <a:p>
            <a:r>
              <a:rPr lang="en-US" dirty="0"/>
              <a:t>What started off as a slow trickle of threats in 2013 had turned into a waterfall by 2016.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2</a:t>
            </a:fld>
            <a:endParaRPr lang="en-US"/>
          </a:p>
        </p:txBody>
      </p:sp>
    </p:spTree>
    <p:extLst>
      <p:ext uri="{BB962C8B-B14F-4D97-AF65-F5344CB8AC3E}">
        <p14:creationId xmlns:p14="http://schemas.microsoft.com/office/powerpoint/2010/main" val="4225149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Cylance AI is deployed throughout the threat defense lifecycle to provide more automated and up-front shielding against attacks, find hidden lateral movement, and help deliver faster understanding of alerts and events across BlackBerry’s broad cyber platform.</a:t>
            </a:r>
          </a:p>
          <a:p>
            <a:endParaRPr lang="en-US" dirty="0"/>
          </a:p>
          <a:p>
            <a:r>
              <a:rPr lang="en-US" dirty="0"/>
              <a:t>Unlike other platforms that are “back footed” relying primarily on human operator speed to detect and contain breaches and incidents that have already occurred, Cylance delivers a balanced approach that combines automated machine-scale shielding that is demonstrably better than other vendors on the market, as well as the ability to pivot, understand and act from a human operator perspective with ease.</a:t>
            </a:r>
          </a:p>
          <a:p>
            <a:pPr defTabSz="966612">
              <a:lnSpc>
                <a:spcPct val="105000"/>
              </a:lnSpc>
              <a:spcAft>
                <a:spcPts val="846"/>
              </a:spcAft>
              <a:defRPr/>
            </a:pPr>
            <a:endParaRPr lang="en-US" sz="1300" i="1" dirty="0">
              <a:latin typeface="Roboto Medium" panose="02000000000000000000" pitchFamily="2" charset="0"/>
              <a:ea typeface="Roboto Medium" panose="02000000000000000000" pitchFamily="2" charset="0"/>
            </a:endParaRPr>
          </a:p>
          <a:p>
            <a:pPr>
              <a:lnSpc>
                <a:spcPct val="105000"/>
              </a:lnSpc>
              <a:spcAft>
                <a:spcPts val="846"/>
              </a:spcAft>
            </a:pPr>
            <a:endParaRPr lang="en-US" sz="1300" dirty="0">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20</a:t>
            </a:fld>
            <a:endParaRPr lang="en-US"/>
          </a:p>
        </p:txBody>
      </p:sp>
    </p:spTree>
    <p:extLst>
      <p:ext uri="{BB962C8B-B14F-4D97-AF65-F5344CB8AC3E}">
        <p14:creationId xmlns:p14="http://schemas.microsoft.com/office/powerpoint/2010/main" val="4167292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spcAft>
                <a:spcPts val="846"/>
              </a:spcAft>
            </a:pPr>
            <a:r>
              <a:rPr lang="en-US" sz="1900" dirty="0">
                <a:latin typeface="Calibri" panose="020F0502020204030204" pitchFamily="34" charset="0"/>
                <a:ea typeface="Calibri" panose="020F0502020204030204" pitchFamily="34" charset="0"/>
              </a:rPr>
              <a:t>Demonstrable outcomes aside, there’s no stronger validation that we could receive in the market than from our current costumers. BlackBerry has been named a 2023 Customers’ Choice for Endpoint Protection Platforms by Gartner Peer Insights and we are incredibly proud of this distinction as it is based on the direct feedback from our customers who use our product every day. </a:t>
            </a:r>
          </a:p>
          <a:p>
            <a:pPr>
              <a:lnSpc>
                <a:spcPct val="105000"/>
              </a:lnSpc>
              <a:spcAft>
                <a:spcPts val="846"/>
              </a:spcAft>
            </a:pPr>
            <a:endParaRPr lang="en-US" sz="1900" dirty="0">
              <a:latin typeface="Calibri" panose="020F0502020204030204" pitchFamily="34" charset="0"/>
              <a:ea typeface="Calibri" panose="020F0502020204030204" pitchFamily="34" charset="0"/>
            </a:endParaRPr>
          </a:p>
          <a:p>
            <a:pPr>
              <a:lnSpc>
                <a:spcPct val="105000"/>
              </a:lnSpc>
              <a:spcAft>
                <a:spcPts val="846"/>
              </a:spcAft>
            </a:pPr>
            <a:r>
              <a:rPr lang="en-US" sz="1900" dirty="0">
                <a:latin typeface="Calibri" panose="020F0502020204030204" pitchFamily="34" charset="0"/>
                <a:ea typeface="Calibri" panose="020F0502020204030204" pitchFamily="34" charset="0"/>
              </a:rPr>
              <a:t>In addition to achieving the overall Customers’ Choice distinction, we were also named the same for the large and mid-market enterprise segments, across every region in the world – making us one of just three vendors to check all of these boxes. And don’t forget, we are also the ONLY vendor to hold a Customers’ Choice designation for both Endpoint Protection Platforms and </a:t>
            </a:r>
            <a:r>
              <a:rPr lang="en-US" sz="1900" dirty="0">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UEM</a:t>
            </a:r>
            <a:r>
              <a:rPr lang="en-US" sz="1900" dirty="0">
                <a:latin typeface="Calibri" panose="020F0502020204030204" pitchFamily="34" charset="0"/>
                <a:ea typeface="Calibri" panose="020F0502020204030204" pitchFamily="34" charset="0"/>
              </a:rPr>
              <a:t>.</a:t>
            </a:r>
            <a:endParaRPr lang="en-US" dirty="0"/>
          </a:p>
          <a:p>
            <a:endParaRPr lang="en-US" dirty="0"/>
          </a:p>
          <a:p>
            <a:endParaRPr lang="en-US" dirty="0"/>
          </a:p>
          <a:p>
            <a:r>
              <a:rPr lang="en-US" dirty="0"/>
              <a:t>https://www.gartner.com/doc/reprints?id=1-2F184UTC&amp;ct=230918&amp;st=sb</a:t>
            </a:r>
          </a:p>
          <a:p>
            <a:endParaRPr lang="en-US" dirty="0"/>
          </a:p>
          <a:p>
            <a:r>
              <a:rPr lang="en-US" dirty="0"/>
              <a:t>https://www.blackberry.com/us/en/company/newsroom/press-releases/2023/gartner-peer-insights-names-blackberry-a-2023-customers-choice-for-endpoint-protection-platformsmers-choice-for-uem</a:t>
            </a:r>
          </a:p>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21</a:t>
            </a:fld>
            <a:endParaRPr lang="en-US"/>
          </a:p>
        </p:txBody>
      </p:sp>
    </p:spTree>
    <p:extLst>
      <p:ext uri="{BB962C8B-B14F-4D97-AF65-F5344CB8AC3E}">
        <p14:creationId xmlns:p14="http://schemas.microsoft.com/office/powerpoint/2010/main" val="3456174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solidFill>
                  <a:prstClr val="white"/>
                </a:solidFill>
                <a:latin typeface="Arial" panose="020B0604020202020204" pitchFamily="34" charset="0"/>
                <a:ea typeface="Roboto" panose="02000000000000000000" pitchFamily="2" charset="0"/>
                <a:cs typeface="Arial" panose="020B0604020202020204" pitchFamily="34" charset="0"/>
              </a:rPr>
              <a:t>With over 12,000 customers including 9 of the 10  Global Banks, all of the G7 governments and 9 of the 10 top automobile manufacturers we are extremely proud to be the trusted vendor of choice for so many organizations.  While we don’t name the majority of our customers publicly, we’d be happy to put you in contact with peer organizations under NDA.</a:t>
            </a:r>
            <a:endParaRPr lang="en-US" b="0" dirty="0"/>
          </a:p>
          <a:p>
            <a:pPr defTabSz="966612">
              <a:defRPr/>
            </a:pPr>
            <a:endParaRPr lang="en-US" b="0" dirty="0"/>
          </a:p>
          <a:p>
            <a:pPr defTabSz="966612">
              <a:defRPr/>
            </a:pPr>
            <a:r>
              <a:rPr lang="en-US" b="0" dirty="0"/>
              <a:t>https://www.blackberry.com/us/en/success-stories</a:t>
            </a:r>
          </a:p>
          <a:p>
            <a:pPr defTabSz="966612">
              <a:defRPr/>
            </a:pPr>
            <a:endParaRPr lang="en-US" dirty="0"/>
          </a:p>
          <a:p>
            <a:pPr defTabSz="966612">
              <a:defRPr/>
            </a:pPr>
            <a:endParaRPr lang="en-US" dirty="0"/>
          </a:p>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22</a:t>
            </a:fld>
            <a:endParaRPr lang="en-US"/>
          </a:p>
        </p:txBody>
      </p:sp>
    </p:spTree>
    <p:extLst>
      <p:ext uri="{BB962C8B-B14F-4D97-AF65-F5344CB8AC3E}">
        <p14:creationId xmlns:p14="http://schemas.microsoft.com/office/powerpoint/2010/main" val="3798266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here to provide better security outcomes, not complicated technology or marketing hype. We understand the challenges of managing operational risk with limited resources, especially when traditional solutions require excessive effort from your team.  </a:t>
            </a:r>
          </a:p>
          <a:p>
            <a:endParaRPr lang="en-US" dirty="0"/>
          </a:p>
          <a:p>
            <a:r>
              <a:rPr lang="en-US" dirty="0"/>
              <a:t>With an extensive set of AI-driven platform capabilities, we help many organizations such as yourself meet their mission securely and efficiently.</a:t>
            </a:r>
          </a:p>
          <a:p>
            <a:endParaRPr lang="en-US" dirty="0"/>
          </a:p>
          <a:p>
            <a:r>
              <a:rPr lang="en-US" dirty="0"/>
              <a:t>We’d love to hear about the challenges at the top of your list and explore how we can partner together.</a:t>
            </a:r>
          </a:p>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23</a:t>
            </a:fld>
            <a:endParaRPr lang="en-US"/>
          </a:p>
        </p:txBody>
      </p:sp>
    </p:spTree>
    <p:extLst>
      <p:ext uri="{BB962C8B-B14F-4D97-AF65-F5344CB8AC3E}">
        <p14:creationId xmlns:p14="http://schemas.microsoft.com/office/powerpoint/2010/main" val="3076161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24</a:t>
            </a:fld>
            <a:endParaRPr lang="en-US"/>
          </a:p>
        </p:txBody>
      </p:sp>
    </p:spTree>
    <p:extLst>
      <p:ext uri="{BB962C8B-B14F-4D97-AF65-F5344CB8AC3E}">
        <p14:creationId xmlns:p14="http://schemas.microsoft.com/office/powerpoint/2010/main" val="180450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handset market exploded with so many new and innovative form factors, we began to see the appetite for our beloved keyboards fall out of favor with the ultimate shift towards the “consumerization of IT” where </a:t>
            </a:r>
            <a:r>
              <a:rPr lang="en-US" dirty="0" err="1"/>
              <a:t>endusers</a:t>
            </a:r>
            <a:r>
              <a:rPr lang="en-US" dirty="0"/>
              <a:t> and organizations adopted a “Bring Your Own” approach. Organizations moved away from a standardized IT model to one based on consumer-driven variety and unlocked a lot of user satisfaction and productivity gains. This along with other shifts towards cloud, SaaS and further mobility also dramatically increased the attackable surface area that adversaries targeted.</a:t>
            </a:r>
          </a:p>
          <a:p>
            <a:endParaRPr lang="en-US" dirty="0"/>
          </a:p>
          <a:p>
            <a:pPr defTabSz="966612">
              <a:defRPr/>
            </a:pPr>
            <a:r>
              <a:rPr lang="en-US" dirty="0"/>
              <a:t>It was early in this second wave that BlackBerry pivoted into a software-solution provider and directed its strategy towards addressing a broader set of cybersecurity concerns across a heterogenous set of infrastructure rather than solely on the devices we manufactured. Central to this strategy was our acquisition of Cylance – the cyber industry’s trailblazing AI innovator. Cylance rose to prominence when people realized the </a:t>
            </a:r>
            <a:r>
              <a:rPr lang="en-US" dirty="0" err="1"/>
              <a:t>Anitvirus</a:t>
            </a:r>
            <a:r>
              <a:rPr lang="en-US" dirty="0"/>
              <a:t> market was broken. The idea of updating threat signatures had become outdated and ineffective with the introduction of </a:t>
            </a:r>
            <a:r>
              <a:rPr lang="en-US" dirty="0" err="1"/>
              <a:t>Wannacry</a:t>
            </a:r>
            <a:r>
              <a:rPr lang="en-US" dirty="0"/>
              <a:t>.  The number and velocity of threats had grown exponentially after </a:t>
            </a:r>
            <a:r>
              <a:rPr lang="en-US" dirty="0" err="1"/>
              <a:t>wanncry</a:t>
            </a:r>
            <a:r>
              <a:rPr lang="en-US" dirty="0"/>
              <a:t> and it was obvious that Cylance led the industry in time-to-protection and system performance. This is about the time that other cyber vendors  moved into a “follow the leader” copy mode and wanted to begin experimenting with AI. (5-7 years after Cylance)</a:t>
            </a:r>
          </a:p>
          <a:p>
            <a:endParaRPr lang="en-US" dirty="0"/>
          </a:p>
          <a:p>
            <a:endParaRPr lang="en-US" dirty="0"/>
          </a:p>
          <a:p>
            <a:r>
              <a:rPr lang="en-US" dirty="0"/>
              <a:t>As Blackberry evaluated how the Cylance model could be applied, we found that it could be tasked with powering a broader ecosystem of trust. The amount of time and data that Cylance had been exposed to created a significant gap that no competitor could overcome. BlackBerry made the pivot to securing mobility across a broad set of heterogenous infrastructure. </a:t>
            </a:r>
          </a:p>
          <a:p>
            <a:endParaRPr lang="en-US" dirty="0"/>
          </a:p>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3</a:t>
            </a:fld>
            <a:endParaRPr lang="en-US"/>
          </a:p>
        </p:txBody>
      </p:sp>
    </p:spTree>
    <p:extLst>
      <p:ext uri="{BB962C8B-B14F-4D97-AF65-F5344CB8AC3E}">
        <p14:creationId xmlns:p14="http://schemas.microsoft.com/office/powerpoint/2010/main" val="1495726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We’re presently in the midst of a new inflection point that will have profound impacts on technology, security and humanity as a whole. The democratization of AI that is easily available to the masses. Applied AI has, until recently, been limited only to those with significant financial and human resources. However with newer, easily utilized models and tooling the barrier to entry has been lowered. And we’re already seeing a 3</a:t>
            </a:r>
            <a:r>
              <a:rPr lang="en-US" baseline="30000" dirty="0"/>
              <a:t>rd</a:t>
            </a:r>
            <a:r>
              <a:rPr lang="en-US" dirty="0"/>
              <a:t> wave where we are already seeing that AI can be used to engineer better and faster phishing and social engineering attacks. Polymorphic malware will be a nightmare with AI velocity that will speed past the eyes of SOC monitoring tools and execute payloads faster and wider before ever being observed. We are exiting the phase of “if you get attacked” and we are entering a phase of “when will the attacking end”. </a:t>
            </a:r>
          </a:p>
          <a:p>
            <a:pPr defTabSz="966612">
              <a:defRPr/>
            </a:pPr>
            <a:endParaRPr lang="en-US" dirty="0"/>
          </a:p>
          <a:p>
            <a:pPr defTabSz="966612">
              <a:defRPr/>
            </a:pPr>
            <a:r>
              <a:rPr lang="en-US" dirty="0"/>
              <a:t>Malicious use of AI is going to force the need for automation and Predictive AI that can stay ahead of evolving threats. </a:t>
            </a:r>
          </a:p>
          <a:p>
            <a:endParaRPr lang="en-US" dirty="0"/>
          </a:p>
          <a:p>
            <a:pPr defTabSz="966612">
              <a:defRPr/>
            </a:pPr>
            <a:r>
              <a:rPr lang="en-US" dirty="0"/>
              <a:t>https://www.csoonline.com/article/575487/chatgpt-creates-mutating-malware-that-evades-detection-by-edr.html</a:t>
            </a:r>
          </a:p>
          <a:p>
            <a:endParaRPr lang="en-US" dirty="0"/>
          </a:p>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4</a:t>
            </a:fld>
            <a:endParaRPr lang="en-US"/>
          </a:p>
        </p:txBody>
      </p:sp>
    </p:spTree>
    <p:extLst>
      <p:ext uri="{BB962C8B-B14F-4D97-AF65-F5344CB8AC3E}">
        <p14:creationId xmlns:p14="http://schemas.microsoft.com/office/powerpoint/2010/main" val="3990351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latin typeface="+mj-lt"/>
              </a:rPr>
              <a:t>We are at an Inflection point. The democratization of AI is driving a new wave of cyber threat at a voracious speed and scale</a:t>
            </a:r>
          </a:p>
          <a:p>
            <a:endParaRPr lang="en-US" dirty="0"/>
          </a:p>
          <a:p>
            <a:r>
              <a:rPr lang="en-US" dirty="0"/>
              <a:t>It is not possible for humans alone to defend against the speed, scale and complexity at which attacks occur. Artificial Intelligence is required to automatically shield against attacks, and also help humans make sense of situations faster. </a:t>
            </a:r>
          </a:p>
          <a:p>
            <a:endParaRPr lang="en-US" dirty="0"/>
          </a:p>
          <a:p>
            <a:r>
              <a:rPr lang="en-US" dirty="0"/>
              <a:t>The velocity and continuous variation of attacks present a mathematic problem that humans alone won’t scale to.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5</a:t>
            </a:fld>
            <a:endParaRPr lang="en-US"/>
          </a:p>
        </p:txBody>
      </p:sp>
    </p:spTree>
    <p:extLst>
      <p:ext uri="{BB962C8B-B14F-4D97-AF65-F5344CB8AC3E}">
        <p14:creationId xmlns:p14="http://schemas.microsoft.com/office/powerpoint/2010/main" val="3507097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not all ML/AI is created the same. And in fact, most models are not mature enough for the challenge. We see this in the outcomes they produce.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6</a:t>
            </a:fld>
            <a:endParaRPr lang="en-US"/>
          </a:p>
        </p:txBody>
      </p:sp>
    </p:spTree>
    <p:extLst>
      <p:ext uri="{BB962C8B-B14F-4D97-AF65-F5344CB8AC3E}">
        <p14:creationId xmlns:p14="http://schemas.microsoft.com/office/powerpoint/2010/main" val="4039319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been a great deal of media attention paid to artificial intelligence as of late, and for good reason. Clearly, AI will have a tremendous impact on the future. It is especially true in defensive cybersecurity, where AI has already been used for over a decade by Blackberry. In a problem space as broad as cybersecurity, it is important to recognize that different AI models are good at solving different problems. When it comes to threat defense, AI can be divided into two general categories:</a:t>
            </a:r>
          </a:p>
          <a:p>
            <a:endParaRPr lang="en-US" dirty="0"/>
          </a:p>
          <a:p>
            <a:r>
              <a:rPr lang="en-US" b="1" dirty="0"/>
              <a:t>Predictive AI</a:t>
            </a:r>
            <a:r>
              <a:rPr lang="en-US" dirty="0"/>
              <a:t> models can automatically stop current threats and anticipate zero-day attacks before they happen. Predictive models work early in the </a:t>
            </a:r>
            <a:r>
              <a:rPr lang="en-US" dirty="0" err="1"/>
              <a:t>killchain</a:t>
            </a:r>
            <a:r>
              <a:rPr lang="en-US" dirty="0"/>
              <a:t> (or attack sequence) to make high-confidence decisions around malicious activity and proactively shield organizations from threats. Predictive models don’t converse with people like chatbots.</a:t>
            </a:r>
          </a:p>
          <a:p>
            <a:endParaRPr lang="en-US" dirty="0"/>
          </a:p>
          <a:p>
            <a:r>
              <a:rPr lang="en-US" dirty="0"/>
              <a:t>There are also </a:t>
            </a:r>
            <a:r>
              <a:rPr lang="en-US" b="1" dirty="0"/>
              <a:t>Generative A</a:t>
            </a:r>
            <a:r>
              <a:rPr lang="en-US" dirty="0"/>
              <a:t>I models that interact with people and help them make sense of large amounts of information. The goal of </a:t>
            </a:r>
            <a:r>
              <a:rPr lang="en-US" dirty="0" err="1"/>
              <a:t>GenAI</a:t>
            </a:r>
            <a:r>
              <a:rPr lang="en-US" dirty="0"/>
              <a:t> is to speed up people's understanding of a situation or knowledge base so they can make better informed decisions. </a:t>
            </a:r>
            <a:r>
              <a:rPr lang="en-US" dirty="0" err="1"/>
              <a:t>GenAI</a:t>
            </a:r>
            <a:r>
              <a:rPr lang="en-US" dirty="0"/>
              <a:t> models don’t proactively stop attacks.</a:t>
            </a:r>
          </a:p>
          <a:p>
            <a:endParaRPr lang="en-US" dirty="0"/>
          </a:p>
          <a:p>
            <a:pPr defTabSz="966612">
              <a:defRPr/>
            </a:pPr>
            <a:r>
              <a:rPr lang="en-US" dirty="0"/>
              <a:t>Both predictive and </a:t>
            </a:r>
            <a:r>
              <a:rPr lang="en-US" dirty="0" err="1"/>
              <a:t>GenAI</a:t>
            </a:r>
            <a:r>
              <a:rPr lang="en-US" dirty="0"/>
              <a:t> models are powerful and play an important role in cybersecurity. But it has always been our premise that if you don’t have excellence in predictive AI to automatically shield you from as much inbound as possible, you can’t give your practitioners a fighting chance to scale.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7</a:t>
            </a:fld>
            <a:endParaRPr lang="en-US"/>
          </a:p>
        </p:txBody>
      </p:sp>
    </p:spTree>
    <p:extLst>
      <p:ext uri="{BB962C8B-B14F-4D97-AF65-F5344CB8AC3E}">
        <p14:creationId xmlns:p14="http://schemas.microsoft.com/office/powerpoint/2010/main" val="262669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over a decade, Cylance has pioneered AI in cybersecurity and we've developed a well-informed point of view along the way. Despite the abundance of technical jargon and marketing claims in this market, our leadership in the space has taught us what it takes to deliver an AI that can effectively defend your environment, not simply help you recover after a breach occurs.</a:t>
            </a:r>
          </a:p>
          <a:p>
            <a:endParaRPr lang="en-US" dirty="0"/>
          </a:p>
          <a:p>
            <a:r>
              <a:rPr lang="en-US" dirty="0"/>
              <a:t>Predictive AI requires three mastery pillars to succeed:</a:t>
            </a:r>
          </a:p>
          <a:p>
            <a:endParaRPr lang="en-US" dirty="0"/>
          </a:p>
          <a:p>
            <a:r>
              <a:rPr lang="en-US" u="sng" dirty="0"/>
              <a:t>First</a:t>
            </a:r>
            <a:r>
              <a:rPr lang="en-US" dirty="0"/>
              <a:t>, is to set aggressive design parameters from the beginning and only accept AI capable of making high confidence decisions (stopping bad stuff) without hampering productivity with false positives and bogged-down systems. It is essential that these decisions be made lightning fast without affecting system performance - even if there is no internet connection available. Being accurate, fast, and lightweight at the same time is actually quite challenging. This is an area that we have invested heavily in over the past decade. Most vendors cannot deliver all three simultaneously. The result is that one or more of these core performance elements is sacrificed as part of a design tradeoff that permanently cripples the model.</a:t>
            </a:r>
          </a:p>
          <a:p>
            <a:endParaRPr lang="en-US" dirty="0"/>
          </a:p>
          <a:p>
            <a:r>
              <a:rPr lang="en-US" u="sng" dirty="0"/>
              <a:t>Second</a:t>
            </a:r>
            <a:r>
              <a:rPr lang="en-US" dirty="0"/>
              <a:t>, you need to have understand how adversaries work on a global scale. Consuming threat intelligence from others isn't enough. True expertise with original insights that are industry and geo specific are required. The threat landscape is a moving target and continuous real-time visibility is essential to inform and measure an AI defense.</a:t>
            </a:r>
          </a:p>
          <a:p>
            <a:endParaRPr lang="en-US" dirty="0"/>
          </a:p>
          <a:p>
            <a:r>
              <a:rPr lang="en-US" u="sng" dirty="0"/>
              <a:t>Thirdly</a:t>
            </a:r>
            <a:r>
              <a:rPr lang="en-US" dirty="0"/>
              <a:t>, a model's success is not determined by how much data or attributes it has been trained on. In reality, it is about providing the </a:t>
            </a:r>
            <a:r>
              <a:rPr lang="en-US" b="1" dirty="0"/>
              <a:t>right variation</a:t>
            </a:r>
            <a:r>
              <a:rPr lang="en-US" dirty="0"/>
              <a:t> in the training set so the AI does not "overfit" - a condition where it can only stop what it has already seen without the ability to defend against anything new. In order to anticipate future threats – the “predictive” aspect of AI, there is a mastery in what to train on versus a "more is always better". </a:t>
            </a:r>
          </a:p>
          <a:p>
            <a:endParaRPr lang="en-US" dirty="0"/>
          </a:p>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8</a:t>
            </a:fld>
            <a:endParaRPr lang="en-US"/>
          </a:p>
        </p:txBody>
      </p:sp>
    </p:spTree>
    <p:extLst>
      <p:ext uri="{BB962C8B-B14F-4D97-AF65-F5344CB8AC3E}">
        <p14:creationId xmlns:p14="http://schemas.microsoft.com/office/powerpoint/2010/main" val="21460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Cylance AI learns from data, akin to human learning from experiences. By presenting the model with numerous instances of diverse cyber attacks, we enable it to discern patterns.</a:t>
            </a:r>
          </a:p>
          <a:p>
            <a:endParaRPr lang="en-US" dirty="0"/>
          </a:p>
          <a:p>
            <a:r>
              <a:rPr lang="en-US" dirty="0"/>
              <a:t>These patterns may encompass traits such as propagation methods, code structures, or targeted systems. Comparable to identifying shared features in different types of fruits, like roundness in apples or color in oranges.</a:t>
            </a:r>
          </a:p>
          <a:p>
            <a:r>
              <a:rPr lang="en-US" dirty="0"/>
              <a:t>Once the model grasps these patterns, it can anticipate zero-day cyber threats based on the recognized patterns. This process mirrors how one might deduce a novel fruit's identity based on its round and orange appearance.</a:t>
            </a:r>
          </a:p>
          <a:p>
            <a:r>
              <a:rPr lang="en-US" dirty="0"/>
              <a:t>Regarding "analyzing and clustering features," envision categorizing fruits by attributes like color, shape, and size. Similarly, in machine learning, we categorize and structure the characteristics of various cyber threats to facilitate comprehension and classification.</a:t>
            </a:r>
          </a:p>
          <a:p>
            <a:endParaRPr lang="en-US" dirty="0"/>
          </a:p>
        </p:txBody>
      </p:sp>
      <p:sp>
        <p:nvSpPr>
          <p:cNvPr id="4" name="Slide Number Placeholder 3"/>
          <p:cNvSpPr>
            <a:spLocks noGrp="1"/>
          </p:cNvSpPr>
          <p:nvPr>
            <p:ph type="sldNum" sz="quarter" idx="5"/>
          </p:nvPr>
        </p:nvSpPr>
        <p:spPr/>
        <p:txBody>
          <a:bodyPr/>
          <a:lstStyle/>
          <a:p>
            <a:fld id="{05B5727F-D79F-8846-B5AD-52CB23534085}" type="slidenum">
              <a:rPr lang="en-US" smtClean="0"/>
              <a:t>9</a:t>
            </a:fld>
            <a:endParaRPr lang="en-US"/>
          </a:p>
        </p:txBody>
      </p:sp>
    </p:spTree>
    <p:extLst>
      <p:ext uri="{BB962C8B-B14F-4D97-AF65-F5344CB8AC3E}">
        <p14:creationId xmlns:p14="http://schemas.microsoft.com/office/powerpoint/2010/main" val="439336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033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E7EA6D-354C-B947-87A9-5CAA240F6311}"/>
              </a:ext>
            </a:extLst>
          </p:cNvPr>
          <p:cNvPicPr>
            <a:picLocks noChangeAspect="1"/>
          </p:cNvPicPr>
          <p:nvPr userDrawn="1"/>
        </p:nvPicPr>
        <p:blipFill>
          <a:blip r:embed="rId2"/>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8821559A-3E2B-294B-88FD-8988577D35A7}"/>
              </a:ext>
            </a:extLst>
          </p:cNvPr>
          <p:cNvPicPr>
            <a:picLocks noChangeAspect="1"/>
          </p:cNvPicPr>
          <p:nvPr userDrawn="1"/>
        </p:nvPicPr>
        <p:blipFill>
          <a:blip r:embed="rId3"/>
          <a:stretch>
            <a:fillRect/>
          </a:stretch>
        </p:blipFill>
        <p:spPr>
          <a:xfrm>
            <a:off x="640754" y="1242149"/>
            <a:ext cx="5114588" cy="342289"/>
          </a:xfrm>
          <a:prstGeom prst="rect">
            <a:avLst/>
          </a:prstGeom>
        </p:spPr>
      </p:pic>
      <p:sp>
        <p:nvSpPr>
          <p:cNvPr id="13" name="Text Placeholder 15">
            <a:extLst>
              <a:ext uri="{FF2B5EF4-FFF2-40B4-BE49-F238E27FC236}">
                <a16:creationId xmlns:a16="http://schemas.microsoft.com/office/drawing/2014/main" id="{2929CE9E-34C1-F34F-8DB3-0536517C84E1}"/>
              </a:ext>
            </a:extLst>
          </p:cNvPr>
          <p:cNvSpPr>
            <a:spLocks noGrp="1"/>
          </p:cNvSpPr>
          <p:nvPr>
            <p:ph type="body" sz="quarter" idx="12" hasCustomPrompt="1"/>
          </p:nvPr>
        </p:nvSpPr>
        <p:spPr>
          <a:xfrm>
            <a:off x="647700" y="4968929"/>
            <a:ext cx="5107642" cy="299982"/>
          </a:xfrm>
          <a:prstGeom prst="rect">
            <a:avLst/>
          </a:prstGeom>
        </p:spPr>
        <p:txBody>
          <a:bodyPr lIns="0" rIns="0" anchor="t" anchorCtr="0"/>
          <a:lstStyle>
            <a:lvl1pPr marL="0" indent="0">
              <a:buFontTx/>
              <a:buNone/>
              <a:defRPr sz="1800" b="0" i="0" baseline="0">
                <a:solidFill>
                  <a:srgbClr val="00033E"/>
                </a:solidFill>
                <a:latin typeface="Roboto Thin" panose="02000000000000000000" pitchFamily="2" charset="0"/>
                <a:ea typeface="Roboto Thin"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Your Name </a:t>
            </a:r>
          </a:p>
        </p:txBody>
      </p:sp>
      <p:sp>
        <p:nvSpPr>
          <p:cNvPr id="14" name="Text Placeholder 15">
            <a:extLst>
              <a:ext uri="{FF2B5EF4-FFF2-40B4-BE49-F238E27FC236}">
                <a16:creationId xmlns:a16="http://schemas.microsoft.com/office/drawing/2014/main" id="{1743B32B-6DD3-5B4C-90ED-1A3D301AF1C5}"/>
              </a:ext>
            </a:extLst>
          </p:cNvPr>
          <p:cNvSpPr>
            <a:spLocks noGrp="1"/>
          </p:cNvSpPr>
          <p:nvPr>
            <p:ph type="body" sz="quarter" idx="13" hasCustomPrompt="1"/>
          </p:nvPr>
        </p:nvSpPr>
        <p:spPr>
          <a:xfrm>
            <a:off x="647700" y="5304627"/>
            <a:ext cx="5107642" cy="360818"/>
          </a:xfrm>
          <a:prstGeom prst="rect">
            <a:avLst/>
          </a:prstGeom>
        </p:spPr>
        <p:txBody>
          <a:bodyPr lIns="0" rIns="0" anchor="t" anchorCtr="0"/>
          <a:lstStyle>
            <a:lvl1pPr marL="0" indent="0">
              <a:buFontTx/>
              <a:buNone/>
              <a:defRPr sz="1800" b="0" i="0" baseline="0">
                <a:solidFill>
                  <a:srgbClr val="00033E"/>
                </a:solidFill>
                <a:latin typeface="Roboto Medium" panose="02000000000000000000" pitchFamily="2"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Your Title </a:t>
            </a:r>
          </a:p>
        </p:txBody>
      </p:sp>
      <p:sp>
        <p:nvSpPr>
          <p:cNvPr id="15" name="Subtitle 2">
            <a:extLst>
              <a:ext uri="{FF2B5EF4-FFF2-40B4-BE49-F238E27FC236}">
                <a16:creationId xmlns:a16="http://schemas.microsoft.com/office/drawing/2014/main" id="{BF360DF3-3EC1-1C42-A3BC-77606DF21C65}"/>
              </a:ext>
            </a:extLst>
          </p:cNvPr>
          <p:cNvSpPr>
            <a:spLocks noGrp="1"/>
          </p:cNvSpPr>
          <p:nvPr>
            <p:ph type="subTitle" idx="1" hasCustomPrompt="1"/>
          </p:nvPr>
        </p:nvSpPr>
        <p:spPr>
          <a:xfrm>
            <a:off x="640754" y="3773214"/>
            <a:ext cx="8452912" cy="681340"/>
          </a:xfrm>
          <a:prstGeom prst="rect">
            <a:avLst/>
          </a:prstGeom>
        </p:spPr>
        <p:txBody>
          <a:bodyPr lIns="0" tIns="0" rIns="0" bIns="0"/>
          <a:lstStyle>
            <a:lvl1pPr marL="0" indent="0" algn="l">
              <a:buNone/>
              <a:defRPr sz="1800" b="0" i="0" baseline="0">
                <a:solidFill>
                  <a:srgbClr val="00033E"/>
                </a:solidFill>
                <a:latin typeface="Roboto" panose="02000000000000000000" pitchFamily="2" charset="0"/>
                <a:ea typeface="Roboto"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date of presentation here</a:t>
            </a:r>
          </a:p>
        </p:txBody>
      </p:sp>
      <p:sp>
        <p:nvSpPr>
          <p:cNvPr id="9" name="Text Placeholder 2">
            <a:extLst>
              <a:ext uri="{FF2B5EF4-FFF2-40B4-BE49-F238E27FC236}">
                <a16:creationId xmlns:a16="http://schemas.microsoft.com/office/drawing/2014/main" id="{AC3A27C8-BE91-694B-9193-554A6BFF8A86}"/>
              </a:ext>
            </a:extLst>
          </p:cNvPr>
          <p:cNvSpPr>
            <a:spLocks noGrp="1"/>
          </p:cNvSpPr>
          <p:nvPr>
            <p:ph type="body" sz="quarter" idx="11" hasCustomPrompt="1"/>
          </p:nvPr>
        </p:nvSpPr>
        <p:spPr>
          <a:xfrm>
            <a:off x="640754" y="2000226"/>
            <a:ext cx="7768460" cy="1568699"/>
          </a:xfrm>
          <a:prstGeom prst="rect">
            <a:avLst/>
          </a:prstGeom>
        </p:spPr>
        <p:txBody>
          <a:bodyPr/>
          <a:lstStyle>
            <a:lvl1pPr marL="0" indent="0">
              <a:buNone/>
              <a:defRPr sz="4800" b="0" i="1" cap="all" baseline="0">
                <a:solidFill>
                  <a:srgbClr val="00033E"/>
                </a:solidFill>
                <a:latin typeface="Roboto Medium" panose="02000000000000000000" pitchFamily="2" charset="0"/>
              </a:defRPr>
            </a:lvl1pPr>
          </a:lstStyle>
          <a:p>
            <a:pPr lvl="0"/>
            <a:r>
              <a:rPr lang="en-US" dirty="0"/>
              <a:t>Add the Title of Your Presentation Here</a:t>
            </a:r>
          </a:p>
        </p:txBody>
      </p:sp>
      <p:sp>
        <p:nvSpPr>
          <p:cNvPr id="8" name="Rectangle 7">
            <a:extLst>
              <a:ext uri="{FF2B5EF4-FFF2-40B4-BE49-F238E27FC236}">
                <a16:creationId xmlns:a16="http://schemas.microsoft.com/office/drawing/2014/main" id="{3EF313BD-E4AC-A548-A85A-715D828D0EC5}"/>
              </a:ext>
            </a:extLst>
          </p:cNvPr>
          <p:cNvSpPr/>
          <p:nvPr userDrawn="1"/>
        </p:nvSpPr>
        <p:spPr>
          <a:xfrm>
            <a:off x="0" y="6419654"/>
            <a:ext cx="12192000" cy="4383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3E777B5-C605-7247-B892-8231D27A1352}"/>
              </a:ext>
            </a:extLst>
          </p:cNvPr>
          <p:cNvSpPr txBox="1"/>
          <p:nvPr userDrawn="1"/>
        </p:nvSpPr>
        <p:spPr>
          <a:xfrm>
            <a:off x="8305800" y="6549281"/>
            <a:ext cx="2743200" cy="200055"/>
          </a:xfrm>
          <a:prstGeom prst="rect">
            <a:avLst/>
          </a:prstGeom>
          <a:noFill/>
        </p:spPr>
        <p:txBody>
          <a:bodyPr wrap="square" rtlCol="0">
            <a:spAutoFit/>
          </a:bodyPr>
          <a:lstStyle/>
          <a:p>
            <a:pPr algn="r"/>
            <a:r>
              <a:rPr lang="en-US" sz="700" dirty="0">
                <a:solidFill>
                  <a:srgbClr val="FFFFFF"/>
                </a:solidFill>
              </a:rPr>
              <a:t>© </a:t>
            </a:r>
            <a:r>
              <a:rPr lang="en-CA" sz="700" dirty="0">
                <a:solidFill>
                  <a:srgbClr val="FFFFFF"/>
                </a:solidFill>
              </a:rPr>
              <a:t>2023 </a:t>
            </a:r>
            <a:r>
              <a:rPr lang="en-US" sz="700" baseline="0" dirty="0">
                <a:solidFill>
                  <a:srgbClr val="FFFFFF"/>
                </a:solidFill>
              </a:rPr>
              <a:t>BlackBerry</a:t>
            </a:r>
            <a:r>
              <a:rPr lang="en-US" sz="700" dirty="0">
                <a:solidFill>
                  <a:srgbClr val="FFFFFF"/>
                </a:solidFill>
              </a:rPr>
              <a:t>. All Rights Reserved.</a:t>
            </a:r>
          </a:p>
        </p:txBody>
      </p:sp>
      <p:sp>
        <p:nvSpPr>
          <p:cNvPr id="11" name="Slide Number Placeholder 4">
            <a:extLst>
              <a:ext uri="{FF2B5EF4-FFF2-40B4-BE49-F238E27FC236}">
                <a16:creationId xmlns:a16="http://schemas.microsoft.com/office/drawing/2014/main" id="{A6CC32EF-57B7-9346-B463-8EF2C9090354}"/>
              </a:ext>
            </a:extLst>
          </p:cNvPr>
          <p:cNvSpPr txBox="1">
            <a:spLocks noGrp="1"/>
          </p:cNvSpPr>
          <p:nvPr userDrawn="1"/>
        </p:nvSpPr>
        <p:spPr bwMode="auto">
          <a:xfrm rot="10800000" flipV="1">
            <a:off x="11379200" y="6539516"/>
            <a:ext cx="724891" cy="219586"/>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fld id="{C0D0805C-640A-49D9-81A6-59BD7BEBF471}" type="slidenum">
              <a:rPr kumimoji="0" lang="en-US" sz="700" b="0" i="0" u="none" strike="noStrike" kern="0" cap="none" spc="0" normalizeH="0" baseline="0" noProof="0" smtClean="0">
                <a:ln>
                  <a:noFill/>
                </a:ln>
                <a:solidFill>
                  <a:schemeClr val="bg1"/>
                </a:solidFill>
                <a:effectLst/>
                <a:uLnTx/>
                <a:uFillTx/>
              </a:rPr>
              <a:pPr marL="0" marR="0" lvl="0" indent="0" algn="ctr" defTabSz="914400" eaLnBrk="1" fontAlgn="auto" latinLnBrk="0" hangingPunct="1">
                <a:lnSpc>
                  <a:spcPct val="100000"/>
                </a:lnSpc>
                <a:spcBef>
                  <a:spcPct val="0"/>
                </a:spcBef>
                <a:spcAft>
                  <a:spcPts val="0"/>
                </a:spcAft>
                <a:buClrTx/>
                <a:buSzTx/>
                <a:buFontTx/>
                <a:buNone/>
                <a:tabLst/>
                <a:defRPr/>
              </a:pPr>
              <a:t>‹#›</a:t>
            </a:fld>
            <a:endParaRPr kumimoji="0" lang="en-US" sz="700" b="0" i="0" u="none" strike="noStrike" kern="0" cap="none" spc="0" normalizeH="0" baseline="0" noProof="0" dirty="0">
              <a:ln>
                <a:noFill/>
              </a:ln>
              <a:solidFill>
                <a:schemeClr val="bg1"/>
              </a:solidFill>
              <a:effectLst/>
              <a:uLnTx/>
              <a:uFillTx/>
            </a:endParaRPr>
          </a:p>
        </p:txBody>
      </p:sp>
      <p:pic>
        <p:nvPicPr>
          <p:cNvPr id="12" name="Picture 11">
            <a:extLst>
              <a:ext uri="{FF2B5EF4-FFF2-40B4-BE49-F238E27FC236}">
                <a16:creationId xmlns:a16="http://schemas.microsoft.com/office/drawing/2014/main" id="{BDD5321E-CF14-034D-BE43-CB947B6700DA}"/>
              </a:ext>
            </a:extLst>
          </p:cNvPr>
          <p:cNvPicPr>
            <a:picLocks noChangeAspect="1"/>
          </p:cNvPicPr>
          <p:nvPr userDrawn="1"/>
        </p:nvPicPr>
        <p:blipFill>
          <a:blip r:embed="rId4"/>
          <a:srcRect/>
          <a:stretch/>
        </p:blipFill>
        <p:spPr>
          <a:xfrm>
            <a:off x="444066" y="6538437"/>
            <a:ext cx="2643409" cy="213917"/>
          </a:xfrm>
          <a:prstGeom prst="rect">
            <a:avLst/>
          </a:prstGeom>
        </p:spPr>
      </p:pic>
    </p:spTree>
    <p:extLst>
      <p:ext uri="{BB962C8B-B14F-4D97-AF65-F5344CB8AC3E}">
        <p14:creationId xmlns:p14="http://schemas.microsoft.com/office/powerpoint/2010/main" val="359848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pic>
        <p:nvPicPr>
          <p:cNvPr id="5" name="Picture 4" descr="A picture containing computer, computer, swimming&#10;&#10;Description automatically generated">
            <a:extLst>
              <a:ext uri="{FF2B5EF4-FFF2-40B4-BE49-F238E27FC236}">
                <a16:creationId xmlns:a16="http://schemas.microsoft.com/office/drawing/2014/main" id="{5C0F4BCF-7104-CC46-A3D1-3F933E79FDD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0E759F0E-AE9A-1A42-979C-0C652B2A4DF4}"/>
              </a:ext>
            </a:extLst>
          </p:cNvPr>
          <p:cNvPicPr>
            <a:picLocks noChangeAspect="1"/>
          </p:cNvPicPr>
          <p:nvPr userDrawn="1"/>
        </p:nvPicPr>
        <p:blipFill rotWithShape="1">
          <a:blip r:embed="rId3"/>
          <a:srcRect l="5989" t="2953" r="2953" b="5989"/>
          <a:stretch/>
        </p:blipFill>
        <p:spPr>
          <a:xfrm>
            <a:off x="0" y="0"/>
            <a:ext cx="12192000" cy="6858000"/>
          </a:xfrm>
          <a:prstGeom prst="rect">
            <a:avLst/>
          </a:prstGeom>
        </p:spPr>
      </p:pic>
      <p:sp>
        <p:nvSpPr>
          <p:cNvPr id="6" name="Text Placeholder 2">
            <a:extLst>
              <a:ext uri="{FF2B5EF4-FFF2-40B4-BE49-F238E27FC236}">
                <a16:creationId xmlns:a16="http://schemas.microsoft.com/office/drawing/2014/main" id="{E325A4B9-8FDC-9C4E-B90E-7E5BE8921DA3}"/>
              </a:ext>
            </a:extLst>
          </p:cNvPr>
          <p:cNvSpPr>
            <a:spLocks noGrp="1"/>
          </p:cNvSpPr>
          <p:nvPr>
            <p:ph type="body" sz="quarter" idx="13" hasCustomPrompt="1"/>
          </p:nvPr>
        </p:nvSpPr>
        <p:spPr>
          <a:xfrm>
            <a:off x="2675595" y="2991616"/>
            <a:ext cx="6840810" cy="1135542"/>
          </a:xfrm>
          <a:prstGeom prst="rect">
            <a:avLst/>
          </a:prstGeom>
        </p:spPr>
        <p:txBody>
          <a:bodyPr/>
          <a:lstStyle>
            <a:lvl1pPr marL="0" indent="0" algn="ctr">
              <a:buNone/>
              <a:defRPr sz="3400" b="0" i="0" cap="none" baseline="0">
                <a:solidFill>
                  <a:srgbClr val="00033E"/>
                </a:solidFill>
                <a:latin typeface="Roboto Medium" panose="02000000000000000000" pitchFamily="2" charset="0"/>
              </a:defRPr>
            </a:lvl1pPr>
          </a:lstStyle>
          <a:p>
            <a:pPr lvl="0"/>
            <a:r>
              <a:rPr lang="en-US" dirty="0"/>
              <a:t>Make an inspirational statement or add a quote here</a:t>
            </a:r>
          </a:p>
        </p:txBody>
      </p:sp>
      <p:sp>
        <p:nvSpPr>
          <p:cNvPr id="7" name="Rectangle 6">
            <a:extLst>
              <a:ext uri="{FF2B5EF4-FFF2-40B4-BE49-F238E27FC236}">
                <a16:creationId xmlns:a16="http://schemas.microsoft.com/office/drawing/2014/main" id="{417567D0-9FD2-B241-B5ED-E789CD07C25F}"/>
              </a:ext>
            </a:extLst>
          </p:cNvPr>
          <p:cNvSpPr/>
          <p:nvPr userDrawn="1"/>
        </p:nvSpPr>
        <p:spPr>
          <a:xfrm>
            <a:off x="0" y="6419654"/>
            <a:ext cx="12192000" cy="4383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9A6626-531B-E94C-9FDB-4CCA3B7D972F}"/>
              </a:ext>
            </a:extLst>
          </p:cNvPr>
          <p:cNvSpPr txBox="1"/>
          <p:nvPr userDrawn="1"/>
        </p:nvSpPr>
        <p:spPr>
          <a:xfrm>
            <a:off x="8305800" y="6549281"/>
            <a:ext cx="2743200" cy="200055"/>
          </a:xfrm>
          <a:prstGeom prst="rect">
            <a:avLst/>
          </a:prstGeom>
          <a:noFill/>
        </p:spPr>
        <p:txBody>
          <a:bodyPr wrap="square" rtlCol="0">
            <a:spAutoFit/>
          </a:bodyPr>
          <a:lstStyle/>
          <a:p>
            <a:pPr algn="r"/>
            <a:r>
              <a:rPr lang="en-US" sz="700" dirty="0">
                <a:solidFill>
                  <a:srgbClr val="FFFFFF"/>
                </a:solidFill>
              </a:rPr>
              <a:t>© </a:t>
            </a:r>
            <a:r>
              <a:rPr lang="en-CA" sz="700" dirty="0">
                <a:solidFill>
                  <a:srgbClr val="FFFFFF"/>
                </a:solidFill>
              </a:rPr>
              <a:t>2023 </a:t>
            </a:r>
            <a:r>
              <a:rPr lang="en-US" sz="700" baseline="0" dirty="0">
                <a:solidFill>
                  <a:srgbClr val="FFFFFF"/>
                </a:solidFill>
              </a:rPr>
              <a:t>BlackBerry</a:t>
            </a:r>
            <a:r>
              <a:rPr lang="en-US" sz="700" dirty="0">
                <a:solidFill>
                  <a:srgbClr val="FFFFFF"/>
                </a:solidFill>
              </a:rPr>
              <a:t>. All Rights Reserved.</a:t>
            </a:r>
          </a:p>
        </p:txBody>
      </p:sp>
      <p:sp>
        <p:nvSpPr>
          <p:cNvPr id="9" name="Slide Number Placeholder 4">
            <a:extLst>
              <a:ext uri="{FF2B5EF4-FFF2-40B4-BE49-F238E27FC236}">
                <a16:creationId xmlns:a16="http://schemas.microsoft.com/office/drawing/2014/main" id="{B26D9ED7-5D9D-CD40-9A5E-90BADB26A071}"/>
              </a:ext>
            </a:extLst>
          </p:cNvPr>
          <p:cNvSpPr txBox="1">
            <a:spLocks noGrp="1"/>
          </p:cNvSpPr>
          <p:nvPr userDrawn="1"/>
        </p:nvSpPr>
        <p:spPr bwMode="auto">
          <a:xfrm rot="10800000" flipV="1">
            <a:off x="11379200" y="6539516"/>
            <a:ext cx="724891" cy="219586"/>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fld id="{C0D0805C-640A-49D9-81A6-59BD7BEBF471}" type="slidenum">
              <a:rPr kumimoji="0" lang="en-US" sz="700" b="0" i="0" u="none" strike="noStrike" kern="0" cap="none" spc="0" normalizeH="0" baseline="0" noProof="0" smtClean="0">
                <a:ln>
                  <a:noFill/>
                </a:ln>
                <a:solidFill>
                  <a:schemeClr val="bg1"/>
                </a:solidFill>
                <a:effectLst/>
                <a:uLnTx/>
                <a:uFillTx/>
              </a:rPr>
              <a:pPr marL="0" marR="0" lvl="0" indent="0" algn="ctr" defTabSz="914400" eaLnBrk="1" fontAlgn="auto" latinLnBrk="0" hangingPunct="1">
                <a:lnSpc>
                  <a:spcPct val="100000"/>
                </a:lnSpc>
                <a:spcBef>
                  <a:spcPct val="0"/>
                </a:spcBef>
                <a:spcAft>
                  <a:spcPts val="0"/>
                </a:spcAft>
                <a:buClrTx/>
                <a:buSzTx/>
                <a:buFontTx/>
                <a:buNone/>
                <a:tabLst/>
                <a:defRPr/>
              </a:pPr>
              <a:t>‹#›</a:t>
            </a:fld>
            <a:endParaRPr kumimoji="0" lang="en-US" sz="700" b="0" i="0" u="none" strike="noStrike" kern="0" cap="none" spc="0" normalizeH="0" baseline="0" noProof="0" dirty="0">
              <a:ln>
                <a:noFill/>
              </a:ln>
              <a:solidFill>
                <a:schemeClr val="bg1"/>
              </a:solidFill>
              <a:effectLst/>
              <a:uLnTx/>
              <a:uFillTx/>
            </a:endParaRPr>
          </a:p>
        </p:txBody>
      </p:sp>
      <p:pic>
        <p:nvPicPr>
          <p:cNvPr id="10" name="Picture 9">
            <a:extLst>
              <a:ext uri="{FF2B5EF4-FFF2-40B4-BE49-F238E27FC236}">
                <a16:creationId xmlns:a16="http://schemas.microsoft.com/office/drawing/2014/main" id="{93283458-A928-D349-9D48-767ED6E03DE9}"/>
              </a:ext>
            </a:extLst>
          </p:cNvPr>
          <p:cNvPicPr>
            <a:picLocks noChangeAspect="1"/>
          </p:cNvPicPr>
          <p:nvPr userDrawn="1"/>
        </p:nvPicPr>
        <p:blipFill>
          <a:blip r:embed="rId4"/>
          <a:srcRect/>
          <a:stretch/>
        </p:blipFill>
        <p:spPr>
          <a:xfrm>
            <a:off x="444066" y="6538437"/>
            <a:ext cx="2643409" cy="213917"/>
          </a:xfrm>
          <a:prstGeom prst="rect">
            <a:avLst/>
          </a:prstGeom>
        </p:spPr>
      </p:pic>
    </p:spTree>
    <p:extLst>
      <p:ext uri="{BB962C8B-B14F-4D97-AF65-F5344CB8AC3E}">
        <p14:creationId xmlns:p14="http://schemas.microsoft.com/office/powerpoint/2010/main" val="134724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Sta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C8D8E75-ABB0-2E40-B203-7302171BA009}"/>
              </a:ext>
            </a:extLst>
          </p:cNvPr>
          <p:cNvPicPr>
            <a:picLocks noChangeAspect="1"/>
          </p:cNvPicPr>
          <p:nvPr userDrawn="1"/>
        </p:nvPicPr>
        <p:blipFill rotWithShape="1">
          <a:blip r:embed="rId2"/>
          <a:srcRect l="17424" t="17772" r="15133" b="14974"/>
          <a:stretch/>
        </p:blipFill>
        <p:spPr>
          <a:xfrm>
            <a:off x="-1" y="-1"/>
            <a:ext cx="12192000" cy="6858000"/>
          </a:xfrm>
          <a:prstGeom prst="rect">
            <a:avLst/>
          </a:prstGeom>
        </p:spPr>
      </p:pic>
      <p:sp>
        <p:nvSpPr>
          <p:cNvPr id="9" name="Text Placeholder 8">
            <a:extLst>
              <a:ext uri="{FF2B5EF4-FFF2-40B4-BE49-F238E27FC236}">
                <a16:creationId xmlns:a16="http://schemas.microsoft.com/office/drawing/2014/main" id="{61207230-658E-0142-97DC-CB50A8BCD94D}"/>
              </a:ext>
            </a:extLst>
          </p:cNvPr>
          <p:cNvSpPr>
            <a:spLocks noGrp="1"/>
          </p:cNvSpPr>
          <p:nvPr>
            <p:ph type="body" sz="quarter" idx="10" hasCustomPrompt="1"/>
          </p:nvPr>
        </p:nvSpPr>
        <p:spPr>
          <a:xfrm>
            <a:off x="990600" y="1971211"/>
            <a:ext cx="6096000" cy="3016250"/>
          </a:xfrm>
          <a:prstGeom prst="rect">
            <a:avLst/>
          </a:prstGeom>
        </p:spPr>
        <p:txBody>
          <a:bodyPr/>
          <a:lstStyle>
            <a:lvl1pPr marL="0" indent="0">
              <a:buNone/>
              <a:defRPr sz="15000" b="0" i="1" cap="all" baseline="0">
                <a:solidFill>
                  <a:srgbClr val="1371DC"/>
                </a:solidFill>
                <a:latin typeface="Roboto Medium" panose="02000000000000000000" pitchFamily="2" charset="0"/>
              </a:defRPr>
            </a:lvl1pPr>
            <a:lvl2pPr>
              <a:defRPr sz="20000" b="0" i="1" cap="all" baseline="0">
                <a:solidFill>
                  <a:schemeClr val="accent4"/>
                </a:solidFill>
                <a:latin typeface="Roboto Medium" panose="02000000000000000000" pitchFamily="2" charset="0"/>
              </a:defRPr>
            </a:lvl2pPr>
            <a:lvl3pPr>
              <a:defRPr sz="20000" b="0" i="1" cap="all" baseline="0">
                <a:solidFill>
                  <a:schemeClr val="accent4"/>
                </a:solidFill>
                <a:latin typeface="Roboto Medium" panose="02000000000000000000" pitchFamily="2" charset="0"/>
              </a:defRPr>
            </a:lvl3pPr>
            <a:lvl4pPr>
              <a:defRPr sz="20000" b="0" i="1" cap="all" baseline="0">
                <a:solidFill>
                  <a:schemeClr val="accent4"/>
                </a:solidFill>
                <a:latin typeface="Roboto Medium" panose="02000000000000000000" pitchFamily="2" charset="0"/>
              </a:defRPr>
            </a:lvl4pPr>
            <a:lvl5pPr>
              <a:defRPr sz="20000" b="0" i="1" cap="all" baseline="0">
                <a:solidFill>
                  <a:schemeClr val="accent4"/>
                </a:solidFill>
                <a:latin typeface="Roboto Medium" panose="02000000000000000000" pitchFamily="2" charset="0"/>
              </a:defRPr>
            </a:lvl5pPr>
          </a:lstStyle>
          <a:p>
            <a:pPr lvl="0"/>
            <a:r>
              <a:rPr lang="en-US" dirty="0"/>
              <a:t>100%</a:t>
            </a:r>
          </a:p>
        </p:txBody>
      </p:sp>
      <p:sp>
        <p:nvSpPr>
          <p:cNvPr id="11" name="Text Placeholder 10">
            <a:extLst>
              <a:ext uri="{FF2B5EF4-FFF2-40B4-BE49-F238E27FC236}">
                <a16:creationId xmlns:a16="http://schemas.microsoft.com/office/drawing/2014/main" id="{B3A9B34D-4360-B64B-A5A4-5B4436337107}"/>
              </a:ext>
            </a:extLst>
          </p:cNvPr>
          <p:cNvSpPr>
            <a:spLocks noGrp="1"/>
          </p:cNvSpPr>
          <p:nvPr>
            <p:ph type="body" sz="quarter" idx="11" hasCustomPrompt="1"/>
          </p:nvPr>
        </p:nvSpPr>
        <p:spPr>
          <a:xfrm>
            <a:off x="990600" y="1550125"/>
            <a:ext cx="6096000" cy="311785"/>
          </a:xfrm>
          <a:prstGeom prst="rect">
            <a:avLst/>
          </a:prstGeom>
        </p:spPr>
        <p:txBody>
          <a:bodyPr/>
          <a:lstStyle>
            <a:lvl1pPr marL="0" indent="0">
              <a:buNone/>
              <a:defRPr sz="1600" baseline="0">
                <a:solidFill>
                  <a:srgbClr val="00033E"/>
                </a:solidFill>
                <a:latin typeface="Roboto Medium" panose="02000000000000000000" pitchFamily="2" charset="0"/>
              </a:defRPr>
            </a:lvl1pPr>
          </a:lstStyle>
          <a:p>
            <a:pPr lvl="0"/>
            <a:r>
              <a:rPr lang="en-US" dirty="0"/>
              <a:t>Add a title to the stat here</a:t>
            </a:r>
          </a:p>
        </p:txBody>
      </p:sp>
      <p:sp>
        <p:nvSpPr>
          <p:cNvPr id="12" name="Text Placeholder 10">
            <a:extLst>
              <a:ext uri="{FF2B5EF4-FFF2-40B4-BE49-F238E27FC236}">
                <a16:creationId xmlns:a16="http://schemas.microsoft.com/office/drawing/2014/main" id="{763E9674-5D1A-014D-ACDD-EDF54F930DF0}"/>
              </a:ext>
            </a:extLst>
          </p:cNvPr>
          <p:cNvSpPr>
            <a:spLocks noGrp="1"/>
          </p:cNvSpPr>
          <p:nvPr>
            <p:ph type="body" sz="quarter" idx="12" hasCustomPrompt="1"/>
          </p:nvPr>
        </p:nvSpPr>
        <p:spPr>
          <a:xfrm>
            <a:off x="7285074" y="2017958"/>
            <a:ext cx="3916325" cy="296950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300" baseline="0">
                <a:solidFill>
                  <a:srgbClr val="00033E"/>
                </a:solidFill>
                <a:latin typeface="Roboto Light" panose="02000000000000000000" pitchFamily="2"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CA" dirty="0">
                <a:solidFill>
                  <a:schemeClr val="bg1"/>
                </a:solidFill>
                <a:latin typeface="Roboto Light" panose="02000000000000000000" pitchFamily="2" charset="0"/>
                <a:ea typeface="Roboto Light" panose="02000000000000000000" pitchFamily="2" charset="0"/>
              </a:rPr>
              <a:t>Lorem ipsum dolor sit </a:t>
            </a:r>
            <a:r>
              <a:rPr lang="en-CA" dirty="0" err="1">
                <a:solidFill>
                  <a:schemeClr val="bg1"/>
                </a:solidFill>
                <a:latin typeface="Roboto Light" panose="02000000000000000000" pitchFamily="2" charset="0"/>
                <a:ea typeface="Roboto Light" panose="02000000000000000000" pitchFamily="2" charset="0"/>
              </a:rPr>
              <a:t>amet</a:t>
            </a:r>
            <a:r>
              <a:rPr lang="en-CA" dirty="0">
                <a:solidFill>
                  <a:schemeClr val="bg1"/>
                </a:solidFill>
                <a:latin typeface="Roboto Light" panose="02000000000000000000" pitchFamily="2" charset="0"/>
                <a:ea typeface="Roboto Light" panose="02000000000000000000" pitchFamily="2" charset="0"/>
              </a:rPr>
              <a:t>, </a:t>
            </a:r>
            <a:r>
              <a:rPr lang="en-CA" dirty="0" err="1">
                <a:solidFill>
                  <a:schemeClr val="bg1"/>
                </a:solidFill>
                <a:latin typeface="Roboto Light" panose="02000000000000000000" pitchFamily="2" charset="0"/>
                <a:ea typeface="Roboto Light" panose="02000000000000000000" pitchFamily="2" charset="0"/>
              </a:rPr>
              <a:t>consectetur</a:t>
            </a:r>
            <a:r>
              <a:rPr lang="en-CA" dirty="0">
                <a:solidFill>
                  <a:schemeClr val="bg1"/>
                </a:solidFill>
                <a:latin typeface="Roboto Light" panose="02000000000000000000" pitchFamily="2" charset="0"/>
                <a:ea typeface="Roboto Light" panose="02000000000000000000" pitchFamily="2" charset="0"/>
              </a:rPr>
              <a:t> </a:t>
            </a:r>
            <a:r>
              <a:rPr lang="en-CA" dirty="0" err="1">
                <a:solidFill>
                  <a:schemeClr val="bg1"/>
                </a:solidFill>
                <a:latin typeface="Roboto Light" panose="02000000000000000000" pitchFamily="2" charset="0"/>
                <a:ea typeface="Roboto Light" panose="02000000000000000000" pitchFamily="2" charset="0"/>
              </a:rPr>
              <a:t>adipiscing</a:t>
            </a:r>
            <a:r>
              <a:rPr lang="en-CA" dirty="0">
                <a:solidFill>
                  <a:schemeClr val="bg1"/>
                </a:solidFill>
                <a:latin typeface="Roboto Light" panose="02000000000000000000" pitchFamily="2" charset="0"/>
                <a:ea typeface="Roboto Light" panose="02000000000000000000" pitchFamily="2" charset="0"/>
              </a:rPr>
              <a:t> </a:t>
            </a:r>
            <a:r>
              <a:rPr lang="en-CA" dirty="0" err="1">
                <a:solidFill>
                  <a:schemeClr val="bg1"/>
                </a:solidFill>
                <a:latin typeface="Roboto Light" panose="02000000000000000000" pitchFamily="2" charset="0"/>
                <a:ea typeface="Roboto Light" panose="02000000000000000000" pitchFamily="2" charset="0"/>
              </a:rPr>
              <a:t>elit</a:t>
            </a:r>
            <a:r>
              <a:rPr lang="en-CA" dirty="0">
                <a:solidFill>
                  <a:schemeClr val="bg1"/>
                </a:solidFill>
                <a:latin typeface="Roboto Light" panose="02000000000000000000" pitchFamily="2" charset="0"/>
                <a:ea typeface="Roboto Light" panose="02000000000000000000" pitchFamily="2" charset="0"/>
              </a:rPr>
              <a:t>, sed do </a:t>
            </a:r>
            <a:r>
              <a:rPr lang="en-CA" dirty="0" err="1">
                <a:solidFill>
                  <a:schemeClr val="bg1"/>
                </a:solidFill>
                <a:latin typeface="Roboto Light" panose="02000000000000000000" pitchFamily="2" charset="0"/>
                <a:ea typeface="Roboto Light" panose="02000000000000000000" pitchFamily="2" charset="0"/>
              </a:rPr>
              <a:t>eiusmod</a:t>
            </a:r>
            <a:r>
              <a:rPr lang="en-CA" dirty="0">
                <a:solidFill>
                  <a:schemeClr val="bg1"/>
                </a:solidFill>
                <a:latin typeface="Roboto Light" panose="02000000000000000000" pitchFamily="2" charset="0"/>
                <a:ea typeface="Roboto Light" panose="02000000000000000000" pitchFamily="2" charset="0"/>
              </a:rPr>
              <a:t> </a:t>
            </a:r>
            <a:r>
              <a:rPr lang="en-CA" dirty="0" err="1">
                <a:solidFill>
                  <a:schemeClr val="bg1"/>
                </a:solidFill>
                <a:latin typeface="Roboto Light" panose="02000000000000000000" pitchFamily="2" charset="0"/>
                <a:ea typeface="Roboto Light" panose="02000000000000000000" pitchFamily="2" charset="0"/>
              </a:rPr>
              <a:t>tempor</a:t>
            </a:r>
            <a:r>
              <a:rPr lang="en-CA" dirty="0">
                <a:solidFill>
                  <a:schemeClr val="bg1"/>
                </a:solidFill>
                <a:latin typeface="Roboto Light" panose="02000000000000000000" pitchFamily="2" charset="0"/>
                <a:ea typeface="Roboto Light" panose="02000000000000000000" pitchFamily="2" charset="0"/>
              </a:rPr>
              <a:t> </a:t>
            </a:r>
            <a:r>
              <a:rPr lang="en-CA" dirty="0" err="1">
                <a:solidFill>
                  <a:schemeClr val="bg1"/>
                </a:solidFill>
                <a:latin typeface="Roboto Light" panose="02000000000000000000" pitchFamily="2" charset="0"/>
                <a:ea typeface="Roboto Light" panose="02000000000000000000" pitchFamily="2" charset="0"/>
              </a:rPr>
              <a:t>incididunt</a:t>
            </a:r>
            <a:r>
              <a:rPr lang="en-CA" dirty="0">
                <a:solidFill>
                  <a:schemeClr val="bg1"/>
                </a:solidFill>
                <a:latin typeface="Roboto Light" panose="02000000000000000000" pitchFamily="2" charset="0"/>
                <a:ea typeface="Roboto Light" panose="02000000000000000000" pitchFamily="2" charset="0"/>
              </a:rPr>
              <a:t>. Lorem ipsum dolor sit </a:t>
            </a:r>
            <a:r>
              <a:rPr lang="en-CA" dirty="0" err="1">
                <a:solidFill>
                  <a:schemeClr val="bg1"/>
                </a:solidFill>
                <a:latin typeface="Roboto Light" panose="02000000000000000000" pitchFamily="2" charset="0"/>
                <a:ea typeface="Roboto Light" panose="02000000000000000000" pitchFamily="2" charset="0"/>
              </a:rPr>
              <a:t>amet</a:t>
            </a:r>
            <a:r>
              <a:rPr lang="en-CA" dirty="0">
                <a:solidFill>
                  <a:schemeClr val="bg1"/>
                </a:solidFill>
                <a:latin typeface="Roboto Light" panose="02000000000000000000" pitchFamily="2" charset="0"/>
                <a:ea typeface="Roboto Light" panose="02000000000000000000" pitchFamily="2" charset="0"/>
              </a:rPr>
              <a:t>, </a:t>
            </a:r>
            <a:r>
              <a:rPr lang="en-CA" dirty="0" err="1">
                <a:solidFill>
                  <a:schemeClr val="bg1"/>
                </a:solidFill>
                <a:latin typeface="Roboto Light" panose="02000000000000000000" pitchFamily="2" charset="0"/>
                <a:ea typeface="Roboto Light" panose="02000000000000000000" pitchFamily="2" charset="0"/>
              </a:rPr>
              <a:t>consectetur</a:t>
            </a:r>
            <a:r>
              <a:rPr lang="en-CA" dirty="0">
                <a:solidFill>
                  <a:schemeClr val="bg1"/>
                </a:solidFill>
                <a:latin typeface="Roboto Light" panose="02000000000000000000" pitchFamily="2" charset="0"/>
                <a:ea typeface="Roboto Light" panose="02000000000000000000" pitchFamily="2" charset="0"/>
              </a:rPr>
              <a:t> </a:t>
            </a:r>
            <a:r>
              <a:rPr lang="en-CA" dirty="0" err="1">
                <a:solidFill>
                  <a:schemeClr val="bg1"/>
                </a:solidFill>
                <a:latin typeface="Roboto Light" panose="02000000000000000000" pitchFamily="2" charset="0"/>
                <a:ea typeface="Roboto Light" panose="02000000000000000000" pitchFamily="2" charset="0"/>
              </a:rPr>
              <a:t>adipiscing</a:t>
            </a:r>
            <a:r>
              <a:rPr lang="en-CA" dirty="0">
                <a:solidFill>
                  <a:schemeClr val="bg1"/>
                </a:solidFill>
                <a:latin typeface="Roboto Light" panose="02000000000000000000" pitchFamily="2" charset="0"/>
                <a:ea typeface="Roboto Light" panose="02000000000000000000" pitchFamily="2" charset="0"/>
              </a:rPr>
              <a:t> </a:t>
            </a:r>
            <a:r>
              <a:rPr lang="en-CA" dirty="0" err="1">
                <a:solidFill>
                  <a:schemeClr val="bg1"/>
                </a:solidFill>
                <a:latin typeface="Roboto Light" panose="02000000000000000000" pitchFamily="2" charset="0"/>
                <a:ea typeface="Roboto Light" panose="02000000000000000000" pitchFamily="2" charset="0"/>
              </a:rPr>
              <a:t>elit</a:t>
            </a:r>
            <a:r>
              <a:rPr lang="en-CA" dirty="0">
                <a:solidFill>
                  <a:schemeClr val="bg1"/>
                </a:solidFill>
                <a:latin typeface="Roboto Light" panose="02000000000000000000" pitchFamily="2" charset="0"/>
                <a:ea typeface="Roboto Light" panose="02000000000000000000" pitchFamily="2" charset="0"/>
              </a:rPr>
              <a:t>, sed do </a:t>
            </a:r>
            <a:r>
              <a:rPr lang="en-CA" dirty="0" err="1">
                <a:solidFill>
                  <a:schemeClr val="bg1"/>
                </a:solidFill>
                <a:latin typeface="Roboto Light" panose="02000000000000000000" pitchFamily="2" charset="0"/>
                <a:ea typeface="Roboto Light" panose="02000000000000000000" pitchFamily="2" charset="0"/>
              </a:rPr>
              <a:t>eiusmod</a:t>
            </a:r>
            <a:r>
              <a:rPr lang="en-CA" dirty="0">
                <a:solidFill>
                  <a:schemeClr val="bg1"/>
                </a:solidFill>
                <a:latin typeface="Roboto Light" panose="02000000000000000000" pitchFamily="2" charset="0"/>
                <a:ea typeface="Roboto Light" panose="02000000000000000000" pitchFamily="2" charset="0"/>
              </a:rPr>
              <a:t> </a:t>
            </a:r>
            <a:r>
              <a:rPr lang="en-CA" dirty="0" err="1">
                <a:solidFill>
                  <a:schemeClr val="bg1"/>
                </a:solidFill>
                <a:latin typeface="Roboto Light" panose="02000000000000000000" pitchFamily="2" charset="0"/>
                <a:ea typeface="Roboto Light" panose="02000000000000000000" pitchFamily="2" charset="0"/>
              </a:rPr>
              <a:t>tempor</a:t>
            </a:r>
            <a:r>
              <a:rPr lang="en-CA" dirty="0">
                <a:solidFill>
                  <a:schemeClr val="bg1"/>
                </a:solidFill>
                <a:latin typeface="Roboto Light" panose="02000000000000000000" pitchFamily="2" charset="0"/>
                <a:ea typeface="Roboto Light" panose="02000000000000000000" pitchFamily="2" charset="0"/>
              </a:rPr>
              <a:t> </a:t>
            </a:r>
            <a:r>
              <a:rPr lang="en-CA" dirty="0" err="1">
                <a:solidFill>
                  <a:schemeClr val="bg1"/>
                </a:solidFill>
                <a:latin typeface="Roboto Light" panose="02000000000000000000" pitchFamily="2" charset="0"/>
                <a:ea typeface="Roboto Light" panose="02000000000000000000" pitchFamily="2" charset="0"/>
              </a:rPr>
              <a:t>incididunt</a:t>
            </a:r>
            <a:r>
              <a:rPr lang="en-CA" dirty="0">
                <a:solidFill>
                  <a:schemeClr val="bg1"/>
                </a:solidFill>
                <a:latin typeface="Roboto Light" panose="02000000000000000000" pitchFamily="2" charset="0"/>
                <a:ea typeface="Roboto Light" panose="02000000000000000000" pitchFamily="2" charset="0"/>
              </a:rPr>
              <a:t>. Lorem ipsum dolor sit </a:t>
            </a:r>
            <a:r>
              <a:rPr lang="en-CA" dirty="0" err="1">
                <a:solidFill>
                  <a:schemeClr val="bg1"/>
                </a:solidFill>
                <a:latin typeface="Roboto Light" panose="02000000000000000000" pitchFamily="2" charset="0"/>
                <a:ea typeface="Roboto Light" panose="02000000000000000000" pitchFamily="2" charset="0"/>
              </a:rPr>
              <a:t>amet</a:t>
            </a:r>
            <a:r>
              <a:rPr lang="en-CA" dirty="0">
                <a:solidFill>
                  <a:schemeClr val="bg1"/>
                </a:solidFill>
                <a:latin typeface="Roboto Light" panose="02000000000000000000" pitchFamily="2" charset="0"/>
                <a:ea typeface="Roboto Light" panose="02000000000000000000" pitchFamily="2" charset="0"/>
              </a:rPr>
              <a:t>, </a:t>
            </a:r>
            <a:r>
              <a:rPr lang="en-CA" dirty="0" err="1">
                <a:solidFill>
                  <a:schemeClr val="bg1"/>
                </a:solidFill>
                <a:latin typeface="Roboto Light" panose="02000000000000000000" pitchFamily="2" charset="0"/>
                <a:ea typeface="Roboto Light" panose="02000000000000000000" pitchFamily="2" charset="0"/>
              </a:rPr>
              <a:t>consectetur</a:t>
            </a:r>
            <a:r>
              <a:rPr lang="en-CA" dirty="0">
                <a:solidFill>
                  <a:schemeClr val="bg1"/>
                </a:solidFill>
                <a:latin typeface="Roboto Light" panose="02000000000000000000" pitchFamily="2" charset="0"/>
                <a:ea typeface="Roboto Light" panose="02000000000000000000" pitchFamily="2" charset="0"/>
              </a:rPr>
              <a:t> </a:t>
            </a:r>
            <a:r>
              <a:rPr lang="en-CA" dirty="0" err="1">
                <a:solidFill>
                  <a:schemeClr val="bg1"/>
                </a:solidFill>
                <a:latin typeface="Roboto Light" panose="02000000000000000000" pitchFamily="2" charset="0"/>
                <a:ea typeface="Roboto Light" panose="02000000000000000000" pitchFamily="2" charset="0"/>
              </a:rPr>
              <a:t>adipiscing</a:t>
            </a:r>
            <a:r>
              <a:rPr lang="en-CA" dirty="0">
                <a:solidFill>
                  <a:schemeClr val="bg1"/>
                </a:solidFill>
                <a:latin typeface="Roboto Light" panose="02000000000000000000" pitchFamily="2" charset="0"/>
                <a:ea typeface="Roboto Light" panose="02000000000000000000" pitchFamily="2" charset="0"/>
              </a:rPr>
              <a:t> </a:t>
            </a:r>
            <a:r>
              <a:rPr lang="en-CA" dirty="0" err="1">
                <a:solidFill>
                  <a:schemeClr val="bg1"/>
                </a:solidFill>
                <a:latin typeface="Roboto Light" panose="02000000000000000000" pitchFamily="2" charset="0"/>
                <a:ea typeface="Roboto Light" panose="02000000000000000000" pitchFamily="2" charset="0"/>
              </a:rPr>
              <a:t>elit</a:t>
            </a:r>
            <a:r>
              <a:rPr lang="en-CA" dirty="0">
                <a:solidFill>
                  <a:schemeClr val="bg1"/>
                </a:solidFill>
                <a:latin typeface="Roboto Light" panose="02000000000000000000" pitchFamily="2" charset="0"/>
                <a:ea typeface="Roboto Light" panose="02000000000000000000" pitchFamily="2" charset="0"/>
              </a:rPr>
              <a:t>, sed do </a:t>
            </a:r>
            <a:r>
              <a:rPr lang="en-CA" dirty="0" err="1">
                <a:solidFill>
                  <a:schemeClr val="bg1"/>
                </a:solidFill>
                <a:latin typeface="Roboto Light" panose="02000000000000000000" pitchFamily="2" charset="0"/>
                <a:ea typeface="Roboto Light" panose="02000000000000000000" pitchFamily="2" charset="0"/>
              </a:rPr>
              <a:t>eiusmod</a:t>
            </a:r>
            <a:r>
              <a:rPr lang="en-CA" dirty="0">
                <a:solidFill>
                  <a:schemeClr val="bg1"/>
                </a:solidFill>
                <a:latin typeface="Roboto Light" panose="02000000000000000000" pitchFamily="2" charset="0"/>
                <a:ea typeface="Roboto Light" panose="02000000000000000000" pitchFamily="2" charset="0"/>
              </a:rPr>
              <a:t> </a:t>
            </a:r>
            <a:r>
              <a:rPr lang="en-CA" dirty="0" err="1">
                <a:solidFill>
                  <a:schemeClr val="bg1"/>
                </a:solidFill>
                <a:latin typeface="Roboto Light" panose="02000000000000000000" pitchFamily="2" charset="0"/>
                <a:ea typeface="Roboto Light" panose="02000000000000000000" pitchFamily="2" charset="0"/>
              </a:rPr>
              <a:t>tempor</a:t>
            </a:r>
            <a:r>
              <a:rPr lang="en-CA" dirty="0">
                <a:solidFill>
                  <a:schemeClr val="bg1"/>
                </a:solidFill>
                <a:latin typeface="Roboto Light" panose="02000000000000000000" pitchFamily="2" charset="0"/>
                <a:ea typeface="Roboto Light" panose="02000000000000000000" pitchFamily="2" charset="0"/>
              </a:rPr>
              <a:t> </a:t>
            </a:r>
            <a:r>
              <a:rPr lang="en-CA" dirty="0" err="1">
                <a:solidFill>
                  <a:schemeClr val="bg1"/>
                </a:solidFill>
                <a:latin typeface="Roboto Light" panose="02000000000000000000" pitchFamily="2" charset="0"/>
                <a:ea typeface="Roboto Light" panose="02000000000000000000" pitchFamily="2" charset="0"/>
              </a:rPr>
              <a:t>incididunt</a:t>
            </a:r>
            <a:r>
              <a:rPr lang="en-CA" dirty="0">
                <a:solidFill>
                  <a:schemeClr val="bg1"/>
                </a:solidFill>
                <a:latin typeface="Roboto Light" panose="02000000000000000000" pitchFamily="2" charset="0"/>
                <a:ea typeface="Roboto Light" panose="02000000000000000000" pitchFamily="2" charset="0"/>
              </a:rPr>
              <a:t>. Lorem ipsum dolor sit </a:t>
            </a:r>
            <a:r>
              <a:rPr lang="en-CA" dirty="0" err="1">
                <a:solidFill>
                  <a:schemeClr val="bg1"/>
                </a:solidFill>
                <a:latin typeface="Roboto Light" panose="02000000000000000000" pitchFamily="2" charset="0"/>
                <a:ea typeface="Roboto Light" panose="02000000000000000000" pitchFamily="2" charset="0"/>
              </a:rPr>
              <a:t>amet</a:t>
            </a:r>
            <a:r>
              <a:rPr lang="en-CA" dirty="0">
                <a:solidFill>
                  <a:schemeClr val="bg1"/>
                </a:solidFill>
                <a:latin typeface="Roboto Light" panose="02000000000000000000" pitchFamily="2" charset="0"/>
                <a:ea typeface="Roboto Light" panose="02000000000000000000" pitchFamily="2" charset="0"/>
              </a:rPr>
              <a:t>, </a:t>
            </a:r>
            <a:r>
              <a:rPr lang="en-CA" dirty="0" err="1">
                <a:solidFill>
                  <a:schemeClr val="bg1"/>
                </a:solidFill>
                <a:latin typeface="Roboto Light" panose="02000000000000000000" pitchFamily="2" charset="0"/>
                <a:ea typeface="Roboto Light" panose="02000000000000000000" pitchFamily="2" charset="0"/>
              </a:rPr>
              <a:t>consectetur</a:t>
            </a:r>
            <a:r>
              <a:rPr lang="en-CA" dirty="0">
                <a:solidFill>
                  <a:schemeClr val="bg1"/>
                </a:solidFill>
                <a:latin typeface="Roboto Light" panose="02000000000000000000" pitchFamily="2" charset="0"/>
                <a:ea typeface="Roboto Light" panose="02000000000000000000" pitchFamily="2" charset="0"/>
              </a:rPr>
              <a:t> </a:t>
            </a:r>
            <a:r>
              <a:rPr lang="en-CA" dirty="0" err="1">
                <a:solidFill>
                  <a:schemeClr val="bg1"/>
                </a:solidFill>
                <a:latin typeface="Roboto Light" panose="02000000000000000000" pitchFamily="2" charset="0"/>
                <a:ea typeface="Roboto Light" panose="02000000000000000000" pitchFamily="2" charset="0"/>
              </a:rPr>
              <a:t>adipiscing</a:t>
            </a:r>
            <a:r>
              <a:rPr lang="en-CA" dirty="0">
                <a:solidFill>
                  <a:schemeClr val="bg1"/>
                </a:solidFill>
                <a:latin typeface="Roboto Light" panose="02000000000000000000" pitchFamily="2" charset="0"/>
                <a:ea typeface="Roboto Light" panose="02000000000000000000" pitchFamily="2" charset="0"/>
              </a:rPr>
              <a:t> </a:t>
            </a:r>
            <a:r>
              <a:rPr lang="en-CA" dirty="0" err="1">
                <a:solidFill>
                  <a:schemeClr val="bg1"/>
                </a:solidFill>
                <a:latin typeface="Roboto Light" panose="02000000000000000000" pitchFamily="2" charset="0"/>
                <a:ea typeface="Roboto Light" panose="02000000000000000000" pitchFamily="2" charset="0"/>
              </a:rPr>
              <a:t>elit</a:t>
            </a:r>
            <a:r>
              <a:rPr lang="en-CA" dirty="0">
                <a:solidFill>
                  <a:schemeClr val="bg1"/>
                </a:solidFill>
                <a:latin typeface="Roboto Light" panose="02000000000000000000" pitchFamily="2" charset="0"/>
                <a:ea typeface="Roboto Light" panose="02000000000000000000" pitchFamily="2" charset="0"/>
              </a:rPr>
              <a:t>, sed do </a:t>
            </a:r>
            <a:r>
              <a:rPr lang="en-CA" dirty="0" err="1">
                <a:solidFill>
                  <a:schemeClr val="bg1"/>
                </a:solidFill>
                <a:latin typeface="Roboto Light" panose="02000000000000000000" pitchFamily="2" charset="0"/>
                <a:ea typeface="Roboto Light" panose="02000000000000000000" pitchFamily="2" charset="0"/>
              </a:rPr>
              <a:t>eiusmod</a:t>
            </a:r>
            <a:r>
              <a:rPr lang="en-CA" dirty="0">
                <a:solidFill>
                  <a:schemeClr val="bg1"/>
                </a:solidFill>
                <a:latin typeface="Roboto Light" panose="02000000000000000000" pitchFamily="2" charset="0"/>
                <a:ea typeface="Roboto Light" panose="02000000000000000000" pitchFamily="2" charset="0"/>
              </a:rPr>
              <a:t> </a:t>
            </a:r>
            <a:r>
              <a:rPr lang="en-CA" dirty="0" err="1">
                <a:solidFill>
                  <a:schemeClr val="bg1"/>
                </a:solidFill>
                <a:latin typeface="Roboto Light" panose="02000000000000000000" pitchFamily="2" charset="0"/>
                <a:ea typeface="Roboto Light" panose="02000000000000000000" pitchFamily="2" charset="0"/>
              </a:rPr>
              <a:t>tempor</a:t>
            </a:r>
            <a:r>
              <a:rPr lang="en-CA" dirty="0">
                <a:solidFill>
                  <a:schemeClr val="bg1"/>
                </a:solidFill>
                <a:latin typeface="Roboto Light" panose="02000000000000000000" pitchFamily="2" charset="0"/>
                <a:ea typeface="Roboto Light" panose="02000000000000000000" pitchFamily="2" charset="0"/>
              </a:rPr>
              <a:t> </a:t>
            </a:r>
            <a:r>
              <a:rPr lang="en-CA" dirty="0" err="1">
                <a:solidFill>
                  <a:schemeClr val="bg1"/>
                </a:solidFill>
                <a:latin typeface="Roboto Light" panose="02000000000000000000" pitchFamily="2" charset="0"/>
                <a:ea typeface="Roboto Light" panose="02000000000000000000" pitchFamily="2" charset="0"/>
              </a:rPr>
              <a:t>incididunt</a:t>
            </a:r>
            <a:r>
              <a:rPr lang="en-CA" dirty="0">
                <a:solidFill>
                  <a:schemeClr val="bg1"/>
                </a:solidFill>
                <a:latin typeface="Roboto Light" panose="02000000000000000000" pitchFamily="2" charset="0"/>
                <a:ea typeface="Roboto Light" panose="02000000000000000000" pitchFamily="2" charset="0"/>
              </a:rPr>
              <a: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CA" dirty="0">
              <a:solidFill>
                <a:schemeClr val="bg1"/>
              </a:solidFill>
              <a:latin typeface="Roboto Light" panose="02000000000000000000" pitchFamily="2" charset="0"/>
              <a:ea typeface="Roboto Light" panose="02000000000000000000" pitchFamily="2" charset="0"/>
            </a:endParaRPr>
          </a:p>
        </p:txBody>
      </p:sp>
      <p:sp>
        <p:nvSpPr>
          <p:cNvPr id="7" name="Rectangle 6">
            <a:extLst>
              <a:ext uri="{FF2B5EF4-FFF2-40B4-BE49-F238E27FC236}">
                <a16:creationId xmlns:a16="http://schemas.microsoft.com/office/drawing/2014/main" id="{3900163E-9D2E-FC4B-98D9-B18A89F44E77}"/>
              </a:ext>
            </a:extLst>
          </p:cNvPr>
          <p:cNvSpPr/>
          <p:nvPr userDrawn="1"/>
        </p:nvSpPr>
        <p:spPr>
          <a:xfrm>
            <a:off x="0" y="6419654"/>
            <a:ext cx="12192000" cy="4383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D0A39C-714B-124D-A456-4F48E67F4D37}"/>
              </a:ext>
            </a:extLst>
          </p:cNvPr>
          <p:cNvSpPr txBox="1"/>
          <p:nvPr userDrawn="1"/>
        </p:nvSpPr>
        <p:spPr>
          <a:xfrm>
            <a:off x="8305800" y="6549281"/>
            <a:ext cx="2743200" cy="200055"/>
          </a:xfrm>
          <a:prstGeom prst="rect">
            <a:avLst/>
          </a:prstGeom>
          <a:noFill/>
        </p:spPr>
        <p:txBody>
          <a:bodyPr wrap="square" rtlCol="0">
            <a:spAutoFit/>
          </a:bodyPr>
          <a:lstStyle/>
          <a:p>
            <a:pPr algn="r"/>
            <a:r>
              <a:rPr lang="en-US" sz="700" dirty="0">
                <a:solidFill>
                  <a:srgbClr val="FFFFFF"/>
                </a:solidFill>
              </a:rPr>
              <a:t>© </a:t>
            </a:r>
            <a:r>
              <a:rPr lang="en-CA" sz="700" dirty="0">
                <a:solidFill>
                  <a:srgbClr val="FFFFFF"/>
                </a:solidFill>
              </a:rPr>
              <a:t>2023 </a:t>
            </a:r>
            <a:r>
              <a:rPr lang="en-US" sz="700" baseline="0" dirty="0">
                <a:solidFill>
                  <a:srgbClr val="FFFFFF"/>
                </a:solidFill>
              </a:rPr>
              <a:t>BlackBerry</a:t>
            </a:r>
            <a:r>
              <a:rPr lang="en-US" sz="700" dirty="0">
                <a:solidFill>
                  <a:srgbClr val="FFFFFF"/>
                </a:solidFill>
              </a:rPr>
              <a:t>. All Rights Reserved.</a:t>
            </a:r>
          </a:p>
        </p:txBody>
      </p:sp>
      <p:sp>
        <p:nvSpPr>
          <p:cNvPr id="10" name="Slide Number Placeholder 4">
            <a:extLst>
              <a:ext uri="{FF2B5EF4-FFF2-40B4-BE49-F238E27FC236}">
                <a16:creationId xmlns:a16="http://schemas.microsoft.com/office/drawing/2014/main" id="{F5E6A117-7F7D-134B-A559-5E423A88050A}"/>
              </a:ext>
            </a:extLst>
          </p:cNvPr>
          <p:cNvSpPr txBox="1">
            <a:spLocks noGrp="1"/>
          </p:cNvSpPr>
          <p:nvPr userDrawn="1"/>
        </p:nvSpPr>
        <p:spPr bwMode="auto">
          <a:xfrm rot="10800000" flipV="1">
            <a:off x="11379200" y="6539516"/>
            <a:ext cx="724891" cy="219586"/>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fld id="{C0D0805C-640A-49D9-81A6-59BD7BEBF471}" type="slidenum">
              <a:rPr kumimoji="0" lang="en-US" sz="700" b="0" i="0" u="none" strike="noStrike" kern="0" cap="none" spc="0" normalizeH="0" baseline="0" noProof="0" smtClean="0">
                <a:ln>
                  <a:noFill/>
                </a:ln>
                <a:solidFill>
                  <a:schemeClr val="bg1"/>
                </a:solidFill>
                <a:effectLst/>
                <a:uLnTx/>
                <a:uFillTx/>
              </a:rPr>
              <a:pPr marL="0" marR="0" lvl="0" indent="0" algn="ctr" defTabSz="914400" eaLnBrk="1" fontAlgn="auto" latinLnBrk="0" hangingPunct="1">
                <a:lnSpc>
                  <a:spcPct val="100000"/>
                </a:lnSpc>
                <a:spcBef>
                  <a:spcPct val="0"/>
                </a:spcBef>
                <a:spcAft>
                  <a:spcPts val="0"/>
                </a:spcAft>
                <a:buClrTx/>
                <a:buSzTx/>
                <a:buFontTx/>
                <a:buNone/>
                <a:tabLst/>
                <a:defRPr/>
              </a:pPr>
              <a:t>‹#›</a:t>
            </a:fld>
            <a:endParaRPr kumimoji="0" lang="en-US" sz="700" b="0" i="0" u="none" strike="noStrike" kern="0" cap="none" spc="0" normalizeH="0" baseline="0" noProof="0" dirty="0">
              <a:ln>
                <a:noFill/>
              </a:ln>
              <a:solidFill>
                <a:schemeClr val="bg1"/>
              </a:solidFill>
              <a:effectLst/>
              <a:uLnTx/>
              <a:uFillTx/>
            </a:endParaRPr>
          </a:p>
        </p:txBody>
      </p:sp>
      <p:pic>
        <p:nvPicPr>
          <p:cNvPr id="15" name="Picture 14">
            <a:extLst>
              <a:ext uri="{FF2B5EF4-FFF2-40B4-BE49-F238E27FC236}">
                <a16:creationId xmlns:a16="http://schemas.microsoft.com/office/drawing/2014/main" id="{8CDD7686-9C7B-804E-A54B-3E82C3485C11}"/>
              </a:ext>
            </a:extLst>
          </p:cNvPr>
          <p:cNvPicPr>
            <a:picLocks noChangeAspect="1"/>
          </p:cNvPicPr>
          <p:nvPr userDrawn="1"/>
        </p:nvPicPr>
        <p:blipFill>
          <a:blip r:embed="rId3"/>
          <a:srcRect/>
          <a:stretch/>
        </p:blipFill>
        <p:spPr>
          <a:xfrm>
            <a:off x="444066" y="6538437"/>
            <a:ext cx="2643409" cy="213917"/>
          </a:xfrm>
          <a:prstGeom prst="rect">
            <a:avLst/>
          </a:prstGeom>
        </p:spPr>
      </p:pic>
    </p:spTree>
    <p:extLst>
      <p:ext uri="{BB962C8B-B14F-4D97-AF65-F5344CB8AC3E}">
        <p14:creationId xmlns:p14="http://schemas.microsoft.com/office/powerpoint/2010/main" val="232128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Graph and Title">
    <p:spTree>
      <p:nvGrpSpPr>
        <p:cNvPr id="1" name=""/>
        <p:cNvGrpSpPr/>
        <p:nvPr/>
      </p:nvGrpSpPr>
      <p:grpSpPr>
        <a:xfrm>
          <a:off x="0" y="0"/>
          <a:ext cx="0" cy="0"/>
          <a:chOff x="0" y="0"/>
          <a:chExt cx="0" cy="0"/>
        </a:xfrm>
      </p:grpSpPr>
      <p:sp>
        <p:nvSpPr>
          <p:cNvPr id="5" name="Chart Placeholder 6">
            <a:extLst>
              <a:ext uri="{FF2B5EF4-FFF2-40B4-BE49-F238E27FC236}">
                <a16:creationId xmlns:a16="http://schemas.microsoft.com/office/drawing/2014/main" id="{74FC02D4-8116-204D-96A1-3EB2C7455A3A}"/>
              </a:ext>
            </a:extLst>
          </p:cNvPr>
          <p:cNvSpPr>
            <a:spLocks noGrp="1"/>
          </p:cNvSpPr>
          <p:nvPr>
            <p:ph type="chart" sz="quarter" idx="12"/>
          </p:nvPr>
        </p:nvSpPr>
        <p:spPr>
          <a:xfrm>
            <a:off x="444066" y="1766758"/>
            <a:ext cx="11294420" cy="3799774"/>
          </a:xfrm>
          <a:prstGeom prst="rect">
            <a:avLst/>
          </a:prstGeom>
          <a:noFill/>
        </p:spPr>
        <p:txBody>
          <a:bodyPr/>
          <a:lstStyle>
            <a:lvl1pPr>
              <a:defRPr baseline="0">
                <a:solidFill>
                  <a:srgbClr val="00033E"/>
                </a:solidFill>
                <a:latin typeface="Roboto" panose="02000000000000000000" pitchFamily="2" charset="0"/>
              </a:defRPr>
            </a:lvl1pPr>
          </a:lstStyle>
          <a:p>
            <a:endParaRPr lang="en-US" dirty="0"/>
          </a:p>
        </p:txBody>
      </p:sp>
      <p:sp>
        <p:nvSpPr>
          <p:cNvPr id="15" name="Text Placeholder 9">
            <a:extLst>
              <a:ext uri="{FF2B5EF4-FFF2-40B4-BE49-F238E27FC236}">
                <a16:creationId xmlns:a16="http://schemas.microsoft.com/office/drawing/2014/main" id="{441FA1DB-D8E4-564F-9A1C-C186538CC302}"/>
              </a:ext>
            </a:extLst>
          </p:cNvPr>
          <p:cNvSpPr>
            <a:spLocks noGrp="1"/>
          </p:cNvSpPr>
          <p:nvPr>
            <p:ph type="body" sz="quarter" idx="13" hasCustomPrompt="1"/>
          </p:nvPr>
        </p:nvSpPr>
        <p:spPr>
          <a:xfrm>
            <a:off x="444500" y="1168400"/>
            <a:ext cx="11294420" cy="458525"/>
          </a:xfrm>
          <a:prstGeom prst="rect">
            <a:avLst/>
          </a:prstGeom>
        </p:spPr>
        <p:txBody>
          <a:bodyPr/>
          <a:lstStyle>
            <a:lvl1pPr marL="0" indent="0">
              <a:buNone/>
              <a:defRPr sz="1400" b="0" i="0" baseline="0">
                <a:solidFill>
                  <a:srgbClr val="00033E"/>
                </a:solidFill>
                <a:latin typeface="Roboto Medium" panose="02000000000000000000" pitchFamily="2" charset="0"/>
                <a:ea typeface="Roboto Medium"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Add a subtitle here</a:t>
            </a:r>
          </a:p>
        </p:txBody>
      </p:sp>
      <p:sp>
        <p:nvSpPr>
          <p:cNvPr id="16" name="Rectangle 15">
            <a:extLst>
              <a:ext uri="{FF2B5EF4-FFF2-40B4-BE49-F238E27FC236}">
                <a16:creationId xmlns:a16="http://schemas.microsoft.com/office/drawing/2014/main" id="{FE933242-0AD4-6142-86E5-E2EC1DC472A1}"/>
              </a:ext>
            </a:extLst>
          </p:cNvPr>
          <p:cNvSpPr/>
          <p:nvPr userDrawn="1"/>
        </p:nvSpPr>
        <p:spPr>
          <a:xfrm>
            <a:off x="0" y="6419654"/>
            <a:ext cx="12192000" cy="4383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53AA9EB-1785-7246-B22A-5802186C6516}"/>
              </a:ext>
            </a:extLst>
          </p:cNvPr>
          <p:cNvSpPr txBox="1"/>
          <p:nvPr userDrawn="1"/>
        </p:nvSpPr>
        <p:spPr>
          <a:xfrm>
            <a:off x="8305800" y="6549281"/>
            <a:ext cx="2743200" cy="200055"/>
          </a:xfrm>
          <a:prstGeom prst="rect">
            <a:avLst/>
          </a:prstGeom>
          <a:noFill/>
        </p:spPr>
        <p:txBody>
          <a:bodyPr wrap="square" rtlCol="0">
            <a:spAutoFit/>
          </a:bodyPr>
          <a:lstStyle/>
          <a:p>
            <a:pPr algn="r"/>
            <a:r>
              <a:rPr lang="en-US" sz="700" dirty="0">
                <a:solidFill>
                  <a:srgbClr val="FFFFFF"/>
                </a:solidFill>
              </a:rPr>
              <a:t>© </a:t>
            </a:r>
            <a:r>
              <a:rPr lang="en-CA" sz="700" dirty="0">
                <a:solidFill>
                  <a:srgbClr val="FFFFFF"/>
                </a:solidFill>
              </a:rPr>
              <a:t>2023 </a:t>
            </a:r>
            <a:r>
              <a:rPr lang="en-US" sz="700" baseline="0" dirty="0">
                <a:solidFill>
                  <a:srgbClr val="FFFFFF"/>
                </a:solidFill>
              </a:rPr>
              <a:t>BlackBerry</a:t>
            </a:r>
            <a:r>
              <a:rPr lang="en-US" sz="700" dirty="0">
                <a:solidFill>
                  <a:srgbClr val="FFFFFF"/>
                </a:solidFill>
              </a:rPr>
              <a:t>. All Rights Reserved.</a:t>
            </a:r>
          </a:p>
        </p:txBody>
      </p:sp>
      <p:sp>
        <p:nvSpPr>
          <p:cNvPr id="18" name="Slide Number Placeholder 4">
            <a:extLst>
              <a:ext uri="{FF2B5EF4-FFF2-40B4-BE49-F238E27FC236}">
                <a16:creationId xmlns:a16="http://schemas.microsoft.com/office/drawing/2014/main" id="{4D1F9457-3D89-3C48-91F7-1CEF0BAB8B8A}"/>
              </a:ext>
            </a:extLst>
          </p:cNvPr>
          <p:cNvSpPr txBox="1">
            <a:spLocks noGrp="1"/>
          </p:cNvSpPr>
          <p:nvPr userDrawn="1"/>
        </p:nvSpPr>
        <p:spPr bwMode="auto">
          <a:xfrm rot="10800000" flipV="1">
            <a:off x="11379200" y="6539516"/>
            <a:ext cx="724891" cy="219586"/>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fld id="{C0D0805C-640A-49D9-81A6-59BD7BEBF471}" type="slidenum">
              <a:rPr kumimoji="0" lang="en-US" sz="700" b="0" i="0" u="none" strike="noStrike" kern="0" cap="none" spc="0" normalizeH="0" baseline="0" noProof="0" smtClean="0">
                <a:ln>
                  <a:noFill/>
                </a:ln>
                <a:solidFill>
                  <a:schemeClr val="bg1"/>
                </a:solidFill>
                <a:effectLst/>
                <a:uLnTx/>
                <a:uFillTx/>
              </a:rPr>
              <a:pPr marL="0" marR="0" lvl="0" indent="0" algn="ctr" defTabSz="914400" eaLnBrk="1" fontAlgn="auto" latinLnBrk="0" hangingPunct="1">
                <a:lnSpc>
                  <a:spcPct val="100000"/>
                </a:lnSpc>
                <a:spcBef>
                  <a:spcPct val="0"/>
                </a:spcBef>
                <a:spcAft>
                  <a:spcPts val="0"/>
                </a:spcAft>
                <a:buClrTx/>
                <a:buSzTx/>
                <a:buFontTx/>
                <a:buNone/>
                <a:tabLst/>
                <a:defRPr/>
              </a:pPr>
              <a:t>‹#›</a:t>
            </a:fld>
            <a:endParaRPr kumimoji="0" lang="en-US" sz="700" b="0" i="0" u="none" strike="noStrike" kern="0" cap="none" spc="0" normalizeH="0" baseline="0" noProof="0" dirty="0">
              <a:ln>
                <a:noFill/>
              </a:ln>
              <a:solidFill>
                <a:schemeClr val="bg1"/>
              </a:solidFill>
              <a:effectLst/>
              <a:uLnTx/>
              <a:uFillTx/>
            </a:endParaRPr>
          </a:p>
        </p:txBody>
      </p:sp>
      <p:pic>
        <p:nvPicPr>
          <p:cNvPr id="20" name="Picture 19">
            <a:extLst>
              <a:ext uri="{FF2B5EF4-FFF2-40B4-BE49-F238E27FC236}">
                <a16:creationId xmlns:a16="http://schemas.microsoft.com/office/drawing/2014/main" id="{03B1A9AF-5583-C74A-9344-210B79563E91}"/>
              </a:ext>
            </a:extLst>
          </p:cNvPr>
          <p:cNvPicPr>
            <a:picLocks noChangeAspect="1"/>
          </p:cNvPicPr>
          <p:nvPr userDrawn="1"/>
        </p:nvPicPr>
        <p:blipFill>
          <a:blip r:embed="rId2"/>
          <a:srcRect/>
          <a:stretch/>
        </p:blipFill>
        <p:spPr>
          <a:xfrm>
            <a:off x="444066" y="6538437"/>
            <a:ext cx="2643409" cy="213917"/>
          </a:xfrm>
          <a:prstGeom prst="rect">
            <a:avLst/>
          </a:prstGeom>
        </p:spPr>
      </p:pic>
      <p:sp>
        <p:nvSpPr>
          <p:cNvPr id="11" name="Text Placeholder 2">
            <a:extLst>
              <a:ext uri="{FF2B5EF4-FFF2-40B4-BE49-F238E27FC236}">
                <a16:creationId xmlns:a16="http://schemas.microsoft.com/office/drawing/2014/main" id="{B3518227-FD18-FB48-B54D-C2D35923221F}"/>
              </a:ext>
            </a:extLst>
          </p:cNvPr>
          <p:cNvSpPr>
            <a:spLocks noGrp="1"/>
          </p:cNvSpPr>
          <p:nvPr>
            <p:ph type="body" sz="quarter" idx="14" hasCustomPrompt="1"/>
          </p:nvPr>
        </p:nvSpPr>
        <p:spPr>
          <a:xfrm>
            <a:off x="444066" y="559576"/>
            <a:ext cx="11294420" cy="491011"/>
          </a:xfrm>
          <a:prstGeom prst="rect">
            <a:avLst/>
          </a:prstGeom>
        </p:spPr>
        <p:txBody>
          <a:bodyPr/>
          <a:lstStyle>
            <a:lvl1pPr marL="0" indent="0">
              <a:buNone/>
              <a:defRPr sz="2800" b="0" i="0" cap="none" baseline="0">
                <a:solidFill>
                  <a:srgbClr val="00033E"/>
                </a:solidFill>
                <a:latin typeface="Roboto Medium" panose="02000000000000000000" pitchFamily="2" charset="0"/>
              </a:defRPr>
            </a:lvl1pPr>
          </a:lstStyle>
          <a:p>
            <a:pPr lvl="0"/>
            <a:r>
              <a:rPr lang="en-US" dirty="0"/>
              <a:t>Add a title here</a:t>
            </a:r>
          </a:p>
        </p:txBody>
      </p:sp>
      <p:sp>
        <p:nvSpPr>
          <p:cNvPr id="3" name="Text Placeholder 2">
            <a:extLst>
              <a:ext uri="{FF2B5EF4-FFF2-40B4-BE49-F238E27FC236}">
                <a16:creationId xmlns:a16="http://schemas.microsoft.com/office/drawing/2014/main" id="{EB4FE908-7E2B-5A4D-B06C-C6D1E9A7CA2B}"/>
              </a:ext>
            </a:extLst>
          </p:cNvPr>
          <p:cNvSpPr>
            <a:spLocks noGrp="1"/>
          </p:cNvSpPr>
          <p:nvPr>
            <p:ph type="body" sz="quarter" idx="15" hasCustomPrompt="1"/>
          </p:nvPr>
        </p:nvSpPr>
        <p:spPr>
          <a:xfrm>
            <a:off x="444066" y="5689600"/>
            <a:ext cx="11294419" cy="609600"/>
          </a:xfrm>
          <a:prstGeom prst="rect">
            <a:avLst/>
          </a:prstGeom>
        </p:spPr>
        <p:txBody>
          <a:bodyPr/>
          <a:lstStyle>
            <a:lvl1pPr marL="0" indent="0">
              <a:buNone/>
              <a:defRPr sz="1200" b="0" i="0">
                <a:latin typeface="Roboto" panose="02000000000000000000" pitchFamily="2" charset="0"/>
                <a:ea typeface="Roboto" panose="02000000000000000000" pitchFamily="2" charset="0"/>
              </a:defRPr>
            </a:lvl1pPr>
          </a:lstStyle>
          <a:p>
            <a:pPr lvl="0"/>
            <a:r>
              <a:rPr lang="en-US" dirty="0"/>
              <a:t>Add annotations or citations here.</a:t>
            </a:r>
          </a:p>
        </p:txBody>
      </p:sp>
    </p:spTree>
    <p:extLst>
      <p:ext uri="{BB962C8B-B14F-4D97-AF65-F5344CB8AC3E}">
        <p14:creationId xmlns:p14="http://schemas.microsoft.com/office/powerpoint/2010/main" val="101050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588461-82D4-D045-AC45-A9E7939DC51E}"/>
              </a:ext>
            </a:extLst>
          </p:cNvPr>
          <p:cNvPicPr>
            <a:picLocks noChangeAspect="1"/>
          </p:cNvPicPr>
          <p:nvPr userDrawn="1"/>
        </p:nvPicPr>
        <p:blipFill rotWithShape="1">
          <a:blip r:embed="rId2"/>
          <a:srcRect r="23053" b="23053"/>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927C5CCE-E309-224C-A931-60261CEF9EDE}"/>
              </a:ext>
            </a:extLst>
          </p:cNvPr>
          <p:cNvPicPr>
            <a:picLocks noChangeAspect="1"/>
          </p:cNvPicPr>
          <p:nvPr userDrawn="1"/>
        </p:nvPicPr>
        <p:blipFill>
          <a:blip r:embed="rId3"/>
          <a:stretch>
            <a:fillRect/>
          </a:stretch>
        </p:blipFill>
        <p:spPr>
          <a:xfrm>
            <a:off x="647700" y="4798251"/>
            <a:ext cx="4930487" cy="329968"/>
          </a:xfrm>
          <a:prstGeom prst="rect">
            <a:avLst/>
          </a:prstGeom>
        </p:spPr>
      </p:pic>
      <p:sp>
        <p:nvSpPr>
          <p:cNvPr id="4" name="Title 2">
            <a:extLst>
              <a:ext uri="{FF2B5EF4-FFF2-40B4-BE49-F238E27FC236}">
                <a16:creationId xmlns:a16="http://schemas.microsoft.com/office/drawing/2014/main" id="{9642192C-40D1-1044-84DD-4A1D6BDB8359}"/>
              </a:ext>
            </a:extLst>
          </p:cNvPr>
          <p:cNvSpPr txBox="1">
            <a:spLocks/>
          </p:cNvSpPr>
          <p:nvPr userDrawn="1"/>
        </p:nvSpPr>
        <p:spPr>
          <a:xfrm>
            <a:off x="622852" y="3128116"/>
            <a:ext cx="11098094" cy="1543222"/>
          </a:xfrm>
          <a:prstGeom prst="rect">
            <a:avLst/>
          </a:prstGeom>
        </p:spPr>
        <p:txBody>
          <a:bodyPr numCol="1"/>
          <a:lstStyle>
            <a:lvl1pPr algn="l" defTabSz="914400" rtl="0" eaLnBrk="1" latinLnBrk="0" hangingPunct="1">
              <a:spcBef>
                <a:spcPct val="0"/>
              </a:spcBef>
              <a:buNone/>
              <a:defRPr sz="4000" kern="1200">
                <a:solidFill>
                  <a:srgbClr val="464646"/>
                </a:solidFill>
                <a:latin typeface="Times New Roman"/>
                <a:ea typeface="+mj-ea"/>
                <a:cs typeface="Times New Roman"/>
              </a:defRPr>
            </a:lvl1pPr>
          </a:lstStyle>
          <a:p>
            <a:pPr>
              <a:lnSpc>
                <a:spcPct val="150000"/>
              </a:lnSpc>
            </a:pPr>
            <a:r>
              <a:rPr lang="en-CA" sz="6000" b="0" i="0" baseline="0" dirty="0">
                <a:solidFill>
                  <a:srgbClr val="00033E"/>
                </a:solidFill>
                <a:latin typeface="Roboto Medium" panose="02000000000000000000" pitchFamily="2" charset="0"/>
                <a:ea typeface="Roboto Medium" panose="02000000000000000000" pitchFamily="2" charset="0"/>
              </a:rPr>
              <a:t>Thank you</a:t>
            </a:r>
          </a:p>
        </p:txBody>
      </p:sp>
      <p:sp>
        <p:nvSpPr>
          <p:cNvPr id="6" name="Content Placeholder 5">
            <a:extLst>
              <a:ext uri="{FF2B5EF4-FFF2-40B4-BE49-F238E27FC236}">
                <a16:creationId xmlns:a16="http://schemas.microsoft.com/office/drawing/2014/main" id="{C8962678-7A15-9648-BADD-92E29D97C226}"/>
              </a:ext>
            </a:extLst>
          </p:cNvPr>
          <p:cNvSpPr txBox="1">
            <a:spLocks/>
          </p:cNvSpPr>
          <p:nvPr userDrawn="1"/>
        </p:nvSpPr>
        <p:spPr bwMode="auto">
          <a:xfrm>
            <a:off x="622852" y="5255132"/>
            <a:ext cx="5279184" cy="488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US" sz="800" kern="1200" dirty="0">
                <a:solidFill>
                  <a:srgbClr val="00033E"/>
                </a:solidFill>
                <a:effectLst/>
                <a:latin typeface="Roboto" panose="02000000000000000000" pitchFamily="2" charset="0"/>
                <a:ea typeface="Roboto" panose="02000000000000000000" pitchFamily="2" charset="0"/>
                <a:cs typeface="Arial" panose="020B0604020202020204" pitchFamily="34" charset="0"/>
              </a:rPr>
              <a:t>©2023 BlackBerry Limited. Trademarks, including but not limited to BLACKBERRY, EMBLEM Design and CYLANCE are trademarks or registered trademarks of BlackBerry Limited, its subsidiaries and/or affiliates, used under license, and the exclusive rights to such trademarks are expressly reserved. All other trademarks are the property of their respective owners. BlackBerry is not responsible for any third-party products or services.  </a:t>
            </a:r>
          </a:p>
        </p:txBody>
      </p:sp>
      <p:sp>
        <p:nvSpPr>
          <p:cNvPr id="8" name="Rectangle 7">
            <a:extLst>
              <a:ext uri="{FF2B5EF4-FFF2-40B4-BE49-F238E27FC236}">
                <a16:creationId xmlns:a16="http://schemas.microsoft.com/office/drawing/2014/main" id="{1849171E-36F8-5449-B168-2B8A5DCCF2F2}"/>
              </a:ext>
            </a:extLst>
          </p:cNvPr>
          <p:cNvSpPr/>
          <p:nvPr userDrawn="1"/>
        </p:nvSpPr>
        <p:spPr>
          <a:xfrm>
            <a:off x="0" y="6419654"/>
            <a:ext cx="12192000" cy="4383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1F7FBF-10FA-3348-8380-CD61FA5AF186}"/>
              </a:ext>
            </a:extLst>
          </p:cNvPr>
          <p:cNvSpPr txBox="1"/>
          <p:nvPr userDrawn="1"/>
        </p:nvSpPr>
        <p:spPr>
          <a:xfrm>
            <a:off x="8305800" y="6549281"/>
            <a:ext cx="2743200" cy="200055"/>
          </a:xfrm>
          <a:prstGeom prst="rect">
            <a:avLst/>
          </a:prstGeom>
          <a:noFill/>
        </p:spPr>
        <p:txBody>
          <a:bodyPr wrap="square" rtlCol="0">
            <a:spAutoFit/>
          </a:bodyPr>
          <a:lstStyle/>
          <a:p>
            <a:pPr algn="r"/>
            <a:r>
              <a:rPr lang="en-US" sz="700" dirty="0">
                <a:solidFill>
                  <a:srgbClr val="FFFFFF"/>
                </a:solidFill>
              </a:rPr>
              <a:t>© </a:t>
            </a:r>
            <a:r>
              <a:rPr lang="en-CA" sz="700" dirty="0">
                <a:solidFill>
                  <a:srgbClr val="FFFFFF"/>
                </a:solidFill>
              </a:rPr>
              <a:t>2023 </a:t>
            </a:r>
            <a:r>
              <a:rPr lang="en-US" sz="700" baseline="0" dirty="0">
                <a:solidFill>
                  <a:srgbClr val="FFFFFF"/>
                </a:solidFill>
              </a:rPr>
              <a:t>BlackBerry</a:t>
            </a:r>
            <a:r>
              <a:rPr lang="en-US" sz="700" dirty="0">
                <a:solidFill>
                  <a:srgbClr val="FFFFFF"/>
                </a:solidFill>
              </a:rPr>
              <a:t>. All Rights Reserved.</a:t>
            </a:r>
          </a:p>
        </p:txBody>
      </p:sp>
      <p:sp>
        <p:nvSpPr>
          <p:cNvPr id="11" name="Slide Number Placeholder 4">
            <a:extLst>
              <a:ext uri="{FF2B5EF4-FFF2-40B4-BE49-F238E27FC236}">
                <a16:creationId xmlns:a16="http://schemas.microsoft.com/office/drawing/2014/main" id="{C54426EF-D9EC-0A45-9FB2-CFC0EAC50AE6}"/>
              </a:ext>
            </a:extLst>
          </p:cNvPr>
          <p:cNvSpPr txBox="1">
            <a:spLocks noGrp="1"/>
          </p:cNvSpPr>
          <p:nvPr userDrawn="1"/>
        </p:nvSpPr>
        <p:spPr bwMode="auto">
          <a:xfrm rot="10800000" flipV="1">
            <a:off x="11379200" y="6539516"/>
            <a:ext cx="724891" cy="219586"/>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fld id="{C0D0805C-640A-49D9-81A6-59BD7BEBF471}" type="slidenum">
              <a:rPr kumimoji="0" lang="en-US" sz="700" b="0" i="0" u="none" strike="noStrike" kern="0" cap="none" spc="0" normalizeH="0" baseline="0" noProof="0" smtClean="0">
                <a:ln>
                  <a:noFill/>
                </a:ln>
                <a:solidFill>
                  <a:schemeClr val="bg1"/>
                </a:solidFill>
                <a:effectLst/>
                <a:uLnTx/>
                <a:uFillTx/>
              </a:rPr>
              <a:pPr marL="0" marR="0" lvl="0" indent="0" algn="ctr" defTabSz="914400" eaLnBrk="1" fontAlgn="auto" latinLnBrk="0" hangingPunct="1">
                <a:lnSpc>
                  <a:spcPct val="100000"/>
                </a:lnSpc>
                <a:spcBef>
                  <a:spcPct val="0"/>
                </a:spcBef>
                <a:spcAft>
                  <a:spcPts val="0"/>
                </a:spcAft>
                <a:buClrTx/>
                <a:buSzTx/>
                <a:buFontTx/>
                <a:buNone/>
                <a:tabLst/>
                <a:defRPr/>
              </a:pPr>
              <a:t>‹#›</a:t>
            </a:fld>
            <a:endParaRPr kumimoji="0" lang="en-US" sz="700" b="0" i="0" u="none" strike="noStrike" kern="0" cap="none" spc="0" normalizeH="0" baseline="0" noProof="0" dirty="0">
              <a:ln>
                <a:noFill/>
              </a:ln>
              <a:solidFill>
                <a:schemeClr val="bg1"/>
              </a:solidFill>
              <a:effectLst/>
              <a:uLnTx/>
              <a:uFillTx/>
            </a:endParaRPr>
          </a:p>
        </p:txBody>
      </p:sp>
      <p:pic>
        <p:nvPicPr>
          <p:cNvPr id="12" name="Picture 11">
            <a:extLst>
              <a:ext uri="{FF2B5EF4-FFF2-40B4-BE49-F238E27FC236}">
                <a16:creationId xmlns:a16="http://schemas.microsoft.com/office/drawing/2014/main" id="{DEC11440-E98D-3443-8183-DACCC4B51B09}"/>
              </a:ext>
            </a:extLst>
          </p:cNvPr>
          <p:cNvPicPr>
            <a:picLocks noChangeAspect="1"/>
          </p:cNvPicPr>
          <p:nvPr userDrawn="1"/>
        </p:nvPicPr>
        <p:blipFill>
          <a:blip r:embed="rId4"/>
          <a:srcRect/>
          <a:stretch/>
        </p:blipFill>
        <p:spPr>
          <a:xfrm>
            <a:off x="444066" y="6538437"/>
            <a:ext cx="2643409" cy="213917"/>
          </a:xfrm>
          <a:prstGeom prst="rect">
            <a:avLst/>
          </a:prstGeom>
        </p:spPr>
      </p:pic>
    </p:spTree>
    <p:extLst>
      <p:ext uri="{BB962C8B-B14F-4D97-AF65-F5344CB8AC3E}">
        <p14:creationId xmlns:p14="http://schemas.microsoft.com/office/powerpoint/2010/main" val="280871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C434F1-27EA-1841-85DD-F69C3893073E}"/>
              </a:ext>
            </a:extLst>
          </p:cNvPr>
          <p:cNvPicPr>
            <a:picLocks noChangeAspect="1"/>
          </p:cNvPicPr>
          <p:nvPr userDrawn="1"/>
        </p:nvPicPr>
        <p:blipFill rotWithShape="1">
          <a:blip r:embed="rId2"/>
          <a:srcRect/>
          <a:stretch/>
        </p:blipFill>
        <p:spPr>
          <a:xfrm>
            <a:off x="0" y="0"/>
            <a:ext cx="12192000" cy="6858000"/>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929EA3D2-E49A-024F-B64D-8633E33DBE85}"/>
              </a:ext>
            </a:extLst>
          </p:cNvPr>
          <p:cNvPicPr>
            <a:picLocks noChangeAspect="1"/>
          </p:cNvPicPr>
          <p:nvPr userDrawn="1"/>
        </p:nvPicPr>
        <p:blipFill>
          <a:blip r:embed="rId3"/>
          <a:stretch>
            <a:fillRect/>
          </a:stretch>
        </p:blipFill>
        <p:spPr>
          <a:xfrm>
            <a:off x="606104" y="2841947"/>
            <a:ext cx="4040845" cy="1061232"/>
          </a:xfrm>
          <a:prstGeom prst="rect">
            <a:avLst/>
          </a:prstGeom>
        </p:spPr>
      </p:pic>
    </p:spTree>
    <p:extLst>
      <p:ext uri="{BB962C8B-B14F-4D97-AF65-F5344CB8AC3E}">
        <p14:creationId xmlns:p14="http://schemas.microsoft.com/office/powerpoint/2010/main" val="316925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CDC2FD0-2485-C843-96AB-8AFB95F4AF42}"/>
              </a:ext>
            </a:extLst>
          </p:cNvPr>
          <p:cNvSpPr/>
          <p:nvPr userDrawn="1"/>
        </p:nvSpPr>
        <p:spPr>
          <a:xfrm>
            <a:off x="0" y="6419654"/>
            <a:ext cx="12192000" cy="4383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DCBF5D3-C254-A349-9B7F-F9B13928D7A8}"/>
              </a:ext>
            </a:extLst>
          </p:cNvPr>
          <p:cNvSpPr txBox="1"/>
          <p:nvPr userDrawn="1"/>
        </p:nvSpPr>
        <p:spPr>
          <a:xfrm>
            <a:off x="8305800" y="6549281"/>
            <a:ext cx="2743200" cy="200055"/>
          </a:xfrm>
          <a:prstGeom prst="rect">
            <a:avLst/>
          </a:prstGeom>
          <a:noFill/>
        </p:spPr>
        <p:txBody>
          <a:bodyPr wrap="square" rtlCol="0">
            <a:spAutoFit/>
          </a:bodyPr>
          <a:lstStyle/>
          <a:p>
            <a:pPr algn="r"/>
            <a:r>
              <a:rPr lang="en-US" sz="700" dirty="0">
                <a:solidFill>
                  <a:srgbClr val="FFFFFF"/>
                </a:solidFill>
              </a:rPr>
              <a:t>© </a:t>
            </a:r>
            <a:r>
              <a:rPr lang="en-CA" sz="700" dirty="0">
                <a:solidFill>
                  <a:srgbClr val="FFFFFF"/>
                </a:solidFill>
              </a:rPr>
              <a:t>2023 </a:t>
            </a:r>
            <a:r>
              <a:rPr lang="en-US" sz="700" baseline="0" dirty="0">
                <a:solidFill>
                  <a:srgbClr val="FFFFFF"/>
                </a:solidFill>
              </a:rPr>
              <a:t>BlackBerry</a:t>
            </a:r>
            <a:r>
              <a:rPr lang="en-US" sz="700" dirty="0">
                <a:solidFill>
                  <a:srgbClr val="FFFFFF"/>
                </a:solidFill>
              </a:rPr>
              <a:t>. All Rights Reserved.</a:t>
            </a:r>
          </a:p>
        </p:txBody>
      </p:sp>
      <p:sp>
        <p:nvSpPr>
          <p:cNvPr id="14" name="Slide Number Placeholder 4">
            <a:extLst>
              <a:ext uri="{FF2B5EF4-FFF2-40B4-BE49-F238E27FC236}">
                <a16:creationId xmlns:a16="http://schemas.microsoft.com/office/drawing/2014/main" id="{34A029BF-65C3-AD42-8918-5ACF9B621BDD}"/>
              </a:ext>
            </a:extLst>
          </p:cNvPr>
          <p:cNvSpPr txBox="1">
            <a:spLocks noGrp="1"/>
          </p:cNvSpPr>
          <p:nvPr userDrawn="1"/>
        </p:nvSpPr>
        <p:spPr bwMode="auto">
          <a:xfrm rot="10800000" flipV="1">
            <a:off x="11379200" y="6539516"/>
            <a:ext cx="724891" cy="219586"/>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fld id="{C0D0805C-640A-49D9-81A6-59BD7BEBF471}" type="slidenum">
              <a:rPr kumimoji="0" lang="en-US" sz="700" b="0" i="0" u="none" strike="noStrike" kern="0" cap="none" spc="0" normalizeH="0" baseline="0" noProof="0" smtClean="0">
                <a:ln>
                  <a:noFill/>
                </a:ln>
                <a:solidFill>
                  <a:schemeClr val="bg1"/>
                </a:solidFill>
                <a:effectLst/>
                <a:uLnTx/>
                <a:uFillTx/>
              </a:rPr>
              <a:pPr marL="0" marR="0" lvl="0" indent="0" algn="ctr" defTabSz="914400" eaLnBrk="1" fontAlgn="auto" latinLnBrk="0" hangingPunct="1">
                <a:lnSpc>
                  <a:spcPct val="100000"/>
                </a:lnSpc>
                <a:spcBef>
                  <a:spcPct val="0"/>
                </a:spcBef>
                <a:spcAft>
                  <a:spcPts val="0"/>
                </a:spcAft>
                <a:buClrTx/>
                <a:buSzTx/>
                <a:buFontTx/>
                <a:buNone/>
                <a:tabLst/>
                <a:defRPr/>
              </a:pPr>
              <a:t>‹#›</a:t>
            </a:fld>
            <a:endParaRPr kumimoji="0" lang="en-US" sz="700" b="0" i="0" u="none" strike="noStrike" kern="0" cap="none" spc="0" normalizeH="0" baseline="0" noProof="0" dirty="0">
              <a:ln>
                <a:noFill/>
              </a:ln>
              <a:solidFill>
                <a:schemeClr val="bg1"/>
              </a:solidFill>
              <a:effectLst/>
              <a:uLnTx/>
              <a:uFillTx/>
            </a:endParaRPr>
          </a:p>
        </p:txBody>
      </p:sp>
      <p:pic>
        <p:nvPicPr>
          <p:cNvPr id="16" name="Picture 15">
            <a:extLst>
              <a:ext uri="{FF2B5EF4-FFF2-40B4-BE49-F238E27FC236}">
                <a16:creationId xmlns:a16="http://schemas.microsoft.com/office/drawing/2014/main" id="{01FFE835-99A1-FF4B-A9BD-05194FAA9C10}"/>
              </a:ext>
            </a:extLst>
          </p:cNvPr>
          <p:cNvPicPr>
            <a:picLocks noChangeAspect="1"/>
          </p:cNvPicPr>
          <p:nvPr userDrawn="1"/>
        </p:nvPicPr>
        <p:blipFill>
          <a:blip r:embed="rId2"/>
          <a:srcRect/>
          <a:stretch/>
        </p:blipFill>
        <p:spPr>
          <a:xfrm>
            <a:off x="444066" y="6538437"/>
            <a:ext cx="2643409" cy="213917"/>
          </a:xfrm>
          <a:prstGeom prst="rect">
            <a:avLst/>
          </a:prstGeom>
        </p:spPr>
      </p:pic>
    </p:spTree>
    <p:extLst>
      <p:ext uri="{BB962C8B-B14F-4D97-AF65-F5344CB8AC3E}">
        <p14:creationId xmlns:p14="http://schemas.microsoft.com/office/powerpoint/2010/main" val="346698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AE3D861-D590-A74A-8F86-85B3A5ED14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698" y="5983470"/>
            <a:ext cx="4527675" cy="360818"/>
          </a:xfrm>
          <a:prstGeom prst="rect">
            <a:avLst/>
          </a:prstGeom>
        </p:spPr>
      </p:pic>
      <p:pic>
        <p:nvPicPr>
          <p:cNvPr id="3" name="Picture 2">
            <a:extLst>
              <a:ext uri="{FF2B5EF4-FFF2-40B4-BE49-F238E27FC236}">
                <a16:creationId xmlns:a16="http://schemas.microsoft.com/office/drawing/2014/main" id="{9416E82A-960D-A84D-9B9D-B0CAF73F481F}"/>
              </a:ext>
            </a:extLst>
          </p:cNvPr>
          <p:cNvPicPr>
            <a:picLocks noChangeAspect="1"/>
          </p:cNvPicPr>
          <p:nvPr userDrawn="1"/>
        </p:nvPicPr>
        <p:blipFill rotWithShape="1">
          <a:blip r:embed="rId4"/>
          <a:srcRect l="-1" t="-1" r="23689" b="23689"/>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970F3495-836A-E34E-9D69-FC1AA5BE5C80}"/>
              </a:ext>
            </a:extLst>
          </p:cNvPr>
          <p:cNvSpPr>
            <a:spLocks noGrp="1"/>
          </p:cNvSpPr>
          <p:nvPr>
            <p:ph type="body" sz="quarter" idx="10"/>
          </p:nvPr>
        </p:nvSpPr>
        <p:spPr>
          <a:xfrm>
            <a:off x="361950" y="1319213"/>
            <a:ext cx="8943542" cy="4664257"/>
          </a:xfrm>
          <a:prstGeom prst="rect">
            <a:avLst/>
          </a:prstGeom>
        </p:spPr>
        <p:txBody>
          <a:bodyPr numCol="2"/>
          <a:lstStyle>
            <a:lvl1pPr marL="342900" indent="-342900">
              <a:lnSpc>
                <a:spcPct val="250000"/>
              </a:lnSpc>
              <a:buFontTx/>
              <a:buBlip>
                <a:blip r:embed="rId5">
                  <a:extLst>
                    <a:ext uri="{96DAC541-7B7A-43D3-8B79-37D633B846F1}">
                      <asvg:svgBlip xmlns:asvg="http://schemas.microsoft.com/office/drawing/2016/SVG/main" r:embed="rId6"/>
                    </a:ext>
                  </a:extLst>
                </a:blip>
              </a:buBlip>
              <a:defRPr sz="1800" baseline="0">
                <a:solidFill>
                  <a:srgbClr val="00033E"/>
                </a:solidFill>
                <a:latin typeface="Roboto" panose="02000000000000000000" pitchFamily="2" charset="0"/>
              </a:defRPr>
            </a:lvl1pPr>
            <a:lvl2pPr marL="742950" indent="-285750">
              <a:buFont typeface="Arial" panose="020B0604020202020204" pitchFamily="34" charset="0"/>
              <a:buChar char="•"/>
              <a:defRPr sz="1800" baseline="0">
                <a:solidFill>
                  <a:schemeClr val="bg1"/>
                </a:solidFill>
                <a:latin typeface="Roboto" panose="02000000000000000000" pitchFamily="2" charset="0"/>
              </a:defRPr>
            </a:lvl2pPr>
            <a:lvl3pPr marL="1143000" indent="-228600">
              <a:buFont typeface="Arial" panose="020B0604020202020204" pitchFamily="34" charset="0"/>
              <a:buChar char="•"/>
              <a:defRPr sz="1800" baseline="0">
                <a:solidFill>
                  <a:schemeClr val="bg1"/>
                </a:solidFill>
                <a:latin typeface="Roboto" panose="02000000000000000000" pitchFamily="2" charset="0"/>
              </a:defRPr>
            </a:lvl3pPr>
            <a:lvl4pPr marL="1600200" indent="-228600">
              <a:buFont typeface="Arial" panose="020B0604020202020204" pitchFamily="34" charset="0"/>
              <a:buChar char="•"/>
              <a:defRPr sz="1800" baseline="0">
                <a:solidFill>
                  <a:schemeClr val="bg1"/>
                </a:solidFill>
                <a:latin typeface="Roboto" panose="02000000000000000000" pitchFamily="2" charset="0"/>
              </a:defRPr>
            </a:lvl4pPr>
            <a:lvl5pPr marL="2057400" indent="-228600">
              <a:buFont typeface="Arial" panose="020B0604020202020204" pitchFamily="34" charset="0"/>
              <a:buChar char="•"/>
              <a:defRPr sz="1800" baseline="0">
                <a:solidFill>
                  <a:schemeClr val="bg1"/>
                </a:solidFill>
                <a:latin typeface="Roboto" panose="02000000000000000000" pitchFamily="2" charset="0"/>
              </a:defRPr>
            </a:lvl5pPr>
          </a:lstStyle>
          <a:p>
            <a:pPr lvl="0"/>
            <a:r>
              <a:rPr lang="en-US" dirty="0"/>
              <a:t>Click to edit Master text styles</a:t>
            </a:r>
          </a:p>
        </p:txBody>
      </p:sp>
      <p:sp>
        <p:nvSpPr>
          <p:cNvPr id="9" name="Text Placeholder 2">
            <a:extLst>
              <a:ext uri="{FF2B5EF4-FFF2-40B4-BE49-F238E27FC236}">
                <a16:creationId xmlns:a16="http://schemas.microsoft.com/office/drawing/2014/main" id="{3B2CEB7B-2F1A-2E49-BA83-ABB55DF43138}"/>
              </a:ext>
            </a:extLst>
          </p:cNvPr>
          <p:cNvSpPr>
            <a:spLocks noGrp="1"/>
          </p:cNvSpPr>
          <p:nvPr>
            <p:ph type="body" sz="quarter" idx="11" hasCustomPrompt="1"/>
          </p:nvPr>
        </p:nvSpPr>
        <p:spPr>
          <a:xfrm>
            <a:off x="361950" y="561337"/>
            <a:ext cx="8259536" cy="805501"/>
          </a:xfrm>
          <a:prstGeom prst="rect">
            <a:avLst/>
          </a:prstGeom>
        </p:spPr>
        <p:txBody>
          <a:bodyPr/>
          <a:lstStyle>
            <a:lvl1pPr marL="0" indent="0">
              <a:buNone/>
              <a:defRPr sz="2800" b="0" i="0" cap="none" baseline="0">
                <a:solidFill>
                  <a:srgbClr val="00033E"/>
                </a:solidFill>
                <a:latin typeface="Roboto Medium" panose="02000000000000000000" pitchFamily="2" charset="0"/>
              </a:defRPr>
            </a:lvl1pPr>
          </a:lstStyle>
          <a:p>
            <a:pPr lvl="0"/>
            <a:r>
              <a:rPr lang="en-US" dirty="0"/>
              <a:t>Today’s agenda</a:t>
            </a:r>
          </a:p>
        </p:txBody>
      </p:sp>
      <p:sp>
        <p:nvSpPr>
          <p:cNvPr id="7" name="Rectangle 6">
            <a:extLst>
              <a:ext uri="{FF2B5EF4-FFF2-40B4-BE49-F238E27FC236}">
                <a16:creationId xmlns:a16="http://schemas.microsoft.com/office/drawing/2014/main" id="{C96127F5-3AA9-AA4C-AB06-3A2F9068F98B}"/>
              </a:ext>
            </a:extLst>
          </p:cNvPr>
          <p:cNvSpPr/>
          <p:nvPr userDrawn="1"/>
        </p:nvSpPr>
        <p:spPr>
          <a:xfrm>
            <a:off x="0" y="6419654"/>
            <a:ext cx="12192000" cy="4383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ECE3AFE-1D24-D34E-95B2-7A5B0841EB3F}"/>
              </a:ext>
            </a:extLst>
          </p:cNvPr>
          <p:cNvSpPr txBox="1"/>
          <p:nvPr userDrawn="1"/>
        </p:nvSpPr>
        <p:spPr>
          <a:xfrm>
            <a:off x="8305800" y="6549281"/>
            <a:ext cx="2743200" cy="200055"/>
          </a:xfrm>
          <a:prstGeom prst="rect">
            <a:avLst/>
          </a:prstGeom>
          <a:noFill/>
        </p:spPr>
        <p:txBody>
          <a:bodyPr wrap="square" rtlCol="0">
            <a:spAutoFit/>
          </a:bodyPr>
          <a:lstStyle/>
          <a:p>
            <a:pPr algn="r"/>
            <a:r>
              <a:rPr lang="en-US" sz="700" dirty="0">
                <a:solidFill>
                  <a:srgbClr val="FFFFFF"/>
                </a:solidFill>
              </a:rPr>
              <a:t>© </a:t>
            </a:r>
            <a:r>
              <a:rPr lang="en-CA" sz="700" dirty="0">
                <a:solidFill>
                  <a:srgbClr val="FFFFFF"/>
                </a:solidFill>
              </a:rPr>
              <a:t>2023 </a:t>
            </a:r>
            <a:r>
              <a:rPr lang="en-US" sz="700" baseline="0" dirty="0">
                <a:solidFill>
                  <a:srgbClr val="FFFFFF"/>
                </a:solidFill>
              </a:rPr>
              <a:t>BlackBerry</a:t>
            </a:r>
            <a:r>
              <a:rPr lang="en-US" sz="700" dirty="0">
                <a:solidFill>
                  <a:srgbClr val="FFFFFF"/>
                </a:solidFill>
              </a:rPr>
              <a:t>. All Rights Reserved.</a:t>
            </a:r>
          </a:p>
        </p:txBody>
      </p:sp>
      <p:sp>
        <p:nvSpPr>
          <p:cNvPr id="11" name="Slide Number Placeholder 4">
            <a:extLst>
              <a:ext uri="{FF2B5EF4-FFF2-40B4-BE49-F238E27FC236}">
                <a16:creationId xmlns:a16="http://schemas.microsoft.com/office/drawing/2014/main" id="{B3F25ED1-3748-CC41-A01B-257286610D43}"/>
              </a:ext>
            </a:extLst>
          </p:cNvPr>
          <p:cNvSpPr txBox="1">
            <a:spLocks noGrp="1"/>
          </p:cNvSpPr>
          <p:nvPr userDrawn="1"/>
        </p:nvSpPr>
        <p:spPr bwMode="auto">
          <a:xfrm rot="10800000" flipV="1">
            <a:off x="11379200" y="6539516"/>
            <a:ext cx="724891" cy="219586"/>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fld id="{C0D0805C-640A-49D9-81A6-59BD7BEBF471}" type="slidenum">
              <a:rPr kumimoji="0" lang="en-US" sz="700" b="0" i="0" u="none" strike="noStrike" kern="0" cap="none" spc="0" normalizeH="0" baseline="0" noProof="0" smtClean="0">
                <a:ln>
                  <a:noFill/>
                </a:ln>
                <a:solidFill>
                  <a:schemeClr val="bg1"/>
                </a:solidFill>
                <a:effectLst/>
                <a:uLnTx/>
                <a:uFillTx/>
              </a:rPr>
              <a:pPr marL="0" marR="0" lvl="0" indent="0" algn="ctr" defTabSz="914400" eaLnBrk="1" fontAlgn="auto" latinLnBrk="0" hangingPunct="1">
                <a:lnSpc>
                  <a:spcPct val="100000"/>
                </a:lnSpc>
                <a:spcBef>
                  <a:spcPct val="0"/>
                </a:spcBef>
                <a:spcAft>
                  <a:spcPts val="0"/>
                </a:spcAft>
                <a:buClrTx/>
                <a:buSzTx/>
                <a:buFontTx/>
                <a:buNone/>
                <a:tabLst/>
                <a:defRPr/>
              </a:pPr>
              <a:t>‹#›</a:t>
            </a:fld>
            <a:endParaRPr kumimoji="0" lang="en-US" sz="700" b="0" i="0" u="none" strike="noStrike" kern="0" cap="none" spc="0" normalizeH="0" baseline="0" noProof="0" dirty="0">
              <a:ln>
                <a:noFill/>
              </a:ln>
              <a:solidFill>
                <a:schemeClr val="bg1"/>
              </a:solidFill>
              <a:effectLst/>
              <a:uLnTx/>
              <a:uFillTx/>
            </a:endParaRPr>
          </a:p>
        </p:txBody>
      </p:sp>
      <p:pic>
        <p:nvPicPr>
          <p:cNvPr id="12" name="Picture 11">
            <a:extLst>
              <a:ext uri="{FF2B5EF4-FFF2-40B4-BE49-F238E27FC236}">
                <a16:creationId xmlns:a16="http://schemas.microsoft.com/office/drawing/2014/main" id="{F7C1B544-1B0F-E04A-A54E-755A886F1EEF}"/>
              </a:ext>
            </a:extLst>
          </p:cNvPr>
          <p:cNvPicPr>
            <a:picLocks noChangeAspect="1"/>
          </p:cNvPicPr>
          <p:nvPr userDrawn="1"/>
        </p:nvPicPr>
        <p:blipFill>
          <a:blip r:embed="rId7"/>
          <a:srcRect/>
          <a:stretch/>
        </p:blipFill>
        <p:spPr>
          <a:xfrm>
            <a:off x="444066" y="6538437"/>
            <a:ext cx="2643409" cy="213917"/>
          </a:xfrm>
          <a:prstGeom prst="rect">
            <a:avLst/>
          </a:prstGeom>
        </p:spPr>
      </p:pic>
    </p:spTree>
    <p:extLst>
      <p:ext uri="{BB962C8B-B14F-4D97-AF65-F5344CB8AC3E}">
        <p14:creationId xmlns:p14="http://schemas.microsoft.com/office/powerpoint/2010/main" val="182746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52207A4D-EBCB-F94F-81ED-51DD7A5E3744}"/>
              </a:ext>
            </a:extLst>
          </p:cNvPr>
          <p:cNvSpPr>
            <a:spLocks noGrp="1"/>
          </p:cNvSpPr>
          <p:nvPr>
            <p:ph type="body" sz="quarter" idx="11"/>
          </p:nvPr>
        </p:nvSpPr>
        <p:spPr>
          <a:xfrm>
            <a:off x="361949" y="1736438"/>
            <a:ext cx="11238853" cy="4261239"/>
          </a:xfrm>
          <a:prstGeom prst="rect">
            <a:avLst/>
          </a:prstGeom>
        </p:spPr>
        <p:txBody>
          <a:bodyPr numCol="1" spcCol="360000"/>
          <a:lstStyle>
            <a:lvl1pPr>
              <a:defRPr sz="1300" baseline="0">
                <a:solidFill>
                  <a:srgbClr val="00033E"/>
                </a:solidFill>
                <a:latin typeface="Roboto Light" panose="02000000000000000000" pitchFamily="2" charset="0"/>
              </a:defRPr>
            </a:lvl1pPr>
            <a:lvl2pPr>
              <a:defRPr sz="1300" baseline="0">
                <a:solidFill>
                  <a:srgbClr val="00033E"/>
                </a:solidFill>
                <a:latin typeface="Roboto Light" panose="02000000000000000000" pitchFamily="2" charset="0"/>
              </a:defRPr>
            </a:lvl2pPr>
            <a:lvl3pPr>
              <a:defRPr sz="1300" baseline="0">
                <a:solidFill>
                  <a:srgbClr val="00033E"/>
                </a:solidFill>
                <a:latin typeface="Roboto Light" panose="02000000000000000000" pitchFamily="2" charset="0"/>
              </a:defRPr>
            </a:lvl3pPr>
            <a:lvl4pPr>
              <a:defRPr sz="1300" baseline="0">
                <a:solidFill>
                  <a:srgbClr val="00033E"/>
                </a:solidFill>
                <a:latin typeface="Roboto Light" panose="02000000000000000000" pitchFamily="2" charset="0"/>
              </a:defRPr>
            </a:lvl4pPr>
            <a:lvl5pPr>
              <a:defRPr sz="1300" baseline="0">
                <a:solidFill>
                  <a:srgbClr val="00033E"/>
                </a:solidFill>
                <a:latin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49A8A6A1-4CAF-4D4C-A718-06BD5BAC90C0}"/>
              </a:ext>
            </a:extLst>
          </p:cNvPr>
          <p:cNvSpPr>
            <a:spLocks noGrp="1"/>
          </p:cNvSpPr>
          <p:nvPr>
            <p:ph type="body" sz="quarter" idx="12" hasCustomPrompt="1"/>
          </p:nvPr>
        </p:nvSpPr>
        <p:spPr>
          <a:xfrm>
            <a:off x="362384" y="1168400"/>
            <a:ext cx="11239074" cy="458525"/>
          </a:xfrm>
          <a:prstGeom prst="rect">
            <a:avLst/>
          </a:prstGeom>
        </p:spPr>
        <p:txBody>
          <a:bodyPr/>
          <a:lstStyle>
            <a:lvl1pPr marL="0" indent="0">
              <a:buNone/>
              <a:defRPr sz="1400" b="0" i="0" baseline="0">
                <a:solidFill>
                  <a:srgbClr val="00033E"/>
                </a:solidFill>
                <a:latin typeface="Roboto Medium" panose="02000000000000000000" pitchFamily="2" charset="0"/>
                <a:ea typeface="Roboto Medium"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Add a subtitle here</a:t>
            </a:r>
          </a:p>
        </p:txBody>
      </p:sp>
      <p:sp>
        <p:nvSpPr>
          <p:cNvPr id="14" name="Rectangle 13">
            <a:extLst>
              <a:ext uri="{FF2B5EF4-FFF2-40B4-BE49-F238E27FC236}">
                <a16:creationId xmlns:a16="http://schemas.microsoft.com/office/drawing/2014/main" id="{B2A5CD81-0361-3645-B1E6-3D80BBAA9433}"/>
              </a:ext>
            </a:extLst>
          </p:cNvPr>
          <p:cNvSpPr/>
          <p:nvPr userDrawn="1"/>
        </p:nvSpPr>
        <p:spPr>
          <a:xfrm>
            <a:off x="0" y="6419654"/>
            <a:ext cx="12192000" cy="4383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B6DB85B-CFDC-F744-ABF9-7B530E79C902}"/>
              </a:ext>
            </a:extLst>
          </p:cNvPr>
          <p:cNvSpPr txBox="1"/>
          <p:nvPr userDrawn="1"/>
        </p:nvSpPr>
        <p:spPr>
          <a:xfrm>
            <a:off x="8305800" y="6549281"/>
            <a:ext cx="2743200" cy="200055"/>
          </a:xfrm>
          <a:prstGeom prst="rect">
            <a:avLst/>
          </a:prstGeom>
          <a:noFill/>
        </p:spPr>
        <p:txBody>
          <a:bodyPr wrap="square" rtlCol="0">
            <a:spAutoFit/>
          </a:bodyPr>
          <a:lstStyle/>
          <a:p>
            <a:pPr algn="r"/>
            <a:r>
              <a:rPr lang="en-US" sz="700" dirty="0">
                <a:solidFill>
                  <a:srgbClr val="FFFFFF"/>
                </a:solidFill>
              </a:rPr>
              <a:t>© </a:t>
            </a:r>
            <a:r>
              <a:rPr lang="en-CA" sz="700" dirty="0">
                <a:solidFill>
                  <a:srgbClr val="FFFFFF"/>
                </a:solidFill>
              </a:rPr>
              <a:t>2023 </a:t>
            </a:r>
            <a:r>
              <a:rPr lang="en-US" sz="700" baseline="0" dirty="0">
                <a:solidFill>
                  <a:srgbClr val="FFFFFF"/>
                </a:solidFill>
              </a:rPr>
              <a:t>BlackBerry</a:t>
            </a:r>
            <a:r>
              <a:rPr lang="en-US" sz="700" dirty="0">
                <a:solidFill>
                  <a:srgbClr val="FFFFFF"/>
                </a:solidFill>
              </a:rPr>
              <a:t>. All Rights Reserved.</a:t>
            </a:r>
          </a:p>
        </p:txBody>
      </p:sp>
      <p:sp>
        <p:nvSpPr>
          <p:cNvPr id="16" name="Slide Number Placeholder 4">
            <a:extLst>
              <a:ext uri="{FF2B5EF4-FFF2-40B4-BE49-F238E27FC236}">
                <a16:creationId xmlns:a16="http://schemas.microsoft.com/office/drawing/2014/main" id="{7E53556A-6690-B244-B02D-262FAB793798}"/>
              </a:ext>
            </a:extLst>
          </p:cNvPr>
          <p:cNvSpPr txBox="1">
            <a:spLocks noGrp="1"/>
          </p:cNvSpPr>
          <p:nvPr userDrawn="1"/>
        </p:nvSpPr>
        <p:spPr bwMode="auto">
          <a:xfrm rot="10800000" flipV="1">
            <a:off x="11379200" y="6539516"/>
            <a:ext cx="724891" cy="219586"/>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fld id="{C0D0805C-640A-49D9-81A6-59BD7BEBF471}" type="slidenum">
              <a:rPr kumimoji="0" lang="en-US" sz="700" b="0" i="0" u="none" strike="noStrike" kern="0" cap="none" spc="0" normalizeH="0" baseline="0" noProof="0" smtClean="0">
                <a:ln>
                  <a:noFill/>
                </a:ln>
                <a:solidFill>
                  <a:schemeClr val="bg1"/>
                </a:solidFill>
                <a:effectLst/>
                <a:uLnTx/>
                <a:uFillTx/>
              </a:rPr>
              <a:pPr marL="0" marR="0" lvl="0" indent="0" algn="ctr" defTabSz="914400" eaLnBrk="1" fontAlgn="auto" latinLnBrk="0" hangingPunct="1">
                <a:lnSpc>
                  <a:spcPct val="100000"/>
                </a:lnSpc>
                <a:spcBef>
                  <a:spcPct val="0"/>
                </a:spcBef>
                <a:spcAft>
                  <a:spcPts val="0"/>
                </a:spcAft>
                <a:buClrTx/>
                <a:buSzTx/>
                <a:buFontTx/>
                <a:buNone/>
                <a:tabLst/>
                <a:defRPr/>
              </a:pPr>
              <a:t>‹#›</a:t>
            </a:fld>
            <a:endParaRPr kumimoji="0" lang="en-US" sz="700" b="0" i="0" u="none" strike="noStrike" kern="0" cap="none" spc="0" normalizeH="0" baseline="0" noProof="0" dirty="0">
              <a:ln>
                <a:noFill/>
              </a:ln>
              <a:solidFill>
                <a:schemeClr val="bg1"/>
              </a:solidFill>
              <a:effectLst/>
              <a:uLnTx/>
              <a:uFillTx/>
            </a:endParaRPr>
          </a:p>
        </p:txBody>
      </p:sp>
      <p:pic>
        <p:nvPicPr>
          <p:cNvPr id="18" name="Picture 17">
            <a:extLst>
              <a:ext uri="{FF2B5EF4-FFF2-40B4-BE49-F238E27FC236}">
                <a16:creationId xmlns:a16="http://schemas.microsoft.com/office/drawing/2014/main" id="{2F92636B-8671-1544-8920-FA3AF4EC11B4}"/>
              </a:ext>
            </a:extLst>
          </p:cNvPr>
          <p:cNvPicPr>
            <a:picLocks noChangeAspect="1"/>
          </p:cNvPicPr>
          <p:nvPr userDrawn="1"/>
        </p:nvPicPr>
        <p:blipFill>
          <a:blip r:embed="rId2"/>
          <a:srcRect/>
          <a:stretch/>
        </p:blipFill>
        <p:spPr>
          <a:xfrm>
            <a:off x="444066" y="6538437"/>
            <a:ext cx="2643409" cy="213917"/>
          </a:xfrm>
          <a:prstGeom prst="rect">
            <a:avLst/>
          </a:prstGeom>
        </p:spPr>
      </p:pic>
      <p:sp>
        <p:nvSpPr>
          <p:cNvPr id="19" name="Text Placeholder 2">
            <a:extLst>
              <a:ext uri="{FF2B5EF4-FFF2-40B4-BE49-F238E27FC236}">
                <a16:creationId xmlns:a16="http://schemas.microsoft.com/office/drawing/2014/main" id="{A8BBD474-B88E-484C-8A85-184BF075E364}"/>
              </a:ext>
            </a:extLst>
          </p:cNvPr>
          <p:cNvSpPr>
            <a:spLocks noGrp="1"/>
          </p:cNvSpPr>
          <p:nvPr>
            <p:ph type="body" sz="quarter" idx="13" hasCustomPrompt="1"/>
          </p:nvPr>
        </p:nvSpPr>
        <p:spPr>
          <a:xfrm>
            <a:off x="361949" y="559576"/>
            <a:ext cx="11238853" cy="608824"/>
          </a:xfrm>
          <a:prstGeom prst="rect">
            <a:avLst/>
          </a:prstGeom>
        </p:spPr>
        <p:txBody>
          <a:bodyPr/>
          <a:lstStyle>
            <a:lvl1pPr marL="0" indent="0">
              <a:buNone/>
              <a:defRPr sz="2800" b="0" i="0" cap="none" baseline="0">
                <a:solidFill>
                  <a:srgbClr val="00033E"/>
                </a:solidFill>
                <a:latin typeface="Roboto Medium" panose="02000000000000000000" pitchFamily="2" charset="0"/>
              </a:defRPr>
            </a:lvl1pPr>
          </a:lstStyle>
          <a:p>
            <a:pPr lvl="0"/>
            <a:r>
              <a:rPr lang="en-US" dirty="0"/>
              <a:t>Add a title here</a:t>
            </a:r>
          </a:p>
        </p:txBody>
      </p:sp>
    </p:spTree>
    <p:extLst>
      <p:ext uri="{BB962C8B-B14F-4D97-AF65-F5344CB8AC3E}">
        <p14:creationId xmlns:p14="http://schemas.microsoft.com/office/powerpoint/2010/main" val="319302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85C7D5-F4D7-3D47-A202-8B4EC41558E1}"/>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95371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eft Image Righ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B49D158-A1F8-0C44-BED7-36365E9541BE}"/>
              </a:ext>
            </a:extLst>
          </p:cNvPr>
          <p:cNvPicPr>
            <a:picLocks noChangeAspect="1"/>
          </p:cNvPicPr>
          <p:nvPr userDrawn="1"/>
        </p:nvPicPr>
        <p:blipFill rotWithShape="1">
          <a:blip r:embed="rId2"/>
          <a:srcRect l="2653" t="78" r="27847" b="30422"/>
          <a:stretch/>
        </p:blipFill>
        <p:spPr>
          <a:xfrm>
            <a:off x="1" y="-1"/>
            <a:ext cx="12192000" cy="6858001"/>
          </a:xfrm>
          <a:prstGeom prst="rect">
            <a:avLst/>
          </a:prstGeom>
        </p:spPr>
      </p:pic>
      <p:sp>
        <p:nvSpPr>
          <p:cNvPr id="4" name="Picture Placeholder 4">
            <a:extLst>
              <a:ext uri="{FF2B5EF4-FFF2-40B4-BE49-F238E27FC236}">
                <a16:creationId xmlns:a16="http://schemas.microsoft.com/office/drawing/2014/main" id="{E7894FBE-54D4-E44D-AD08-AA98BC27FAFD}"/>
              </a:ext>
            </a:extLst>
          </p:cNvPr>
          <p:cNvSpPr>
            <a:spLocks noGrp="1"/>
          </p:cNvSpPr>
          <p:nvPr>
            <p:ph type="pic" sz="quarter" idx="10"/>
          </p:nvPr>
        </p:nvSpPr>
        <p:spPr>
          <a:xfrm>
            <a:off x="8159535" y="-7726"/>
            <a:ext cx="4027446" cy="6427380"/>
          </a:xfrm>
          <a:custGeom>
            <a:avLst/>
            <a:gdLst>
              <a:gd name="connsiteX0" fmla="*/ 0 w 4027446"/>
              <a:gd name="connsiteY0" fmla="*/ 0 h 6858000"/>
              <a:gd name="connsiteX1" fmla="*/ 4027446 w 4027446"/>
              <a:gd name="connsiteY1" fmla="*/ 0 h 6858000"/>
              <a:gd name="connsiteX2" fmla="*/ 4027446 w 4027446"/>
              <a:gd name="connsiteY2" fmla="*/ 6858000 h 6858000"/>
              <a:gd name="connsiteX3" fmla="*/ 0 w 4027446"/>
              <a:gd name="connsiteY3" fmla="*/ 6858000 h 6858000"/>
              <a:gd name="connsiteX4" fmla="*/ 0 w 4027446"/>
              <a:gd name="connsiteY4" fmla="*/ 0 h 6858000"/>
              <a:gd name="connsiteX0" fmla="*/ 1160584 w 4027446"/>
              <a:gd name="connsiteY0" fmla="*/ 23446 h 6858000"/>
              <a:gd name="connsiteX1" fmla="*/ 4027446 w 4027446"/>
              <a:gd name="connsiteY1" fmla="*/ 0 h 6858000"/>
              <a:gd name="connsiteX2" fmla="*/ 4027446 w 4027446"/>
              <a:gd name="connsiteY2" fmla="*/ 6858000 h 6858000"/>
              <a:gd name="connsiteX3" fmla="*/ 0 w 4027446"/>
              <a:gd name="connsiteY3" fmla="*/ 6858000 h 6858000"/>
              <a:gd name="connsiteX4" fmla="*/ 1160584 w 4027446"/>
              <a:gd name="connsiteY4" fmla="*/ 23446 h 6858000"/>
              <a:gd name="connsiteX0" fmla="*/ 1165780 w 4027446"/>
              <a:gd name="connsiteY0" fmla="*/ 7860 h 6858000"/>
              <a:gd name="connsiteX1" fmla="*/ 4027446 w 4027446"/>
              <a:gd name="connsiteY1" fmla="*/ 0 h 6858000"/>
              <a:gd name="connsiteX2" fmla="*/ 4027446 w 4027446"/>
              <a:gd name="connsiteY2" fmla="*/ 6858000 h 6858000"/>
              <a:gd name="connsiteX3" fmla="*/ 0 w 4027446"/>
              <a:gd name="connsiteY3" fmla="*/ 6858000 h 6858000"/>
              <a:gd name="connsiteX4" fmla="*/ 1165780 w 4027446"/>
              <a:gd name="connsiteY4" fmla="*/ 7860 h 6858000"/>
              <a:gd name="connsiteX0" fmla="*/ 1165780 w 4027446"/>
              <a:gd name="connsiteY0" fmla="*/ 0 h 6865726"/>
              <a:gd name="connsiteX1" fmla="*/ 4027446 w 4027446"/>
              <a:gd name="connsiteY1" fmla="*/ 7726 h 6865726"/>
              <a:gd name="connsiteX2" fmla="*/ 4027446 w 4027446"/>
              <a:gd name="connsiteY2" fmla="*/ 6865726 h 6865726"/>
              <a:gd name="connsiteX3" fmla="*/ 0 w 4027446"/>
              <a:gd name="connsiteY3" fmla="*/ 6865726 h 6865726"/>
              <a:gd name="connsiteX4" fmla="*/ 1165780 w 4027446"/>
              <a:gd name="connsiteY4" fmla="*/ 0 h 686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7446" h="6865726">
                <a:moveTo>
                  <a:pt x="1165780" y="0"/>
                </a:moveTo>
                <a:lnTo>
                  <a:pt x="4027446" y="7726"/>
                </a:lnTo>
                <a:lnTo>
                  <a:pt x="4027446" y="6865726"/>
                </a:lnTo>
                <a:lnTo>
                  <a:pt x="0" y="6865726"/>
                </a:lnTo>
                <a:lnTo>
                  <a:pt x="1165780" y="0"/>
                </a:lnTo>
                <a:close/>
              </a:path>
            </a:pathLst>
          </a:custGeom>
        </p:spPr>
        <p:txBody>
          <a:bodyPr/>
          <a:lstStyle>
            <a:lvl1pPr>
              <a:defRPr>
                <a:solidFill>
                  <a:srgbClr val="00033E"/>
                </a:solidFill>
              </a:defRPr>
            </a:lvl1pPr>
          </a:lstStyle>
          <a:p>
            <a:endParaRPr lang="en-US" dirty="0"/>
          </a:p>
        </p:txBody>
      </p:sp>
      <p:sp>
        <p:nvSpPr>
          <p:cNvPr id="6" name="Text Placeholder 9">
            <a:extLst>
              <a:ext uri="{FF2B5EF4-FFF2-40B4-BE49-F238E27FC236}">
                <a16:creationId xmlns:a16="http://schemas.microsoft.com/office/drawing/2014/main" id="{1680ACDB-293C-C647-BA70-C3115C2DC4B9}"/>
              </a:ext>
            </a:extLst>
          </p:cNvPr>
          <p:cNvSpPr>
            <a:spLocks noGrp="1"/>
          </p:cNvSpPr>
          <p:nvPr>
            <p:ph type="body" sz="quarter" idx="11"/>
          </p:nvPr>
        </p:nvSpPr>
        <p:spPr>
          <a:xfrm>
            <a:off x="361950" y="1736438"/>
            <a:ext cx="6976926" cy="4330065"/>
          </a:xfrm>
          <a:prstGeom prst="rect">
            <a:avLst/>
          </a:prstGeom>
        </p:spPr>
        <p:txBody>
          <a:bodyPr/>
          <a:lstStyle>
            <a:lvl1pPr>
              <a:defRPr sz="1300" baseline="0">
                <a:solidFill>
                  <a:srgbClr val="00033E"/>
                </a:solidFill>
                <a:latin typeface="Roboto Light" panose="02000000000000000000" pitchFamily="2" charset="0"/>
              </a:defRPr>
            </a:lvl1pPr>
            <a:lvl2pPr>
              <a:defRPr sz="1300" baseline="0">
                <a:solidFill>
                  <a:srgbClr val="00033E"/>
                </a:solidFill>
                <a:latin typeface="Roboto Light" panose="02000000000000000000" pitchFamily="2" charset="0"/>
              </a:defRPr>
            </a:lvl2pPr>
            <a:lvl3pPr>
              <a:defRPr sz="1300" baseline="0">
                <a:solidFill>
                  <a:srgbClr val="00033E"/>
                </a:solidFill>
                <a:latin typeface="Roboto Light" panose="02000000000000000000" pitchFamily="2" charset="0"/>
              </a:defRPr>
            </a:lvl3pPr>
            <a:lvl4pPr>
              <a:defRPr sz="1300" baseline="0">
                <a:solidFill>
                  <a:srgbClr val="00033E"/>
                </a:solidFill>
                <a:latin typeface="Roboto Light" panose="02000000000000000000" pitchFamily="2" charset="0"/>
              </a:defRPr>
            </a:lvl4pPr>
            <a:lvl5pPr>
              <a:lnSpc>
                <a:spcPct val="150000"/>
              </a:lnSpc>
              <a:defRPr sz="1300" baseline="0">
                <a:solidFill>
                  <a:srgbClr val="00033E"/>
                </a:solidFill>
                <a:latin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FF0162ED-4A3A-6B4F-BCEB-1CA28A09DE08}"/>
              </a:ext>
            </a:extLst>
          </p:cNvPr>
          <p:cNvSpPr>
            <a:spLocks noGrp="1"/>
          </p:cNvSpPr>
          <p:nvPr>
            <p:ph type="body" sz="quarter" idx="12" hasCustomPrompt="1"/>
          </p:nvPr>
        </p:nvSpPr>
        <p:spPr>
          <a:xfrm>
            <a:off x="362384" y="1168400"/>
            <a:ext cx="6977063" cy="458525"/>
          </a:xfrm>
          <a:prstGeom prst="rect">
            <a:avLst/>
          </a:prstGeom>
        </p:spPr>
        <p:txBody>
          <a:bodyPr/>
          <a:lstStyle>
            <a:lvl1pPr marL="0" indent="0">
              <a:buNone/>
              <a:defRPr sz="1400" b="0" i="0" baseline="0">
                <a:solidFill>
                  <a:srgbClr val="00033E"/>
                </a:solidFill>
                <a:latin typeface="Roboto Medium" panose="02000000000000000000" pitchFamily="2" charset="0"/>
                <a:ea typeface="Roboto Medium"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Add a subtitle here</a:t>
            </a:r>
          </a:p>
        </p:txBody>
      </p:sp>
      <p:sp>
        <p:nvSpPr>
          <p:cNvPr id="12" name="Rectangle 11">
            <a:extLst>
              <a:ext uri="{FF2B5EF4-FFF2-40B4-BE49-F238E27FC236}">
                <a16:creationId xmlns:a16="http://schemas.microsoft.com/office/drawing/2014/main" id="{5E63157C-FEC1-BC47-A109-496A442BE2BA}"/>
              </a:ext>
            </a:extLst>
          </p:cNvPr>
          <p:cNvSpPr/>
          <p:nvPr userDrawn="1"/>
        </p:nvSpPr>
        <p:spPr>
          <a:xfrm>
            <a:off x="0" y="6419654"/>
            <a:ext cx="12192000" cy="4383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0D63C80-4DD1-3043-AD9C-238F86CECEB3}"/>
              </a:ext>
            </a:extLst>
          </p:cNvPr>
          <p:cNvSpPr txBox="1"/>
          <p:nvPr userDrawn="1"/>
        </p:nvSpPr>
        <p:spPr>
          <a:xfrm>
            <a:off x="8305800" y="6549281"/>
            <a:ext cx="2743200" cy="200055"/>
          </a:xfrm>
          <a:prstGeom prst="rect">
            <a:avLst/>
          </a:prstGeom>
          <a:noFill/>
        </p:spPr>
        <p:txBody>
          <a:bodyPr wrap="square" rtlCol="0">
            <a:spAutoFit/>
          </a:bodyPr>
          <a:lstStyle/>
          <a:p>
            <a:pPr algn="r"/>
            <a:r>
              <a:rPr lang="en-US" sz="700" dirty="0">
                <a:solidFill>
                  <a:srgbClr val="FFFFFF"/>
                </a:solidFill>
              </a:rPr>
              <a:t>© </a:t>
            </a:r>
            <a:r>
              <a:rPr lang="en-CA" sz="700" dirty="0">
                <a:solidFill>
                  <a:srgbClr val="FFFFFF"/>
                </a:solidFill>
              </a:rPr>
              <a:t>2023 </a:t>
            </a:r>
            <a:r>
              <a:rPr lang="en-US" sz="700" baseline="0" dirty="0">
                <a:solidFill>
                  <a:srgbClr val="FFFFFF"/>
                </a:solidFill>
              </a:rPr>
              <a:t>BlackBerry</a:t>
            </a:r>
            <a:r>
              <a:rPr lang="en-US" sz="700" dirty="0">
                <a:solidFill>
                  <a:srgbClr val="FFFFFF"/>
                </a:solidFill>
              </a:rPr>
              <a:t>. All Rights Reserved.</a:t>
            </a:r>
          </a:p>
        </p:txBody>
      </p:sp>
      <p:sp>
        <p:nvSpPr>
          <p:cNvPr id="14" name="Slide Number Placeholder 4">
            <a:extLst>
              <a:ext uri="{FF2B5EF4-FFF2-40B4-BE49-F238E27FC236}">
                <a16:creationId xmlns:a16="http://schemas.microsoft.com/office/drawing/2014/main" id="{18E8406D-3D59-4E44-BA3E-5A278E8A4E7E}"/>
              </a:ext>
            </a:extLst>
          </p:cNvPr>
          <p:cNvSpPr txBox="1">
            <a:spLocks noGrp="1"/>
          </p:cNvSpPr>
          <p:nvPr userDrawn="1"/>
        </p:nvSpPr>
        <p:spPr bwMode="auto">
          <a:xfrm rot="10800000" flipV="1">
            <a:off x="11379200" y="6539516"/>
            <a:ext cx="724891" cy="219586"/>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fld id="{C0D0805C-640A-49D9-81A6-59BD7BEBF471}" type="slidenum">
              <a:rPr kumimoji="0" lang="en-US" sz="700" b="0" i="0" u="none" strike="noStrike" kern="0" cap="none" spc="0" normalizeH="0" baseline="0" noProof="0" smtClean="0">
                <a:ln>
                  <a:noFill/>
                </a:ln>
                <a:solidFill>
                  <a:schemeClr val="bg1"/>
                </a:solidFill>
                <a:effectLst/>
                <a:uLnTx/>
                <a:uFillTx/>
              </a:rPr>
              <a:pPr marL="0" marR="0" lvl="0" indent="0" algn="ctr" defTabSz="914400" eaLnBrk="1" fontAlgn="auto" latinLnBrk="0" hangingPunct="1">
                <a:lnSpc>
                  <a:spcPct val="100000"/>
                </a:lnSpc>
                <a:spcBef>
                  <a:spcPct val="0"/>
                </a:spcBef>
                <a:spcAft>
                  <a:spcPts val="0"/>
                </a:spcAft>
                <a:buClrTx/>
                <a:buSzTx/>
                <a:buFontTx/>
                <a:buNone/>
                <a:tabLst/>
                <a:defRPr/>
              </a:pPr>
              <a:t>‹#›</a:t>
            </a:fld>
            <a:endParaRPr kumimoji="0" lang="en-US" sz="700" b="0" i="0" u="none" strike="noStrike" kern="0" cap="none" spc="0" normalizeH="0" baseline="0" noProof="0" dirty="0">
              <a:ln>
                <a:noFill/>
              </a:ln>
              <a:solidFill>
                <a:schemeClr val="bg1"/>
              </a:solidFill>
              <a:effectLst/>
              <a:uLnTx/>
              <a:uFillTx/>
            </a:endParaRPr>
          </a:p>
        </p:txBody>
      </p:sp>
      <p:pic>
        <p:nvPicPr>
          <p:cNvPr id="15" name="Picture 14">
            <a:extLst>
              <a:ext uri="{FF2B5EF4-FFF2-40B4-BE49-F238E27FC236}">
                <a16:creationId xmlns:a16="http://schemas.microsoft.com/office/drawing/2014/main" id="{33773F5E-771B-5840-8630-389781BB82A8}"/>
              </a:ext>
            </a:extLst>
          </p:cNvPr>
          <p:cNvPicPr>
            <a:picLocks noChangeAspect="1"/>
          </p:cNvPicPr>
          <p:nvPr userDrawn="1"/>
        </p:nvPicPr>
        <p:blipFill>
          <a:blip r:embed="rId3"/>
          <a:srcRect/>
          <a:stretch/>
        </p:blipFill>
        <p:spPr>
          <a:xfrm>
            <a:off x="444066" y="6538437"/>
            <a:ext cx="2643409" cy="213917"/>
          </a:xfrm>
          <a:prstGeom prst="rect">
            <a:avLst/>
          </a:prstGeom>
        </p:spPr>
      </p:pic>
      <p:sp>
        <p:nvSpPr>
          <p:cNvPr id="16" name="Text Placeholder 2">
            <a:extLst>
              <a:ext uri="{FF2B5EF4-FFF2-40B4-BE49-F238E27FC236}">
                <a16:creationId xmlns:a16="http://schemas.microsoft.com/office/drawing/2014/main" id="{D39D9339-DFB9-464C-A351-714A5D661299}"/>
              </a:ext>
            </a:extLst>
          </p:cNvPr>
          <p:cNvSpPr>
            <a:spLocks noGrp="1"/>
          </p:cNvSpPr>
          <p:nvPr>
            <p:ph type="body" sz="quarter" idx="13" hasCustomPrompt="1"/>
          </p:nvPr>
        </p:nvSpPr>
        <p:spPr>
          <a:xfrm>
            <a:off x="361949" y="559576"/>
            <a:ext cx="6976925" cy="608824"/>
          </a:xfrm>
          <a:prstGeom prst="rect">
            <a:avLst/>
          </a:prstGeom>
        </p:spPr>
        <p:txBody>
          <a:bodyPr/>
          <a:lstStyle>
            <a:lvl1pPr marL="0" indent="0">
              <a:buNone/>
              <a:defRPr sz="2800" b="0" i="0" cap="none" baseline="0">
                <a:solidFill>
                  <a:srgbClr val="00033E"/>
                </a:solidFill>
                <a:latin typeface="Roboto Medium" panose="02000000000000000000" pitchFamily="2" charset="0"/>
              </a:defRPr>
            </a:lvl1pPr>
          </a:lstStyle>
          <a:p>
            <a:pPr lvl="0"/>
            <a:r>
              <a:rPr lang="en-US" dirty="0"/>
              <a:t>Add a title here</a:t>
            </a:r>
          </a:p>
        </p:txBody>
      </p:sp>
    </p:spTree>
    <p:extLst>
      <p:ext uri="{BB962C8B-B14F-4D97-AF65-F5344CB8AC3E}">
        <p14:creationId xmlns:p14="http://schemas.microsoft.com/office/powerpoint/2010/main" val="15229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 Large Image R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885E33-C822-6442-8187-79CE7A3E930E}"/>
              </a:ext>
            </a:extLst>
          </p:cNvPr>
          <p:cNvPicPr>
            <a:picLocks noChangeAspect="1"/>
          </p:cNvPicPr>
          <p:nvPr userDrawn="1"/>
        </p:nvPicPr>
        <p:blipFill rotWithShape="1">
          <a:blip r:embed="rId2"/>
          <a:srcRect l="1" t="7463" r="20313" b="12851"/>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0726CCD0-C863-B448-8FEA-4E870E008845}"/>
              </a:ext>
            </a:extLst>
          </p:cNvPr>
          <p:cNvSpPr>
            <a:spLocks noGrp="1"/>
          </p:cNvSpPr>
          <p:nvPr>
            <p:ph type="body" sz="quarter" idx="11"/>
          </p:nvPr>
        </p:nvSpPr>
        <p:spPr>
          <a:xfrm>
            <a:off x="361949" y="3020744"/>
            <a:ext cx="5751072" cy="2423392"/>
          </a:xfrm>
          <a:prstGeom prst="rect">
            <a:avLst/>
          </a:prstGeom>
        </p:spPr>
        <p:txBody>
          <a:bodyPr/>
          <a:lstStyle>
            <a:lvl1pPr>
              <a:defRPr sz="1300" baseline="0">
                <a:solidFill>
                  <a:srgbClr val="00033E"/>
                </a:solidFill>
                <a:latin typeface="Roboto Light" panose="02000000000000000000" pitchFamily="2" charset="0"/>
              </a:defRPr>
            </a:lvl1pPr>
            <a:lvl2pPr>
              <a:defRPr sz="1300" baseline="0">
                <a:solidFill>
                  <a:srgbClr val="00033E"/>
                </a:solidFill>
                <a:latin typeface="Roboto Light" panose="02000000000000000000" pitchFamily="2" charset="0"/>
              </a:defRPr>
            </a:lvl2pPr>
            <a:lvl3pPr>
              <a:defRPr sz="1300" baseline="0">
                <a:solidFill>
                  <a:srgbClr val="00033E"/>
                </a:solidFill>
                <a:latin typeface="Roboto Light" panose="02000000000000000000" pitchFamily="2" charset="0"/>
              </a:defRPr>
            </a:lvl3pPr>
            <a:lvl4pPr>
              <a:defRPr sz="1300" baseline="0">
                <a:solidFill>
                  <a:srgbClr val="00033E"/>
                </a:solidFill>
                <a:latin typeface="Roboto Light" panose="02000000000000000000" pitchFamily="2" charset="0"/>
              </a:defRPr>
            </a:lvl4pPr>
            <a:lvl5pPr>
              <a:defRPr sz="1300" baseline="0">
                <a:solidFill>
                  <a:srgbClr val="00033E"/>
                </a:solidFill>
                <a:latin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2">
            <a:extLst>
              <a:ext uri="{FF2B5EF4-FFF2-40B4-BE49-F238E27FC236}">
                <a16:creationId xmlns:a16="http://schemas.microsoft.com/office/drawing/2014/main" id="{4B8B53C4-EA43-3C4C-8A05-D12E9BF173ED}"/>
              </a:ext>
            </a:extLst>
          </p:cNvPr>
          <p:cNvSpPr>
            <a:spLocks noGrp="1"/>
          </p:cNvSpPr>
          <p:nvPr>
            <p:ph type="subTitle" idx="1" hasCustomPrompt="1"/>
          </p:nvPr>
        </p:nvSpPr>
        <p:spPr>
          <a:xfrm>
            <a:off x="361949" y="2495412"/>
            <a:ext cx="5751072" cy="363198"/>
          </a:xfrm>
          <a:prstGeom prst="rect">
            <a:avLst/>
          </a:prstGeom>
        </p:spPr>
        <p:txBody>
          <a:bodyPr lIns="0" tIns="0" rIns="0" bIns="0"/>
          <a:lstStyle>
            <a:lvl1pPr marL="0" indent="0" algn="l">
              <a:buNone/>
              <a:defRPr sz="1400" b="0" i="0" baseline="0">
                <a:solidFill>
                  <a:srgbClr val="00033E"/>
                </a:solidFill>
                <a:latin typeface="Roboto Medium" panose="02000000000000000000" pitchFamily="2" charset="0"/>
                <a:ea typeface="Roboto Medium"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a subtitle here</a:t>
            </a:r>
          </a:p>
        </p:txBody>
      </p:sp>
      <p:sp>
        <p:nvSpPr>
          <p:cNvPr id="11" name="Picture Placeholder 4">
            <a:extLst>
              <a:ext uri="{FF2B5EF4-FFF2-40B4-BE49-F238E27FC236}">
                <a16:creationId xmlns:a16="http://schemas.microsoft.com/office/drawing/2014/main" id="{8537B049-30C4-5B43-AC5D-2847AF65DB75}"/>
              </a:ext>
            </a:extLst>
          </p:cNvPr>
          <p:cNvSpPr>
            <a:spLocks noGrp="1"/>
          </p:cNvSpPr>
          <p:nvPr>
            <p:ph type="pic" sz="quarter" idx="12"/>
          </p:nvPr>
        </p:nvSpPr>
        <p:spPr>
          <a:xfrm>
            <a:off x="6194855" y="-2532"/>
            <a:ext cx="5997145" cy="6443149"/>
          </a:xfrm>
          <a:custGeom>
            <a:avLst/>
            <a:gdLst>
              <a:gd name="connsiteX0" fmla="*/ 0 w 4027446"/>
              <a:gd name="connsiteY0" fmla="*/ 0 h 6858000"/>
              <a:gd name="connsiteX1" fmla="*/ 4027446 w 4027446"/>
              <a:gd name="connsiteY1" fmla="*/ 0 h 6858000"/>
              <a:gd name="connsiteX2" fmla="*/ 4027446 w 4027446"/>
              <a:gd name="connsiteY2" fmla="*/ 6858000 h 6858000"/>
              <a:gd name="connsiteX3" fmla="*/ 0 w 4027446"/>
              <a:gd name="connsiteY3" fmla="*/ 6858000 h 6858000"/>
              <a:gd name="connsiteX4" fmla="*/ 0 w 4027446"/>
              <a:gd name="connsiteY4" fmla="*/ 0 h 6858000"/>
              <a:gd name="connsiteX0" fmla="*/ 1160584 w 4027446"/>
              <a:gd name="connsiteY0" fmla="*/ 23446 h 6858000"/>
              <a:gd name="connsiteX1" fmla="*/ 4027446 w 4027446"/>
              <a:gd name="connsiteY1" fmla="*/ 0 h 6858000"/>
              <a:gd name="connsiteX2" fmla="*/ 4027446 w 4027446"/>
              <a:gd name="connsiteY2" fmla="*/ 6858000 h 6858000"/>
              <a:gd name="connsiteX3" fmla="*/ 0 w 4027446"/>
              <a:gd name="connsiteY3" fmla="*/ 6858000 h 6858000"/>
              <a:gd name="connsiteX4" fmla="*/ 1160584 w 4027446"/>
              <a:gd name="connsiteY4" fmla="*/ 23446 h 6858000"/>
              <a:gd name="connsiteX0" fmla="*/ 1160584 w 4027446"/>
              <a:gd name="connsiteY0" fmla="*/ 0 h 6860531"/>
              <a:gd name="connsiteX1" fmla="*/ 4027446 w 4027446"/>
              <a:gd name="connsiteY1" fmla="*/ 2531 h 6860531"/>
              <a:gd name="connsiteX2" fmla="*/ 4027446 w 4027446"/>
              <a:gd name="connsiteY2" fmla="*/ 6860531 h 6860531"/>
              <a:gd name="connsiteX3" fmla="*/ 0 w 4027446"/>
              <a:gd name="connsiteY3" fmla="*/ 6860531 h 6860531"/>
              <a:gd name="connsiteX4" fmla="*/ 1160584 w 4027446"/>
              <a:gd name="connsiteY4" fmla="*/ 0 h 6860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7446" h="6860531">
                <a:moveTo>
                  <a:pt x="1160584" y="0"/>
                </a:moveTo>
                <a:lnTo>
                  <a:pt x="4027446" y="2531"/>
                </a:lnTo>
                <a:lnTo>
                  <a:pt x="4027446" y="6860531"/>
                </a:lnTo>
                <a:lnTo>
                  <a:pt x="0" y="6860531"/>
                </a:lnTo>
                <a:lnTo>
                  <a:pt x="1160584" y="0"/>
                </a:lnTo>
                <a:close/>
              </a:path>
            </a:pathLst>
          </a:custGeom>
        </p:spPr>
        <p:txBody>
          <a:bodyPr/>
          <a:lstStyle>
            <a:lvl1pPr>
              <a:defRPr>
                <a:solidFill>
                  <a:srgbClr val="00033E"/>
                </a:solidFill>
              </a:defRPr>
            </a:lvl1pPr>
          </a:lstStyle>
          <a:p>
            <a:endParaRPr lang="en-US" dirty="0"/>
          </a:p>
        </p:txBody>
      </p:sp>
      <p:sp>
        <p:nvSpPr>
          <p:cNvPr id="10" name="Rectangle 9">
            <a:extLst>
              <a:ext uri="{FF2B5EF4-FFF2-40B4-BE49-F238E27FC236}">
                <a16:creationId xmlns:a16="http://schemas.microsoft.com/office/drawing/2014/main" id="{6317D343-4AE2-9940-A42A-DEC8CA4CEAA4}"/>
              </a:ext>
            </a:extLst>
          </p:cNvPr>
          <p:cNvSpPr/>
          <p:nvPr userDrawn="1"/>
        </p:nvSpPr>
        <p:spPr>
          <a:xfrm>
            <a:off x="0" y="6419654"/>
            <a:ext cx="12192000" cy="4383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088283-21B5-2346-890C-E48EEF38896A}"/>
              </a:ext>
            </a:extLst>
          </p:cNvPr>
          <p:cNvSpPr txBox="1"/>
          <p:nvPr userDrawn="1"/>
        </p:nvSpPr>
        <p:spPr>
          <a:xfrm>
            <a:off x="8305800" y="6549281"/>
            <a:ext cx="2743200" cy="200055"/>
          </a:xfrm>
          <a:prstGeom prst="rect">
            <a:avLst/>
          </a:prstGeom>
          <a:noFill/>
        </p:spPr>
        <p:txBody>
          <a:bodyPr wrap="square" rtlCol="0">
            <a:spAutoFit/>
          </a:bodyPr>
          <a:lstStyle/>
          <a:p>
            <a:pPr algn="r"/>
            <a:r>
              <a:rPr lang="en-US" sz="700" dirty="0">
                <a:solidFill>
                  <a:srgbClr val="FFFFFF"/>
                </a:solidFill>
              </a:rPr>
              <a:t>© </a:t>
            </a:r>
            <a:r>
              <a:rPr lang="en-CA" sz="700" dirty="0">
                <a:solidFill>
                  <a:srgbClr val="FFFFFF"/>
                </a:solidFill>
              </a:rPr>
              <a:t>2023 </a:t>
            </a:r>
            <a:r>
              <a:rPr lang="en-US" sz="700" baseline="0" dirty="0">
                <a:solidFill>
                  <a:srgbClr val="FFFFFF"/>
                </a:solidFill>
              </a:rPr>
              <a:t>BlackBerry</a:t>
            </a:r>
            <a:r>
              <a:rPr lang="en-US" sz="700" dirty="0">
                <a:solidFill>
                  <a:srgbClr val="FFFFFF"/>
                </a:solidFill>
              </a:rPr>
              <a:t>. All Rights Reserved.</a:t>
            </a:r>
          </a:p>
        </p:txBody>
      </p:sp>
      <p:sp>
        <p:nvSpPr>
          <p:cNvPr id="13" name="Slide Number Placeholder 4">
            <a:extLst>
              <a:ext uri="{FF2B5EF4-FFF2-40B4-BE49-F238E27FC236}">
                <a16:creationId xmlns:a16="http://schemas.microsoft.com/office/drawing/2014/main" id="{BDFF913F-3FF3-4844-9C51-2AF3A04D6A13}"/>
              </a:ext>
            </a:extLst>
          </p:cNvPr>
          <p:cNvSpPr txBox="1">
            <a:spLocks noGrp="1"/>
          </p:cNvSpPr>
          <p:nvPr userDrawn="1"/>
        </p:nvSpPr>
        <p:spPr bwMode="auto">
          <a:xfrm rot="10800000" flipV="1">
            <a:off x="11379200" y="6539516"/>
            <a:ext cx="724891" cy="219586"/>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fld id="{C0D0805C-640A-49D9-81A6-59BD7BEBF471}" type="slidenum">
              <a:rPr kumimoji="0" lang="en-US" sz="700" b="0" i="0" u="none" strike="noStrike" kern="0" cap="none" spc="0" normalizeH="0" baseline="0" noProof="0" smtClean="0">
                <a:ln>
                  <a:noFill/>
                </a:ln>
                <a:solidFill>
                  <a:schemeClr val="bg1"/>
                </a:solidFill>
                <a:effectLst/>
                <a:uLnTx/>
                <a:uFillTx/>
              </a:rPr>
              <a:pPr marL="0" marR="0" lvl="0" indent="0" algn="ctr" defTabSz="914400" eaLnBrk="1" fontAlgn="auto" latinLnBrk="0" hangingPunct="1">
                <a:lnSpc>
                  <a:spcPct val="100000"/>
                </a:lnSpc>
                <a:spcBef>
                  <a:spcPct val="0"/>
                </a:spcBef>
                <a:spcAft>
                  <a:spcPts val="0"/>
                </a:spcAft>
                <a:buClrTx/>
                <a:buSzTx/>
                <a:buFontTx/>
                <a:buNone/>
                <a:tabLst/>
                <a:defRPr/>
              </a:pPr>
              <a:t>‹#›</a:t>
            </a:fld>
            <a:endParaRPr kumimoji="0" lang="en-US" sz="700" b="0" i="0" u="none" strike="noStrike" kern="0" cap="none" spc="0" normalizeH="0" baseline="0" noProof="0" dirty="0">
              <a:ln>
                <a:noFill/>
              </a:ln>
              <a:solidFill>
                <a:schemeClr val="bg1"/>
              </a:solidFill>
              <a:effectLst/>
              <a:uLnTx/>
              <a:uFillTx/>
            </a:endParaRPr>
          </a:p>
        </p:txBody>
      </p:sp>
      <p:pic>
        <p:nvPicPr>
          <p:cNvPr id="15" name="Picture 14">
            <a:extLst>
              <a:ext uri="{FF2B5EF4-FFF2-40B4-BE49-F238E27FC236}">
                <a16:creationId xmlns:a16="http://schemas.microsoft.com/office/drawing/2014/main" id="{1A1429F1-3584-524D-9A0E-B7A4C849065D}"/>
              </a:ext>
            </a:extLst>
          </p:cNvPr>
          <p:cNvPicPr>
            <a:picLocks noChangeAspect="1"/>
          </p:cNvPicPr>
          <p:nvPr userDrawn="1"/>
        </p:nvPicPr>
        <p:blipFill>
          <a:blip r:embed="rId3"/>
          <a:srcRect/>
          <a:stretch/>
        </p:blipFill>
        <p:spPr>
          <a:xfrm>
            <a:off x="444066" y="6538437"/>
            <a:ext cx="2643409" cy="213917"/>
          </a:xfrm>
          <a:prstGeom prst="rect">
            <a:avLst/>
          </a:prstGeom>
        </p:spPr>
      </p:pic>
      <p:sp>
        <p:nvSpPr>
          <p:cNvPr id="14" name="Text Placeholder 2">
            <a:extLst>
              <a:ext uri="{FF2B5EF4-FFF2-40B4-BE49-F238E27FC236}">
                <a16:creationId xmlns:a16="http://schemas.microsoft.com/office/drawing/2014/main" id="{95953A92-2EBA-6D43-93F9-612354D64E80}"/>
              </a:ext>
            </a:extLst>
          </p:cNvPr>
          <p:cNvSpPr>
            <a:spLocks noGrp="1"/>
          </p:cNvSpPr>
          <p:nvPr>
            <p:ph type="body" sz="quarter" idx="13" hasCustomPrompt="1"/>
          </p:nvPr>
        </p:nvSpPr>
        <p:spPr>
          <a:xfrm>
            <a:off x="361950" y="1671952"/>
            <a:ext cx="5751072" cy="608824"/>
          </a:xfrm>
          <a:prstGeom prst="rect">
            <a:avLst/>
          </a:prstGeom>
        </p:spPr>
        <p:txBody>
          <a:bodyPr/>
          <a:lstStyle>
            <a:lvl1pPr marL="0" indent="0">
              <a:buNone/>
              <a:defRPr sz="2800" b="0" i="0" cap="none" baseline="0">
                <a:solidFill>
                  <a:srgbClr val="00033E"/>
                </a:solidFill>
                <a:latin typeface="Roboto Medium" panose="02000000000000000000" pitchFamily="2" charset="0"/>
              </a:defRPr>
            </a:lvl1pPr>
          </a:lstStyle>
          <a:p>
            <a:pPr lvl="0"/>
            <a:r>
              <a:rPr lang="en-US" dirty="0"/>
              <a:t>Add a title here</a:t>
            </a:r>
          </a:p>
        </p:txBody>
      </p:sp>
    </p:spTree>
    <p:extLst>
      <p:ext uri="{BB962C8B-B14F-4D97-AF65-F5344CB8AC3E}">
        <p14:creationId xmlns:p14="http://schemas.microsoft.com/office/powerpoint/2010/main" val="33130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Right Large Image Lef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FAD3E85-8F17-E940-B336-A1A88CEE6E43}"/>
              </a:ext>
            </a:extLst>
          </p:cNvPr>
          <p:cNvPicPr>
            <a:picLocks noChangeAspect="1"/>
          </p:cNvPicPr>
          <p:nvPr userDrawn="1"/>
        </p:nvPicPr>
        <p:blipFill rotWithShape="1">
          <a:blip r:embed="rId2"/>
          <a:srcRect l="-4803" t="7176" r="52174" b="13138"/>
          <a:stretch/>
        </p:blipFill>
        <p:spPr>
          <a:xfrm>
            <a:off x="4139514" y="0"/>
            <a:ext cx="8052486" cy="6858000"/>
          </a:xfrm>
          <a:prstGeom prst="rect">
            <a:avLst/>
          </a:prstGeom>
        </p:spPr>
      </p:pic>
      <p:sp>
        <p:nvSpPr>
          <p:cNvPr id="8" name="Picture Placeholder 4">
            <a:extLst>
              <a:ext uri="{FF2B5EF4-FFF2-40B4-BE49-F238E27FC236}">
                <a16:creationId xmlns:a16="http://schemas.microsoft.com/office/drawing/2014/main" id="{84FA4EC7-4787-804F-A2FF-D87035E6516D}"/>
              </a:ext>
            </a:extLst>
          </p:cNvPr>
          <p:cNvSpPr>
            <a:spLocks noGrp="1"/>
          </p:cNvSpPr>
          <p:nvPr>
            <p:ph type="pic" sz="quarter" idx="10"/>
          </p:nvPr>
        </p:nvSpPr>
        <p:spPr>
          <a:xfrm>
            <a:off x="1" y="-3637"/>
            <a:ext cx="6101937" cy="6423292"/>
          </a:xfrm>
          <a:custGeom>
            <a:avLst/>
            <a:gdLst>
              <a:gd name="connsiteX0" fmla="*/ 0 w 3326674"/>
              <a:gd name="connsiteY0" fmla="*/ 0 h 6858000"/>
              <a:gd name="connsiteX1" fmla="*/ 3326674 w 3326674"/>
              <a:gd name="connsiteY1" fmla="*/ 0 h 6858000"/>
              <a:gd name="connsiteX2" fmla="*/ 3326674 w 3326674"/>
              <a:gd name="connsiteY2" fmla="*/ 6858000 h 6858000"/>
              <a:gd name="connsiteX3" fmla="*/ 0 w 3326674"/>
              <a:gd name="connsiteY3" fmla="*/ 6858000 h 6858000"/>
              <a:gd name="connsiteX4" fmla="*/ 0 w 3326674"/>
              <a:gd name="connsiteY4" fmla="*/ 0 h 6858000"/>
              <a:gd name="connsiteX0" fmla="*/ 0 w 3326674"/>
              <a:gd name="connsiteY0" fmla="*/ 8238 h 6866238"/>
              <a:gd name="connsiteX1" fmla="*/ 2313420 w 3326674"/>
              <a:gd name="connsiteY1" fmla="*/ 0 h 6866238"/>
              <a:gd name="connsiteX2" fmla="*/ 3326674 w 3326674"/>
              <a:gd name="connsiteY2" fmla="*/ 6866238 h 6866238"/>
              <a:gd name="connsiteX3" fmla="*/ 0 w 3326674"/>
              <a:gd name="connsiteY3" fmla="*/ 6866238 h 6866238"/>
              <a:gd name="connsiteX4" fmla="*/ 0 w 3326674"/>
              <a:gd name="connsiteY4" fmla="*/ 8238 h 6866238"/>
              <a:gd name="connsiteX0" fmla="*/ 0 w 3796231"/>
              <a:gd name="connsiteY0" fmla="*/ 0 h 6858000"/>
              <a:gd name="connsiteX1" fmla="*/ 3796231 w 3796231"/>
              <a:gd name="connsiteY1" fmla="*/ 8238 h 6858000"/>
              <a:gd name="connsiteX2" fmla="*/ 3326674 w 3796231"/>
              <a:gd name="connsiteY2" fmla="*/ 6858000 h 6858000"/>
              <a:gd name="connsiteX3" fmla="*/ 0 w 3796231"/>
              <a:gd name="connsiteY3" fmla="*/ 6858000 h 6858000"/>
              <a:gd name="connsiteX4" fmla="*/ 0 w 3796231"/>
              <a:gd name="connsiteY4" fmla="*/ 0 h 6858000"/>
              <a:gd name="connsiteX0" fmla="*/ 0 w 3796231"/>
              <a:gd name="connsiteY0" fmla="*/ 0 h 6866238"/>
              <a:gd name="connsiteX1" fmla="*/ 3796231 w 3796231"/>
              <a:gd name="connsiteY1" fmla="*/ 8238 h 6866238"/>
              <a:gd name="connsiteX2" fmla="*/ 2692361 w 3796231"/>
              <a:gd name="connsiteY2" fmla="*/ 6866238 h 6866238"/>
              <a:gd name="connsiteX3" fmla="*/ 0 w 3796231"/>
              <a:gd name="connsiteY3" fmla="*/ 6858000 h 6866238"/>
              <a:gd name="connsiteX4" fmla="*/ 0 w 3796231"/>
              <a:gd name="connsiteY4" fmla="*/ 0 h 6866238"/>
              <a:gd name="connsiteX0" fmla="*/ 0 w 3799929"/>
              <a:gd name="connsiteY0" fmla="*/ 3637 h 6869875"/>
              <a:gd name="connsiteX1" fmla="*/ 3799929 w 3799929"/>
              <a:gd name="connsiteY1" fmla="*/ 0 h 6869875"/>
              <a:gd name="connsiteX2" fmla="*/ 2692361 w 3799929"/>
              <a:gd name="connsiteY2" fmla="*/ 6869875 h 6869875"/>
              <a:gd name="connsiteX3" fmla="*/ 0 w 3799929"/>
              <a:gd name="connsiteY3" fmla="*/ 6861637 h 6869875"/>
              <a:gd name="connsiteX4" fmla="*/ 0 w 3799929"/>
              <a:gd name="connsiteY4" fmla="*/ 3637 h 686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9929" h="6869875">
                <a:moveTo>
                  <a:pt x="0" y="3637"/>
                </a:moveTo>
                <a:lnTo>
                  <a:pt x="3799929" y="0"/>
                </a:lnTo>
                <a:lnTo>
                  <a:pt x="2692361" y="6869875"/>
                </a:lnTo>
                <a:lnTo>
                  <a:pt x="0" y="6861637"/>
                </a:lnTo>
                <a:lnTo>
                  <a:pt x="0" y="3637"/>
                </a:lnTo>
                <a:close/>
              </a:path>
            </a:pathLst>
          </a:custGeom>
        </p:spPr>
        <p:txBody>
          <a:bodyPr/>
          <a:lstStyle>
            <a:lvl1pPr>
              <a:defRPr>
                <a:solidFill>
                  <a:srgbClr val="00033E"/>
                </a:solidFill>
              </a:defRPr>
            </a:lvl1pPr>
          </a:lstStyle>
          <a:p>
            <a:endParaRPr lang="en-US" dirty="0"/>
          </a:p>
        </p:txBody>
      </p:sp>
      <p:sp>
        <p:nvSpPr>
          <p:cNvPr id="12" name="Text Placeholder 9">
            <a:extLst>
              <a:ext uri="{FF2B5EF4-FFF2-40B4-BE49-F238E27FC236}">
                <a16:creationId xmlns:a16="http://schemas.microsoft.com/office/drawing/2014/main" id="{F9FE4DD9-B647-5549-833D-6EF7159387E1}"/>
              </a:ext>
            </a:extLst>
          </p:cNvPr>
          <p:cNvSpPr>
            <a:spLocks noGrp="1"/>
          </p:cNvSpPr>
          <p:nvPr>
            <p:ph type="body" sz="quarter" idx="11"/>
          </p:nvPr>
        </p:nvSpPr>
        <p:spPr>
          <a:xfrm>
            <a:off x="6095716" y="3020744"/>
            <a:ext cx="5751072" cy="2423392"/>
          </a:xfrm>
          <a:prstGeom prst="rect">
            <a:avLst/>
          </a:prstGeom>
        </p:spPr>
        <p:txBody>
          <a:bodyPr/>
          <a:lstStyle>
            <a:lvl1pPr>
              <a:defRPr sz="1300" baseline="0">
                <a:solidFill>
                  <a:srgbClr val="00033E"/>
                </a:solidFill>
                <a:latin typeface="Roboto Light" panose="02000000000000000000" pitchFamily="2" charset="0"/>
              </a:defRPr>
            </a:lvl1pPr>
            <a:lvl2pPr>
              <a:defRPr sz="1300" baseline="0">
                <a:solidFill>
                  <a:srgbClr val="00033E"/>
                </a:solidFill>
                <a:latin typeface="Roboto Light" panose="02000000000000000000" pitchFamily="2" charset="0"/>
              </a:defRPr>
            </a:lvl2pPr>
            <a:lvl3pPr>
              <a:defRPr sz="1300" baseline="0">
                <a:solidFill>
                  <a:srgbClr val="00033E"/>
                </a:solidFill>
                <a:latin typeface="Roboto Light" panose="02000000000000000000" pitchFamily="2" charset="0"/>
              </a:defRPr>
            </a:lvl3pPr>
            <a:lvl4pPr>
              <a:defRPr sz="1300" baseline="0">
                <a:solidFill>
                  <a:srgbClr val="00033E"/>
                </a:solidFill>
                <a:latin typeface="Roboto Light" panose="02000000000000000000" pitchFamily="2" charset="0"/>
              </a:defRPr>
            </a:lvl4pPr>
            <a:lvl5pPr>
              <a:defRPr sz="1300" baseline="0">
                <a:solidFill>
                  <a:srgbClr val="00033E"/>
                </a:solidFill>
                <a:latin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a:extLst>
              <a:ext uri="{FF2B5EF4-FFF2-40B4-BE49-F238E27FC236}">
                <a16:creationId xmlns:a16="http://schemas.microsoft.com/office/drawing/2014/main" id="{5F6AD22E-4F6C-2745-A5A1-D38A74059121}"/>
              </a:ext>
            </a:extLst>
          </p:cNvPr>
          <p:cNvSpPr>
            <a:spLocks noGrp="1"/>
          </p:cNvSpPr>
          <p:nvPr>
            <p:ph type="subTitle" idx="1" hasCustomPrompt="1"/>
          </p:nvPr>
        </p:nvSpPr>
        <p:spPr>
          <a:xfrm>
            <a:off x="6095716" y="2495412"/>
            <a:ext cx="5751072" cy="363198"/>
          </a:xfrm>
          <a:prstGeom prst="rect">
            <a:avLst/>
          </a:prstGeom>
        </p:spPr>
        <p:txBody>
          <a:bodyPr lIns="0" tIns="0" rIns="0" bIns="0"/>
          <a:lstStyle>
            <a:lvl1pPr marL="0" indent="0" algn="l">
              <a:buNone/>
              <a:defRPr sz="1400" b="0" i="0" baseline="0">
                <a:solidFill>
                  <a:srgbClr val="00033E"/>
                </a:solidFill>
                <a:latin typeface="Roboto Medium" panose="02000000000000000000" pitchFamily="2" charset="0"/>
                <a:ea typeface="Roboto Medium"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a subtitle here</a:t>
            </a:r>
          </a:p>
        </p:txBody>
      </p:sp>
      <p:sp>
        <p:nvSpPr>
          <p:cNvPr id="14" name="Rectangle 13">
            <a:extLst>
              <a:ext uri="{FF2B5EF4-FFF2-40B4-BE49-F238E27FC236}">
                <a16:creationId xmlns:a16="http://schemas.microsoft.com/office/drawing/2014/main" id="{9647B7BE-FC98-0747-9782-5BB59C61AC9A}"/>
              </a:ext>
            </a:extLst>
          </p:cNvPr>
          <p:cNvSpPr/>
          <p:nvPr userDrawn="1"/>
        </p:nvSpPr>
        <p:spPr>
          <a:xfrm>
            <a:off x="0" y="6419654"/>
            <a:ext cx="12192000" cy="4383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7C84F92-E5ED-F242-93B4-4458CEFC39A4}"/>
              </a:ext>
            </a:extLst>
          </p:cNvPr>
          <p:cNvSpPr txBox="1"/>
          <p:nvPr userDrawn="1"/>
        </p:nvSpPr>
        <p:spPr>
          <a:xfrm>
            <a:off x="8305800" y="6549281"/>
            <a:ext cx="2743200" cy="200055"/>
          </a:xfrm>
          <a:prstGeom prst="rect">
            <a:avLst/>
          </a:prstGeom>
          <a:noFill/>
        </p:spPr>
        <p:txBody>
          <a:bodyPr wrap="square" rtlCol="0">
            <a:spAutoFit/>
          </a:bodyPr>
          <a:lstStyle/>
          <a:p>
            <a:pPr algn="r"/>
            <a:r>
              <a:rPr lang="en-US" sz="700" dirty="0">
                <a:solidFill>
                  <a:srgbClr val="FFFFFF"/>
                </a:solidFill>
              </a:rPr>
              <a:t>© </a:t>
            </a:r>
            <a:r>
              <a:rPr lang="en-CA" sz="700" dirty="0">
                <a:solidFill>
                  <a:srgbClr val="FFFFFF"/>
                </a:solidFill>
              </a:rPr>
              <a:t>2023 </a:t>
            </a:r>
            <a:r>
              <a:rPr lang="en-US" sz="700" baseline="0" dirty="0">
                <a:solidFill>
                  <a:srgbClr val="FFFFFF"/>
                </a:solidFill>
              </a:rPr>
              <a:t>BlackBerry</a:t>
            </a:r>
            <a:r>
              <a:rPr lang="en-US" sz="700" dirty="0">
                <a:solidFill>
                  <a:srgbClr val="FFFFFF"/>
                </a:solidFill>
              </a:rPr>
              <a:t>. All Rights Reserved.</a:t>
            </a:r>
          </a:p>
        </p:txBody>
      </p:sp>
      <p:sp>
        <p:nvSpPr>
          <p:cNvPr id="16" name="Slide Number Placeholder 4">
            <a:extLst>
              <a:ext uri="{FF2B5EF4-FFF2-40B4-BE49-F238E27FC236}">
                <a16:creationId xmlns:a16="http://schemas.microsoft.com/office/drawing/2014/main" id="{482F071E-E74C-C140-BFBB-FE687ECB8E8A}"/>
              </a:ext>
            </a:extLst>
          </p:cNvPr>
          <p:cNvSpPr txBox="1">
            <a:spLocks noGrp="1"/>
          </p:cNvSpPr>
          <p:nvPr userDrawn="1"/>
        </p:nvSpPr>
        <p:spPr bwMode="auto">
          <a:xfrm rot="10800000" flipV="1">
            <a:off x="11379200" y="6539516"/>
            <a:ext cx="724891" cy="219586"/>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fld id="{C0D0805C-640A-49D9-81A6-59BD7BEBF471}" type="slidenum">
              <a:rPr kumimoji="0" lang="en-US" sz="700" b="0" i="0" u="none" strike="noStrike" kern="0" cap="none" spc="0" normalizeH="0" baseline="0" noProof="0" smtClean="0">
                <a:ln>
                  <a:noFill/>
                </a:ln>
                <a:solidFill>
                  <a:schemeClr val="bg1"/>
                </a:solidFill>
                <a:effectLst/>
                <a:uLnTx/>
                <a:uFillTx/>
              </a:rPr>
              <a:pPr marL="0" marR="0" lvl="0" indent="0" algn="ctr" defTabSz="914400" eaLnBrk="1" fontAlgn="auto" latinLnBrk="0" hangingPunct="1">
                <a:lnSpc>
                  <a:spcPct val="100000"/>
                </a:lnSpc>
                <a:spcBef>
                  <a:spcPct val="0"/>
                </a:spcBef>
                <a:spcAft>
                  <a:spcPts val="0"/>
                </a:spcAft>
                <a:buClrTx/>
                <a:buSzTx/>
                <a:buFontTx/>
                <a:buNone/>
                <a:tabLst/>
                <a:defRPr/>
              </a:pPr>
              <a:t>‹#›</a:t>
            </a:fld>
            <a:endParaRPr kumimoji="0" lang="en-US" sz="700" b="0" i="0" u="none" strike="noStrike" kern="0" cap="none" spc="0" normalizeH="0" baseline="0" noProof="0" dirty="0">
              <a:ln>
                <a:noFill/>
              </a:ln>
              <a:solidFill>
                <a:schemeClr val="bg1"/>
              </a:solidFill>
              <a:effectLst/>
              <a:uLnTx/>
              <a:uFillTx/>
            </a:endParaRPr>
          </a:p>
        </p:txBody>
      </p:sp>
      <p:pic>
        <p:nvPicPr>
          <p:cNvPr id="18" name="Picture 17">
            <a:extLst>
              <a:ext uri="{FF2B5EF4-FFF2-40B4-BE49-F238E27FC236}">
                <a16:creationId xmlns:a16="http://schemas.microsoft.com/office/drawing/2014/main" id="{90D60947-3C3B-7841-9C2D-2D290331A1AA}"/>
              </a:ext>
            </a:extLst>
          </p:cNvPr>
          <p:cNvPicPr>
            <a:picLocks noChangeAspect="1"/>
          </p:cNvPicPr>
          <p:nvPr userDrawn="1"/>
        </p:nvPicPr>
        <p:blipFill>
          <a:blip r:embed="rId3"/>
          <a:srcRect/>
          <a:stretch/>
        </p:blipFill>
        <p:spPr>
          <a:xfrm>
            <a:off x="444066" y="6538437"/>
            <a:ext cx="2643409" cy="213917"/>
          </a:xfrm>
          <a:prstGeom prst="rect">
            <a:avLst/>
          </a:prstGeom>
        </p:spPr>
      </p:pic>
      <p:sp>
        <p:nvSpPr>
          <p:cNvPr id="19" name="Text Placeholder 2">
            <a:extLst>
              <a:ext uri="{FF2B5EF4-FFF2-40B4-BE49-F238E27FC236}">
                <a16:creationId xmlns:a16="http://schemas.microsoft.com/office/drawing/2014/main" id="{05E0FEC6-8208-1243-84AB-A5033492969A}"/>
              </a:ext>
            </a:extLst>
          </p:cNvPr>
          <p:cNvSpPr>
            <a:spLocks noGrp="1"/>
          </p:cNvSpPr>
          <p:nvPr>
            <p:ph type="body" sz="quarter" idx="13" hasCustomPrompt="1"/>
          </p:nvPr>
        </p:nvSpPr>
        <p:spPr>
          <a:xfrm>
            <a:off x="6095716" y="1671952"/>
            <a:ext cx="5551641" cy="608824"/>
          </a:xfrm>
          <a:prstGeom prst="rect">
            <a:avLst/>
          </a:prstGeom>
        </p:spPr>
        <p:txBody>
          <a:bodyPr/>
          <a:lstStyle>
            <a:lvl1pPr marL="0" indent="0">
              <a:buNone/>
              <a:defRPr sz="2800" b="0" i="0" cap="none" baseline="0">
                <a:solidFill>
                  <a:srgbClr val="00033E"/>
                </a:solidFill>
                <a:latin typeface="Roboto Medium" panose="02000000000000000000" pitchFamily="2" charset="0"/>
              </a:defRPr>
            </a:lvl1pPr>
          </a:lstStyle>
          <a:p>
            <a:pPr lvl="0"/>
            <a:r>
              <a:rPr lang="en-US" dirty="0"/>
              <a:t>Add a title here</a:t>
            </a:r>
          </a:p>
        </p:txBody>
      </p:sp>
    </p:spTree>
    <p:extLst>
      <p:ext uri="{BB962C8B-B14F-4D97-AF65-F5344CB8AC3E}">
        <p14:creationId xmlns:p14="http://schemas.microsoft.com/office/powerpoint/2010/main" val="117812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Top Text Bottom">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4C0EAAD-0FA3-2644-A704-287F1A836B92}"/>
              </a:ext>
            </a:extLst>
          </p:cNvPr>
          <p:cNvPicPr>
            <a:picLocks noChangeAspect="1"/>
          </p:cNvPicPr>
          <p:nvPr userDrawn="1"/>
        </p:nvPicPr>
        <p:blipFill rotWithShape="1">
          <a:blip r:embed="rId2"/>
          <a:srcRect l="2468" t="73" r="32886" b="35282"/>
          <a:stretch/>
        </p:blipFill>
        <p:spPr>
          <a:xfrm>
            <a:off x="1" y="-1"/>
            <a:ext cx="12192000" cy="6858001"/>
          </a:xfrm>
          <a:prstGeom prst="rect">
            <a:avLst/>
          </a:prstGeom>
        </p:spPr>
      </p:pic>
      <p:sp>
        <p:nvSpPr>
          <p:cNvPr id="6" name="Picture Placeholder 5">
            <a:extLst>
              <a:ext uri="{FF2B5EF4-FFF2-40B4-BE49-F238E27FC236}">
                <a16:creationId xmlns:a16="http://schemas.microsoft.com/office/drawing/2014/main" id="{C02AA2FC-BE1B-E541-BA73-D6F9C2400AF7}"/>
              </a:ext>
            </a:extLst>
          </p:cNvPr>
          <p:cNvSpPr>
            <a:spLocks noGrp="1"/>
          </p:cNvSpPr>
          <p:nvPr>
            <p:ph type="pic" sz="quarter" idx="10"/>
          </p:nvPr>
        </p:nvSpPr>
        <p:spPr>
          <a:xfrm>
            <a:off x="0" y="0"/>
            <a:ext cx="12192000" cy="3608388"/>
          </a:xfrm>
          <a:prstGeom prst="rect">
            <a:avLst/>
          </a:prstGeom>
        </p:spPr>
        <p:txBody>
          <a:bodyPr/>
          <a:lstStyle>
            <a:lvl1pPr>
              <a:defRPr>
                <a:solidFill>
                  <a:srgbClr val="00033E"/>
                </a:solidFill>
              </a:defRPr>
            </a:lvl1pPr>
          </a:lstStyle>
          <a:p>
            <a:endParaRPr lang="en-US"/>
          </a:p>
        </p:txBody>
      </p:sp>
      <p:sp>
        <p:nvSpPr>
          <p:cNvPr id="9" name="Text Placeholder 8">
            <a:extLst>
              <a:ext uri="{FF2B5EF4-FFF2-40B4-BE49-F238E27FC236}">
                <a16:creationId xmlns:a16="http://schemas.microsoft.com/office/drawing/2014/main" id="{D83D0B9F-A842-334A-9E93-767899DB6075}"/>
              </a:ext>
            </a:extLst>
          </p:cNvPr>
          <p:cNvSpPr>
            <a:spLocks noGrp="1"/>
          </p:cNvSpPr>
          <p:nvPr>
            <p:ph type="body" sz="quarter" idx="11" hasCustomPrompt="1"/>
          </p:nvPr>
        </p:nvSpPr>
        <p:spPr>
          <a:xfrm>
            <a:off x="1704975" y="4742794"/>
            <a:ext cx="8782050" cy="1046162"/>
          </a:xfrm>
          <a:prstGeom prst="rect">
            <a:avLst/>
          </a:prstGeom>
        </p:spPr>
        <p:txBody>
          <a:bodyPr/>
          <a:lstStyle>
            <a:lvl1pPr marL="0" indent="0" algn="ctr">
              <a:buNone/>
              <a:defRPr sz="1300" baseline="0">
                <a:solidFill>
                  <a:schemeClr val="tx1"/>
                </a:solidFill>
                <a:latin typeface="Roboto Light" panose="02000000000000000000" pitchFamily="2" charset="0"/>
              </a:defRPr>
            </a:lvl1pPr>
          </a:lstStyle>
          <a:p>
            <a:pPr marL="0" indent="0" algn="ctr">
              <a:buNone/>
            </a:pPr>
            <a:r>
              <a:rPr lang="en-CA" sz="1400" dirty="0">
                <a:solidFill>
                  <a:schemeClr val="bg1"/>
                </a:solidFill>
                <a:latin typeface="Roboto Light" panose="02000000000000000000" pitchFamily="2" charset="0"/>
                <a:ea typeface="Roboto Light" panose="02000000000000000000" pitchFamily="2" charset="0"/>
              </a:rPr>
              <a:t>Lorem ipsum dolor sit </a:t>
            </a:r>
            <a:r>
              <a:rPr lang="en-CA" sz="1400" dirty="0" err="1">
                <a:solidFill>
                  <a:schemeClr val="bg1"/>
                </a:solidFill>
                <a:latin typeface="Roboto Light" panose="02000000000000000000" pitchFamily="2" charset="0"/>
                <a:ea typeface="Roboto Light" panose="02000000000000000000" pitchFamily="2" charset="0"/>
              </a:rPr>
              <a:t>amet</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consectetur</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adipiscing</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elit</a:t>
            </a:r>
            <a:r>
              <a:rPr lang="en-CA" sz="1400" dirty="0">
                <a:solidFill>
                  <a:schemeClr val="bg1"/>
                </a:solidFill>
                <a:latin typeface="Roboto Light" panose="02000000000000000000" pitchFamily="2" charset="0"/>
                <a:ea typeface="Roboto Light" panose="02000000000000000000" pitchFamily="2" charset="0"/>
              </a:rPr>
              <a:t>, sed do </a:t>
            </a:r>
            <a:r>
              <a:rPr lang="en-CA" sz="1400" dirty="0" err="1">
                <a:solidFill>
                  <a:schemeClr val="bg1"/>
                </a:solidFill>
                <a:latin typeface="Roboto Light" panose="02000000000000000000" pitchFamily="2" charset="0"/>
                <a:ea typeface="Roboto Light" panose="02000000000000000000" pitchFamily="2" charset="0"/>
              </a:rPr>
              <a:t>eiusmod</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tempor</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incididunt</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ut</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labore</a:t>
            </a:r>
            <a:r>
              <a:rPr lang="en-CA" sz="1400" dirty="0">
                <a:solidFill>
                  <a:schemeClr val="bg1"/>
                </a:solidFill>
                <a:latin typeface="Roboto Light" panose="02000000000000000000" pitchFamily="2" charset="0"/>
                <a:ea typeface="Roboto Light" panose="02000000000000000000" pitchFamily="2" charset="0"/>
              </a:rPr>
              <a:t> et dolore magna </a:t>
            </a:r>
            <a:r>
              <a:rPr lang="en-CA" sz="1400" dirty="0" err="1">
                <a:solidFill>
                  <a:schemeClr val="bg1"/>
                </a:solidFill>
                <a:latin typeface="Roboto Light" panose="02000000000000000000" pitchFamily="2" charset="0"/>
                <a:ea typeface="Roboto Light" panose="02000000000000000000" pitchFamily="2" charset="0"/>
              </a:rPr>
              <a:t>aliqua</a:t>
            </a:r>
            <a:r>
              <a:rPr lang="en-CA" sz="1400" dirty="0">
                <a:solidFill>
                  <a:schemeClr val="bg1"/>
                </a:solidFill>
                <a:latin typeface="Roboto Light" panose="02000000000000000000" pitchFamily="2" charset="0"/>
                <a:ea typeface="Roboto Light" panose="02000000000000000000" pitchFamily="2" charset="0"/>
              </a:rPr>
              <a:t>. Ut </a:t>
            </a:r>
            <a:r>
              <a:rPr lang="en-CA" sz="1400" dirty="0" err="1">
                <a:solidFill>
                  <a:schemeClr val="bg1"/>
                </a:solidFill>
                <a:latin typeface="Roboto Light" panose="02000000000000000000" pitchFamily="2" charset="0"/>
                <a:ea typeface="Roboto Light" panose="02000000000000000000" pitchFamily="2" charset="0"/>
              </a:rPr>
              <a:t>enim</a:t>
            </a:r>
            <a:r>
              <a:rPr lang="en-CA" sz="1400" dirty="0">
                <a:solidFill>
                  <a:schemeClr val="bg1"/>
                </a:solidFill>
                <a:latin typeface="Roboto Light" panose="02000000000000000000" pitchFamily="2" charset="0"/>
                <a:ea typeface="Roboto Light" panose="02000000000000000000" pitchFamily="2" charset="0"/>
              </a:rPr>
              <a:t> ad minim </a:t>
            </a:r>
            <a:r>
              <a:rPr lang="en-CA" sz="1400" dirty="0" err="1">
                <a:solidFill>
                  <a:schemeClr val="bg1"/>
                </a:solidFill>
                <a:latin typeface="Roboto Light" panose="02000000000000000000" pitchFamily="2" charset="0"/>
                <a:ea typeface="Roboto Light" panose="02000000000000000000" pitchFamily="2" charset="0"/>
              </a:rPr>
              <a:t>veniam</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quis</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nostrud</a:t>
            </a:r>
            <a:r>
              <a:rPr lang="en-CA" sz="1400" dirty="0">
                <a:solidFill>
                  <a:schemeClr val="bg1"/>
                </a:solidFill>
                <a:latin typeface="Roboto Light" panose="02000000000000000000" pitchFamily="2" charset="0"/>
                <a:ea typeface="Roboto Light" panose="02000000000000000000" pitchFamily="2" charset="0"/>
              </a:rPr>
              <a:t> exercitation </a:t>
            </a:r>
            <a:r>
              <a:rPr lang="en-CA" sz="1400" dirty="0" err="1">
                <a:solidFill>
                  <a:schemeClr val="bg1"/>
                </a:solidFill>
                <a:latin typeface="Roboto Light" panose="02000000000000000000" pitchFamily="2" charset="0"/>
                <a:ea typeface="Roboto Light" panose="02000000000000000000" pitchFamily="2" charset="0"/>
              </a:rPr>
              <a:t>ullamco</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laboris</a:t>
            </a:r>
            <a:r>
              <a:rPr lang="en-CA" sz="1400" dirty="0">
                <a:solidFill>
                  <a:schemeClr val="bg1"/>
                </a:solidFill>
                <a:latin typeface="Roboto Light" panose="02000000000000000000" pitchFamily="2" charset="0"/>
                <a:ea typeface="Roboto Light" panose="02000000000000000000" pitchFamily="2" charset="0"/>
              </a:rPr>
              <a:t> nisi </a:t>
            </a:r>
            <a:r>
              <a:rPr lang="en-CA" sz="1400" dirty="0" err="1">
                <a:solidFill>
                  <a:schemeClr val="bg1"/>
                </a:solidFill>
                <a:latin typeface="Roboto Light" panose="02000000000000000000" pitchFamily="2" charset="0"/>
                <a:ea typeface="Roboto Light" panose="02000000000000000000" pitchFamily="2" charset="0"/>
              </a:rPr>
              <a:t>ut</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aliquip</a:t>
            </a:r>
            <a:r>
              <a:rPr lang="en-CA" sz="1400" dirty="0">
                <a:solidFill>
                  <a:schemeClr val="bg1"/>
                </a:solidFill>
                <a:latin typeface="Roboto Light" panose="02000000000000000000" pitchFamily="2" charset="0"/>
                <a:ea typeface="Roboto Light" panose="02000000000000000000" pitchFamily="2" charset="0"/>
              </a:rPr>
              <a:t> ex </a:t>
            </a:r>
            <a:r>
              <a:rPr lang="en-CA" sz="1400" dirty="0" err="1">
                <a:solidFill>
                  <a:schemeClr val="bg1"/>
                </a:solidFill>
                <a:latin typeface="Roboto Light" panose="02000000000000000000" pitchFamily="2" charset="0"/>
                <a:ea typeface="Roboto Light" panose="02000000000000000000" pitchFamily="2" charset="0"/>
              </a:rPr>
              <a:t>ea</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commodo</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consequat</a:t>
            </a:r>
            <a:r>
              <a:rPr lang="en-CA" sz="1400" dirty="0">
                <a:solidFill>
                  <a:schemeClr val="bg1"/>
                </a:solidFill>
                <a:latin typeface="Roboto Light" panose="02000000000000000000" pitchFamily="2" charset="0"/>
                <a:ea typeface="Roboto Light" panose="02000000000000000000" pitchFamily="2" charset="0"/>
              </a:rPr>
              <a:t>. Duis </a:t>
            </a:r>
            <a:r>
              <a:rPr lang="en-CA" sz="1400" dirty="0" err="1">
                <a:solidFill>
                  <a:schemeClr val="bg1"/>
                </a:solidFill>
                <a:latin typeface="Roboto Light" panose="02000000000000000000" pitchFamily="2" charset="0"/>
                <a:ea typeface="Roboto Light" panose="02000000000000000000" pitchFamily="2" charset="0"/>
              </a:rPr>
              <a:t>aute</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irure</a:t>
            </a:r>
            <a:r>
              <a:rPr lang="en-CA" sz="1400" dirty="0">
                <a:solidFill>
                  <a:schemeClr val="bg1"/>
                </a:solidFill>
                <a:latin typeface="Roboto Light" panose="02000000000000000000" pitchFamily="2" charset="0"/>
                <a:ea typeface="Roboto Light" panose="02000000000000000000" pitchFamily="2" charset="0"/>
              </a:rPr>
              <a:t> dolor in </a:t>
            </a:r>
            <a:r>
              <a:rPr lang="en-CA" sz="1400" dirty="0" err="1">
                <a:solidFill>
                  <a:schemeClr val="bg1"/>
                </a:solidFill>
                <a:latin typeface="Roboto Light" panose="02000000000000000000" pitchFamily="2" charset="0"/>
                <a:ea typeface="Roboto Light" panose="02000000000000000000" pitchFamily="2" charset="0"/>
              </a:rPr>
              <a:t>reprehenderit</a:t>
            </a:r>
            <a:r>
              <a:rPr lang="en-CA" sz="1400" dirty="0">
                <a:solidFill>
                  <a:schemeClr val="bg1"/>
                </a:solidFill>
                <a:latin typeface="Roboto Light" panose="02000000000000000000" pitchFamily="2" charset="0"/>
                <a:ea typeface="Roboto Light" panose="02000000000000000000" pitchFamily="2" charset="0"/>
              </a:rPr>
              <a:t> in </a:t>
            </a:r>
            <a:r>
              <a:rPr lang="en-CA" sz="1400" dirty="0" err="1">
                <a:solidFill>
                  <a:schemeClr val="bg1"/>
                </a:solidFill>
                <a:latin typeface="Roboto Light" panose="02000000000000000000" pitchFamily="2" charset="0"/>
                <a:ea typeface="Roboto Light" panose="02000000000000000000" pitchFamily="2" charset="0"/>
              </a:rPr>
              <a:t>voluptate</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velit</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esse</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cillum</a:t>
            </a:r>
            <a:r>
              <a:rPr lang="en-CA" sz="1400" dirty="0">
                <a:solidFill>
                  <a:schemeClr val="bg1"/>
                </a:solidFill>
                <a:latin typeface="Roboto Light" panose="02000000000000000000" pitchFamily="2" charset="0"/>
                <a:ea typeface="Roboto Light" panose="02000000000000000000" pitchFamily="2" charset="0"/>
              </a:rPr>
              <a:t> dolore </a:t>
            </a:r>
            <a:r>
              <a:rPr lang="en-CA" sz="1400" dirty="0" err="1">
                <a:solidFill>
                  <a:schemeClr val="bg1"/>
                </a:solidFill>
                <a:latin typeface="Roboto Light" panose="02000000000000000000" pitchFamily="2" charset="0"/>
                <a:ea typeface="Roboto Light" panose="02000000000000000000" pitchFamily="2" charset="0"/>
              </a:rPr>
              <a:t>eu</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fugiat</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nulla</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pariatur</a:t>
            </a:r>
            <a:r>
              <a:rPr lang="en-CA" sz="1400" dirty="0">
                <a:solidFill>
                  <a:schemeClr val="bg1"/>
                </a:solidFill>
                <a:latin typeface="Roboto Light" panose="02000000000000000000" pitchFamily="2" charset="0"/>
                <a:ea typeface="Roboto Light" panose="02000000000000000000" pitchFamily="2" charset="0"/>
              </a:rPr>
              <a:t>.</a:t>
            </a:r>
            <a:endParaRPr lang="en-US" sz="1400" dirty="0">
              <a:solidFill>
                <a:schemeClr val="bg1"/>
              </a:solidFill>
              <a:latin typeface="Roboto Light" panose="02000000000000000000" pitchFamily="2" charset="0"/>
              <a:ea typeface="Roboto Light" panose="02000000000000000000" pitchFamily="2" charset="0"/>
            </a:endParaRPr>
          </a:p>
        </p:txBody>
      </p:sp>
      <p:sp>
        <p:nvSpPr>
          <p:cNvPr id="11" name="Rectangle 10">
            <a:extLst>
              <a:ext uri="{FF2B5EF4-FFF2-40B4-BE49-F238E27FC236}">
                <a16:creationId xmlns:a16="http://schemas.microsoft.com/office/drawing/2014/main" id="{72835BBC-38D8-AB4E-B575-B3CE20FB7329}"/>
              </a:ext>
            </a:extLst>
          </p:cNvPr>
          <p:cNvSpPr/>
          <p:nvPr userDrawn="1"/>
        </p:nvSpPr>
        <p:spPr>
          <a:xfrm>
            <a:off x="0" y="6419654"/>
            <a:ext cx="12192000" cy="4383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6AA557-BE30-664B-98BE-1CF75EE24B74}"/>
              </a:ext>
            </a:extLst>
          </p:cNvPr>
          <p:cNvSpPr txBox="1"/>
          <p:nvPr userDrawn="1"/>
        </p:nvSpPr>
        <p:spPr>
          <a:xfrm>
            <a:off x="8305800" y="6549281"/>
            <a:ext cx="2743200" cy="200055"/>
          </a:xfrm>
          <a:prstGeom prst="rect">
            <a:avLst/>
          </a:prstGeom>
          <a:noFill/>
        </p:spPr>
        <p:txBody>
          <a:bodyPr wrap="square" rtlCol="0">
            <a:spAutoFit/>
          </a:bodyPr>
          <a:lstStyle/>
          <a:p>
            <a:pPr algn="r"/>
            <a:r>
              <a:rPr lang="en-US" sz="700" dirty="0">
                <a:solidFill>
                  <a:srgbClr val="FFFFFF"/>
                </a:solidFill>
              </a:rPr>
              <a:t>© </a:t>
            </a:r>
            <a:r>
              <a:rPr lang="en-CA" sz="700" dirty="0">
                <a:solidFill>
                  <a:srgbClr val="FFFFFF"/>
                </a:solidFill>
              </a:rPr>
              <a:t>2023 </a:t>
            </a:r>
            <a:r>
              <a:rPr lang="en-US" sz="700" baseline="0" dirty="0">
                <a:solidFill>
                  <a:srgbClr val="FFFFFF"/>
                </a:solidFill>
              </a:rPr>
              <a:t>BlackBerry</a:t>
            </a:r>
            <a:r>
              <a:rPr lang="en-US" sz="700" dirty="0">
                <a:solidFill>
                  <a:srgbClr val="FFFFFF"/>
                </a:solidFill>
              </a:rPr>
              <a:t>. All Rights Reserved.</a:t>
            </a:r>
          </a:p>
        </p:txBody>
      </p:sp>
      <p:sp>
        <p:nvSpPr>
          <p:cNvPr id="13" name="Slide Number Placeholder 4">
            <a:extLst>
              <a:ext uri="{FF2B5EF4-FFF2-40B4-BE49-F238E27FC236}">
                <a16:creationId xmlns:a16="http://schemas.microsoft.com/office/drawing/2014/main" id="{70E0C2B9-A71E-BE48-A623-4C31F165CC87}"/>
              </a:ext>
            </a:extLst>
          </p:cNvPr>
          <p:cNvSpPr txBox="1">
            <a:spLocks noGrp="1"/>
          </p:cNvSpPr>
          <p:nvPr userDrawn="1"/>
        </p:nvSpPr>
        <p:spPr bwMode="auto">
          <a:xfrm rot="10800000" flipV="1">
            <a:off x="11379200" y="6539516"/>
            <a:ext cx="724891" cy="219586"/>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fld id="{C0D0805C-640A-49D9-81A6-59BD7BEBF471}" type="slidenum">
              <a:rPr kumimoji="0" lang="en-US" sz="700" b="0" i="0" u="none" strike="noStrike" kern="0" cap="none" spc="0" normalizeH="0" baseline="0" noProof="0" smtClean="0">
                <a:ln>
                  <a:noFill/>
                </a:ln>
                <a:solidFill>
                  <a:schemeClr val="bg1"/>
                </a:solidFill>
                <a:effectLst/>
                <a:uLnTx/>
                <a:uFillTx/>
              </a:rPr>
              <a:pPr marL="0" marR="0" lvl="0" indent="0" algn="ctr" defTabSz="914400" eaLnBrk="1" fontAlgn="auto" latinLnBrk="0" hangingPunct="1">
                <a:lnSpc>
                  <a:spcPct val="100000"/>
                </a:lnSpc>
                <a:spcBef>
                  <a:spcPct val="0"/>
                </a:spcBef>
                <a:spcAft>
                  <a:spcPts val="0"/>
                </a:spcAft>
                <a:buClrTx/>
                <a:buSzTx/>
                <a:buFontTx/>
                <a:buNone/>
                <a:tabLst/>
                <a:defRPr/>
              </a:pPr>
              <a:t>‹#›</a:t>
            </a:fld>
            <a:endParaRPr kumimoji="0" lang="en-US" sz="700" b="0" i="0" u="none" strike="noStrike" kern="0" cap="none" spc="0" normalizeH="0" baseline="0" noProof="0" dirty="0">
              <a:ln>
                <a:noFill/>
              </a:ln>
              <a:solidFill>
                <a:schemeClr val="bg1"/>
              </a:solidFill>
              <a:effectLst/>
              <a:uLnTx/>
              <a:uFillTx/>
            </a:endParaRPr>
          </a:p>
        </p:txBody>
      </p:sp>
      <p:pic>
        <p:nvPicPr>
          <p:cNvPr id="15" name="Picture 14">
            <a:extLst>
              <a:ext uri="{FF2B5EF4-FFF2-40B4-BE49-F238E27FC236}">
                <a16:creationId xmlns:a16="http://schemas.microsoft.com/office/drawing/2014/main" id="{ECF076D7-D1C1-124F-B3F2-EFBB6157A787}"/>
              </a:ext>
            </a:extLst>
          </p:cNvPr>
          <p:cNvPicPr>
            <a:picLocks noChangeAspect="1"/>
          </p:cNvPicPr>
          <p:nvPr userDrawn="1"/>
        </p:nvPicPr>
        <p:blipFill>
          <a:blip r:embed="rId3"/>
          <a:srcRect/>
          <a:stretch/>
        </p:blipFill>
        <p:spPr>
          <a:xfrm>
            <a:off x="444066" y="6538437"/>
            <a:ext cx="2643409" cy="213917"/>
          </a:xfrm>
          <a:prstGeom prst="rect">
            <a:avLst/>
          </a:prstGeom>
        </p:spPr>
      </p:pic>
      <p:sp>
        <p:nvSpPr>
          <p:cNvPr id="14" name="Text Placeholder 2">
            <a:extLst>
              <a:ext uri="{FF2B5EF4-FFF2-40B4-BE49-F238E27FC236}">
                <a16:creationId xmlns:a16="http://schemas.microsoft.com/office/drawing/2014/main" id="{DEA0B487-E241-614A-8EAF-C28EC1C5F37A}"/>
              </a:ext>
            </a:extLst>
          </p:cNvPr>
          <p:cNvSpPr>
            <a:spLocks noGrp="1"/>
          </p:cNvSpPr>
          <p:nvPr>
            <p:ph type="body" sz="quarter" idx="13" hasCustomPrompt="1"/>
          </p:nvPr>
        </p:nvSpPr>
        <p:spPr>
          <a:xfrm>
            <a:off x="1704514" y="3976969"/>
            <a:ext cx="8449420" cy="585700"/>
          </a:xfrm>
          <a:prstGeom prst="rect">
            <a:avLst/>
          </a:prstGeom>
        </p:spPr>
        <p:txBody>
          <a:bodyPr/>
          <a:lstStyle>
            <a:lvl1pPr marL="0" indent="0" algn="ctr">
              <a:buNone/>
              <a:defRPr sz="2800" b="0" i="0" cap="none" baseline="0">
                <a:solidFill>
                  <a:srgbClr val="00033E"/>
                </a:solidFill>
                <a:latin typeface="Roboto Medium" panose="02000000000000000000" pitchFamily="2" charset="0"/>
              </a:defRPr>
            </a:lvl1pPr>
          </a:lstStyle>
          <a:p>
            <a:pPr lvl="0"/>
            <a:r>
              <a:rPr lang="en-US" dirty="0"/>
              <a:t>Add a title here</a:t>
            </a:r>
          </a:p>
        </p:txBody>
      </p:sp>
    </p:spTree>
    <p:extLst>
      <p:ext uri="{BB962C8B-B14F-4D97-AF65-F5344CB8AC3E}">
        <p14:creationId xmlns:p14="http://schemas.microsoft.com/office/powerpoint/2010/main" val="137370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Bottom Text Top">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6FBD570-FE12-2B40-8E61-EEE298462342}"/>
              </a:ext>
            </a:extLst>
          </p:cNvPr>
          <p:cNvPicPr>
            <a:picLocks noChangeAspect="1"/>
          </p:cNvPicPr>
          <p:nvPr userDrawn="1"/>
        </p:nvPicPr>
        <p:blipFill rotWithShape="1">
          <a:blip r:embed="rId2"/>
          <a:srcRect l="32843" t="33908" r="1066"/>
          <a:stretch/>
        </p:blipFill>
        <p:spPr>
          <a:xfrm>
            <a:off x="1" y="0"/>
            <a:ext cx="12192000" cy="6858000"/>
          </a:xfrm>
          <a:prstGeom prst="rect">
            <a:avLst/>
          </a:prstGeom>
        </p:spPr>
      </p:pic>
      <p:sp>
        <p:nvSpPr>
          <p:cNvPr id="6" name="Picture Placeholder 5">
            <a:extLst>
              <a:ext uri="{FF2B5EF4-FFF2-40B4-BE49-F238E27FC236}">
                <a16:creationId xmlns:a16="http://schemas.microsoft.com/office/drawing/2014/main" id="{C02AA2FC-BE1B-E541-BA73-D6F9C2400AF7}"/>
              </a:ext>
            </a:extLst>
          </p:cNvPr>
          <p:cNvSpPr>
            <a:spLocks noGrp="1"/>
          </p:cNvSpPr>
          <p:nvPr>
            <p:ph type="pic" sz="quarter" idx="10"/>
          </p:nvPr>
        </p:nvSpPr>
        <p:spPr>
          <a:xfrm>
            <a:off x="0" y="3249612"/>
            <a:ext cx="12192000" cy="3191005"/>
          </a:xfrm>
          <a:prstGeom prst="rect">
            <a:avLst/>
          </a:prstGeom>
        </p:spPr>
        <p:txBody>
          <a:bodyPr/>
          <a:lstStyle>
            <a:lvl1pPr>
              <a:defRPr>
                <a:solidFill>
                  <a:srgbClr val="00033E"/>
                </a:solidFill>
              </a:defRPr>
            </a:lvl1pPr>
          </a:lstStyle>
          <a:p>
            <a:endParaRPr lang="en-US"/>
          </a:p>
        </p:txBody>
      </p:sp>
      <p:sp>
        <p:nvSpPr>
          <p:cNvPr id="11" name="Text Placeholder 8">
            <a:extLst>
              <a:ext uri="{FF2B5EF4-FFF2-40B4-BE49-F238E27FC236}">
                <a16:creationId xmlns:a16="http://schemas.microsoft.com/office/drawing/2014/main" id="{B4423BC7-2691-A54E-B0D0-A9A9B70EE085}"/>
              </a:ext>
            </a:extLst>
          </p:cNvPr>
          <p:cNvSpPr>
            <a:spLocks noGrp="1"/>
          </p:cNvSpPr>
          <p:nvPr>
            <p:ph type="body" sz="quarter" idx="11" hasCustomPrompt="1"/>
          </p:nvPr>
        </p:nvSpPr>
        <p:spPr>
          <a:xfrm>
            <a:off x="1704975" y="1484637"/>
            <a:ext cx="8782050" cy="1046162"/>
          </a:xfrm>
          <a:prstGeom prst="rect">
            <a:avLst/>
          </a:prstGeom>
        </p:spPr>
        <p:txBody>
          <a:bodyPr/>
          <a:lstStyle>
            <a:lvl1pPr marL="0" indent="0" algn="ctr">
              <a:buNone/>
              <a:defRPr sz="1300" baseline="0">
                <a:solidFill>
                  <a:schemeClr val="bg1"/>
                </a:solidFill>
                <a:latin typeface="Roboto Light" panose="02000000000000000000" pitchFamily="2" charset="0"/>
              </a:defRPr>
            </a:lvl1pPr>
          </a:lstStyle>
          <a:p>
            <a:pPr marL="0" indent="0" algn="ctr">
              <a:buNone/>
            </a:pPr>
            <a:r>
              <a:rPr lang="en-CA" sz="1400" dirty="0">
                <a:solidFill>
                  <a:schemeClr val="bg1"/>
                </a:solidFill>
                <a:latin typeface="Roboto Light" panose="02000000000000000000" pitchFamily="2" charset="0"/>
                <a:ea typeface="Roboto Light" panose="02000000000000000000" pitchFamily="2" charset="0"/>
              </a:rPr>
              <a:t>Lorem ipsum dolor sit </a:t>
            </a:r>
            <a:r>
              <a:rPr lang="en-CA" sz="1400" dirty="0" err="1">
                <a:solidFill>
                  <a:schemeClr val="bg1"/>
                </a:solidFill>
                <a:latin typeface="Roboto Light" panose="02000000000000000000" pitchFamily="2" charset="0"/>
                <a:ea typeface="Roboto Light" panose="02000000000000000000" pitchFamily="2" charset="0"/>
              </a:rPr>
              <a:t>amet</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consectetur</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adipiscing</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elit</a:t>
            </a:r>
            <a:r>
              <a:rPr lang="en-CA" sz="1400" dirty="0">
                <a:solidFill>
                  <a:schemeClr val="bg1"/>
                </a:solidFill>
                <a:latin typeface="Roboto Light" panose="02000000000000000000" pitchFamily="2" charset="0"/>
                <a:ea typeface="Roboto Light" panose="02000000000000000000" pitchFamily="2" charset="0"/>
              </a:rPr>
              <a:t>, sed do </a:t>
            </a:r>
            <a:r>
              <a:rPr lang="en-CA" sz="1400" dirty="0" err="1">
                <a:solidFill>
                  <a:schemeClr val="bg1"/>
                </a:solidFill>
                <a:latin typeface="Roboto Light" panose="02000000000000000000" pitchFamily="2" charset="0"/>
                <a:ea typeface="Roboto Light" panose="02000000000000000000" pitchFamily="2" charset="0"/>
              </a:rPr>
              <a:t>eiusmod</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tempor</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incididunt</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ut</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labore</a:t>
            </a:r>
            <a:r>
              <a:rPr lang="en-CA" sz="1400" dirty="0">
                <a:solidFill>
                  <a:schemeClr val="bg1"/>
                </a:solidFill>
                <a:latin typeface="Roboto Light" panose="02000000000000000000" pitchFamily="2" charset="0"/>
                <a:ea typeface="Roboto Light" panose="02000000000000000000" pitchFamily="2" charset="0"/>
              </a:rPr>
              <a:t> et dolore magna </a:t>
            </a:r>
            <a:r>
              <a:rPr lang="en-CA" sz="1400" dirty="0" err="1">
                <a:solidFill>
                  <a:schemeClr val="bg1"/>
                </a:solidFill>
                <a:latin typeface="Roboto Light" panose="02000000000000000000" pitchFamily="2" charset="0"/>
                <a:ea typeface="Roboto Light" panose="02000000000000000000" pitchFamily="2" charset="0"/>
              </a:rPr>
              <a:t>aliqua</a:t>
            </a:r>
            <a:r>
              <a:rPr lang="en-CA" sz="1400" dirty="0">
                <a:solidFill>
                  <a:schemeClr val="bg1"/>
                </a:solidFill>
                <a:latin typeface="Roboto Light" panose="02000000000000000000" pitchFamily="2" charset="0"/>
                <a:ea typeface="Roboto Light" panose="02000000000000000000" pitchFamily="2" charset="0"/>
              </a:rPr>
              <a:t>. Ut </a:t>
            </a:r>
            <a:r>
              <a:rPr lang="en-CA" sz="1400" dirty="0" err="1">
                <a:solidFill>
                  <a:schemeClr val="bg1"/>
                </a:solidFill>
                <a:latin typeface="Roboto Light" panose="02000000000000000000" pitchFamily="2" charset="0"/>
                <a:ea typeface="Roboto Light" panose="02000000000000000000" pitchFamily="2" charset="0"/>
              </a:rPr>
              <a:t>enim</a:t>
            </a:r>
            <a:r>
              <a:rPr lang="en-CA" sz="1400" dirty="0">
                <a:solidFill>
                  <a:schemeClr val="bg1"/>
                </a:solidFill>
                <a:latin typeface="Roboto Light" panose="02000000000000000000" pitchFamily="2" charset="0"/>
                <a:ea typeface="Roboto Light" panose="02000000000000000000" pitchFamily="2" charset="0"/>
              </a:rPr>
              <a:t> ad minim </a:t>
            </a:r>
            <a:r>
              <a:rPr lang="en-CA" sz="1400" dirty="0" err="1">
                <a:solidFill>
                  <a:schemeClr val="bg1"/>
                </a:solidFill>
                <a:latin typeface="Roboto Light" panose="02000000000000000000" pitchFamily="2" charset="0"/>
                <a:ea typeface="Roboto Light" panose="02000000000000000000" pitchFamily="2" charset="0"/>
              </a:rPr>
              <a:t>veniam</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quis</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nostrud</a:t>
            </a:r>
            <a:r>
              <a:rPr lang="en-CA" sz="1400" dirty="0">
                <a:solidFill>
                  <a:schemeClr val="bg1"/>
                </a:solidFill>
                <a:latin typeface="Roboto Light" panose="02000000000000000000" pitchFamily="2" charset="0"/>
                <a:ea typeface="Roboto Light" panose="02000000000000000000" pitchFamily="2" charset="0"/>
              </a:rPr>
              <a:t> exercitation </a:t>
            </a:r>
            <a:r>
              <a:rPr lang="en-CA" sz="1400" dirty="0" err="1">
                <a:solidFill>
                  <a:schemeClr val="bg1"/>
                </a:solidFill>
                <a:latin typeface="Roboto Light" panose="02000000000000000000" pitchFamily="2" charset="0"/>
                <a:ea typeface="Roboto Light" panose="02000000000000000000" pitchFamily="2" charset="0"/>
              </a:rPr>
              <a:t>ullamco</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laboris</a:t>
            </a:r>
            <a:r>
              <a:rPr lang="en-CA" sz="1400" dirty="0">
                <a:solidFill>
                  <a:schemeClr val="bg1"/>
                </a:solidFill>
                <a:latin typeface="Roboto Light" panose="02000000000000000000" pitchFamily="2" charset="0"/>
                <a:ea typeface="Roboto Light" panose="02000000000000000000" pitchFamily="2" charset="0"/>
              </a:rPr>
              <a:t> nisi </a:t>
            </a:r>
            <a:r>
              <a:rPr lang="en-CA" sz="1400" dirty="0" err="1">
                <a:solidFill>
                  <a:schemeClr val="bg1"/>
                </a:solidFill>
                <a:latin typeface="Roboto Light" panose="02000000000000000000" pitchFamily="2" charset="0"/>
                <a:ea typeface="Roboto Light" panose="02000000000000000000" pitchFamily="2" charset="0"/>
              </a:rPr>
              <a:t>ut</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aliquip</a:t>
            </a:r>
            <a:r>
              <a:rPr lang="en-CA" sz="1400" dirty="0">
                <a:solidFill>
                  <a:schemeClr val="bg1"/>
                </a:solidFill>
                <a:latin typeface="Roboto Light" panose="02000000000000000000" pitchFamily="2" charset="0"/>
                <a:ea typeface="Roboto Light" panose="02000000000000000000" pitchFamily="2" charset="0"/>
              </a:rPr>
              <a:t> ex </a:t>
            </a:r>
            <a:r>
              <a:rPr lang="en-CA" sz="1400" dirty="0" err="1">
                <a:solidFill>
                  <a:schemeClr val="bg1"/>
                </a:solidFill>
                <a:latin typeface="Roboto Light" panose="02000000000000000000" pitchFamily="2" charset="0"/>
                <a:ea typeface="Roboto Light" panose="02000000000000000000" pitchFamily="2" charset="0"/>
              </a:rPr>
              <a:t>ea</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commodo</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consequat</a:t>
            </a:r>
            <a:r>
              <a:rPr lang="en-CA" sz="1400" dirty="0">
                <a:solidFill>
                  <a:schemeClr val="bg1"/>
                </a:solidFill>
                <a:latin typeface="Roboto Light" panose="02000000000000000000" pitchFamily="2" charset="0"/>
                <a:ea typeface="Roboto Light" panose="02000000000000000000" pitchFamily="2" charset="0"/>
              </a:rPr>
              <a:t>. Duis </a:t>
            </a:r>
            <a:r>
              <a:rPr lang="en-CA" sz="1400" dirty="0" err="1">
                <a:solidFill>
                  <a:schemeClr val="bg1"/>
                </a:solidFill>
                <a:latin typeface="Roboto Light" panose="02000000000000000000" pitchFamily="2" charset="0"/>
                <a:ea typeface="Roboto Light" panose="02000000000000000000" pitchFamily="2" charset="0"/>
              </a:rPr>
              <a:t>aute</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irure</a:t>
            </a:r>
            <a:r>
              <a:rPr lang="en-CA" sz="1400" dirty="0">
                <a:solidFill>
                  <a:schemeClr val="bg1"/>
                </a:solidFill>
                <a:latin typeface="Roboto Light" panose="02000000000000000000" pitchFamily="2" charset="0"/>
                <a:ea typeface="Roboto Light" panose="02000000000000000000" pitchFamily="2" charset="0"/>
              </a:rPr>
              <a:t> dolor in </a:t>
            </a:r>
            <a:r>
              <a:rPr lang="en-CA" sz="1400" dirty="0" err="1">
                <a:solidFill>
                  <a:schemeClr val="bg1"/>
                </a:solidFill>
                <a:latin typeface="Roboto Light" panose="02000000000000000000" pitchFamily="2" charset="0"/>
                <a:ea typeface="Roboto Light" panose="02000000000000000000" pitchFamily="2" charset="0"/>
              </a:rPr>
              <a:t>reprehenderit</a:t>
            </a:r>
            <a:r>
              <a:rPr lang="en-CA" sz="1400" dirty="0">
                <a:solidFill>
                  <a:schemeClr val="bg1"/>
                </a:solidFill>
                <a:latin typeface="Roboto Light" panose="02000000000000000000" pitchFamily="2" charset="0"/>
                <a:ea typeface="Roboto Light" panose="02000000000000000000" pitchFamily="2" charset="0"/>
              </a:rPr>
              <a:t> in </a:t>
            </a:r>
            <a:r>
              <a:rPr lang="en-CA" sz="1400" dirty="0" err="1">
                <a:solidFill>
                  <a:schemeClr val="bg1"/>
                </a:solidFill>
                <a:latin typeface="Roboto Light" panose="02000000000000000000" pitchFamily="2" charset="0"/>
                <a:ea typeface="Roboto Light" panose="02000000000000000000" pitchFamily="2" charset="0"/>
              </a:rPr>
              <a:t>voluptate</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velit</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esse</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cillum</a:t>
            </a:r>
            <a:r>
              <a:rPr lang="en-CA" sz="1400" dirty="0">
                <a:solidFill>
                  <a:schemeClr val="bg1"/>
                </a:solidFill>
                <a:latin typeface="Roboto Light" panose="02000000000000000000" pitchFamily="2" charset="0"/>
                <a:ea typeface="Roboto Light" panose="02000000000000000000" pitchFamily="2" charset="0"/>
              </a:rPr>
              <a:t> dolore </a:t>
            </a:r>
            <a:r>
              <a:rPr lang="en-CA" sz="1400" dirty="0" err="1">
                <a:solidFill>
                  <a:schemeClr val="bg1"/>
                </a:solidFill>
                <a:latin typeface="Roboto Light" panose="02000000000000000000" pitchFamily="2" charset="0"/>
                <a:ea typeface="Roboto Light" panose="02000000000000000000" pitchFamily="2" charset="0"/>
              </a:rPr>
              <a:t>eu</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fugiat</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nulla</a:t>
            </a:r>
            <a:r>
              <a:rPr lang="en-CA" sz="1400" dirty="0">
                <a:solidFill>
                  <a:schemeClr val="bg1"/>
                </a:solidFill>
                <a:latin typeface="Roboto Light" panose="02000000000000000000" pitchFamily="2" charset="0"/>
                <a:ea typeface="Roboto Light" panose="02000000000000000000" pitchFamily="2" charset="0"/>
              </a:rPr>
              <a:t> </a:t>
            </a:r>
            <a:r>
              <a:rPr lang="en-CA" sz="1400" dirty="0" err="1">
                <a:solidFill>
                  <a:schemeClr val="bg1"/>
                </a:solidFill>
                <a:latin typeface="Roboto Light" panose="02000000000000000000" pitchFamily="2" charset="0"/>
                <a:ea typeface="Roboto Light" panose="02000000000000000000" pitchFamily="2" charset="0"/>
              </a:rPr>
              <a:t>pariatur</a:t>
            </a:r>
            <a:r>
              <a:rPr lang="en-CA" sz="1400" dirty="0">
                <a:solidFill>
                  <a:schemeClr val="bg1"/>
                </a:solidFill>
                <a:latin typeface="Roboto Light" panose="02000000000000000000" pitchFamily="2" charset="0"/>
                <a:ea typeface="Roboto Light" panose="02000000000000000000" pitchFamily="2" charset="0"/>
              </a:rPr>
              <a:t>.</a:t>
            </a:r>
            <a:endParaRPr lang="en-US" sz="1400" dirty="0">
              <a:solidFill>
                <a:schemeClr val="bg1"/>
              </a:solidFill>
              <a:latin typeface="Roboto Light" panose="02000000000000000000" pitchFamily="2" charset="0"/>
              <a:ea typeface="Roboto Light" panose="02000000000000000000" pitchFamily="2" charset="0"/>
            </a:endParaRPr>
          </a:p>
        </p:txBody>
      </p:sp>
      <p:sp>
        <p:nvSpPr>
          <p:cNvPr id="12" name="Rectangle 11">
            <a:extLst>
              <a:ext uri="{FF2B5EF4-FFF2-40B4-BE49-F238E27FC236}">
                <a16:creationId xmlns:a16="http://schemas.microsoft.com/office/drawing/2014/main" id="{7C0E68EB-A271-D14E-8471-0165B5C6A83A}"/>
              </a:ext>
            </a:extLst>
          </p:cNvPr>
          <p:cNvSpPr/>
          <p:nvPr userDrawn="1"/>
        </p:nvSpPr>
        <p:spPr>
          <a:xfrm>
            <a:off x="0" y="6419654"/>
            <a:ext cx="12192000" cy="4383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0A6BD4D-DA72-D04F-986F-33CB79BD4F3F}"/>
              </a:ext>
            </a:extLst>
          </p:cNvPr>
          <p:cNvSpPr txBox="1"/>
          <p:nvPr userDrawn="1"/>
        </p:nvSpPr>
        <p:spPr>
          <a:xfrm>
            <a:off x="8305800" y="6549281"/>
            <a:ext cx="2743200" cy="200055"/>
          </a:xfrm>
          <a:prstGeom prst="rect">
            <a:avLst/>
          </a:prstGeom>
          <a:noFill/>
        </p:spPr>
        <p:txBody>
          <a:bodyPr wrap="square" rtlCol="0">
            <a:spAutoFit/>
          </a:bodyPr>
          <a:lstStyle/>
          <a:p>
            <a:pPr algn="r"/>
            <a:r>
              <a:rPr lang="en-US" sz="700" dirty="0">
                <a:solidFill>
                  <a:srgbClr val="FFFFFF"/>
                </a:solidFill>
              </a:rPr>
              <a:t>© </a:t>
            </a:r>
            <a:r>
              <a:rPr lang="en-CA" sz="700" dirty="0">
                <a:solidFill>
                  <a:srgbClr val="FFFFFF"/>
                </a:solidFill>
              </a:rPr>
              <a:t>2023 </a:t>
            </a:r>
            <a:r>
              <a:rPr lang="en-US" sz="700" baseline="0" dirty="0">
                <a:solidFill>
                  <a:srgbClr val="FFFFFF"/>
                </a:solidFill>
              </a:rPr>
              <a:t>BlackBerry</a:t>
            </a:r>
            <a:r>
              <a:rPr lang="en-US" sz="700" dirty="0">
                <a:solidFill>
                  <a:srgbClr val="FFFFFF"/>
                </a:solidFill>
              </a:rPr>
              <a:t>. All Rights Reserved.</a:t>
            </a:r>
          </a:p>
        </p:txBody>
      </p:sp>
      <p:sp>
        <p:nvSpPr>
          <p:cNvPr id="14" name="Slide Number Placeholder 4">
            <a:extLst>
              <a:ext uri="{FF2B5EF4-FFF2-40B4-BE49-F238E27FC236}">
                <a16:creationId xmlns:a16="http://schemas.microsoft.com/office/drawing/2014/main" id="{FE42BE5D-61EB-444F-AE62-5AE513976482}"/>
              </a:ext>
            </a:extLst>
          </p:cNvPr>
          <p:cNvSpPr txBox="1">
            <a:spLocks noGrp="1"/>
          </p:cNvSpPr>
          <p:nvPr userDrawn="1"/>
        </p:nvSpPr>
        <p:spPr bwMode="auto">
          <a:xfrm rot="10800000" flipV="1">
            <a:off x="11379200" y="6539516"/>
            <a:ext cx="724891" cy="219586"/>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fld id="{C0D0805C-640A-49D9-81A6-59BD7BEBF471}" type="slidenum">
              <a:rPr kumimoji="0" lang="en-US" sz="700" b="0" i="0" u="none" strike="noStrike" kern="0" cap="none" spc="0" normalizeH="0" baseline="0" noProof="0" smtClean="0">
                <a:ln>
                  <a:noFill/>
                </a:ln>
                <a:solidFill>
                  <a:schemeClr val="bg1"/>
                </a:solidFill>
                <a:effectLst/>
                <a:uLnTx/>
                <a:uFillTx/>
              </a:rPr>
              <a:pPr marL="0" marR="0" lvl="0" indent="0" algn="ctr" defTabSz="914400" eaLnBrk="1" fontAlgn="auto" latinLnBrk="0" hangingPunct="1">
                <a:lnSpc>
                  <a:spcPct val="100000"/>
                </a:lnSpc>
                <a:spcBef>
                  <a:spcPct val="0"/>
                </a:spcBef>
                <a:spcAft>
                  <a:spcPts val="0"/>
                </a:spcAft>
                <a:buClrTx/>
                <a:buSzTx/>
                <a:buFontTx/>
                <a:buNone/>
                <a:tabLst/>
                <a:defRPr/>
              </a:pPr>
              <a:t>‹#›</a:t>
            </a:fld>
            <a:endParaRPr kumimoji="0" lang="en-US" sz="700" b="0" i="0" u="none" strike="noStrike" kern="0" cap="none" spc="0" normalizeH="0" baseline="0" noProof="0" dirty="0">
              <a:ln>
                <a:noFill/>
              </a:ln>
              <a:solidFill>
                <a:schemeClr val="bg1"/>
              </a:solidFill>
              <a:effectLst/>
              <a:uLnTx/>
              <a:uFillTx/>
            </a:endParaRPr>
          </a:p>
        </p:txBody>
      </p:sp>
      <p:pic>
        <p:nvPicPr>
          <p:cNvPr id="16" name="Picture 15">
            <a:extLst>
              <a:ext uri="{FF2B5EF4-FFF2-40B4-BE49-F238E27FC236}">
                <a16:creationId xmlns:a16="http://schemas.microsoft.com/office/drawing/2014/main" id="{AA384D6E-EFBD-B549-A0FC-E616846F928F}"/>
              </a:ext>
            </a:extLst>
          </p:cNvPr>
          <p:cNvPicPr>
            <a:picLocks noChangeAspect="1"/>
          </p:cNvPicPr>
          <p:nvPr userDrawn="1"/>
        </p:nvPicPr>
        <p:blipFill>
          <a:blip r:embed="rId3"/>
          <a:srcRect/>
          <a:stretch/>
        </p:blipFill>
        <p:spPr>
          <a:xfrm>
            <a:off x="444066" y="6538437"/>
            <a:ext cx="2643409" cy="213917"/>
          </a:xfrm>
          <a:prstGeom prst="rect">
            <a:avLst/>
          </a:prstGeom>
        </p:spPr>
      </p:pic>
      <p:sp>
        <p:nvSpPr>
          <p:cNvPr id="15" name="Text Placeholder 2">
            <a:extLst>
              <a:ext uri="{FF2B5EF4-FFF2-40B4-BE49-F238E27FC236}">
                <a16:creationId xmlns:a16="http://schemas.microsoft.com/office/drawing/2014/main" id="{5A85EF70-C63C-DE40-8558-DC44652E77CB}"/>
              </a:ext>
            </a:extLst>
          </p:cNvPr>
          <p:cNvSpPr>
            <a:spLocks noGrp="1"/>
          </p:cNvSpPr>
          <p:nvPr>
            <p:ph type="body" sz="quarter" idx="13" hasCustomPrompt="1"/>
          </p:nvPr>
        </p:nvSpPr>
        <p:spPr>
          <a:xfrm>
            <a:off x="1704514" y="718813"/>
            <a:ext cx="8782050" cy="585700"/>
          </a:xfrm>
          <a:prstGeom prst="rect">
            <a:avLst/>
          </a:prstGeom>
        </p:spPr>
        <p:txBody>
          <a:bodyPr/>
          <a:lstStyle>
            <a:lvl1pPr marL="0" indent="0" algn="ctr">
              <a:buNone/>
              <a:defRPr sz="2800" b="0" i="0" cap="none" baseline="0">
                <a:solidFill>
                  <a:srgbClr val="00033E"/>
                </a:solidFill>
                <a:latin typeface="Roboto Medium" panose="02000000000000000000" pitchFamily="2" charset="0"/>
              </a:defRPr>
            </a:lvl1pPr>
          </a:lstStyle>
          <a:p>
            <a:pPr lvl="0"/>
            <a:r>
              <a:rPr lang="en-US" dirty="0"/>
              <a:t>Add a title here</a:t>
            </a:r>
          </a:p>
        </p:txBody>
      </p:sp>
    </p:spTree>
    <p:extLst>
      <p:ext uri="{BB962C8B-B14F-4D97-AF65-F5344CB8AC3E}">
        <p14:creationId xmlns:p14="http://schemas.microsoft.com/office/powerpoint/2010/main" val="270291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879657"/>
      </p:ext>
    </p:extLst>
  </p:cSld>
  <p:clrMap bg1="lt1" tx1="dk1" bg2="lt2" tx2="dk2" accent1="accent1" accent2="accent2" accent3="accent3" accent4="accent4" accent5="accent5" accent6="accent6" hlink="hlink" folHlink="folHlink"/>
  <p:sldLayoutIdLst>
    <p:sldLayoutId id="2147483668" r:id="rId1"/>
    <p:sldLayoutId id="2147483671" r:id="rId2"/>
    <p:sldLayoutId id="2147483681" r:id="rId3"/>
    <p:sldLayoutId id="2147483696" r:id="rId4"/>
    <p:sldLayoutId id="2147483679" r:id="rId5"/>
    <p:sldLayoutId id="2147483682" r:id="rId6"/>
    <p:sldLayoutId id="2147483684" r:id="rId7"/>
    <p:sldLayoutId id="2147483687" r:id="rId8"/>
    <p:sldLayoutId id="2147483688" r:id="rId9"/>
    <p:sldLayoutId id="2147483690" r:id="rId10"/>
    <p:sldLayoutId id="2147483691" r:id="rId11"/>
    <p:sldLayoutId id="2147483692" r:id="rId12"/>
    <p:sldLayoutId id="2147483693" r:id="rId13"/>
    <p:sldLayoutId id="2147483694" r:id="rId14"/>
    <p:sldLayoutId id="2147483685" r:id="rId15"/>
  </p:sldLayoutIdLst>
  <p:hf hdr="0" ftr="0" dt="0"/>
  <p:txStyles>
    <p:titleStyle>
      <a:lvl1pPr algn="l" defTabSz="914400" rtl="0" eaLnBrk="1" latinLnBrk="0" hangingPunct="1">
        <a:spcBef>
          <a:spcPct val="0"/>
        </a:spcBef>
        <a:buNone/>
        <a:defRPr sz="4000" kern="1200">
          <a:solidFill>
            <a:srgbClr val="464646"/>
          </a:solidFill>
          <a:latin typeface="Times New Roman"/>
          <a:ea typeface="+mj-ea"/>
          <a:cs typeface="Times New Roman"/>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6" orient="horz" pos="436" userDrawn="1">
          <p15:clr>
            <a:srgbClr val="F26B43"/>
          </p15:clr>
        </p15:guide>
        <p15:guide id="7" pos="4272">
          <p15:clr>
            <a:srgbClr val="F26B43"/>
          </p15:clr>
        </p15:guide>
        <p15:guide id="8" orient="horz" pos="3864">
          <p15:clr>
            <a:srgbClr val="F26B43"/>
          </p15:clr>
        </p15:guide>
        <p15:guide id="9" pos="7401" userDrawn="1">
          <p15:clr>
            <a:srgbClr val="F26B43"/>
          </p15:clr>
        </p15:guide>
        <p15:guide id="10" pos="279" userDrawn="1">
          <p15:clr>
            <a:srgbClr val="F26B43"/>
          </p15:clr>
        </p15:guide>
        <p15:guide id="11" pos="3408">
          <p15:clr>
            <a:srgbClr val="F26B43"/>
          </p15:clr>
        </p15:guide>
        <p15:guide id="12" orient="horz" pos="960">
          <p15:clr>
            <a:srgbClr val="F26B43"/>
          </p15:clr>
        </p15:guide>
        <p15:guide id="13" orient="horz" pos="1440">
          <p15:clr>
            <a:srgbClr val="F26B43"/>
          </p15:clr>
        </p15:guide>
        <p15:guide id="14" orient="horz" pos="4104">
          <p15:clr>
            <a:srgbClr val="F26B43"/>
          </p15:clr>
        </p15:guide>
        <p15:guide id="15" pos="5112">
          <p15:clr>
            <a:srgbClr val="F26B43"/>
          </p15:clr>
        </p15:guide>
        <p15:guide id="16" pos="256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virustotal.com/gui/stats" TargetMode="External"/><Relationship Id="rId5" Type="http://schemas.openxmlformats.org/officeDocument/2006/relationships/image" Target="../media/image69.svg"/><Relationship Id="rId4" Type="http://schemas.openxmlformats.org/officeDocument/2006/relationships/image" Target="../media/image68.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2.sv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reports.tolly.com/publications/detail/223114"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hyperlink" Target="https://www.gartner.com/reviews/market/endpoint-protection-platforms/vendor/blackberry/product/cylanceendpoint/review/view/4801822" TargetMode="External"/><Relationship Id="rId3" Type="http://schemas.openxmlformats.org/officeDocument/2006/relationships/image" Target="../media/image72.png"/><Relationship Id="rId7" Type="http://schemas.openxmlformats.org/officeDocument/2006/relationships/hyperlink" Target="https://www.gartner.com/reviews/market/endpoint-protection-platforms/vendor/blackberry/product/cylanceendpoint/review/view/4621214"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gartner.com/reviews/market/endpoint-protection-platforms/vendor/blackberry/product/cylanceendpoint/review/view/4832360" TargetMode="External"/><Relationship Id="rId5" Type="http://schemas.openxmlformats.org/officeDocument/2006/relationships/hyperlink" Target="https://www.gartner.com/reviews/market/endpoint-protection-platforms/vendor/blackberry/product/cylanceendpoint/review/view/4814046" TargetMode="External"/><Relationship Id="rId10" Type="http://schemas.openxmlformats.org/officeDocument/2006/relationships/image" Target="../media/image75.svg"/><Relationship Id="rId4" Type="http://schemas.openxmlformats.org/officeDocument/2006/relationships/image" Target="../media/image73.svg"/><Relationship Id="rId9" Type="http://schemas.openxmlformats.org/officeDocument/2006/relationships/image" Target="../media/image74.png"/></Relationships>
</file>

<file path=ppt/slides/_rels/slide22.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18" Type="http://schemas.openxmlformats.org/officeDocument/2006/relationships/image" Target="../media/image91.png"/><Relationship Id="rId3" Type="http://schemas.openxmlformats.org/officeDocument/2006/relationships/image" Target="../media/image76.jpg"/><Relationship Id="rId21" Type="http://schemas.openxmlformats.org/officeDocument/2006/relationships/image" Target="../media/image94.jpeg"/><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png"/><Relationship Id="rId25" Type="http://schemas.openxmlformats.org/officeDocument/2006/relationships/image" Target="../media/image98.png"/><Relationship Id="rId2" Type="http://schemas.openxmlformats.org/officeDocument/2006/relationships/notesSlide" Target="../notesSlides/notesSlide22.xml"/><Relationship Id="rId16" Type="http://schemas.openxmlformats.org/officeDocument/2006/relationships/image" Target="../media/image89.png"/><Relationship Id="rId20" Type="http://schemas.openxmlformats.org/officeDocument/2006/relationships/image" Target="../media/image93.png"/><Relationship Id="rId1" Type="http://schemas.openxmlformats.org/officeDocument/2006/relationships/slideLayout" Target="../slideLayouts/slideLayout3.xml"/><Relationship Id="rId6" Type="http://schemas.openxmlformats.org/officeDocument/2006/relationships/image" Target="../media/image79.png"/><Relationship Id="rId11" Type="http://schemas.openxmlformats.org/officeDocument/2006/relationships/image" Target="../media/image84.png"/><Relationship Id="rId24" Type="http://schemas.openxmlformats.org/officeDocument/2006/relationships/image" Target="../media/image97.png"/><Relationship Id="rId5" Type="http://schemas.openxmlformats.org/officeDocument/2006/relationships/image" Target="../media/image78.png"/><Relationship Id="rId15" Type="http://schemas.openxmlformats.org/officeDocument/2006/relationships/image" Target="../media/image88.jpeg"/><Relationship Id="rId23" Type="http://schemas.openxmlformats.org/officeDocument/2006/relationships/image" Target="../media/image96.png"/><Relationship Id="rId10" Type="http://schemas.openxmlformats.org/officeDocument/2006/relationships/image" Target="../media/image83.png"/><Relationship Id="rId19" Type="http://schemas.openxmlformats.org/officeDocument/2006/relationships/image" Target="../media/image92.jpe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 Id="rId22" Type="http://schemas.openxmlformats.org/officeDocument/2006/relationships/image" Target="../media/image95.png"/></Relationships>
</file>

<file path=ppt/slides/_rels/slide23.xml.rels><?xml version="1.0" encoding="UTF-8" standalone="yes"?>
<Relationships xmlns="http://schemas.openxmlformats.org/package/2006/relationships"><Relationship Id="rId8" Type="http://schemas.openxmlformats.org/officeDocument/2006/relationships/image" Target="../media/image103.svg"/><Relationship Id="rId13" Type="http://schemas.openxmlformats.org/officeDocument/2006/relationships/image" Target="../media/image108.png"/><Relationship Id="rId18" Type="http://schemas.openxmlformats.org/officeDocument/2006/relationships/image" Target="../media/image113.svg"/><Relationship Id="rId3" Type="http://schemas.openxmlformats.org/officeDocument/2006/relationships/image" Target="../media/image99.jpeg"/><Relationship Id="rId21" Type="http://schemas.openxmlformats.org/officeDocument/2006/relationships/image" Target="../media/image51.png"/><Relationship Id="rId7" Type="http://schemas.openxmlformats.org/officeDocument/2006/relationships/image" Target="../media/image102.png"/><Relationship Id="rId12" Type="http://schemas.openxmlformats.org/officeDocument/2006/relationships/image" Target="../media/image107.svg"/><Relationship Id="rId17" Type="http://schemas.openxmlformats.org/officeDocument/2006/relationships/image" Target="../media/image112.png"/><Relationship Id="rId2" Type="http://schemas.openxmlformats.org/officeDocument/2006/relationships/notesSlide" Target="../notesSlides/notesSlide23.xml"/><Relationship Id="rId16" Type="http://schemas.openxmlformats.org/officeDocument/2006/relationships/image" Target="../media/image111.svg"/><Relationship Id="rId20" Type="http://schemas.openxmlformats.org/officeDocument/2006/relationships/image" Target="../media/image115.svg"/><Relationship Id="rId1" Type="http://schemas.openxmlformats.org/officeDocument/2006/relationships/slideLayout" Target="../slideLayouts/slideLayout3.xml"/><Relationship Id="rId6" Type="http://schemas.openxmlformats.org/officeDocument/2006/relationships/image" Target="../media/image101.sv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10.png"/><Relationship Id="rId10" Type="http://schemas.openxmlformats.org/officeDocument/2006/relationships/image" Target="../media/image105.svg"/><Relationship Id="rId19" Type="http://schemas.openxmlformats.org/officeDocument/2006/relationships/image" Target="../media/image114.png"/><Relationship Id="rId4" Type="http://schemas.openxmlformats.org/officeDocument/2006/relationships/image" Target="../media/image3.png"/><Relationship Id="rId9" Type="http://schemas.openxmlformats.org/officeDocument/2006/relationships/image" Target="../media/image104.png"/><Relationship Id="rId14" Type="http://schemas.openxmlformats.org/officeDocument/2006/relationships/image" Target="../media/image109.svg"/><Relationship Id="rId22" Type="http://schemas.openxmlformats.org/officeDocument/2006/relationships/image" Target="../media/image52.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2.png"/><Relationship Id="rId26" Type="http://schemas.openxmlformats.org/officeDocument/2006/relationships/image" Target="../media/image40.svg"/><Relationship Id="rId3" Type="http://schemas.openxmlformats.org/officeDocument/2006/relationships/image" Target="../media/image30.png"/><Relationship Id="rId21" Type="http://schemas.openxmlformats.org/officeDocument/2006/relationships/image" Target="../media/image35.png"/><Relationship Id="rId7" Type="http://schemas.openxmlformats.org/officeDocument/2006/relationships/image" Target="../media/image31.svg"/><Relationship Id="rId12" Type="http://schemas.openxmlformats.org/officeDocument/2006/relationships/image" Target="../media/image24.png"/><Relationship Id="rId17" Type="http://schemas.openxmlformats.org/officeDocument/2006/relationships/image" Target="../media/image29.svg"/><Relationship Id="rId25" Type="http://schemas.openxmlformats.org/officeDocument/2006/relationships/image" Target="../media/image39.png"/><Relationship Id="rId2" Type="http://schemas.openxmlformats.org/officeDocument/2006/relationships/notesSlide" Target="../notesSlides/notesSlide3.xml"/><Relationship Id="rId16" Type="http://schemas.openxmlformats.org/officeDocument/2006/relationships/image" Target="../media/image28.png"/><Relationship Id="rId20" Type="http://schemas.openxmlformats.org/officeDocument/2006/relationships/image" Target="../media/image34.png"/><Relationship Id="rId29" Type="http://schemas.openxmlformats.org/officeDocument/2006/relationships/image" Target="../media/image43.sv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svg"/><Relationship Id="rId24" Type="http://schemas.openxmlformats.org/officeDocument/2006/relationships/image" Target="../media/image38.png"/><Relationship Id="rId5" Type="http://schemas.openxmlformats.org/officeDocument/2006/relationships/image" Target="../media/image17.svg"/><Relationship Id="rId15" Type="http://schemas.openxmlformats.org/officeDocument/2006/relationships/image" Target="../media/image27.sv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2.png"/><Relationship Id="rId19" Type="http://schemas.openxmlformats.org/officeDocument/2006/relationships/image" Target="../media/image33.jpeg"/><Relationship Id="rId31" Type="http://schemas.openxmlformats.org/officeDocument/2006/relationships/image" Target="../media/image45.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6.jpeg"/><Relationship Id="rId7"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2.svg"/></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image" Target="../media/image53.png"/><Relationship Id="rId7" Type="http://schemas.openxmlformats.org/officeDocument/2006/relationships/image" Target="../media/image57.svg"/><Relationship Id="rId12"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432E1D-FB53-274F-BC9C-473AE3FCF5A6}"/>
              </a:ext>
            </a:extLst>
          </p:cNvPr>
          <p:cNvSpPr>
            <a:spLocks noGrp="1"/>
          </p:cNvSpPr>
          <p:nvPr>
            <p:ph type="body" sz="quarter" idx="12"/>
          </p:nvPr>
        </p:nvSpPr>
        <p:spPr/>
        <p:txBody>
          <a:bodyPr/>
          <a:lstStyle/>
          <a:p>
            <a:r>
              <a:rPr lang="en-GB" dirty="0"/>
              <a:t>Paul Fryer</a:t>
            </a:r>
            <a:endParaRPr lang="en-US" dirty="0"/>
          </a:p>
        </p:txBody>
      </p:sp>
      <p:sp>
        <p:nvSpPr>
          <p:cNvPr id="3" name="Text Placeholder 2">
            <a:extLst>
              <a:ext uri="{FF2B5EF4-FFF2-40B4-BE49-F238E27FC236}">
                <a16:creationId xmlns:a16="http://schemas.microsoft.com/office/drawing/2014/main" id="{28860530-07EF-D84C-B41A-826003C62EA9}"/>
              </a:ext>
            </a:extLst>
          </p:cNvPr>
          <p:cNvSpPr>
            <a:spLocks noGrp="1"/>
          </p:cNvSpPr>
          <p:nvPr>
            <p:ph type="body" sz="quarter" idx="13"/>
          </p:nvPr>
        </p:nvSpPr>
        <p:spPr/>
        <p:txBody>
          <a:bodyPr/>
          <a:lstStyle/>
          <a:p>
            <a:r>
              <a:rPr lang="en-GB" dirty="0"/>
              <a:t>Senior Manager , Sales Engineering </a:t>
            </a:r>
            <a:r>
              <a:rPr lang="en-GB"/>
              <a:t>UKI&amp;Nordics</a:t>
            </a:r>
            <a:endParaRPr lang="en-US"/>
          </a:p>
        </p:txBody>
      </p:sp>
      <p:sp>
        <p:nvSpPr>
          <p:cNvPr id="4" name="Subtitle 3">
            <a:extLst>
              <a:ext uri="{FF2B5EF4-FFF2-40B4-BE49-F238E27FC236}">
                <a16:creationId xmlns:a16="http://schemas.microsoft.com/office/drawing/2014/main" id="{82A335CD-CC76-FD41-9549-177DEBB16FBE}"/>
              </a:ext>
            </a:extLst>
          </p:cNvPr>
          <p:cNvSpPr>
            <a:spLocks noGrp="1"/>
          </p:cNvSpPr>
          <p:nvPr>
            <p:ph type="subTitle" idx="1"/>
          </p:nvPr>
        </p:nvSpPr>
        <p:spPr/>
        <p:txBody>
          <a:bodyPr/>
          <a:lstStyle/>
          <a:p>
            <a:endParaRPr lang="en-US" dirty="0"/>
          </a:p>
        </p:txBody>
      </p:sp>
      <p:sp>
        <p:nvSpPr>
          <p:cNvPr id="5" name="Text Placeholder 4">
            <a:extLst>
              <a:ext uri="{FF2B5EF4-FFF2-40B4-BE49-F238E27FC236}">
                <a16:creationId xmlns:a16="http://schemas.microsoft.com/office/drawing/2014/main" id="{65F03107-4032-2345-B95F-8CB88103417E}"/>
              </a:ext>
            </a:extLst>
          </p:cNvPr>
          <p:cNvSpPr>
            <a:spLocks noGrp="1"/>
          </p:cNvSpPr>
          <p:nvPr>
            <p:ph type="body" sz="quarter" idx="11"/>
          </p:nvPr>
        </p:nvSpPr>
        <p:spPr/>
        <p:txBody>
          <a:bodyPr/>
          <a:lstStyle/>
          <a:p>
            <a:r>
              <a:rPr lang="en-US" dirty="0"/>
              <a:t>BlackBerry</a:t>
            </a:r>
            <a:br>
              <a:rPr lang="en-US" dirty="0"/>
            </a:br>
            <a:r>
              <a:rPr lang="en-US" dirty="0"/>
              <a:t>Cylanc</a:t>
            </a:r>
            <a:r>
              <a:rPr lang="en-US" spc="300" dirty="0"/>
              <a:t>e</a:t>
            </a:r>
            <a:r>
              <a:rPr lang="en-US" sz="3200" spc="300" baseline="60000" dirty="0"/>
              <a:t>®</a:t>
            </a:r>
            <a:r>
              <a:rPr lang="en-US" dirty="0"/>
              <a:t> AI</a:t>
            </a:r>
          </a:p>
        </p:txBody>
      </p:sp>
    </p:spTree>
    <p:extLst>
      <p:ext uri="{BB962C8B-B14F-4D97-AF65-F5344CB8AC3E}">
        <p14:creationId xmlns:p14="http://schemas.microsoft.com/office/powerpoint/2010/main" val="873293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414F87-AD97-7275-213D-F8B39A077DE5}"/>
              </a:ext>
            </a:extLst>
          </p:cNvPr>
          <p:cNvSpPr>
            <a:spLocks noGrp="1"/>
          </p:cNvSpPr>
          <p:nvPr>
            <p:ph type="body" sz="quarter" idx="13"/>
          </p:nvPr>
        </p:nvSpPr>
        <p:spPr/>
        <p:txBody>
          <a:bodyPr/>
          <a:lstStyle/>
          <a:p>
            <a:r>
              <a:rPr lang="en-US" dirty="0"/>
              <a:t>More Pioneering AI/ML Patents Than Others</a:t>
            </a:r>
          </a:p>
        </p:txBody>
      </p:sp>
      <p:sp>
        <p:nvSpPr>
          <p:cNvPr id="6" name="TextBox 5">
            <a:extLst>
              <a:ext uri="{FF2B5EF4-FFF2-40B4-BE49-F238E27FC236}">
                <a16:creationId xmlns:a16="http://schemas.microsoft.com/office/drawing/2014/main" id="{CF03045E-DCBC-BB9A-6AA4-6B83FF2D2856}"/>
              </a:ext>
            </a:extLst>
          </p:cNvPr>
          <p:cNvSpPr txBox="1"/>
          <p:nvPr/>
        </p:nvSpPr>
        <p:spPr>
          <a:xfrm>
            <a:off x="361949" y="1348884"/>
            <a:ext cx="4247758" cy="738664"/>
          </a:xfrm>
          <a:prstGeom prst="rect">
            <a:avLst/>
          </a:prstGeom>
          <a:noFill/>
        </p:spPr>
        <p:txBody>
          <a:bodyPr wrap="square">
            <a:spAutoFit/>
          </a:bodyPr>
          <a:lstStyle/>
          <a:p>
            <a:pPr>
              <a:spcBef>
                <a:spcPts val="600"/>
              </a:spcBef>
            </a:pPr>
            <a:r>
              <a:rPr lang="en-US" sz="1400" dirty="0"/>
              <a:t>Current Published G06N 20/00 Machine Learning Family Patents as defined by Cooperative Patent Classification (CPC)  Sept 2023.</a:t>
            </a:r>
          </a:p>
        </p:txBody>
      </p:sp>
      <p:grpSp>
        <p:nvGrpSpPr>
          <p:cNvPr id="96" name="Group 95">
            <a:extLst>
              <a:ext uri="{FF2B5EF4-FFF2-40B4-BE49-F238E27FC236}">
                <a16:creationId xmlns:a16="http://schemas.microsoft.com/office/drawing/2014/main" id="{2B631A06-9407-9C8E-0521-CFB83DA7583E}"/>
              </a:ext>
            </a:extLst>
          </p:cNvPr>
          <p:cNvGrpSpPr/>
          <p:nvPr/>
        </p:nvGrpSpPr>
        <p:grpSpPr>
          <a:xfrm>
            <a:off x="1726753" y="5234439"/>
            <a:ext cx="411762" cy="411762"/>
            <a:chOff x="4816476" y="2491677"/>
            <a:chExt cx="358774" cy="358774"/>
          </a:xfrm>
        </p:grpSpPr>
        <p:pic>
          <p:nvPicPr>
            <p:cNvPr id="95" name="Graphic 94">
              <a:extLst>
                <a:ext uri="{FF2B5EF4-FFF2-40B4-BE49-F238E27FC236}">
                  <a16:creationId xmlns:a16="http://schemas.microsoft.com/office/drawing/2014/main" id="{AF808FA8-CD13-0C34-6498-28949D4DE6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8551" y="2562526"/>
              <a:ext cx="174624" cy="210216"/>
            </a:xfrm>
            <a:prstGeom prst="rect">
              <a:avLst/>
            </a:prstGeom>
          </p:spPr>
        </p:pic>
        <p:sp>
          <p:nvSpPr>
            <p:cNvPr id="94" name="&quot;Not Allowed&quot; Symbol 93">
              <a:extLst>
                <a:ext uri="{FF2B5EF4-FFF2-40B4-BE49-F238E27FC236}">
                  <a16:creationId xmlns:a16="http://schemas.microsoft.com/office/drawing/2014/main" id="{CCFF6152-478D-DBB7-2CCA-083B7B3AB66B}"/>
                </a:ext>
              </a:extLst>
            </p:cNvPr>
            <p:cNvSpPr/>
            <p:nvPr/>
          </p:nvSpPr>
          <p:spPr>
            <a:xfrm flipH="1">
              <a:off x="4816476" y="2491677"/>
              <a:ext cx="358774" cy="358774"/>
            </a:xfrm>
            <a:prstGeom prst="noSmoking">
              <a:avLst>
                <a:gd name="adj" fmla="val 626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7" name="Group 96">
            <a:extLst>
              <a:ext uri="{FF2B5EF4-FFF2-40B4-BE49-F238E27FC236}">
                <a16:creationId xmlns:a16="http://schemas.microsoft.com/office/drawing/2014/main" id="{E6F1C80E-68FD-CB62-6AE8-42BBC2D0C1FE}"/>
              </a:ext>
            </a:extLst>
          </p:cNvPr>
          <p:cNvGrpSpPr/>
          <p:nvPr/>
        </p:nvGrpSpPr>
        <p:grpSpPr>
          <a:xfrm>
            <a:off x="772583" y="5234439"/>
            <a:ext cx="411762" cy="411762"/>
            <a:chOff x="4816476" y="2491677"/>
            <a:chExt cx="358774" cy="358774"/>
          </a:xfrm>
        </p:grpSpPr>
        <p:pic>
          <p:nvPicPr>
            <p:cNvPr id="98" name="Graphic 97">
              <a:extLst>
                <a:ext uri="{FF2B5EF4-FFF2-40B4-BE49-F238E27FC236}">
                  <a16:creationId xmlns:a16="http://schemas.microsoft.com/office/drawing/2014/main" id="{8B2FD946-DF25-917A-C46C-0BE6DC3F86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8551" y="2562526"/>
              <a:ext cx="174624" cy="210216"/>
            </a:xfrm>
            <a:prstGeom prst="rect">
              <a:avLst/>
            </a:prstGeom>
          </p:spPr>
        </p:pic>
        <p:sp>
          <p:nvSpPr>
            <p:cNvPr id="99" name="&quot;Not Allowed&quot; Symbol 98">
              <a:extLst>
                <a:ext uri="{FF2B5EF4-FFF2-40B4-BE49-F238E27FC236}">
                  <a16:creationId xmlns:a16="http://schemas.microsoft.com/office/drawing/2014/main" id="{83FB63FC-A20E-5300-502C-AAA6BB29F4E6}"/>
                </a:ext>
              </a:extLst>
            </p:cNvPr>
            <p:cNvSpPr/>
            <p:nvPr/>
          </p:nvSpPr>
          <p:spPr>
            <a:xfrm flipH="1">
              <a:off x="4816476" y="2491677"/>
              <a:ext cx="358774" cy="358774"/>
            </a:xfrm>
            <a:prstGeom prst="noSmoking">
              <a:avLst>
                <a:gd name="adj" fmla="val 626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5" name="Group 154">
            <a:extLst>
              <a:ext uri="{FF2B5EF4-FFF2-40B4-BE49-F238E27FC236}">
                <a16:creationId xmlns:a16="http://schemas.microsoft.com/office/drawing/2014/main" id="{8D19276D-7E97-0EBE-6645-2C9D455DA9E0}"/>
              </a:ext>
            </a:extLst>
          </p:cNvPr>
          <p:cNvGrpSpPr/>
          <p:nvPr/>
        </p:nvGrpSpPr>
        <p:grpSpPr>
          <a:xfrm>
            <a:off x="8578571" y="1709491"/>
            <a:ext cx="3170517" cy="3936710"/>
            <a:chOff x="8494428" y="1711615"/>
            <a:chExt cx="3170517" cy="3936710"/>
          </a:xfrm>
        </p:grpSpPr>
        <p:pic>
          <p:nvPicPr>
            <p:cNvPr id="34" name="Graphic 33">
              <a:extLst>
                <a:ext uri="{FF2B5EF4-FFF2-40B4-BE49-F238E27FC236}">
                  <a16:creationId xmlns:a16="http://schemas.microsoft.com/office/drawing/2014/main" id="{68B3CC9E-D298-7353-C5C6-99875D2B70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94428" y="2721265"/>
              <a:ext cx="343215" cy="413169"/>
            </a:xfrm>
            <a:prstGeom prst="rect">
              <a:avLst/>
            </a:prstGeom>
          </p:spPr>
        </p:pic>
        <p:pic>
          <p:nvPicPr>
            <p:cNvPr id="35" name="Graphic 34">
              <a:extLst>
                <a:ext uri="{FF2B5EF4-FFF2-40B4-BE49-F238E27FC236}">
                  <a16:creationId xmlns:a16="http://schemas.microsoft.com/office/drawing/2014/main" id="{B3EF412A-9AC0-AB0C-9D87-6311F960F3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98328" y="2721265"/>
              <a:ext cx="343215" cy="413169"/>
            </a:xfrm>
            <a:prstGeom prst="rect">
              <a:avLst/>
            </a:prstGeom>
          </p:spPr>
        </p:pic>
        <p:pic>
          <p:nvPicPr>
            <p:cNvPr id="36" name="Graphic 35">
              <a:extLst>
                <a:ext uri="{FF2B5EF4-FFF2-40B4-BE49-F238E27FC236}">
                  <a16:creationId xmlns:a16="http://schemas.microsoft.com/office/drawing/2014/main" id="{982EDF73-D467-9B23-95F6-BDF53973A7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02228" y="2718341"/>
              <a:ext cx="343215" cy="413169"/>
            </a:xfrm>
            <a:prstGeom prst="rect">
              <a:avLst/>
            </a:prstGeom>
          </p:spPr>
        </p:pic>
        <p:pic>
          <p:nvPicPr>
            <p:cNvPr id="37" name="Graphic 36">
              <a:extLst>
                <a:ext uri="{FF2B5EF4-FFF2-40B4-BE49-F238E27FC236}">
                  <a16:creationId xmlns:a16="http://schemas.microsoft.com/office/drawing/2014/main" id="{5523C843-ABF6-04E6-5CE2-E2171E6385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6129" y="2718341"/>
              <a:ext cx="343215" cy="413169"/>
            </a:xfrm>
            <a:prstGeom prst="rect">
              <a:avLst/>
            </a:prstGeom>
          </p:spPr>
        </p:pic>
        <p:pic>
          <p:nvPicPr>
            <p:cNvPr id="38" name="Graphic 37">
              <a:extLst>
                <a:ext uri="{FF2B5EF4-FFF2-40B4-BE49-F238E27FC236}">
                  <a16:creationId xmlns:a16="http://schemas.microsoft.com/office/drawing/2014/main" id="{BB9E32BD-AEFC-8489-E18A-E59A55B84E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10029" y="2718341"/>
              <a:ext cx="343215" cy="413169"/>
            </a:xfrm>
            <a:prstGeom prst="rect">
              <a:avLst/>
            </a:prstGeom>
          </p:spPr>
        </p:pic>
        <p:pic>
          <p:nvPicPr>
            <p:cNvPr id="39" name="Graphic 38">
              <a:extLst>
                <a:ext uri="{FF2B5EF4-FFF2-40B4-BE49-F238E27FC236}">
                  <a16:creationId xmlns:a16="http://schemas.microsoft.com/office/drawing/2014/main" id="{1FCA4129-3D04-C0A2-1EC3-CA4BD696AC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13930" y="2718341"/>
              <a:ext cx="343215" cy="413169"/>
            </a:xfrm>
            <a:prstGeom prst="rect">
              <a:avLst/>
            </a:prstGeom>
          </p:spPr>
        </p:pic>
        <p:pic>
          <p:nvPicPr>
            <p:cNvPr id="40" name="Graphic 39">
              <a:extLst>
                <a:ext uri="{FF2B5EF4-FFF2-40B4-BE49-F238E27FC236}">
                  <a16:creationId xmlns:a16="http://schemas.microsoft.com/office/drawing/2014/main" id="{B2D2A45D-6303-939A-B91E-E3310EA0DA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7830" y="2718341"/>
              <a:ext cx="343215" cy="413169"/>
            </a:xfrm>
            <a:prstGeom prst="rect">
              <a:avLst/>
            </a:prstGeom>
          </p:spPr>
        </p:pic>
        <p:pic>
          <p:nvPicPr>
            <p:cNvPr id="41" name="Graphic 40">
              <a:extLst>
                <a:ext uri="{FF2B5EF4-FFF2-40B4-BE49-F238E27FC236}">
                  <a16:creationId xmlns:a16="http://schemas.microsoft.com/office/drawing/2014/main" id="{85B87EAB-73CD-56B6-AA2B-6417D9E33B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21730" y="2718341"/>
              <a:ext cx="343215" cy="413169"/>
            </a:xfrm>
            <a:prstGeom prst="rect">
              <a:avLst/>
            </a:prstGeom>
          </p:spPr>
        </p:pic>
        <p:pic>
          <p:nvPicPr>
            <p:cNvPr id="47" name="Graphic 46">
              <a:extLst>
                <a:ext uri="{FF2B5EF4-FFF2-40B4-BE49-F238E27FC236}">
                  <a16:creationId xmlns:a16="http://schemas.microsoft.com/office/drawing/2014/main" id="{4A399628-1D8B-AD3A-0CA6-678D35FC18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94434" y="4229600"/>
              <a:ext cx="343215" cy="413169"/>
            </a:xfrm>
            <a:prstGeom prst="rect">
              <a:avLst/>
            </a:prstGeom>
          </p:spPr>
        </p:pic>
        <p:pic>
          <p:nvPicPr>
            <p:cNvPr id="48" name="Graphic 47">
              <a:extLst>
                <a:ext uri="{FF2B5EF4-FFF2-40B4-BE49-F238E27FC236}">
                  <a16:creationId xmlns:a16="http://schemas.microsoft.com/office/drawing/2014/main" id="{ED3FCEB1-1786-CC0C-367A-F2CB6A8B8D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98335" y="4229600"/>
              <a:ext cx="343215" cy="413169"/>
            </a:xfrm>
            <a:prstGeom prst="rect">
              <a:avLst/>
            </a:prstGeom>
          </p:spPr>
        </p:pic>
        <p:pic>
          <p:nvPicPr>
            <p:cNvPr id="49" name="Graphic 48">
              <a:extLst>
                <a:ext uri="{FF2B5EF4-FFF2-40B4-BE49-F238E27FC236}">
                  <a16:creationId xmlns:a16="http://schemas.microsoft.com/office/drawing/2014/main" id="{6A508DC4-2BE1-94C0-482E-7575A295F3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02235" y="4228430"/>
              <a:ext cx="343215" cy="413169"/>
            </a:xfrm>
            <a:prstGeom prst="rect">
              <a:avLst/>
            </a:prstGeom>
          </p:spPr>
        </p:pic>
        <p:pic>
          <p:nvPicPr>
            <p:cNvPr id="50" name="Graphic 49">
              <a:extLst>
                <a:ext uri="{FF2B5EF4-FFF2-40B4-BE49-F238E27FC236}">
                  <a16:creationId xmlns:a16="http://schemas.microsoft.com/office/drawing/2014/main" id="{8AADB83E-99E0-0FE9-29AB-80470A9620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6135" y="4228430"/>
              <a:ext cx="343215" cy="413169"/>
            </a:xfrm>
            <a:prstGeom prst="rect">
              <a:avLst/>
            </a:prstGeom>
          </p:spPr>
        </p:pic>
        <p:pic>
          <p:nvPicPr>
            <p:cNvPr id="51" name="Graphic 50">
              <a:extLst>
                <a:ext uri="{FF2B5EF4-FFF2-40B4-BE49-F238E27FC236}">
                  <a16:creationId xmlns:a16="http://schemas.microsoft.com/office/drawing/2014/main" id="{ED4BFBBC-D344-4630-17CA-772C84A245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10036" y="4228430"/>
              <a:ext cx="343215" cy="413169"/>
            </a:xfrm>
            <a:prstGeom prst="rect">
              <a:avLst/>
            </a:prstGeom>
          </p:spPr>
        </p:pic>
        <p:pic>
          <p:nvPicPr>
            <p:cNvPr id="52" name="Graphic 51">
              <a:extLst>
                <a:ext uri="{FF2B5EF4-FFF2-40B4-BE49-F238E27FC236}">
                  <a16:creationId xmlns:a16="http://schemas.microsoft.com/office/drawing/2014/main" id="{580D3CF6-8A0D-5DB0-24A2-D64D88E399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13936" y="4228430"/>
              <a:ext cx="343215" cy="413169"/>
            </a:xfrm>
            <a:prstGeom prst="rect">
              <a:avLst/>
            </a:prstGeom>
          </p:spPr>
        </p:pic>
        <p:pic>
          <p:nvPicPr>
            <p:cNvPr id="53" name="Graphic 52">
              <a:extLst>
                <a:ext uri="{FF2B5EF4-FFF2-40B4-BE49-F238E27FC236}">
                  <a16:creationId xmlns:a16="http://schemas.microsoft.com/office/drawing/2014/main" id="{BE3A3D3E-DA91-7FCF-EA30-E6202C464B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7837" y="4228430"/>
              <a:ext cx="343215" cy="413169"/>
            </a:xfrm>
            <a:prstGeom prst="rect">
              <a:avLst/>
            </a:prstGeom>
          </p:spPr>
        </p:pic>
        <p:pic>
          <p:nvPicPr>
            <p:cNvPr id="54" name="Graphic 53">
              <a:extLst>
                <a:ext uri="{FF2B5EF4-FFF2-40B4-BE49-F238E27FC236}">
                  <a16:creationId xmlns:a16="http://schemas.microsoft.com/office/drawing/2014/main" id="{13A86005-B86F-7E08-D540-82B03A90E7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21730" y="4228430"/>
              <a:ext cx="343215" cy="413169"/>
            </a:xfrm>
            <a:prstGeom prst="rect">
              <a:avLst/>
            </a:prstGeom>
          </p:spPr>
        </p:pic>
        <p:pic>
          <p:nvPicPr>
            <p:cNvPr id="62" name="Graphic 61">
              <a:extLst>
                <a:ext uri="{FF2B5EF4-FFF2-40B4-BE49-F238E27FC236}">
                  <a16:creationId xmlns:a16="http://schemas.microsoft.com/office/drawing/2014/main" id="{5ADA6B93-4F18-0D65-AFC3-AA2EBA2D84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94428" y="3224044"/>
              <a:ext cx="343215" cy="413169"/>
            </a:xfrm>
            <a:prstGeom prst="rect">
              <a:avLst/>
            </a:prstGeom>
          </p:spPr>
        </p:pic>
        <p:pic>
          <p:nvPicPr>
            <p:cNvPr id="63" name="Graphic 62">
              <a:extLst>
                <a:ext uri="{FF2B5EF4-FFF2-40B4-BE49-F238E27FC236}">
                  <a16:creationId xmlns:a16="http://schemas.microsoft.com/office/drawing/2014/main" id="{1E9C44B3-4620-6833-6D13-6F12B18E58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98328" y="3224044"/>
              <a:ext cx="343215" cy="413169"/>
            </a:xfrm>
            <a:prstGeom prst="rect">
              <a:avLst/>
            </a:prstGeom>
          </p:spPr>
        </p:pic>
        <p:pic>
          <p:nvPicPr>
            <p:cNvPr id="64" name="Graphic 63">
              <a:extLst>
                <a:ext uri="{FF2B5EF4-FFF2-40B4-BE49-F238E27FC236}">
                  <a16:creationId xmlns:a16="http://schemas.microsoft.com/office/drawing/2014/main" id="{664FD4CC-A26B-41ED-F604-231DB673EB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02228" y="3221704"/>
              <a:ext cx="343215" cy="413169"/>
            </a:xfrm>
            <a:prstGeom prst="rect">
              <a:avLst/>
            </a:prstGeom>
          </p:spPr>
        </p:pic>
        <p:pic>
          <p:nvPicPr>
            <p:cNvPr id="65" name="Graphic 64">
              <a:extLst>
                <a:ext uri="{FF2B5EF4-FFF2-40B4-BE49-F238E27FC236}">
                  <a16:creationId xmlns:a16="http://schemas.microsoft.com/office/drawing/2014/main" id="{B8BB881F-524D-8AF8-8751-4A8E901357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6129" y="3221704"/>
              <a:ext cx="343215" cy="413169"/>
            </a:xfrm>
            <a:prstGeom prst="rect">
              <a:avLst/>
            </a:prstGeom>
          </p:spPr>
        </p:pic>
        <p:pic>
          <p:nvPicPr>
            <p:cNvPr id="66" name="Graphic 65">
              <a:extLst>
                <a:ext uri="{FF2B5EF4-FFF2-40B4-BE49-F238E27FC236}">
                  <a16:creationId xmlns:a16="http://schemas.microsoft.com/office/drawing/2014/main" id="{9B0D2AC5-4916-BB65-24AC-BF0AFC2BF2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10029" y="3221704"/>
              <a:ext cx="343215" cy="413169"/>
            </a:xfrm>
            <a:prstGeom prst="rect">
              <a:avLst/>
            </a:prstGeom>
          </p:spPr>
        </p:pic>
        <p:pic>
          <p:nvPicPr>
            <p:cNvPr id="67" name="Graphic 66">
              <a:extLst>
                <a:ext uri="{FF2B5EF4-FFF2-40B4-BE49-F238E27FC236}">
                  <a16:creationId xmlns:a16="http://schemas.microsoft.com/office/drawing/2014/main" id="{7FE656DB-6DC2-B50C-D2D2-9758DD7E1B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13930" y="3221704"/>
              <a:ext cx="343215" cy="413169"/>
            </a:xfrm>
            <a:prstGeom prst="rect">
              <a:avLst/>
            </a:prstGeom>
          </p:spPr>
        </p:pic>
        <p:pic>
          <p:nvPicPr>
            <p:cNvPr id="68" name="Graphic 67">
              <a:extLst>
                <a:ext uri="{FF2B5EF4-FFF2-40B4-BE49-F238E27FC236}">
                  <a16:creationId xmlns:a16="http://schemas.microsoft.com/office/drawing/2014/main" id="{E1305671-BE31-36EC-7F7D-F293519605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7830" y="3221704"/>
              <a:ext cx="343215" cy="413169"/>
            </a:xfrm>
            <a:prstGeom prst="rect">
              <a:avLst/>
            </a:prstGeom>
          </p:spPr>
        </p:pic>
        <p:pic>
          <p:nvPicPr>
            <p:cNvPr id="69" name="Graphic 68">
              <a:extLst>
                <a:ext uri="{FF2B5EF4-FFF2-40B4-BE49-F238E27FC236}">
                  <a16:creationId xmlns:a16="http://schemas.microsoft.com/office/drawing/2014/main" id="{F6F28686-DB5A-80A6-C37C-7EA1C4666D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21730" y="3221704"/>
              <a:ext cx="343215" cy="413169"/>
            </a:xfrm>
            <a:prstGeom prst="rect">
              <a:avLst/>
            </a:prstGeom>
          </p:spPr>
        </p:pic>
        <p:pic>
          <p:nvPicPr>
            <p:cNvPr id="72" name="Graphic 71">
              <a:extLst>
                <a:ext uri="{FF2B5EF4-FFF2-40B4-BE49-F238E27FC236}">
                  <a16:creationId xmlns:a16="http://schemas.microsoft.com/office/drawing/2014/main" id="{1C9D3699-9759-6C52-D992-4A2AB07998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94434" y="4732379"/>
              <a:ext cx="343215" cy="413169"/>
            </a:xfrm>
            <a:prstGeom prst="rect">
              <a:avLst/>
            </a:prstGeom>
          </p:spPr>
        </p:pic>
        <p:pic>
          <p:nvPicPr>
            <p:cNvPr id="73" name="Graphic 72">
              <a:extLst>
                <a:ext uri="{FF2B5EF4-FFF2-40B4-BE49-F238E27FC236}">
                  <a16:creationId xmlns:a16="http://schemas.microsoft.com/office/drawing/2014/main" id="{C4D9A422-1904-5BF0-8BD9-8F0FE920D8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98335" y="4732379"/>
              <a:ext cx="343215" cy="413169"/>
            </a:xfrm>
            <a:prstGeom prst="rect">
              <a:avLst/>
            </a:prstGeom>
          </p:spPr>
        </p:pic>
        <p:pic>
          <p:nvPicPr>
            <p:cNvPr id="74" name="Graphic 73">
              <a:extLst>
                <a:ext uri="{FF2B5EF4-FFF2-40B4-BE49-F238E27FC236}">
                  <a16:creationId xmlns:a16="http://schemas.microsoft.com/office/drawing/2014/main" id="{E30D9102-8D1E-B402-2BE4-A73CF14009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02235" y="4731793"/>
              <a:ext cx="343215" cy="413169"/>
            </a:xfrm>
            <a:prstGeom prst="rect">
              <a:avLst/>
            </a:prstGeom>
          </p:spPr>
        </p:pic>
        <p:pic>
          <p:nvPicPr>
            <p:cNvPr id="75" name="Graphic 74">
              <a:extLst>
                <a:ext uri="{FF2B5EF4-FFF2-40B4-BE49-F238E27FC236}">
                  <a16:creationId xmlns:a16="http://schemas.microsoft.com/office/drawing/2014/main" id="{BB9423D7-95E2-1418-148A-52CC4D3018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6135" y="4731793"/>
              <a:ext cx="343215" cy="413169"/>
            </a:xfrm>
            <a:prstGeom prst="rect">
              <a:avLst/>
            </a:prstGeom>
          </p:spPr>
        </p:pic>
        <p:pic>
          <p:nvPicPr>
            <p:cNvPr id="76" name="Graphic 75">
              <a:extLst>
                <a:ext uri="{FF2B5EF4-FFF2-40B4-BE49-F238E27FC236}">
                  <a16:creationId xmlns:a16="http://schemas.microsoft.com/office/drawing/2014/main" id="{5125A05F-D1B6-7C9B-2F7D-A45FBE3070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10036" y="4731793"/>
              <a:ext cx="343215" cy="413169"/>
            </a:xfrm>
            <a:prstGeom prst="rect">
              <a:avLst/>
            </a:prstGeom>
          </p:spPr>
        </p:pic>
        <p:pic>
          <p:nvPicPr>
            <p:cNvPr id="77" name="Graphic 76">
              <a:extLst>
                <a:ext uri="{FF2B5EF4-FFF2-40B4-BE49-F238E27FC236}">
                  <a16:creationId xmlns:a16="http://schemas.microsoft.com/office/drawing/2014/main" id="{85E86892-D45E-6BDB-8485-395BD32160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13936" y="4731793"/>
              <a:ext cx="343215" cy="413169"/>
            </a:xfrm>
            <a:prstGeom prst="rect">
              <a:avLst/>
            </a:prstGeom>
          </p:spPr>
        </p:pic>
        <p:pic>
          <p:nvPicPr>
            <p:cNvPr id="78" name="Graphic 77">
              <a:extLst>
                <a:ext uri="{FF2B5EF4-FFF2-40B4-BE49-F238E27FC236}">
                  <a16:creationId xmlns:a16="http://schemas.microsoft.com/office/drawing/2014/main" id="{6B07120D-6E52-6A55-BC7A-DCA9EDAF0A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7837" y="4731793"/>
              <a:ext cx="343215" cy="413169"/>
            </a:xfrm>
            <a:prstGeom prst="rect">
              <a:avLst/>
            </a:prstGeom>
          </p:spPr>
        </p:pic>
        <p:pic>
          <p:nvPicPr>
            <p:cNvPr id="79" name="Graphic 78">
              <a:extLst>
                <a:ext uri="{FF2B5EF4-FFF2-40B4-BE49-F238E27FC236}">
                  <a16:creationId xmlns:a16="http://schemas.microsoft.com/office/drawing/2014/main" id="{322800C0-0815-4176-8584-B464FEC482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21730" y="4731793"/>
              <a:ext cx="343215" cy="413169"/>
            </a:xfrm>
            <a:prstGeom prst="rect">
              <a:avLst/>
            </a:prstGeom>
          </p:spPr>
        </p:pic>
        <p:pic>
          <p:nvPicPr>
            <p:cNvPr id="111" name="Graphic 110">
              <a:extLst>
                <a:ext uri="{FF2B5EF4-FFF2-40B4-BE49-F238E27FC236}">
                  <a16:creationId xmlns:a16="http://schemas.microsoft.com/office/drawing/2014/main" id="{059E08AB-345C-576A-14C0-A299AADAD6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94428" y="3726821"/>
              <a:ext cx="343215" cy="413169"/>
            </a:xfrm>
            <a:prstGeom prst="rect">
              <a:avLst/>
            </a:prstGeom>
          </p:spPr>
        </p:pic>
        <p:pic>
          <p:nvPicPr>
            <p:cNvPr id="112" name="Graphic 111">
              <a:extLst>
                <a:ext uri="{FF2B5EF4-FFF2-40B4-BE49-F238E27FC236}">
                  <a16:creationId xmlns:a16="http://schemas.microsoft.com/office/drawing/2014/main" id="{2BB2A121-48A7-1A36-9A9F-6360C74BB4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98328" y="3726821"/>
              <a:ext cx="343215" cy="413169"/>
            </a:xfrm>
            <a:prstGeom prst="rect">
              <a:avLst/>
            </a:prstGeom>
          </p:spPr>
        </p:pic>
        <p:pic>
          <p:nvPicPr>
            <p:cNvPr id="113" name="Graphic 112">
              <a:extLst>
                <a:ext uri="{FF2B5EF4-FFF2-40B4-BE49-F238E27FC236}">
                  <a16:creationId xmlns:a16="http://schemas.microsoft.com/office/drawing/2014/main" id="{53428BBE-C1D9-F016-6935-A7DF975830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02228" y="3725067"/>
              <a:ext cx="343215" cy="413169"/>
            </a:xfrm>
            <a:prstGeom prst="rect">
              <a:avLst/>
            </a:prstGeom>
          </p:spPr>
        </p:pic>
        <p:pic>
          <p:nvPicPr>
            <p:cNvPr id="114" name="Graphic 113">
              <a:extLst>
                <a:ext uri="{FF2B5EF4-FFF2-40B4-BE49-F238E27FC236}">
                  <a16:creationId xmlns:a16="http://schemas.microsoft.com/office/drawing/2014/main" id="{17796164-6A39-75A1-2C60-98A6685E52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6129" y="3725067"/>
              <a:ext cx="343215" cy="413169"/>
            </a:xfrm>
            <a:prstGeom prst="rect">
              <a:avLst/>
            </a:prstGeom>
          </p:spPr>
        </p:pic>
        <p:pic>
          <p:nvPicPr>
            <p:cNvPr id="115" name="Graphic 114">
              <a:extLst>
                <a:ext uri="{FF2B5EF4-FFF2-40B4-BE49-F238E27FC236}">
                  <a16:creationId xmlns:a16="http://schemas.microsoft.com/office/drawing/2014/main" id="{622E1B29-694A-133F-4449-C85AE9D923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10029" y="3725067"/>
              <a:ext cx="343215" cy="413169"/>
            </a:xfrm>
            <a:prstGeom prst="rect">
              <a:avLst/>
            </a:prstGeom>
          </p:spPr>
        </p:pic>
        <p:pic>
          <p:nvPicPr>
            <p:cNvPr id="116" name="Graphic 115">
              <a:extLst>
                <a:ext uri="{FF2B5EF4-FFF2-40B4-BE49-F238E27FC236}">
                  <a16:creationId xmlns:a16="http://schemas.microsoft.com/office/drawing/2014/main" id="{75F94F00-63BE-7286-E5D4-D2AE09BCB9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13930" y="3725067"/>
              <a:ext cx="343215" cy="413169"/>
            </a:xfrm>
            <a:prstGeom prst="rect">
              <a:avLst/>
            </a:prstGeom>
          </p:spPr>
        </p:pic>
        <p:pic>
          <p:nvPicPr>
            <p:cNvPr id="117" name="Graphic 116">
              <a:extLst>
                <a:ext uri="{FF2B5EF4-FFF2-40B4-BE49-F238E27FC236}">
                  <a16:creationId xmlns:a16="http://schemas.microsoft.com/office/drawing/2014/main" id="{81EF355A-B230-BCEF-E466-116063493E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7830" y="3725067"/>
              <a:ext cx="343215" cy="413169"/>
            </a:xfrm>
            <a:prstGeom prst="rect">
              <a:avLst/>
            </a:prstGeom>
          </p:spPr>
        </p:pic>
        <p:pic>
          <p:nvPicPr>
            <p:cNvPr id="118" name="Graphic 117">
              <a:extLst>
                <a:ext uri="{FF2B5EF4-FFF2-40B4-BE49-F238E27FC236}">
                  <a16:creationId xmlns:a16="http://schemas.microsoft.com/office/drawing/2014/main" id="{6D9458D2-4FC7-556B-6184-403EB82696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21730" y="3725067"/>
              <a:ext cx="343215" cy="413169"/>
            </a:xfrm>
            <a:prstGeom prst="rect">
              <a:avLst/>
            </a:prstGeom>
          </p:spPr>
        </p:pic>
        <p:pic>
          <p:nvPicPr>
            <p:cNvPr id="121" name="Graphic 120">
              <a:extLst>
                <a:ext uri="{FF2B5EF4-FFF2-40B4-BE49-F238E27FC236}">
                  <a16:creationId xmlns:a16="http://schemas.microsoft.com/office/drawing/2014/main" id="{0DCFF9FE-081A-FEC2-0AFB-293EA6711C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94434" y="5235156"/>
              <a:ext cx="343215" cy="413169"/>
            </a:xfrm>
            <a:prstGeom prst="rect">
              <a:avLst/>
            </a:prstGeom>
          </p:spPr>
        </p:pic>
        <p:pic>
          <p:nvPicPr>
            <p:cNvPr id="122" name="Graphic 121">
              <a:extLst>
                <a:ext uri="{FF2B5EF4-FFF2-40B4-BE49-F238E27FC236}">
                  <a16:creationId xmlns:a16="http://schemas.microsoft.com/office/drawing/2014/main" id="{DACDACF6-2971-DBB3-BCC7-15CF7CD038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98335" y="5235156"/>
              <a:ext cx="343215" cy="413169"/>
            </a:xfrm>
            <a:prstGeom prst="rect">
              <a:avLst/>
            </a:prstGeom>
          </p:spPr>
        </p:pic>
        <p:pic>
          <p:nvPicPr>
            <p:cNvPr id="123" name="Graphic 122">
              <a:extLst>
                <a:ext uri="{FF2B5EF4-FFF2-40B4-BE49-F238E27FC236}">
                  <a16:creationId xmlns:a16="http://schemas.microsoft.com/office/drawing/2014/main" id="{C3D0F8F1-9027-028E-C03D-18291409F1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02235" y="5235156"/>
              <a:ext cx="343215" cy="413169"/>
            </a:xfrm>
            <a:prstGeom prst="rect">
              <a:avLst/>
            </a:prstGeom>
          </p:spPr>
        </p:pic>
        <p:pic>
          <p:nvPicPr>
            <p:cNvPr id="124" name="Graphic 123">
              <a:extLst>
                <a:ext uri="{FF2B5EF4-FFF2-40B4-BE49-F238E27FC236}">
                  <a16:creationId xmlns:a16="http://schemas.microsoft.com/office/drawing/2014/main" id="{602A3D67-CB6D-6FF7-525D-574A4F87ED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6135" y="5235156"/>
              <a:ext cx="343215" cy="413169"/>
            </a:xfrm>
            <a:prstGeom prst="rect">
              <a:avLst/>
            </a:prstGeom>
          </p:spPr>
        </p:pic>
        <p:pic>
          <p:nvPicPr>
            <p:cNvPr id="125" name="Graphic 124">
              <a:extLst>
                <a:ext uri="{FF2B5EF4-FFF2-40B4-BE49-F238E27FC236}">
                  <a16:creationId xmlns:a16="http://schemas.microsoft.com/office/drawing/2014/main" id="{A628D305-6C0F-A5F5-0FD1-F42CC98672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10036" y="5235156"/>
              <a:ext cx="343215" cy="413169"/>
            </a:xfrm>
            <a:prstGeom prst="rect">
              <a:avLst/>
            </a:prstGeom>
          </p:spPr>
        </p:pic>
        <p:pic>
          <p:nvPicPr>
            <p:cNvPr id="126" name="Graphic 125">
              <a:extLst>
                <a:ext uri="{FF2B5EF4-FFF2-40B4-BE49-F238E27FC236}">
                  <a16:creationId xmlns:a16="http://schemas.microsoft.com/office/drawing/2014/main" id="{709F2BF0-610D-6C7E-A288-C186A4B29E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13936" y="5235156"/>
              <a:ext cx="343215" cy="413169"/>
            </a:xfrm>
            <a:prstGeom prst="rect">
              <a:avLst/>
            </a:prstGeom>
          </p:spPr>
        </p:pic>
        <p:pic>
          <p:nvPicPr>
            <p:cNvPr id="127" name="Graphic 126">
              <a:extLst>
                <a:ext uri="{FF2B5EF4-FFF2-40B4-BE49-F238E27FC236}">
                  <a16:creationId xmlns:a16="http://schemas.microsoft.com/office/drawing/2014/main" id="{5292DB57-D968-1FB2-D79D-A0694A880E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7837" y="5235156"/>
              <a:ext cx="343215" cy="413169"/>
            </a:xfrm>
            <a:prstGeom prst="rect">
              <a:avLst/>
            </a:prstGeom>
          </p:spPr>
        </p:pic>
        <p:pic>
          <p:nvPicPr>
            <p:cNvPr id="128" name="Graphic 127">
              <a:extLst>
                <a:ext uri="{FF2B5EF4-FFF2-40B4-BE49-F238E27FC236}">
                  <a16:creationId xmlns:a16="http://schemas.microsoft.com/office/drawing/2014/main" id="{5D8D4EB7-C6E1-FCFE-0CFB-3DBFD60B30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21730" y="5235156"/>
              <a:ext cx="343215" cy="413169"/>
            </a:xfrm>
            <a:prstGeom prst="rect">
              <a:avLst/>
            </a:prstGeom>
          </p:spPr>
        </p:pic>
        <p:pic>
          <p:nvPicPr>
            <p:cNvPr id="138" name="Graphic 137">
              <a:extLst>
                <a:ext uri="{FF2B5EF4-FFF2-40B4-BE49-F238E27FC236}">
                  <a16:creationId xmlns:a16="http://schemas.microsoft.com/office/drawing/2014/main" id="{C87DD544-8B05-CCB2-8260-0EFB90BA95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6129" y="2214978"/>
              <a:ext cx="343215" cy="413169"/>
            </a:xfrm>
            <a:prstGeom prst="rect">
              <a:avLst/>
            </a:prstGeom>
          </p:spPr>
        </p:pic>
        <p:pic>
          <p:nvPicPr>
            <p:cNvPr id="139" name="Graphic 138">
              <a:extLst>
                <a:ext uri="{FF2B5EF4-FFF2-40B4-BE49-F238E27FC236}">
                  <a16:creationId xmlns:a16="http://schemas.microsoft.com/office/drawing/2014/main" id="{4399D63C-B569-FFCB-9D6F-F7AEF35C7F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10029" y="2214978"/>
              <a:ext cx="343215" cy="413169"/>
            </a:xfrm>
            <a:prstGeom prst="rect">
              <a:avLst/>
            </a:prstGeom>
          </p:spPr>
        </p:pic>
        <p:pic>
          <p:nvPicPr>
            <p:cNvPr id="140" name="Graphic 139">
              <a:extLst>
                <a:ext uri="{FF2B5EF4-FFF2-40B4-BE49-F238E27FC236}">
                  <a16:creationId xmlns:a16="http://schemas.microsoft.com/office/drawing/2014/main" id="{11BC4DB2-AB2C-ADB3-CCC3-8C8402C383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13930" y="2214978"/>
              <a:ext cx="343215" cy="413169"/>
            </a:xfrm>
            <a:prstGeom prst="rect">
              <a:avLst/>
            </a:prstGeom>
          </p:spPr>
        </p:pic>
        <p:pic>
          <p:nvPicPr>
            <p:cNvPr id="141" name="Graphic 140">
              <a:extLst>
                <a:ext uri="{FF2B5EF4-FFF2-40B4-BE49-F238E27FC236}">
                  <a16:creationId xmlns:a16="http://schemas.microsoft.com/office/drawing/2014/main" id="{5C91FC7F-52D0-2FF2-D841-0C5073ACAE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7830" y="2214978"/>
              <a:ext cx="343215" cy="413169"/>
            </a:xfrm>
            <a:prstGeom prst="rect">
              <a:avLst/>
            </a:prstGeom>
          </p:spPr>
        </p:pic>
        <p:pic>
          <p:nvPicPr>
            <p:cNvPr id="142" name="Graphic 141">
              <a:extLst>
                <a:ext uri="{FF2B5EF4-FFF2-40B4-BE49-F238E27FC236}">
                  <a16:creationId xmlns:a16="http://schemas.microsoft.com/office/drawing/2014/main" id="{035123E0-9ECB-8933-5434-066A1C8239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21730" y="2214978"/>
              <a:ext cx="343215" cy="413169"/>
            </a:xfrm>
            <a:prstGeom prst="rect">
              <a:avLst/>
            </a:prstGeom>
          </p:spPr>
        </p:pic>
        <p:pic>
          <p:nvPicPr>
            <p:cNvPr id="145" name="Graphic 144">
              <a:extLst>
                <a:ext uri="{FF2B5EF4-FFF2-40B4-BE49-F238E27FC236}">
                  <a16:creationId xmlns:a16="http://schemas.microsoft.com/office/drawing/2014/main" id="{82C2C8F9-0D0B-7039-144B-8225A03BF3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10029" y="1711615"/>
              <a:ext cx="343215" cy="413169"/>
            </a:xfrm>
            <a:prstGeom prst="rect">
              <a:avLst/>
            </a:prstGeom>
          </p:spPr>
        </p:pic>
        <p:pic>
          <p:nvPicPr>
            <p:cNvPr id="146" name="Graphic 145">
              <a:extLst>
                <a:ext uri="{FF2B5EF4-FFF2-40B4-BE49-F238E27FC236}">
                  <a16:creationId xmlns:a16="http://schemas.microsoft.com/office/drawing/2014/main" id="{2781EDF9-772C-A466-5E42-BC960A7867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13930" y="1711615"/>
              <a:ext cx="343215" cy="413169"/>
            </a:xfrm>
            <a:prstGeom prst="rect">
              <a:avLst/>
            </a:prstGeom>
          </p:spPr>
        </p:pic>
        <p:pic>
          <p:nvPicPr>
            <p:cNvPr id="147" name="Graphic 146">
              <a:extLst>
                <a:ext uri="{FF2B5EF4-FFF2-40B4-BE49-F238E27FC236}">
                  <a16:creationId xmlns:a16="http://schemas.microsoft.com/office/drawing/2014/main" id="{D2573FE7-9E47-4276-7CB1-8681E872A3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7830" y="1711615"/>
              <a:ext cx="343215" cy="413169"/>
            </a:xfrm>
            <a:prstGeom prst="rect">
              <a:avLst/>
            </a:prstGeom>
          </p:spPr>
        </p:pic>
        <p:pic>
          <p:nvPicPr>
            <p:cNvPr id="148" name="Graphic 147">
              <a:extLst>
                <a:ext uri="{FF2B5EF4-FFF2-40B4-BE49-F238E27FC236}">
                  <a16:creationId xmlns:a16="http://schemas.microsoft.com/office/drawing/2014/main" id="{D9FF2D43-56AE-3037-82DE-CEC76DDCE4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21730" y="1711615"/>
              <a:ext cx="343215" cy="413169"/>
            </a:xfrm>
            <a:prstGeom prst="rect">
              <a:avLst/>
            </a:prstGeom>
          </p:spPr>
        </p:pic>
      </p:grpSp>
      <p:sp>
        <p:nvSpPr>
          <p:cNvPr id="159" name="TextBox 158">
            <a:extLst>
              <a:ext uri="{FF2B5EF4-FFF2-40B4-BE49-F238E27FC236}">
                <a16:creationId xmlns:a16="http://schemas.microsoft.com/office/drawing/2014/main" id="{4151D620-7B3A-E41C-9175-620FA081568E}"/>
              </a:ext>
            </a:extLst>
          </p:cNvPr>
          <p:cNvSpPr txBox="1"/>
          <p:nvPr/>
        </p:nvSpPr>
        <p:spPr>
          <a:xfrm>
            <a:off x="8463746" y="1409129"/>
            <a:ext cx="1550424" cy="1569660"/>
          </a:xfrm>
          <a:prstGeom prst="rect">
            <a:avLst/>
          </a:prstGeom>
          <a:noFill/>
        </p:spPr>
        <p:txBody>
          <a:bodyPr wrap="none" rtlCol="0">
            <a:spAutoFit/>
          </a:bodyPr>
          <a:lstStyle/>
          <a:p>
            <a:pPr algn="l"/>
            <a:r>
              <a:rPr lang="en-US" sz="9600" dirty="0">
                <a:solidFill>
                  <a:schemeClr val="accent2"/>
                </a:solidFill>
                <a:latin typeface="Roboto Light" panose="02000000000000000000" pitchFamily="2" charset="0"/>
                <a:ea typeface="Roboto Light" panose="02000000000000000000" pitchFamily="2" charset="0"/>
              </a:rPr>
              <a:t>57</a:t>
            </a:r>
          </a:p>
        </p:txBody>
      </p:sp>
      <p:grpSp>
        <p:nvGrpSpPr>
          <p:cNvPr id="161" name="Group 160">
            <a:extLst>
              <a:ext uri="{FF2B5EF4-FFF2-40B4-BE49-F238E27FC236}">
                <a16:creationId xmlns:a16="http://schemas.microsoft.com/office/drawing/2014/main" id="{6B3CB515-3F64-F9AA-75E9-9C2A4C3E947B}"/>
              </a:ext>
            </a:extLst>
          </p:cNvPr>
          <p:cNvGrpSpPr/>
          <p:nvPr/>
        </p:nvGrpSpPr>
        <p:grpSpPr>
          <a:xfrm>
            <a:off x="5879827" y="4124413"/>
            <a:ext cx="2156338" cy="1521788"/>
            <a:chOff x="5933947" y="4126537"/>
            <a:chExt cx="2156338" cy="1521788"/>
          </a:xfrm>
        </p:grpSpPr>
        <p:pic>
          <p:nvPicPr>
            <p:cNvPr id="21" name="Graphic 20">
              <a:extLst>
                <a:ext uri="{FF2B5EF4-FFF2-40B4-BE49-F238E27FC236}">
                  <a16:creationId xmlns:a16="http://schemas.microsoft.com/office/drawing/2014/main" id="{E36CA05C-A373-5FA0-B8F9-D84AF61EE5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0063" y="4229600"/>
              <a:ext cx="343215" cy="413169"/>
            </a:xfrm>
            <a:prstGeom prst="rect">
              <a:avLst/>
            </a:prstGeom>
          </p:spPr>
        </p:pic>
        <p:pic>
          <p:nvPicPr>
            <p:cNvPr id="22" name="Graphic 21">
              <a:extLst>
                <a:ext uri="{FF2B5EF4-FFF2-40B4-BE49-F238E27FC236}">
                  <a16:creationId xmlns:a16="http://schemas.microsoft.com/office/drawing/2014/main" id="{C5E3E815-B571-05CB-3474-6711AF45C0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4061" y="4229600"/>
              <a:ext cx="343215" cy="413169"/>
            </a:xfrm>
            <a:prstGeom prst="rect">
              <a:avLst/>
            </a:prstGeom>
          </p:spPr>
        </p:pic>
        <p:pic>
          <p:nvPicPr>
            <p:cNvPr id="23" name="Graphic 22">
              <a:extLst>
                <a:ext uri="{FF2B5EF4-FFF2-40B4-BE49-F238E27FC236}">
                  <a16:creationId xmlns:a16="http://schemas.microsoft.com/office/drawing/2014/main" id="{1624614C-15E6-0D90-7637-62414E863F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39074" y="4731793"/>
              <a:ext cx="343215" cy="413169"/>
            </a:xfrm>
            <a:prstGeom prst="rect">
              <a:avLst/>
            </a:prstGeom>
          </p:spPr>
        </p:pic>
        <p:pic>
          <p:nvPicPr>
            <p:cNvPr id="24" name="Graphic 23">
              <a:extLst>
                <a:ext uri="{FF2B5EF4-FFF2-40B4-BE49-F238E27FC236}">
                  <a16:creationId xmlns:a16="http://schemas.microsoft.com/office/drawing/2014/main" id="{17EDFE09-F097-5953-D869-9C705463AA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3072" y="4731793"/>
              <a:ext cx="343215" cy="413169"/>
            </a:xfrm>
            <a:prstGeom prst="rect">
              <a:avLst/>
            </a:prstGeom>
          </p:spPr>
        </p:pic>
        <p:pic>
          <p:nvPicPr>
            <p:cNvPr id="25" name="Graphic 24">
              <a:extLst>
                <a:ext uri="{FF2B5EF4-FFF2-40B4-BE49-F238E27FC236}">
                  <a16:creationId xmlns:a16="http://schemas.microsoft.com/office/drawing/2014/main" id="{B246C29C-02EA-8D3C-19A7-DFD563F902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7070" y="4731793"/>
              <a:ext cx="343215" cy="413169"/>
            </a:xfrm>
            <a:prstGeom prst="rect">
              <a:avLst/>
            </a:prstGeom>
          </p:spPr>
        </p:pic>
        <p:pic>
          <p:nvPicPr>
            <p:cNvPr id="26" name="Graphic 25">
              <a:extLst>
                <a:ext uri="{FF2B5EF4-FFF2-40B4-BE49-F238E27FC236}">
                  <a16:creationId xmlns:a16="http://schemas.microsoft.com/office/drawing/2014/main" id="{C683548A-8610-695C-822A-FBF501B7F3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39074" y="4229600"/>
              <a:ext cx="343215" cy="413169"/>
            </a:xfrm>
            <a:prstGeom prst="rect">
              <a:avLst/>
            </a:prstGeom>
          </p:spPr>
        </p:pic>
        <p:pic>
          <p:nvPicPr>
            <p:cNvPr id="27" name="Graphic 26">
              <a:extLst>
                <a:ext uri="{FF2B5EF4-FFF2-40B4-BE49-F238E27FC236}">
                  <a16:creationId xmlns:a16="http://schemas.microsoft.com/office/drawing/2014/main" id="{35C7AA2D-0444-4678-BF06-F658EA9B3A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31075" y="5235156"/>
              <a:ext cx="343215" cy="413169"/>
            </a:xfrm>
            <a:prstGeom prst="rect">
              <a:avLst/>
            </a:prstGeom>
          </p:spPr>
        </p:pic>
        <p:pic>
          <p:nvPicPr>
            <p:cNvPr id="28" name="Graphic 27">
              <a:extLst>
                <a:ext uri="{FF2B5EF4-FFF2-40B4-BE49-F238E27FC236}">
                  <a16:creationId xmlns:a16="http://schemas.microsoft.com/office/drawing/2014/main" id="{0ABE571E-9379-DD17-94C2-B1900A2601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5073" y="5235156"/>
              <a:ext cx="343215" cy="413169"/>
            </a:xfrm>
            <a:prstGeom prst="rect">
              <a:avLst/>
            </a:prstGeom>
          </p:spPr>
        </p:pic>
        <p:pic>
          <p:nvPicPr>
            <p:cNvPr id="29" name="Graphic 28">
              <a:extLst>
                <a:ext uri="{FF2B5EF4-FFF2-40B4-BE49-F238E27FC236}">
                  <a16:creationId xmlns:a16="http://schemas.microsoft.com/office/drawing/2014/main" id="{31E61827-0B86-DB6B-D9D3-EEF94C548C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39071" y="5235156"/>
              <a:ext cx="343215" cy="413169"/>
            </a:xfrm>
            <a:prstGeom prst="rect">
              <a:avLst/>
            </a:prstGeom>
          </p:spPr>
        </p:pic>
        <p:pic>
          <p:nvPicPr>
            <p:cNvPr id="30" name="Graphic 29">
              <a:extLst>
                <a:ext uri="{FF2B5EF4-FFF2-40B4-BE49-F238E27FC236}">
                  <a16:creationId xmlns:a16="http://schemas.microsoft.com/office/drawing/2014/main" id="{EB41EF39-3058-C1B8-6303-EA3D5A8EAD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3069" y="5235156"/>
              <a:ext cx="343215" cy="413169"/>
            </a:xfrm>
            <a:prstGeom prst="rect">
              <a:avLst/>
            </a:prstGeom>
          </p:spPr>
        </p:pic>
        <p:pic>
          <p:nvPicPr>
            <p:cNvPr id="31" name="Graphic 30">
              <a:extLst>
                <a:ext uri="{FF2B5EF4-FFF2-40B4-BE49-F238E27FC236}">
                  <a16:creationId xmlns:a16="http://schemas.microsoft.com/office/drawing/2014/main" id="{7EE86C0E-ED17-F29C-FD72-1444890848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7070" y="5235156"/>
              <a:ext cx="343215" cy="413169"/>
            </a:xfrm>
            <a:prstGeom prst="rect">
              <a:avLst/>
            </a:prstGeom>
          </p:spPr>
        </p:pic>
        <p:sp>
          <p:nvSpPr>
            <p:cNvPr id="160" name="TextBox 159">
              <a:extLst>
                <a:ext uri="{FF2B5EF4-FFF2-40B4-BE49-F238E27FC236}">
                  <a16:creationId xmlns:a16="http://schemas.microsoft.com/office/drawing/2014/main" id="{D101FB3A-2BBD-62C2-2FB8-93606955E852}"/>
                </a:ext>
              </a:extLst>
            </p:cNvPr>
            <p:cNvSpPr txBox="1"/>
            <p:nvPr/>
          </p:nvSpPr>
          <p:spPr>
            <a:xfrm>
              <a:off x="5933947" y="4126537"/>
              <a:ext cx="1080686" cy="1323439"/>
            </a:xfrm>
            <a:prstGeom prst="rect">
              <a:avLst/>
            </a:prstGeom>
            <a:noFill/>
          </p:spPr>
          <p:txBody>
            <a:bodyPr wrap="square" rtlCol="0">
              <a:spAutoFit/>
            </a:bodyPr>
            <a:lstStyle/>
            <a:p>
              <a:pPr algn="ctr"/>
              <a:r>
                <a:rPr lang="en-US" sz="8000" spc="-1000" dirty="0">
                  <a:solidFill>
                    <a:schemeClr val="accent6"/>
                  </a:solidFill>
                  <a:latin typeface="Roboto Light" panose="02000000000000000000" pitchFamily="2" charset="0"/>
                  <a:ea typeface="Roboto Light" panose="02000000000000000000" pitchFamily="2" charset="0"/>
                </a:rPr>
                <a:t>11</a:t>
              </a:r>
            </a:p>
          </p:txBody>
        </p:sp>
      </p:grpSp>
      <p:grpSp>
        <p:nvGrpSpPr>
          <p:cNvPr id="168" name="Group 167">
            <a:extLst>
              <a:ext uri="{FF2B5EF4-FFF2-40B4-BE49-F238E27FC236}">
                <a16:creationId xmlns:a16="http://schemas.microsoft.com/office/drawing/2014/main" id="{ABEA95F9-4090-5B37-0404-5C7E8F1E1BB4}"/>
              </a:ext>
            </a:extLst>
          </p:cNvPr>
          <p:cNvGrpSpPr/>
          <p:nvPr/>
        </p:nvGrpSpPr>
        <p:grpSpPr>
          <a:xfrm>
            <a:off x="3970446" y="4131655"/>
            <a:ext cx="1564101" cy="1515953"/>
            <a:chOff x="4508121" y="4133779"/>
            <a:chExt cx="1564101" cy="1515953"/>
          </a:xfrm>
        </p:grpSpPr>
        <p:grpSp>
          <p:nvGrpSpPr>
            <p:cNvPr id="166" name="Group 165">
              <a:extLst>
                <a:ext uri="{FF2B5EF4-FFF2-40B4-BE49-F238E27FC236}">
                  <a16:creationId xmlns:a16="http://schemas.microsoft.com/office/drawing/2014/main" id="{9DBB956F-DA9D-17E9-B4CF-F5E7B82851F6}"/>
                </a:ext>
              </a:extLst>
            </p:cNvPr>
            <p:cNvGrpSpPr/>
            <p:nvPr/>
          </p:nvGrpSpPr>
          <p:grpSpPr>
            <a:xfrm>
              <a:off x="4508121" y="5236563"/>
              <a:ext cx="1564101" cy="413169"/>
              <a:chOff x="4508121" y="5236563"/>
              <a:chExt cx="1564101" cy="413169"/>
            </a:xfrm>
          </p:grpSpPr>
          <p:pic>
            <p:nvPicPr>
              <p:cNvPr id="17" name="Graphic 16">
                <a:extLst>
                  <a:ext uri="{FF2B5EF4-FFF2-40B4-BE49-F238E27FC236}">
                    <a16:creationId xmlns:a16="http://schemas.microsoft.com/office/drawing/2014/main" id="{602CD3D6-4327-FB2E-39A9-8629EFCE15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08121" y="5236563"/>
                <a:ext cx="343215" cy="413169"/>
              </a:xfrm>
              <a:prstGeom prst="rect">
                <a:avLst/>
              </a:prstGeom>
            </p:spPr>
          </p:pic>
          <p:pic>
            <p:nvPicPr>
              <p:cNvPr id="18" name="Graphic 17">
                <a:extLst>
                  <a:ext uri="{FF2B5EF4-FFF2-40B4-BE49-F238E27FC236}">
                    <a16:creationId xmlns:a16="http://schemas.microsoft.com/office/drawing/2014/main" id="{C3753395-913A-5241-4C75-36930B44D4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5083" y="5236563"/>
                <a:ext cx="343215" cy="413169"/>
              </a:xfrm>
              <a:prstGeom prst="rect">
                <a:avLst/>
              </a:prstGeom>
            </p:spPr>
          </p:pic>
          <p:pic>
            <p:nvPicPr>
              <p:cNvPr id="19" name="Graphic 18">
                <a:extLst>
                  <a:ext uri="{FF2B5EF4-FFF2-40B4-BE49-F238E27FC236}">
                    <a16:creationId xmlns:a16="http://schemas.microsoft.com/office/drawing/2014/main" id="{D145AEB1-8239-B1D2-A9AE-265A2E43DD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2045" y="5236563"/>
                <a:ext cx="343215" cy="413169"/>
              </a:xfrm>
              <a:prstGeom prst="rect">
                <a:avLst/>
              </a:prstGeom>
            </p:spPr>
          </p:pic>
          <p:pic>
            <p:nvPicPr>
              <p:cNvPr id="20" name="Graphic 19">
                <a:extLst>
                  <a:ext uri="{FF2B5EF4-FFF2-40B4-BE49-F238E27FC236}">
                    <a16:creationId xmlns:a16="http://schemas.microsoft.com/office/drawing/2014/main" id="{2F041EA6-4BBC-3E6C-7763-7C532BE2C4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9007" y="5236563"/>
                <a:ext cx="343215" cy="413169"/>
              </a:xfrm>
              <a:prstGeom prst="rect">
                <a:avLst/>
              </a:prstGeom>
            </p:spPr>
          </p:pic>
        </p:grpSp>
        <p:sp>
          <p:nvSpPr>
            <p:cNvPr id="162" name="TextBox 161">
              <a:extLst>
                <a:ext uri="{FF2B5EF4-FFF2-40B4-BE49-F238E27FC236}">
                  <a16:creationId xmlns:a16="http://schemas.microsoft.com/office/drawing/2014/main" id="{84BD637B-4A8F-EAE8-4829-ABDB128EE1C6}"/>
                </a:ext>
              </a:extLst>
            </p:cNvPr>
            <p:cNvSpPr txBox="1"/>
            <p:nvPr/>
          </p:nvSpPr>
          <p:spPr>
            <a:xfrm>
              <a:off x="4932541" y="4133779"/>
              <a:ext cx="715260" cy="1323439"/>
            </a:xfrm>
            <a:prstGeom prst="rect">
              <a:avLst/>
            </a:prstGeom>
            <a:noFill/>
          </p:spPr>
          <p:txBody>
            <a:bodyPr wrap="none" rtlCol="0">
              <a:spAutoFit/>
            </a:bodyPr>
            <a:lstStyle/>
            <a:p>
              <a:pPr algn="ctr"/>
              <a:r>
                <a:rPr lang="en-US" sz="8000" spc="-300" dirty="0">
                  <a:solidFill>
                    <a:schemeClr val="accent6"/>
                  </a:solidFill>
                  <a:latin typeface="Roboto Light" panose="02000000000000000000" pitchFamily="2" charset="0"/>
                  <a:ea typeface="Roboto Light" panose="02000000000000000000" pitchFamily="2" charset="0"/>
                </a:rPr>
                <a:t>4</a:t>
              </a:r>
            </a:p>
          </p:txBody>
        </p:sp>
      </p:grpSp>
      <p:grpSp>
        <p:nvGrpSpPr>
          <p:cNvPr id="167" name="Group 166">
            <a:extLst>
              <a:ext uri="{FF2B5EF4-FFF2-40B4-BE49-F238E27FC236}">
                <a16:creationId xmlns:a16="http://schemas.microsoft.com/office/drawing/2014/main" id="{D2E89D3D-9858-1FBC-1598-A9FE873DF76D}"/>
              </a:ext>
            </a:extLst>
          </p:cNvPr>
          <p:cNvGrpSpPr/>
          <p:nvPr/>
        </p:nvGrpSpPr>
        <p:grpSpPr>
          <a:xfrm>
            <a:off x="2680923" y="4131655"/>
            <a:ext cx="747115" cy="1514546"/>
            <a:chOff x="3192532" y="4133779"/>
            <a:chExt cx="747115" cy="1514546"/>
          </a:xfrm>
        </p:grpSpPr>
        <p:grpSp>
          <p:nvGrpSpPr>
            <p:cNvPr id="135" name="Group 134">
              <a:extLst>
                <a:ext uri="{FF2B5EF4-FFF2-40B4-BE49-F238E27FC236}">
                  <a16:creationId xmlns:a16="http://schemas.microsoft.com/office/drawing/2014/main" id="{1EECF6D1-2EB8-1CAE-A958-DA88EBF60409}"/>
                </a:ext>
              </a:extLst>
            </p:cNvPr>
            <p:cNvGrpSpPr/>
            <p:nvPr/>
          </p:nvGrpSpPr>
          <p:grpSpPr>
            <a:xfrm>
              <a:off x="3192532" y="5235156"/>
              <a:ext cx="747115" cy="413169"/>
              <a:chOff x="1566565" y="2828389"/>
              <a:chExt cx="650972" cy="360000"/>
            </a:xfrm>
          </p:grpSpPr>
          <p:pic>
            <p:nvPicPr>
              <p:cNvPr id="15" name="Graphic 14">
                <a:extLst>
                  <a:ext uri="{FF2B5EF4-FFF2-40B4-BE49-F238E27FC236}">
                    <a16:creationId xmlns:a16="http://schemas.microsoft.com/office/drawing/2014/main" id="{1AC4D440-03ED-7E1C-7F75-41207BBA05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6565" y="2828389"/>
                <a:ext cx="299048" cy="360000"/>
              </a:xfrm>
              <a:prstGeom prst="rect">
                <a:avLst/>
              </a:prstGeom>
            </p:spPr>
          </p:pic>
          <p:pic>
            <p:nvPicPr>
              <p:cNvPr id="16" name="Graphic 15">
                <a:extLst>
                  <a:ext uri="{FF2B5EF4-FFF2-40B4-BE49-F238E27FC236}">
                    <a16:creationId xmlns:a16="http://schemas.microsoft.com/office/drawing/2014/main" id="{96C4537A-79BE-0C6A-804F-3DC9C86FD6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8489" y="2828389"/>
                <a:ext cx="299048" cy="360000"/>
              </a:xfrm>
              <a:prstGeom prst="rect">
                <a:avLst/>
              </a:prstGeom>
            </p:spPr>
          </p:pic>
        </p:grpSp>
        <p:sp>
          <p:nvSpPr>
            <p:cNvPr id="163" name="TextBox 162">
              <a:extLst>
                <a:ext uri="{FF2B5EF4-FFF2-40B4-BE49-F238E27FC236}">
                  <a16:creationId xmlns:a16="http://schemas.microsoft.com/office/drawing/2014/main" id="{D9926ACB-A13C-D34A-4ED2-2BE2440EF706}"/>
                </a:ext>
              </a:extLst>
            </p:cNvPr>
            <p:cNvSpPr txBox="1"/>
            <p:nvPr/>
          </p:nvSpPr>
          <p:spPr>
            <a:xfrm>
              <a:off x="3209175" y="4133779"/>
              <a:ext cx="715260" cy="1323439"/>
            </a:xfrm>
            <a:prstGeom prst="rect">
              <a:avLst/>
            </a:prstGeom>
            <a:noFill/>
          </p:spPr>
          <p:txBody>
            <a:bodyPr wrap="none" rtlCol="0">
              <a:spAutoFit/>
            </a:bodyPr>
            <a:lstStyle/>
            <a:p>
              <a:pPr algn="ctr"/>
              <a:r>
                <a:rPr lang="en-US" sz="8000" spc="-300" dirty="0">
                  <a:solidFill>
                    <a:schemeClr val="accent6"/>
                  </a:solidFill>
                  <a:latin typeface="Roboto Light" panose="02000000000000000000" pitchFamily="2" charset="0"/>
                  <a:ea typeface="Roboto Light" panose="02000000000000000000" pitchFamily="2" charset="0"/>
                </a:rPr>
                <a:t>2</a:t>
              </a:r>
            </a:p>
          </p:txBody>
        </p:sp>
      </p:grpSp>
      <p:sp>
        <p:nvSpPr>
          <p:cNvPr id="169" name="TextBox 168">
            <a:extLst>
              <a:ext uri="{FF2B5EF4-FFF2-40B4-BE49-F238E27FC236}">
                <a16:creationId xmlns:a16="http://schemas.microsoft.com/office/drawing/2014/main" id="{E4994F19-0DDA-0F10-DFDF-03912C379BD7}"/>
              </a:ext>
            </a:extLst>
          </p:cNvPr>
          <p:cNvSpPr txBox="1"/>
          <p:nvPr/>
        </p:nvSpPr>
        <p:spPr>
          <a:xfrm>
            <a:off x="428474" y="5747263"/>
            <a:ext cx="1099980" cy="253916"/>
          </a:xfrm>
          <a:prstGeom prst="rect">
            <a:avLst/>
          </a:prstGeom>
          <a:noFill/>
        </p:spPr>
        <p:txBody>
          <a:bodyPr wrap="none" rtlCol="0">
            <a:spAutoFit/>
          </a:bodyPr>
          <a:lstStyle/>
          <a:p>
            <a:pPr algn="ctr"/>
            <a:r>
              <a:rPr lang="en-US" sz="1000" dirty="0">
                <a:solidFill>
                  <a:schemeClr val="accent6"/>
                </a:solidFill>
                <a:latin typeface="Roboto Light" panose="02000000000000000000" pitchFamily="2" charset="0"/>
                <a:ea typeface="Roboto Light" panose="02000000000000000000" pitchFamily="2" charset="0"/>
              </a:rPr>
              <a:t>Bit9 (VMWARE)</a:t>
            </a:r>
          </a:p>
        </p:txBody>
      </p:sp>
      <p:sp>
        <p:nvSpPr>
          <p:cNvPr id="170" name="TextBox 169">
            <a:extLst>
              <a:ext uri="{FF2B5EF4-FFF2-40B4-BE49-F238E27FC236}">
                <a16:creationId xmlns:a16="http://schemas.microsoft.com/office/drawing/2014/main" id="{D0FD68C4-7F2A-224C-32BB-C50E1297CF3E}"/>
              </a:ext>
            </a:extLst>
          </p:cNvPr>
          <p:cNvSpPr txBox="1"/>
          <p:nvPr/>
        </p:nvSpPr>
        <p:spPr>
          <a:xfrm>
            <a:off x="1508193" y="5751111"/>
            <a:ext cx="854721" cy="246221"/>
          </a:xfrm>
          <a:prstGeom prst="rect">
            <a:avLst/>
          </a:prstGeom>
          <a:noFill/>
        </p:spPr>
        <p:txBody>
          <a:bodyPr wrap="none" rtlCol="0">
            <a:spAutoFit/>
          </a:bodyPr>
          <a:lstStyle/>
          <a:p>
            <a:pPr algn="ctr"/>
            <a:r>
              <a:rPr lang="en-US" sz="1000" dirty="0" err="1">
                <a:solidFill>
                  <a:schemeClr val="accent6"/>
                </a:solidFill>
                <a:latin typeface="Roboto Light" panose="02000000000000000000" pitchFamily="2" charset="0"/>
                <a:ea typeface="Roboto Light" panose="02000000000000000000" pitchFamily="2" charset="0"/>
              </a:rPr>
              <a:t>SentinelOne</a:t>
            </a:r>
            <a:endParaRPr lang="en-US" sz="1000" dirty="0">
              <a:solidFill>
                <a:schemeClr val="accent6"/>
              </a:solidFill>
              <a:latin typeface="Roboto Light" panose="02000000000000000000" pitchFamily="2" charset="0"/>
              <a:ea typeface="Roboto Light" panose="02000000000000000000" pitchFamily="2" charset="0"/>
            </a:endParaRPr>
          </a:p>
        </p:txBody>
      </p:sp>
      <p:sp>
        <p:nvSpPr>
          <p:cNvPr id="171" name="TextBox 170">
            <a:extLst>
              <a:ext uri="{FF2B5EF4-FFF2-40B4-BE49-F238E27FC236}">
                <a16:creationId xmlns:a16="http://schemas.microsoft.com/office/drawing/2014/main" id="{1FBDA070-D690-6E0C-E72A-FDD992AEE3A8}"/>
              </a:ext>
            </a:extLst>
          </p:cNvPr>
          <p:cNvSpPr txBox="1"/>
          <p:nvPr/>
        </p:nvSpPr>
        <p:spPr>
          <a:xfrm>
            <a:off x="2608520" y="5751111"/>
            <a:ext cx="888385" cy="246221"/>
          </a:xfrm>
          <a:prstGeom prst="rect">
            <a:avLst/>
          </a:prstGeom>
          <a:noFill/>
        </p:spPr>
        <p:txBody>
          <a:bodyPr wrap="none" rtlCol="0">
            <a:spAutoFit/>
          </a:bodyPr>
          <a:lstStyle/>
          <a:p>
            <a:pPr algn="ctr"/>
            <a:r>
              <a:rPr lang="en-US" sz="1000" dirty="0" err="1">
                <a:solidFill>
                  <a:schemeClr val="accent6"/>
                </a:solidFill>
                <a:latin typeface="Roboto Light" panose="02000000000000000000" pitchFamily="2" charset="0"/>
                <a:ea typeface="Roboto Light" panose="02000000000000000000" pitchFamily="2" charset="0"/>
              </a:rPr>
              <a:t>DeepInstinct</a:t>
            </a:r>
            <a:endParaRPr lang="en-US" sz="1000" dirty="0">
              <a:solidFill>
                <a:schemeClr val="accent6"/>
              </a:solidFill>
              <a:latin typeface="Roboto Light" panose="02000000000000000000" pitchFamily="2" charset="0"/>
              <a:ea typeface="Roboto Light" panose="02000000000000000000" pitchFamily="2" charset="0"/>
            </a:endParaRPr>
          </a:p>
        </p:txBody>
      </p:sp>
      <p:sp>
        <p:nvSpPr>
          <p:cNvPr id="172" name="TextBox 171">
            <a:extLst>
              <a:ext uri="{FF2B5EF4-FFF2-40B4-BE49-F238E27FC236}">
                <a16:creationId xmlns:a16="http://schemas.microsoft.com/office/drawing/2014/main" id="{D75F33F2-1E5D-8B57-6FB7-5CC01FEAE225}"/>
              </a:ext>
            </a:extLst>
          </p:cNvPr>
          <p:cNvSpPr txBox="1"/>
          <p:nvPr/>
        </p:nvSpPr>
        <p:spPr>
          <a:xfrm>
            <a:off x="4332349" y="5751111"/>
            <a:ext cx="840294" cy="246221"/>
          </a:xfrm>
          <a:prstGeom prst="rect">
            <a:avLst/>
          </a:prstGeom>
          <a:noFill/>
        </p:spPr>
        <p:txBody>
          <a:bodyPr wrap="none" rtlCol="0">
            <a:spAutoFit/>
          </a:bodyPr>
          <a:lstStyle/>
          <a:p>
            <a:pPr algn="ctr"/>
            <a:r>
              <a:rPr lang="en-US" sz="1000" dirty="0" err="1">
                <a:solidFill>
                  <a:schemeClr val="accent6"/>
                </a:solidFill>
                <a:latin typeface="Roboto Light" panose="02000000000000000000" pitchFamily="2" charset="0"/>
                <a:ea typeface="Roboto Light" panose="02000000000000000000" pitchFamily="2" charset="0"/>
              </a:rPr>
              <a:t>BitDefender</a:t>
            </a:r>
            <a:endParaRPr lang="en-US" sz="1000" dirty="0">
              <a:solidFill>
                <a:schemeClr val="accent6"/>
              </a:solidFill>
              <a:latin typeface="Roboto Light" panose="02000000000000000000" pitchFamily="2" charset="0"/>
              <a:ea typeface="Roboto Light" panose="02000000000000000000" pitchFamily="2" charset="0"/>
            </a:endParaRPr>
          </a:p>
        </p:txBody>
      </p:sp>
      <p:sp>
        <p:nvSpPr>
          <p:cNvPr id="173" name="TextBox 172">
            <a:extLst>
              <a:ext uri="{FF2B5EF4-FFF2-40B4-BE49-F238E27FC236}">
                <a16:creationId xmlns:a16="http://schemas.microsoft.com/office/drawing/2014/main" id="{4D6E6966-52BB-0599-FE8B-5B5A84979348}"/>
              </a:ext>
            </a:extLst>
          </p:cNvPr>
          <p:cNvSpPr txBox="1"/>
          <p:nvPr/>
        </p:nvSpPr>
        <p:spPr>
          <a:xfrm>
            <a:off x="6622787" y="5751111"/>
            <a:ext cx="867545" cy="246221"/>
          </a:xfrm>
          <a:prstGeom prst="rect">
            <a:avLst/>
          </a:prstGeom>
          <a:noFill/>
        </p:spPr>
        <p:txBody>
          <a:bodyPr wrap="none" rtlCol="0">
            <a:spAutoFit/>
          </a:bodyPr>
          <a:lstStyle/>
          <a:p>
            <a:pPr algn="ctr"/>
            <a:r>
              <a:rPr lang="en-US" sz="1000" dirty="0">
                <a:solidFill>
                  <a:schemeClr val="accent6"/>
                </a:solidFill>
                <a:latin typeface="Roboto Light" panose="02000000000000000000" pitchFamily="2" charset="0"/>
                <a:ea typeface="Roboto Light" panose="02000000000000000000" pitchFamily="2" charset="0"/>
              </a:rPr>
              <a:t>CrowdStrike</a:t>
            </a:r>
          </a:p>
        </p:txBody>
      </p:sp>
      <p:sp>
        <p:nvSpPr>
          <p:cNvPr id="174" name="TextBox 173">
            <a:extLst>
              <a:ext uri="{FF2B5EF4-FFF2-40B4-BE49-F238E27FC236}">
                <a16:creationId xmlns:a16="http://schemas.microsoft.com/office/drawing/2014/main" id="{6317C9A7-4746-E0CF-5BA6-F3E0F61EA653}"/>
              </a:ext>
            </a:extLst>
          </p:cNvPr>
          <p:cNvSpPr txBox="1"/>
          <p:nvPr/>
        </p:nvSpPr>
        <p:spPr>
          <a:xfrm>
            <a:off x="9670582" y="5689555"/>
            <a:ext cx="982961" cy="369332"/>
          </a:xfrm>
          <a:prstGeom prst="rect">
            <a:avLst/>
          </a:prstGeom>
          <a:noFill/>
        </p:spPr>
        <p:txBody>
          <a:bodyPr wrap="none" rtlCol="0">
            <a:spAutoFit/>
          </a:bodyPr>
          <a:lstStyle/>
          <a:p>
            <a:pPr algn="ctr"/>
            <a:r>
              <a:rPr lang="en-US" dirty="0">
                <a:solidFill>
                  <a:schemeClr val="accent2"/>
                </a:solidFill>
                <a:latin typeface="Roboto Light" panose="02000000000000000000" pitchFamily="2" charset="0"/>
                <a:ea typeface="Roboto Light" panose="02000000000000000000" pitchFamily="2" charset="0"/>
              </a:rPr>
              <a:t>Cylance</a:t>
            </a:r>
          </a:p>
        </p:txBody>
      </p:sp>
      <p:sp>
        <p:nvSpPr>
          <p:cNvPr id="2" name="Rectangle 1">
            <a:extLst>
              <a:ext uri="{FF2B5EF4-FFF2-40B4-BE49-F238E27FC236}">
                <a16:creationId xmlns:a16="http://schemas.microsoft.com/office/drawing/2014/main" id="{F8867B89-7D23-5A03-C6CF-704EB9F1D0F6}"/>
              </a:ext>
            </a:extLst>
          </p:cNvPr>
          <p:cNvSpPr/>
          <p:nvPr/>
        </p:nvSpPr>
        <p:spPr>
          <a:xfrm>
            <a:off x="522514" y="5751111"/>
            <a:ext cx="854721" cy="2462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Vendor1</a:t>
            </a:r>
            <a:endParaRPr lang="en-US" dirty="0"/>
          </a:p>
        </p:txBody>
      </p:sp>
      <p:sp>
        <p:nvSpPr>
          <p:cNvPr id="3" name="Rectangle 2">
            <a:extLst>
              <a:ext uri="{FF2B5EF4-FFF2-40B4-BE49-F238E27FC236}">
                <a16:creationId xmlns:a16="http://schemas.microsoft.com/office/drawing/2014/main" id="{ACA07051-81DD-2D8A-43B6-AA55657F2F3C}"/>
              </a:ext>
            </a:extLst>
          </p:cNvPr>
          <p:cNvSpPr/>
          <p:nvPr/>
        </p:nvSpPr>
        <p:spPr>
          <a:xfrm>
            <a:off x="1538457" y="5751111"/>
            <a:ext cx="854721" cy="2462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Vendor 2</a:t>
            </a:r>
            <a:endParaRPr lang="en-US" sz="1200" dirty="0"/>
          </a:p>
        </p:txBody>
      </p:sp>
      <p:sp>
        <p:nvSpPr>
          <p:cNvPr id="5" name="Rectangle 4">
            <a:extLst>
              <a:ext uri="{FF2B5EF4-FFF2-40B4-BE49-F238E27FC236}">
                <a16:creationId xmlns:a16="http://schemas.microsoft.com/office/drawing/2014/main" id="{CC26D394-B128-2323-911B-25FE8E4BE323}"/>
              </a:ext>
            </a:extLst>
          </p:cNvPr>
          <p:cNvSpPr/>
          <p:nvPr/>
        </p:nvSpPr>
        <p:spPr>
          <a:xfrm>
            <a:off x="2655718" y="5747263"/>
            <a:ext cx="854721" cy="2462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Vendor 3</a:t>
            </a:r>
            <a:endParaRPr lang="en-US" sz="1200" dirty="0"/>
          </a:p>
        </p:txBody>
      </p:sp>
      <p:sp>
        <p:nvSpPr>
          <p:cNvPr id="7" name="Rectangle 6">
            <a:extLst>
              <a:ext uri="{FF2B5EF4-FFF2-40B4-BE49-F238E27FC236}">
                <a16:creationId xmlns:a16="http://schemas.microsoft.com/office/drawing/2014/main" id="{DB77D0A9-872A-434F-94CD-DEA6E4273E92}"/>
              </a:ext>
            </a:extLst>
          </p:cNvPr>
          <p:cNvSpPr/>
          <p:nvPr/>
        </p:nvSpPr>
        <p:spPr>
          <a:xfrm>
            <a:off x="4293262" y="5747263"/>
            <a:ext cx="854721" cy="2462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Vendor 4</a:t>
            </a:r>
            <a:endParaRPr lang="en-US" sz="1200" dirty="0"/>
          </a:p>
        </p:txBody>
      </p:sp>
      <p:sp>
        <p:nvSpPr>
          <p:cNvPr id="8" name="Rectangle 7">
            <a:extLst>
              <a:ext uri="{FF2B5EF4-FFF2-40B4-BE49-F238E27FC236}">
                <a16:creationId xmlns:a16="http://schemas.microsoft.com/office/drawing/2014/main" id="{CE83F93E-1C06-60D3-58A0-0B53B49639FD}"/>
              </a:ext>
            </a:extLst>
          </p:cNvPr>
          <p:cNvSpPr/>
          <p:nvPr/>
        </p:nvSpPr>
        <p:spPr>
          <a:xfrm>
            <a:off x="6629197" y="5756863"/>
            <a:ext cx="854721" cy="2462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Vendor 5</a:t>
            </a:r>
            <a:endParaRPr lang="en-US" sz="1200" dirty="0"/>
          </a:p>
        </p:txBody>
      </p:sp>
    </p:spTree>
    <p:extLst>
      <p:ext uri="{BB962C8B-B14F-4D97-AF65-F5344CB8AC3E}">
        <p14:creationId xmlns:p14="http://schemas.microsoft.com/office/powerpoint/2010/main" val="3440012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1E8242D-C758-D168-5E28-63C0CFC379FF}"/>
              </a:ext>
            </a:extLst>
          </p:cNvPr>
          <p:cNvGraphicFramePr>
            <a:graphicFrameLocks/>
          </p:cNvGraphicFramePr>
          <p:nvPr>
            <p:extLst>
              <p:ext uri="{D42A27DB-BD31-4B8C-83A1-F6EECF244321}">
                <p14:modId xmlns:p14="http://schemas.microsoft.com/office/powerpoint/2010/main" val="3978002576"/>
              </p:ext>
            </p:extLst>
          </p:nvPr>
        </p:nvGraphicFramePr>
        <p:xfrm>
          <a:off x="361949" y="1674056"/>
          <a:ext cx="11658601" cy="4644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Freeform: Shape 11">
            <a:extLst>
              <a:ext uri="{FF2B5EF4-FFF2-40B4-BE49-F238E27FC236}">
                <a16:creationId xmlns:a16="http://schemas.microsoft.com/office/drawing/2014/main" id="{56BF3416-0652-6E69-3250-E35AE9C5E678}"/>
              </a:ext>
            </a:extLst>
          </p:cNvPr>
          <p:cNvSpPr/>
          <p:nvPr/>
        </p:nvSpPr>
        <p:spPr>
          <a:xfrm>
            <a:off x="7905750" y="4552950"/>
            <a:ext cx="4286250" cy="1581150"/>
          </a:xfrm>
          <a:custGeom>
            <a:avLst/>
            <a:gdLst>
              <a:gd name="connsiteX0" fmla="*/ 395288 w 4286250"/>
              <a:gd name="connsiteY0" fmla="*/ 0 h 1581150"/>
              <a:gd name="connsiteX1" fmla="*/ 4286250 w 4286250"/>
              <a:gd name="connsiteY1" fmla="*/ 0 h 1581150"/>
              <a:gd name="connsiteX2" fmla="*/ 4286250 w 4286250"/>
              <a:gd name="connsiteY2" fmla="*/ 1581150 h 1581150"/>
              <a:gd name="connsiteX3" fmla="*/ 0 w 4286250"/>
              <a:gd name="connsiteY3" fmla="*/ 1581150 h 1581150"/>
            </a:gdLst>
            <a:ahLst/>
            <a:cxnLst>
              <a:cxn ang="0">
                <a:pos x="connsiteX0" y="connsiteY0"/>
              </a:cxn>
              <a:cxn ang="0">
                <a:pos x="connsiteX1" y="connsiteY1"/>
              </a:cxn>
              <a:cxn ang="0">
                <a:pos x="connsiteX2" y="connsiteY2"/>
              </a:cxn>
              <a:cxn ang="0">
                <a:pos x="connsiteX3" y="connsiteY3"/>
              </a:cxn>
            </a:cxnLst>
            <a:rect l="l" t="t" r="r" b="b"/>
            <a:pathLst>
              <a:path w="4286250" h="1581150">
                <a:moveTo>
                  <a:pt x="395288" y="0"/>
                </a:moveTo>
                <a:lnTo>
                  <a:pt x="4286250" y="0"/>
                </a:lnTo>
                <a:lnTo>
                  <a:pt x="4286250" y="1581150"/>
                </a:lnTo>
                <a:lnTo>
                  <a:pt x="0" y="158115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DE0C0A97-81F6-1C65-C8B5-4CD40894AFE3}"/>
              </a:ext>
            </a:extLst>
          </p:cNvPr>
          <p:cNvSpPr>
            <a:spLocks noGrp="1"/>
          </p:cNvSpPr>
          <p:nvPr>
            <p:ph type="body" sz="quarter" idx="12"/>
          </p:nvPr>
        </p:nvSpPr>
        <p:spPr>
          <a:xfrm>
            <a:off x="362384" y="1266162"/>
            <a:ext cx="3714316" cy="458525"/>
          </a:xfrm>
        </p:spPr>
        <p:txBody>
          <a:bodyPr/>
          <a:lstStyle/>
          <a:p>
            <a:r>
              <a:rPr lang="en-US" sz="1800" dirty="0">
                <a:solidFill>
                  <a:schemeClr val="accent2"/>
                </a:solidFill>
              </a:rPr>
              <a:t>7-day Total False Positives </a:t>
            </a:r>
          </a:p>
        </p:txBody>
      </p:sp>
      <p:sp>
        <p:nvSpPr>
          <p:cNvPr id="4" name="Text Placeholder 3">
            <a:extLst>
              <a:ext uri="{FF2B5EF4-FFF2-40B4-BE49-F238E27FC236}">
                <a16:creationId xmlns:a16="http://schemas.microsoft.com/office/drawing/2014/main" id="{79F39747-4101-FB7B-D01A-AA7B1F125D86}"/>
              </a:ext>
            </a:extLst>
          </p:cNvPr>
          <p:cNvSpPr>
            <a:spLocks noGrp="1"/>
          </p:cNvSpPr>
          <p:nvPr>
            <p:ph type="body" sz="quarter" idx="13"/>
          </p:nvPr>
        </p:nvSpPr>
        <p:spPr>
          <a:xfrm>
            <a:off x="361949" y="559576"/>
            <a:ext cx="11238853" cy="608824"/>
          </a:xfrm>
        </p:spPr>
        <p:txBody>
          <a:bodyPr/>
          <a:lstStyle/>
          <a:p>
            <a:r>
              <a:rPr lang="en-US" dirty="0"/>
              <a:t>Consistently Low False Positives By Design</a:t>
            </a:r>
          </a:p>
        </p:txBody>
      </p:sp>
      <p:pic>
        <p:nvPicPr>
          <p:cNvPr id="6" name="Graphic 5">
            <a:extLst>
              <a:ext uri="{FF2B5EF4-FFF2-40B4-BE49-F238E27FC236}">
                <a16:creationId xmlns:a16="http://schemas.microsoft.com/office/drawing/2014/main" id="{F0FD96EC-97A9-DCBE-2928-DB0A6A980F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09965" y="4811323"/>
            <a:ext cx="2581275" cy="498863"/>
          </a:xfrm>
          <a:prstGeom prst="rect">
            <a:avLst/>
          </a:prstGeom>
        </p:spPr>
      </p:pic>
      <p:sp>
        <p:nvSpPr>
          <p:cNvPr id="9" name="TextBox 8">
            <a:extLst>
              <a:ext uri="{FF2B5EF4-FFF2-40B4-BE49-F238E27FC236}">
                <a16:creationId xmlns:a16="http://schemas.microsoft.com/office/drawing/2014/main" id="{CB37EE30-26D8-EAFD-78F4-05FDFD3FCC9C}"/>
              </a:ext>
            </a:extLst>
          </p:cNvPr>
          <p:cNvSpPr txBox="1"/>
          <p:nvPr/>
        </p:nvSpPr>
        <p:spPr>
          <a:xfrm>
            <a:off x="8400402" y="5381028"/>
            <a:ext cx="3200400" cy="530915"/>
          </a:xfrm>
          <a:prstGeom prst="rect">
            <a:avLst/>
          </a:prstGeom>
          <a:noFill/>
        </p:spPr>
        <p:txBody>
          <a:bodyPr wrap="square">
            <a:spAutoFit/>
          </a:bodyPr>
          <a:lstStyle/>
          <a:p>
            <a:pPr algn="ctr">
              <a:spcBef>
                <a:spcPts val="300"/>
              </a:spcBef>
            </a:pPr>
            <a:r>
              <a:rPr lang="en-US" sz="1400" dirty="0">
                <a:solidFill>
                  <a:schemeClr val="bg1"/>
                </a:solidFill>
              </a:rPr>
              <a:t>7 Day running total 9.18.23</a:t>
            </a:r>
          </a:p>
          <a:p>
            <a:pPr algn="ctr">
              <a:spcBef>
                <a:spcPts val="300"/>
              </a:spcBef>
            </a:pPr>
            <a:r>
              <a:rPr lang="en-US" sz="1200" dirty="0">
                <a:solidFill>
                  <a:schemeClr val="bg1"/>
                </a:solidFill>
                <a:hlinkClick r:id="rId6">
                  <a:extLst>
                    <a:ext uri="{A12FA001-AC4F-418D-AE19-62706E023703}">
                      <ahyp:hlinkClr xmlns:ahyp="http://schemas.microsoft.com/office/drawing/2018/hyperlinkcolor" val="tx"/>
                    </a:ext>
                  </a:extLst>
                </a:hlinkClick>
              </a:rPr>
              <a:t>https://www.virustotal.com/gui/stats</a:t>
            </a:r>
            <a:r>
              <a:rPr lang="en-US" sz="1200" dirty="0">
                <a:solidFill>
                  <a:schemeClr val="bg1"/>
                </a:solidFill>
              </a:rPr>
              <a:t> </a:t>
            </a:r>
          </a:p>
        </p:txBody>
      </p:sp>
      <p:sp>
        <p:nvSpPr>
          <p:cNvPr id="13" name="Rectangle: Rounded Corners 12">
            <a:extLst>
              <a:ext uri="{FF2B5EF4-FFF2-40B4-BE49-F238E27FC236}">
                <a16:creationId xmlns:a16="http://schemas.microsoft.com/office/drawing/2014/main" id="{97A6C8AE-50BF-55C2-6541-66690B390CF4}"/>
              </a:ext>
            </a:extLst>
          </p:cNvPr>
          <p:cNvSpPr/>
          <p:nvPr/>
        </p:nvSpPr>
        <p:spPr>
          <a:xfrm>
            <a:off x="442913" y="5854793"/>
            <a:ext cx="1843087" cy="298357"/>
          </a:xfrm>
          <a:prstGeom prst="roundRect">
            <a:avLst/>
          </a:prstGeom>
          <a:noFill/>
          <a:ln>
            <a:solidFill>
              <a:srgbClr val="00A9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04CB13-C013-36DF-044D-013C5C11B60F}"/>
              </a:ext>
            </a:extLst>
          </p:cNvPr>
          <p:cNvSpPr txBox="1"/>
          <p:nvPr/>
        </p:nvSpPr>
        <p:spPr>
          <a:xfrm>
            <a:off x="2635954" y="5742361"/>
            <a:ext cx="795338" cy="523220"/>
          </a:xfrm>
          <a:prstGeom prst="rect">
            <a:avLst/>
          </a:prstGeom>
          <a:noFill/>
        </p:spPr>
        <p:txBody>
          <a:bodyPr wrap="square" anchor="ctr">
            <a:spAutoFit/>
          </a:bodyPr>
          <a:lstStyle/>
          <a:p>
            <a:r>
              <a:rPr lang="en-US" sz="2800" b="1" dirty="0">
                <a:solidFill>
                  <a:srgbClr val="00B050"/>
                </a:solidFill>
                <a:latin typeface="+mj-lt"/>
              </a:rPr>
              <a:t>2.6</a:t>
            </a:r>
          </a:p>
        </p:txBody>
      </p:sp>
      <p:sp>
        <p:nvSpPr>
          <p:cNvPr id="8" name="TextBox 7">
            <a:extLst>
              <a:ext uri="{FF2B5EF4-FFF2-40B4-BE49-F238E27FC236}">
                <a16:creationId xmlns:a16="http://schemas.microsoft.com/office/drawing/2014/main" id="{A7297749-2007-F221-3284-92BF845A2086}"/>
              </a:ext>
            </a:extLst>
          </p:cNvPr>
          <p:cNvSpPr txBox="1"/>
          <p:nvPr/>
        </p:nvSpPr>
        <p:spPr>
          <a:xfrm>
            <a:off x="3278244" y="5819305"/>
            <a:ext cx="1153173" cy="369332"/>
          </a:xfrm>
          <a:prstGeom prst="rect">
            <a:avLst/>
          </a:prstGeom>
          <a:noFill/>
        </p:spPr>
        <p:txBody>
          <a:bodyPr wrap="square" anchor="ctr">
            <a:spAutoFit/>
          </a:bodyPr>
          <a:lstStyle/>
          <a:p>
            <a:pPr>
              <a:lnSpc>
                <a:spcPct val="90000"/>
              </a:lnSpc>
            </a:pPr>
            <a:r>
              <a:rPr lang="en-US" sz="1000" dirty="0">
                <a:solidFill>
                  <a:srgbClr val="00B050"/>
                </a:solidFill>
              </a:rPr>
              <a:t>90 day rolling average</a:t>
            </a:r>
          </a:p>
        </p:txBody>
      </p:sp>
      <p:sp>
        <p:nvSpPr>
          <p:cNvPr id="2" name="Rectangle 1">
            <a:extLst>
              <a:ext uri="{FF2B5EF4-FFF2-40B4-BE49-F238E27FC236}">
                <a16:creationId xmlns:a16="http://schemas.microsoft.com/office/drawing/2014/main" id="{5DCF51F3-EFDD-B83A-6147-D88650FE0E8F}"/>
              </a:ext>
            </a:extLst>
          </p:cNvPr>
          <p:cNvSpPr/>
          <p:nvPr/>
        </p:nvSpPr>
        <p:spPr>
          <a:xfrm>
            <a:off x="362384" y="1822449"/>
            <a:ext cx="1164965" cy="39199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510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A991779-5B0B-CA3C-68EC-E60EDF1A5FA1}"/>
              </a:ext>
            </a:extLst>
          </p:cNvPr>
          <p:cNvPicPr>
            <a:picLocks noChangeAspect="1"/>
          </p:cNvPicPr>
          <p:nvPr/>
        </p:nvPicPr>
        <p:blipFill>
          <a:blip r:embed="rId3"/>
          <a:stretch>
            <a:fillRect/>
          </a:stretch>
        </p:blipFill>
        <p:spPr>
          <a:xfrm>
            <a:off x="625102" y="3028700"/>
            <a:ext cx="1852604" cy="1343980"/>
          </a:xfrm>
          <a:prstGeom prst="rect">
            <a:avLst/>
          </a:prstGeom>
        </p:spPr>
      </p:pic>
      <p:cxnSp>
        <p:nvCxnSpPr>
          <p:cNvPr id="8" name="Straight Connector 7">
            <a:extLst>
              <a:ext uri="{FF2B5EF4-FFF2-40B4-BE49-F238E27FC236}">
                <a16:creationId xmlns:a16="http://schemas.microsoft.com/office/drawing/2014/main" id="{77AED0BA-6EF9-63DA-943D-5F9060F14E0B}"/>
              </a:ext>
            </a:extLst>
          </p:cNvPr>
          <p:cNvCxnSpPr>
            <a:cxnSpLocks/>
          </p:cNvCxnSpPr>
          <p:nvPr/>
        </p:nvCxnSpPr>
        <p:spPr>
          <a:xfrm>
            <a:off x="3263900" y="1701800"/>
            <a:ext cx="0" cy="3888000"/>
          </a:xfrm>
          <a:prstGeom prst="line">
            <a:avLst/>
          </a:prstGeom>
          <a:ln w="254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0F41156-4216-FE83-909D-83D727E7C053}"/>
              </a:ext>
            </a:extLst>
          </p:cNvPr>
          <p:cNvCxnSpPr>
            <a:cxnSpLocks/>
          </p:cNvCxnSpPr>
          <p:nvPr/>
        </p:nvCxnSpPr>
        <p:spPr>
          <a:xfrm>
            <a:off x="659456" y="2303137"/>
            <a:ext cx="5220000" cy="288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E0C0E0-3A6F-1FAD-694F-DE0FB49B60E9}"/>
              </a:ext>
            </a:extLst>
          </p:cNvPr>
          <p:cNvCxnSpPr>
            <a:cxnSpLocks/>
          </p:cNvCxnSpPr>
          <p:nvPr/>
        </p:nvCxnSpPr>
        <p:spPr>
          <a:xfrm flipH="1">
            <a:off x="659456" y="2303137"/>
            <a:ext cx="5220000" cy="288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F2FDE7FB-9F5F-AF16-5B8B-26ED99206675}"/>
              </a:ext>
            </a:extLst>
          </p:cNvPr>
          <p:cNvSpPr/>
          <p:nvPr/>
        </p:nvSpPr>
        <p:spPr>
          <a:xfrm>
            <a:off x="2806700" y="3285939"/>
            <a:ext cx="914400" cy="914398"/>
          </a:xfrm>
          <a:custGeom>
            <a:avLst/>
            <a:gdLst>
              <a:gd name="connsiteX0" fmla="*/ 1633744 w 1633744"/>
              <a:gd name="connsiteY0" fmla="*/ 816872 h 1633743"/>
              <a:gd name="connsiteX1" fmla="*/ 816872 w 1633744"/>
              <a:gd name="connsiteY1" fmla="*/ 1633744 h 1633743"/>
              <a:gd name="connsiteX2" fmla="*/ 0 w 1633744"/>
              <a:gd name="connsiteY2" fmla="*/ 816872 h 1633743"/>
              <a:gd name="connsiteX3" fmla="*/ 816872 w 1633744"/>
              <a:gd name="connsiteY3" fmla="*/ 0 h 1633743"/>
              <a:gd name="connsiteX4" fmla="*/ 1633744 w 1633744"/>
              <a:gd name="connsiteY4" fmla="*/ 816872 h 1633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744" h="1633743">
                <a:moveTo>
                  <a:pt x="1633744" y="816872"/>
                </a:moveTo>
                <a:cubicBezTo>
                  <a:pt x="1633744" y="1268018"/>
                  <a:pt x="1268018" y="1633744"/>
                  <a:pt x="816872" y="1633744"/>
                </a:cubicBezTo>
                <a:cubicBezTo>
                  <a:pt x="365726" y="1633744"/>
                  <a:pt x="0" y="1268018"/>
                  <a:pt x="0" y="816872"/>
                </a:cubicBezTo>
                <a:cubicBezTo>
                  <a:pt x="0" y="365726"/>
                  <a:pt x="365726" y="0"/>
                  <a:pt x="816872" y="0"/>
                </a:cubicBezTo>
                <a:cubicBezTo>
                  <a:pt x="1268018" y="0"/>
                  <a:pt x="1633744" y="365726"/>
                  <a:pt x="1633744" y="816872"/>
                </a:cubicBezTo>
                <a:close/>
              </a:path>
            </a:pathLst>
          </a:custGeom>
          <a:solidFill>
            <a:srgbClr val="FFFFFF"/>
          </a:solidFill>
          <a:ln w="25400" cap="flat">
            <a:solidFill>
              <a:schemeClr val="accent2"/>
            </a:solid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id="{22F00C26-4E63-818E-1B2E-E5308A0A2390}"/>
              </a:ext>
            </a:extLst>
          </p:cNvPr>
          <p:cNvSpPr>
            <a:spLocks noGrp="1"/>
          </p:cNvSpPr>
          <p:nvPr>
            <p:ph type="body" sz="quarter" idx="13"/>
          </p:nvPr>
        </p:nvSpPr>
        <p:spPr/>
        <p:txBody>
          <a:bodyPr/>
          <a:lstStyle/>
          <a:p>
            <a:r>
              <a:rPr lang="en-US" dirty="0"/>
              <a:t>AI That Can Anticipate Attacks</a:t>
            </a:r>
          </a:p>
        </p:txBody>
      </p:sp>
      <p:sp>
        <p:nvSpPr>
          <p:cNvPr id="6" name="Rectangle 5">
            <a:extLst>
              <a:ext uri="{FF2B5EF4-FFF2-40B4-BE49-F238E27FC236}">
                <a16:creationId xmlns:a16="http://schemas.microsoft.com/office/drawing/2014/main" id="{56F596D7-DEBA-B8DE-097F-888285E06FBB}"/>
              </a:ext>
            </a:extLst>
          </p:cNvPr>
          <p:cNvSpPr/>
          <p:nvPr/>
        </p:nvSpPr>
        <p:spPr>
          <a:xfrm>
            <a:off x="442913" y="1524000"/>
            <a:ext cx="5653087" cy="4610100"/>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107E715-5133-CFEB-1EA6-0733B9800F24}"/>
              </a:ext>
            </a:extLst>
          </p:cNvPr>
          <p:cNvSpPr txBox="1"/>
          <p:nvPr/>
        </p:nvSpPr>
        <p:spPr>
          <a:xfrm>
            <a:off x="672307" y="1701800"/>
            <a:ext cx="2362199" cy="523220"/>
          </a:xfrm>
          <a:prstGeom prst="rect">
            <a:avLst/>
          </a:prstGeom>
          <a:noFill/>
        </p:spPr>
        <p:txBody>
          <a:bodyPr wrap="square">
            <a:spAutoFit/>
          </a:bodyPr>
          <a:lstStyle/>
          <a:p>
            <a:pPr algn="ctr"/>
            <a:r>
              <a:rPr lang="en-US" sz="1400" b="1" dirty="0">
                <a:latin typeface="+mj-lt"/>
              </a:rPr>
              <a:t>Learn the correct diversity of known attack features</a:t>
            </a:r>
          </a:p>
        </p:txBody>
      </p:sp>
      <p:sp>
        <p:nvSpPr>
          <p:cNvPr id="11" name="TextBox 10">
            <a:extLst>
              <a:ext uri="{FF2B5EF4-FFF2-40B4-BE49-F238E27FC236}">
                <a16:creationId xmlns:a16="http://schemas.microsoft.com/office/drawing/2014/main" id="{4F261639-5DEA-5E27-93FC-81E701D10EBC}"/>
              </a:ext>
            </a:extLst>
          </p:cNvPr>
          <p:cNvSpPr txBox="1"/>
          <p:nvPr/>
        </p:nvSpPr>
        <p:spPr>
          <a:xfrm>
            <a:off x="3493295" y="1701800"/>
            <a:ext cx="2362199" cy="523220"/>
          </a:xfrm>
          <a:prstGeom prst="rect">
            <a:avLst/>
          </a:prstGeom>
          <a:noFill/>
        </p:spPr>
        <p:txBody>
          <a:bodyPr wrap="square">
            <a:spAutoFit/>
          </a:bodyPr>
          <a:lstStyle/>
          <a:p>
            <a:pPr algn="ctr"/>
            <a:r>
              <a:rPr lang="en-US" sz="1400" b="1" dirty="0">
                <a:latin typeface="+mj-lt"/>
              </a:rPr>
              <a:t>To accurately stop threats that have not yet emerged</a:t>
            </a:r>
          </a:p>
        </p:txBody>
      </p:sp>
      <p:sp>
        <p:nvSpPr>
          <p:cNvPr id="13" name="TextBox 12">
            <a:extLst>
              <a:ext uri="{FF2B5EF4-FFF2-40B4-BE49-F238E27FC236}">
                <a16:creationId xmlns:a16="http://schemas.microsoft.com/office/drawing/2014/main" id="{97343598-A845-372E-E11C-5AC6EF009F00}"/>
              </a:ext>
            </a:extLst>
          </p:cNvPr>
          <p:cNvSpPr txBox="1"/>
          <p:nvPr/>
        </p:nvSpPr>
        <p:spPr>
          <a:xfrm>
            <a:off x="442913" y="5726595"/>
            <a:ext cx="5653088" cy="307777"/>
          </a:xfrm>
          <a:prstGeom prst="rect">
            <a:avLst/>
          </a:prstGeom>
          <a:noFill/>
        </p:spPr>
        <p:txBody>
          <a:bodyPr wrap="square">
            <a:spAutoFit/>
          </a:bodyPr>
          <a:lstStyle/>
          <a:p>
            <a:pPr algn="ctr"/>
            <a:r>
              <a:rPr lang="en-US" sz="1400" dirty="0"/>
              <a:t>Cylance Temporal Predictive Advantage (TPA)</a:t>
            </a:r>
          </a:p>
        </p:txBody>
      </p:sp>
      <p:sp>
        <p:nvSpPr>
          <p:cNvPr id="25" name="TextBox 24">
            <a:extLst>
              <a:ext uri="{FF2B5EF4-FFF2-40B4-BE49-F238E27FC236}">
                <a16:creationId xmlns:a16="http://schemas.microsoft.com/office/drawing/2014/main" id="{548D0A94-0C55-C460-23DE-25BABF727179}"/>
              </a:ext>
            </a:extLst>
          </p:cNvPr>
          <p:cNvSpPr txBox="1"/>
          <p:nvPr/>
        </p:nvSpPr>
        <p:spPr>
          <a:xfrm>
            <a:off x="2379813" y="2913582"/>
            <a:ext cx="889643" cy="307777"/>
          </a:xfrm>
          <a:prstGeom prst="rect">
            <a:avLst/>
          </a:prstGeom>
          <a:noFill/>
        </p:spPr>
        <p:txBody>
          <a:bodyPr wrap="square">
            <a:spAutoFit/>
          </a:bodyPr>
          <a:lstStyle/>
          <a:p>
            <a:pPr algn="r"/>
            <a:r>
              <a:rPr lang="en-US" sz="1400" cap="all" dirty="0"/>
              <a:t>past</a:t>
            </a:r>
          </a:p>
        </p:txBody>
      </p:sp>
      <p:sp>
        <p:nvSpPr>
          <p:cNvPr id="26" name="TextBox 25">
            <a:extLst>
              <a:ext uri="{FF2B5EF4-FFF2-40B4-BE49-F238E27FC236}">
                <a16:creationId xmlns:a16="http://schemas.microsoft.com/office/drawing/2014/main" id="{7D8C477B-16BF-73CD-77AB-AD4BB4B3A4E9}"/>
              </a:ext>
            </a:extLst>
          </p:cNvPr>
          <p:cNvSpPr txBox="1"/>
          <p:nvPr/>
        </p:nvSpPr>
        <p:spPr>
          <a:xfrm>
            <a:off x="3263900" y="2913582"/>
            <a:ext cx="889643" cy="307777"/>
          </a:xfrm>
          <a:prstGeom prst="rect">
            <a:avLst/>
          </a:prstGeom>
          <a:noFill/>
        </p:spPr>
        <p:txBody>
          <a:bodyPr wrap="square">
            <a:spAutoFit/>
          </a:bodyPr>
          <a:lstStyle/>
          <a:p>
            <a:r>
              <a:rPr lang="en-US" sz="1400" cap="all" dirty="0"/>
              <a:t>future</a:t>
            </a:r>
          </a:p>
        </p:txBody>
      </p:sp>
      <p:grpSp>
        <p:nvGrpSpPr>
          <p:cNvPr id="32" name="Group 31">
            <a:extLst>
              <a:ext uri="{FF2B5EF4-FFF2-40B4-BE49-F238E27FC236}">
                <a16:creationId xmlns:a16="http://schemas.microsoft.com/office/drawing/2014/main" id="{F1007A31-E2F1-2206-0642-50D9396341C0}"/>
              </a:ext>
            </a:extLst>
          </p:cNvPr>
          <p:cNvGrpSpPr/>
          <p:nvPr/>
        </p:nvGrpSpPr>
        <p:grpSpPr>
          <a:xfrm>
            <a:off x="900506" y="1394460"/>
            <a:ext cx="4737900" cy="4737900"/>
            <a:chOff x="1109456" y="1603410"/>
            <a:chExt cx="4320000" cy="4320000"/>
          </a:xfrm>
        </p:grpSpPr>
        <p:sp>
          <p:nvSpPr>
            <p:cNvPr id="28" name="Arc 27">
              <a:extLst>
                <a:ext uri="{FF2B5EF4-FFF2-40B4-BE49-F238E27FC236}">
                  <a16:creationId xmlns:a16="http://schemas.microsoft.com/office/drawing/2014/main" id="{68FC09CD-D4B4-3BD4-E57D-42FAA6010E0C}"/>
                </a:ext>
              </a:extLst>
            </p:cNvPr>
            <p:cNvSpPr/>
            <p:nvPr/>
          </p:nvSpPr>
          <p:spPr>
            <a:xfrm>
              <a:off x="2189456" y="2663137"/>
              <a:ext cx="2160000" cy="2160000"/>
            </a:xfrm>
            <a:prstGeom prst="arc">
              <a:avLst>
                <a:gd name="adj1" fmla="val 19909141"/>
                <a:gd name="adj2" fmla="val 1756056"/>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723AD4AB-068C-B71F-F320-3A3231B94918}"/>
                </a:ext>
              </a:extLst>
            </p:cNvPr>
            <p:cNvSpPr/>
            <p:nvPr/>
          </p:nvSpPr>
          <p:spPr>
            <a:xfrm>
              <a:off x="1829456" y="2305657"/>
              <a:ext cx="2880000" cy="2880000"/>
            </a:xfrm>
            <a:prstGeom prst="arc">
              <a:avLst>
                <a:gd name="adj1" fmla="val 19861552"/>
                <a:gd name="adj2" fmla="val 1688496"/>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3B8FAA68-327A-06AD-1483-FA2A55CC7643}"/>
                </a:ext>
              </a:extLst>
            </p:cNvPr>
            <p:cNvSpPr/>
            <p:nvPr/>
          </p:nvSpPr>
          <p:spPr>
            <a:xfrm>
              <a:off x="1469456" y="1963410"/>
              <a:ext cx="3600000" cy="3600000"/>
            </a:xfrm>
            <a:prstGeom prst="arc">
              <a:avLst>
                <a:gd name="adj1" fmla="val 19861552"/>
                <a:gd name="adj2" fmla="val 1688496"/>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B4867129-0624-E9B8-FB62-BFB29F62EEEF}"/>
                </a:ext>
              </a:extLst>
            </p:cNvPr>
            <p:cNvSpPr/>
            <p:nvPr/>
          </p:nvSpPr>
          <p:spPr>
            <a:xfrm>
              <a:off x="1109456" y="1603410"/>
              <a:ext cx="4320000" cy="4320000"/>
            </a:xfrm>
            <a:prstGeom prst="arc">
              <a:avLst>
                <a:gd name="adj1" fmla="val 19861552"/>
                <a:gd name="adj2" fmla="val 1688496"/>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 name="TextBox 32">
            <a:extLst>
              <a:ext uri="{FF2B5EF4-FFF2-40B4-BE49-F238E27FC236}">
                <a16:creationId xmlns:a16="http://schemas.microsoft.com/office/drawing/2014/main" id="{47A3F0A4-89B9-0361-1A3A-B0796379961E}"/>
              </a:ext>
            </a:extLst>
          </p:cNvPr>
          <p:cNvSpPr txBox="1"/>
          <p:nvPr/>
        </p:nvSpPr>
        <p:spPr>
          <a:xfrm>
            <a:off x="3763917" y="4257264"/>
            <a:ext cx="595035" cy="230832"/>
          </a:xfrm>
          <a:prstGeom prst="rect">
            <a:avLst/>
          </a:prstGeom>
          <a:noFill/>
        </p:spPr>
        <p:txBody>
          <a:bodyPr wrap="none" rtlCol="0">
            <a:spAutoFit/>
          </a:bodyPr>
          <a:lstStyle/>
          <a:p>
            <a:pPr algn="r"/>
            <a:r>
              <a:rPr lang="en-US" sz="900" dirty="0">
                <a:latin typeface="Roboto Light" panose="02000000000000000000" pitchFamily="2" charset="0"/>
                <a:ea typeface="Roboto Light" panose="02000000000000000000" pitchFamily="2" charset="0"/>
              </a:rPr>
              <a:t>minutes</a:t>
            </a:r>
          </a:p>
        </p:txBody>
      </p:sp>
      <p:sp>
        <p:nvSpPr>
          <p:cNvPr id="34" name="TextBox 33">
            <a:extLst>
              <a:ext uri="{FF2B5EF4-FFF2-40B4-BE49-F238E27FC236}">
                <a16:creationId xmlns:a16="http://schemas.microsoft.com/office/drawing/2014/main" id="{F18780B8-EE24-FC9B-D4C9-9D20CF7D9FBD}"/>
              </a:ext>
            </a:extLst>
          </p:cNvPr>
          <p:cNvSpPr txBox="1"/>
          <p:nvPr/>
        </p:nvSpPr>
        <p:spPr>
          <a:xfrm>
            <a:off x="4295383" y="4458941"/>
            <a:ext cx="423514" cy="230832"/>
          </a:xfrm>
          <a:prstGeom prst="rect">
            <a:avLst/>
          </a:prstGeom>
          <a:noFill/>
        </p:spPr>
        <p:txBody>
          <a:bodyPr wrap="none" rtlCol="0">
            <a:spAutoFit/>
          </a:bodyPr>
          <a:lstStyle/>
          <a:p>
            <a:pPr algn="r"/>
            <a:r>
              <a:rPr lang="en-US" sz="900" dirty="0">
                <a:latin typeface="Roboto Light" panose="02000000000000000000" pitchFamily="2" charset="0"/>
                <a:ea typeface="Roboto Light" panose="02000000000000000000" pitchFamily="2" charset="0"/>
              </a:rPr>
              <a:t>days</a:t>
            </a:r>
          </a:p>
        </p:txBody>
      </p:sp>
      <p:sp>
        <p:nvSpPr>
          <p:cNvPr id="35" name="TextBox 34">
            <a:extLst>
              <a:ext uri="{FF2B5EF4-FFF2-40B4-BE49-F238E27FC236}">
                <a16:creationId xmlns:a16="http://schemas.microsoft.com/office/drawing/2014/main" id="{98C01AAB-B428-3991-E01F-85F6381AE097}"/>
              </a:ext>
            </a:extLst>
          </p:cNvPr>
          <p:cNvSpPr txBox="1"/>
          <p:nvPr/>
        </p:nvSpPr>
        <p:spPr>
          <a:xfrm>
            <a:off x="4504844" y="4651530"/>
            <a:ext cx="574196" cy="230832"/>
          </a:xfrm>
          <a:prstGeom prst="rect">
            <a:avLst/>
          </a:prstGeom>
          <a:noFill/>
        </p:spPr>
        <p:txBody>
          <a:bodyPr wrap="none" rtlCol="0">
            <a:spAutoFit/>
          </a:bodyPr>
          <a:lstStyle/>
          <a:p>
            <a:pPr algn="r"/>
            <a:r>
              <a:rPr lang="en-US" sz="900" dirty="0">
                <a:latin typeface="Roboto Light" panose="02000000000000000000" pitchFamily="2" charset="0"/>
                <a:ea typeface="Roboto Light" panose="02000000000000000000" pitchFamily="2" charset="0"/>
              </a:rPr>
              <a:t>months</a:t>
            </a:r>
          </a:p>
        </p:txBody>
      </p:sp>
      <p:sp>
        <p:nvSpPr>
          <p:cNvPr id="36" name="TextBox 35">
            <a:extLst>
              <a:ext uri="{FF2B5EF4-FFF2-40B4-BE49-F238E27FC236}">
                <a16:creationId xmlns:a16="http://schemas.microsoft.com/office/drawing/2014/main" id="{83DE74B4-8E49-8DF6-2BC6-779174CBE861}"/>
              </a:ext>
            </a:extLst>
          </p:cNvPr>
          <p:cNvSpPr txBox="1"/>
          <p:nvPr/>
        </p:nvSpPr>
        <p:spPr>
          <a:xfrm>
            <a:off x="4978119" y="4853207"/>
            <a:ext cx="457176" cy="230832"/>
          </a:xfrm>
          <a:prstGeom prst="rect">
            <a:avLst/>
          </a:prstGeom>
          <a:noFill/>
        </p:spPr>
        <p:txBody>
          <a:bodyPr wrap="none" rtlCol="0">
            <a:spAutoFit/>
          </a:bodyPr>
          <a:lstStyle/>
          <a:p>
            <a:pPr algn="r"/>
            <a:r>
              <a:rPr lang="en-US" sz="900" dirty="0">
                <a:latin typeface="Roboto Light" panose="02000000000000000000" pitchFamily="2" charset="0"/>
                <a:ea typeface="Roboto Light" panose="02000000000000000000" pitchFamily="2" charset="0"/>
              </a:rPr>
              <a:t>years</a:t>
            </a:r>
          </a:p>
        </p:txBody>
      </p:sp>
      <p:sp>
        <p:nvSpPr>
          <p:cNvPr id="37" name="Oval 36">
            <a:extLst>
              <a:ext uri="{FF2B5EF4-FFF2-40B4-BE49-F238E27FC236}">
                <a16:creationId xmlns:a16="http://schemas.microsoft.com/office/drawing/2014/main" id="{F056B210-D2F3-7D6A-87D5-9A4F23D0284E}"/>
              </a:ext>
            </a:extLst>
          </p:cNvPr>
          <p:cNvSpPr/>
          <p:nvPr/>
        </p:nvSpPr>
        <p:spPr>
          <a:xfrm>
            <a:off x="4619390" y="3231939"/>
            <a:ext cx="108000" cy="108000"/>
          </a:xfrm>
          <a:prstGeom prst="ellipse">
            <a:avLst/>
          </a:prstGeom>
          <a:solidFill>
            <a:srgbClr val="DA2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1700A9A-5285-B051-E1B2-190CA3C29D4B}"/>
              </a:ext>
            </a:extLst>
          </p:cNvPr>
          <p:cNvSpPr/>
          <p:nvPr/>
        </p:nvSpPr>
        <p:spPr>
          <a:xfrm>
            <a:off x="4913000" y="3086150"/>
            <a:ext cx="108000" cy="108000"/>
          </a:xfrm>
          <a:prstGeom prst="ellipse">
            <a:avLst/>
          </a:prstGeom>
          <a:solidFill>
            <a:srgbClr val="DA2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F9EC254-21BB-9E5E-C778-E05D423D5977}"/>
              </a:ext>
            </a:extLst>
          </p:cNvPr>
          <p:cNvSpPr/>
          <p:nvPr/>
        </p:nvSpPr>
        <p:spPr>
          <a:xfrm>
            <a:off x="5285438" y="2805582"/>
            <a:ext cx="108000" cy="108000"/>
          </a:xfrm>
          <a:prstGeom prst="ellipse">
            <a:avLst/>
          </a:prstGeom>
          <a:solidFill>
            <a:srgbClr val="DA2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8D86339-A92E-EF2A-93BF-2663CFD501FD}"/>
              </a:ext>
            </a:extLst>
          </p:cNvPr>
          <p:cNvSpPr/>
          <p:nvPr/>
        </p:nvSpPr>
        <p:spPr>
          <a:xfrm>
            <a:off x="4902756" y="3453649"/>
            <a:ext cx="108000" cy="108000"/>
          </a:xfrm>
          <a:prstGeom prst="ellipse">
            <a:avLst/>
          </a:prstGeom>
          <a:solidFill>
            <a:srgbClr val="DA2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B3F1BB4-E441-A4E4-FD5A-590A24F6FD0B}"/>
              </a:ext>
            </a:extLst>
          </p:cNvPr>
          <p:cNvSpPr/>
          <p:nvPr/>
        </p:nvSpPr>
        <p:spPr>
          <a:xfrm>
            <a:off x="5079712" y="3721050"/>
            <a:ext cx="108000" cy="108000"/>
          </a:xfrm>
          <a:prstGeom prst="ellipse">
            <a:avLst/>
          </a:prstGeom>
          <a:solidFill>
            <a:srgbClr val="DA2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225E1-A359-52F4-0A52-9BD2809FB586}"/>
              </a:ext>
            </a:extLst>
          </p:cNvPr>
          <p:cNvSpPr/>
          <p:nvPr/>
        </p:nvSpPr>
        <p:spPr>
          <a:xfrm>
            <a:off x="4890613" y="3932086"/>
            <a:ext cx="108000" cy="108000"/>
          </a:xfrm>
          <a:prstGeom prst="ellipse">
            <a:avLst/>
          </a:prstGeom>
          <a:solidFill>
            <a:srgbClr val="DA2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0551B6D-D512-F176-B31A-CE917CBA0BB0}"/>
              </a:ext>
            </a:extLst>
          </p:cNvPr>
          <p:cNvSpPr/>
          <p:nvPr/>
        </p:nvSpPr>
        <p:spPr>
          <a:xfrm>
            <a:off x="4967000" y="4276129"/>
            <a:ext cx="108000" cy="108000"/>
          </a:xfrm>
          <a:prstGeom prst="ellipse">
            <a:avLst/>
          </a:prstGeom>
          <a:solidFill>
            <a:srgbClr val="DA2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58B6034-5D6D-E74A-15BD-0580D71B95A5}"/>
              </a:ext>
            </a:extLst>
          </p:cNvPr>
          <p:cNvSpPr/>
          <p:nvPr/>
        </p:nvSpPr>
        <p:spPr>
          <a:xfrm>
            <a:off x="5187712" y="3089275"/>
            <a:ext cx="108000" cy="108000"/>
          </a:xfrm>
          <a:prstGeom prst="ellipse">
            <a:avLst/>
          </a:prstGeom>
          <a:solidFill>
            <a:srgbClr val="DA2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C6A2849-6123-0878-BAB4-C95B4292C774}"/>
              </a:ext>
            </a:extLst>
          </p:cNvPr>
          <p:cNvSpPr/>
          <p:nvPr/>
        </p:nvSpPr>
        <p:spPr>
          <a:xfrm>
            <a:off x="5439545" y="3231939"/>
            <a:ext cx="108000" cy="108000"/>
          </a:xfrm>
          <a:prstGeom prst="ellipse">
            <a:avLst/>
          </a:prstGeom>
          <a:solidFill>
            <a:srgbClr val="DA2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9BC358B-3841-4901-9205-98E549EBBE5C}"/>
              </a:ext>
            </a:extLst>
          </p:cNvPr>
          <p:cNvSpPr/>
          <p:nvPr/>
        </p:nvSpPr>
        <p:spPr>
          <a:xfrm>
            <a:off x="5501996" y="3591800"/>
            <a:ext cx="108000" cy="108000"/>
          </a:xfrm>
          <a:prstGeom prst="ellipse">
            <a:avLst/>
          </a:prstGeom>
          <a:solidFill>
            <a:srgbClr val="DA2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52125AB-B09D-02E1-80BE-48C671E2F061}"/>
              </a:ext>
            </a:extLst>
          </p:cNvPr>
          <p:cNvSpPr/>
          <p:nvPr/>
        </p:nvSpPr>
        <p:spPr>
          <a:xfrm>
            <a:off x="5295712" y="3851485"/>
            <a:ext cx="108000" cy="108000"/>
          </a:xfrm>
          <a:prstGeom prst="ellipse">
            <a:avLst/>
          </a:prstGeom>
          <a:solidFill>
            <a:srgbClr val="DA2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3485F0F5-30C8-116F-16C1-24E895B656C2}"/>
              </a:ext>
            </a:extLst>
          </p:cNvPr>
          <p:cNvSpPr/>
          <p:nvPr/>
        </p:nvSpPr>
        <p:spPr>
          <a:xfrm>
            <a:off x="5250361" y="4295736"/>
            <a:ext cx="108000" cy="108000"/>
          </a:xfrm>
          <a:prstGeom prst="ellipse">
            <a:avLst/>
          </a:prstGeom>
          <a:solidFill>
            <a:srgbClr val="DA2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5221EAA-9AB7-0945-4188-5B9ABE7260D3}"/>
              </a:ext>
            </a:extLst>
          </p:cNvPr>
          <p:cNvSpPr/>
          <p:nvPr/>
        </p:nvSpPr>
        <p:spPr>
          <a:xfrm>
            <a:off x="5624843" y="2959470"/>
            <a:ext cx="108000" cy="108000"/>
          </a:xfrm>
          <a:prstGeom prst="ellipse">
            <a:avLst/>
          </a:prstGeom>
          <a:solidFill>
            <a:srgbClr val="DA2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36F580A-12B3-C471-BD92-2A3550040977}"/>
              </a:ext>
            </a:extLst>
          </p:cNvPr>
          <p:cNvSpPr/>
          <p:nvPr/>
        </p:nvSpPr>
        <p:spPr>
          <a:xfrm>
            <a:off x="5717457" y="4350941"/>
            <a:ext cx="108000" cy="108000"/>
          </a:xfrm>
          <a:prstGeom prst="ellipse">
            <a:avLst/>
          </a:prstGeom>
          <a:solidFill>
            <a:srgbClr val="DA2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13BB446-DC70-C83A-E889-4772BBD9B970}"/>
              </a:ext>
            </a:extLst>
          </p:cNvPr>
          <p:cNvSpPr txBox="1"/>
          <p:nvPr/>
        </p:nvSpPr>
        <p:spPr>
          <a:xfrm>
            <a:off x="6422500" y="1515502"/>
            <a:ext cx="5326588" cy="4618597"/>
          </a:xfrm>
          <a:prstGeom prst="rect">
            <a:avLst/>
          </a:prstGeom>
          <a:solidFill>
            <a:schemeClr val="accent2"/>
          </a:solidFill>
        </p:spPr>
        <p:txBody>
          <a:bodyPr wrap="square" lIns="360000" tIns="360000" rIns="360000" bIns="360000" anchor="ctr">
            <a:noAutofit/>
          </a:bodyPr>
          <a:lstStyle/>
          <a:p>
            <a:pPr>
              <a:spcBef>
                <a:spcPts val="1800"/>
              </a:spcBef>
              <a:tabLst>
                <a:tab pos="4572000" algn="r"/>
              </a:tabLst>
            </a:pPr>
            <a:r>
              <a:rPr lang="en-US" sz="2000" b="1" dirty="0" err="1">
                <a:solidFill>
                  <a:schemeClr val="bg1"/>
                </a:solidFill>
                <a:latin typeface="+mj-lt"/>
              </a:rPr>
              <a:t>Emotet</a:t>
            </a:r>
            <a:r>
              <a:rPr lang="en-US" sz="2000" b="1" u="dotted" dirty="0">
                <a:solidFill>
                  <a:schemeClr val="bg1"/>
                </a:solidFill>
                <a:latin typeface="+mj-lt"/>
              </a:rPr>
              <a:t>	</a:t>
            </a:r>
            <a:r>
              <a:rPr lang="en-US" sz="2000" b="1" dirty="0">
                <a:solidFill>
                  <a:schemeClr val="bg1"/>
                </a:solidFill>
                <a:latin typeface="+mj-lt"/>
              </a:rPr>
              <a:t>20 months</a:t>
            </a:r>
          </a:p>
          <a:p>
            <a:pPr>
              <a:spcBef>
                <a:spcPts val="1800"/>
              </a:spcBef>
              <a:tabLst>
                <a:tab pos="4572000" algn="r"/>
              </a:tabLst>
            </a:pPr>
            <a:r>
              <a:rPr lang="en-US" sz="2000" b="1" dirty="0">
                <a:solidFill>
                  <a:schemeClr val="bg1"/>
                </a:solidFill>
                <a:latin typeface="+mj-lt"/>
              </a:rPr>
              <a:t>Darkside</a:t>
            </a:r>
            <a:r>
              <a:rPr lang="en-US" sz="2000" b="1" u="dotted" dirty="0">
                <a:solidFill>
                  <a:schemeClr val="bg1"/>
                </a:solidFill>
                <a:latin typeface="+mj-lt"/>
              </a:rPr>
              <a:t>	</a:t>
            </a:r>
            <a:r>
              <a:rPr lang="en-US" sz="2000" b="1" dirty="0">
                <a:solidFill>
                  <a:schemeClr val="bg1"/>
                </a:solidFill>
                <a:latin typeface="+mj-lt"/>
              </a:rPr>
              <a:t>67 months</a:t>
            </a:r>
          </a:p>
          <a:p>
            <a:pPr>
              <a:spcBef>
                <a:spcPts val="1800"/>
              </a:spcBef>
              <a:tabLst>
                <a:tab pos="4572000" algn="r"/>
              </a:tabLst>
            </a:pPr>
            <a:r>
              <a:rPr lang="en-US" sz="2000" b="1" dirty="0">
                <a:solidFill>
                  <a:schemeClr val="bg1"/>
                </a:solidFill>
                <a:latin typeface="+mj-lt"/>
              </a:rPr>
              <a:t>Conti</a:t>
            </a:r>
            <a:r>
              <a:rPr lang="en-US" sz="2000" b="1" u="dotted" dirty="0">
                <a:solidFill>
                  <a:schemeClr val="bg1"/>
                </a:solidFill>
                <a:latin typeface="+mj-lt"/>
              </a:rPr>
              <a:t>	</a:t>
            </a:r>
            <a:r>
              <a:rPr lang="en-US" sz="2000" b="1" dirty="0">
                <a:solidFill>
                  <a:schemeClr val="bg1"/>
                </a:solidFill>
                <a:latin typeface="+mj-lt"/>
              </a:rPr>
              <a:t>67 months</a:t>
            </a:r>
          </a:p>
          <a:p>
            <a:pPr>
              <a:spcBef>
                <a:spcPts val="1800"/>
              </a:spcBef>
              <a:tabLst>
                <a:tab pos="4572000" algn="r"/>
              </a:tabLst>
            </a:pPr>
            <a:r>
              <a:rPr lang="en-US" sz="2000" b="1" dirty="0">
                <a:solidFill>
                  <a:schemeClr val="bg1"/>
                </a:solidFill>
                <a:latin typeface="+mj-lt"/>
              </a:rPr>
              <a:t>WannaCry</a:t>
            </a:r>
            <a:r>
              <a:rPr lang="en-US" sz="2000" b="1" u="dotted" dirty="0">
                <a:solidFill>
                  <a:schemeClr val="bg1"/>
                </a:solidFill>
                <a:latin typeface="+mj-lt"/>
              </a:rPr>
              <a:t>	</a:t>
            </a:r>
            <a:r>
              <a:rPr lang="en-US" sz="2000" b="1" dirty="0">
                <a:solidFill>
                  <a:schemeClr val="bg1"/>
                </a:solidFill>
                <a:latin typeface="+mj-lt"/>
              </a:rPr>
              <a:t>20 months</a:t>
            </a:r>
          </a:p>
          <a:p>
            <a:pPr>
              <a:spcBef>
                <a:spcPts val="1800"/>
              </a:spcBef>
              <a:tabLst>
                <a:tab pos="4572000" algn="r"/>
              </a:tabLst>
            </a:pPr>
            <a:r>
              <a:rPr lang="en-US" sz="2000" b="1" dirty="0" err="1">
                <a:solidFill>
                  <a:schemeClr val="bg1"/>
                </a:solidFill>
                <a:latin typeface="+mj-lt"/>
              </a:rPr>
              <a:t>DarkSide</a:t>
            </a:r>
            <a:r>
              <a:rPr lang="en-US" sz="2000" b="1" u="dotted" dirty="0">
                <a:solidFill>
                  <a:schemeClr val="bg1"/>
                </a:solidFill>
                <a:latin typeface="+mj-lt"/>
              </a:rPr>
              <a:t>	</a:t>
            </a:r>
            <a:r>
              <a:rPr lang="en-US" sz="2000" b="1" dirty="0">
                <a:solidFill>
                  <a:schemeClr val="bg1"/>
                </a:solidFill>
                <a:latin typeface="+mj-lt"/>
              </a:rPr>
              <a:t>62 months</a:t>
            </a:r>
          </a:p>
          <a:p>
            <a:pPr>
              <a:spcBef>
                <a:spcPts val="1800"/>
              </a:spcBef>
              <a:tabLst>
                <a:tab pos="4572000" algn="r"/>
              </a:tabLst>
            </a:pPr>
            <a:r>
              <a:rPr lang="en-US" sz="2000" b="1" dirty="0">
                <a:solidFill>
                  <a:schemeClr val="bg1"/>
                </a:solidFill>
                <a:latin typeface="+mj-lt"/>
              </a:rPr>
              <a:t>Petya-Like</a:t>
            </a:r>
            <a:r>
              <a:rPr lang="en-US" sz="2000" b="1" u="dotted" dirty="0">
                <a:solidFill>
                  <a:schemeClr val="bg1"/>
                </a:solidFill>
                <a:latin typeface="+mj-lt"/>
              </a:rPr>
              <a:t>	</a:t>
            </a:r>
            <a:r>
              <a:rPr lang="en-US" sz="2000" b="1" dirty="0">
                <a:solidFill>
                  <a:schemeClr val="bg1"/>
                </a:solidFill>
                <a:latin typeface="+mj-lt"/>
              </a:rPr>
              <a:t>25 months</a:t>
            </a:r>
          </a:p>
          <a:p>
            <a:pPr>
              <a:spcBef>
                <a:spcPts val="1800"/>
              </a:spcBef>
              <a:tabLst>
                <a:tab pos="4572000" algn="r"/>
              </a:tabLst>
            </a:pPr>
            <a:r>
              <a:rPr lang="en-US" sz="2000" b="1" dirty="0" err="1">
                <a:solidFill>
                  <a:schemeClr val="bg1"/>
                </a:solidFill>
                <a:latin typeface="+mj-lt"/>
              </a:rPr>
              <a:t>LokiLocker</a:t>
            </a:r>
            <a:r>
              <a:rPr lang="en-US" sz="2000" b="1" u="dotted" dirty="0">
                <a:solidFill>
                  <a:schemeClr val="bg1"/>
                </a:solidFill>
                <a:latin typeface="+mj-lt"/>
              </a:rPr>
              <a:t>	</a:t>
            </a:r>
            <a:r>
              <a:rPr lang="en-US" sz="2000" b="1" dirty="0">
                <a:solidFill>
                  <a:schemeClr val="bg1"/>
                </a:solidFill>
                <a:latin typeface="+mj-lt"/>
              </a:rPr>
              <a:t>70 months</a:t>
            </a:r>
          </a:p>
          <a:p>
            <a:pPr>
              <a:spcBef>
                <a:spcPts val="1800"/>
              </a:spcBef>
              <a:tabLst>
                <a:tab pos="4572000" algn="r"/>
              </a:tabLst>
            </a:pPr>
            <a:r>
              <a:rPr lang="en-US" sz="2000" b="1" dirty="0" err="1">
                <a:solidFill>
                  <a:schemeClr val="bg1"/>
                </a:solidFill>
                <a:latin typeface="+mj-lt"/>
              </a:rPr>
              <a:t>Yashma</a:t>
            </a:r>
            <a:r>
              <a:rPr lang="en-US" sz="2000" b="1" dirty="0">
                <a:solidFill>
                  <a:schemeClr val="bg1"/>
                </a:solidFill>
                <a:latin typeface="+mj-lt"/>
              </a:rPr>
              <a:t> Ransom</a:t>
            </a:r>
            <a:r>
              <a:rPr lang="en-US" sz="2000" b="1" u="dotted" dirty="0">
                <a:solidFill>
                  <a:schemeClr val="bg1"/>
                </a:solidFill>
                <a:latin typeface="+mj-lt"/>
              </a:rPr>
              <a:t>	</a:t>
            </a:r>
            <a:r>
              <a:rPr lang="en-US" sz="2000" b="1" dirty="0">
                <a:solidFill>
                  <a:schemeClr val="bg1"/>
                </a:solidFill>
                <a:latin typeface="+mj-lt"/>
              </a:rPr>
              <a:t>78 months </a:t>
            </a:r>
          </a:p>
        </p:txBody>
      </p:sp>
      <p:pic>
        <p:nvPicPr>
          <p:cNvPr id="2" name="Graphic 1">
            <a:extLst>
              <a:ext uri="{FF2B5EF4-FFF2-40B4-BE49-F238E27FC236}">
                <a16:creationId xmlns:a16="http://schemas.microsoft.com/office/drawing/2014/main" id="{E7450688-18EB-F6E6-042A-140F9A9B7A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43173" y="3506843"/>
            <a:ext cx="652566" cy="427542"/>
          </a:xfrm>
          <a:prstGeom prst="rect">
            <a:avLst/>
          </a:prstGeom>
        </p:spPr>
      </p:pic>
    </p:spTree>
    <p:extLst>
      <p:ext uri="{BB962C8B-B14F-4D97-AF65-F5344CB8AC3E}">
        <p14:creationId xmlns:p14="http://schemas.microsoft.com/office/powerpoint/2010/main" val="892389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79B35B-9321-5F3F-7AA7-E4EB9F6213AC}"/>
              </a:ext>
            </a:extLst>
          </p:cNvPr>
          <p:cNvSpPr>
            <a:spLocks noGrp="1"/>
          </p:cNvSpPr>
          <p:nvPr>
            <p:ph type="body" sz="quarter" idx="13"/>
          </p:nvPr>
        </p:nvSpPr>
        <p:spPr/>
        <p:txBody>
          <a:bodyPr/>
          <a:lstStyle/>
          <a:p>
            <a:r>
              <a:rPr lang="en-US" dirty="0"/>
              <a:t>Delivering Outcomes that Matter</a:t>
            </a:r>
          </a:p>
        </p:txBody>
      </p:sp>
      <p:graphicFrame>
        <p:nvGraphicFramePr>
          <p:cNvPr id="7" name="Chart 6">
            <a:extLst>
              <a:ext uri="{FF2B5EF4-FFF2-40B4-BE49-F238E27FC236}">
                <a16:creationId xmlns:a16="http://schemas.microsoft.com/office/drawing/2014/main" id="{A52CDCDF-0095-8CDA-F9F9-357D21F8A702}"/>
              </a:ext>
            </a:extLst>
          </p:cNvPr>
          <p:cNvGraphicFramePr/>
          <p:nvPr>
            <p:extLst>
              <p:ext uri="{D42A27DB-BD31-4B8C-83A1-F6EECF244321}">
                <p14:modId xmlns:p14="http://schemas.microsoft.com/office/powerpoint/2010/main" val="1757550875"/>
              </p:ext>
            </p:extLst>
          </p:nvPr>
        </p:nvGraphicFramePr>
        <p:xfrm>
          <a:off x="442913" y="1524000"/>
          <a:ext cx="7713042" cy="4608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FAFBB7E-9197-954F-F7F2-AC676C7B8381}"/>
              </a:ext>
            </a:extLst>
          </p:cNvPr>
          <p:cNvSpPr txBox="1"/>
          <p:nvPr/>
        </p:nvSpPr>
        <p:spPr>
          <a:xfrm>
            <a:off x="1372936" y="4701769"/>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~5% CPU</a:t>
            </a:r>
          </a:p>
        </p:txBody>
      </p:sp>
      <p:sp>
        <p:nvSpPr>
          <p:cNvPr id="9" name="TextBox 8">
            <a:extLst>
              <a:ext uri="{FF2B5EF4-FFF2-40B4-BE49-F238E27FC236}">
                <a16:creationId xmlns:a16="http://schemas.microsoft.com/office/drawing/2014/main" id="{BE43FA35-CE89-39B2-D305-C16A58D54FEF}"/>
              </a:ext>
            </a:extLst>
          </p:cNvPr>
          <p:cNvSpPr txBox="1"/>
          <p:nvPr/>
        </p:nvSpPr>
        <p:spPr>
          <a:xfrm>
            <a:off x="1372936" y="4999211"/>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~42 min.</a:t>
            </a:r>
          </a:p>
        </p:txBody>
      </p:sp>
      <p:sp>
        <p:nvSpPr>
          <p:cNvPr id="10" name="TextBox 9">
            <a:extLst>
              <a:ext uri="{FF2B5EF4-FFF2-40B4-BE49-F238E27FC236}">
                <a16:creationId xmlns:a16="http://schemas.microsoft.com/office/drawing/2014/main" id="{5222E53F-A8A1-1E84-0309-7DA044325E37}"/>
              </a:ext>
            </a:extLst>
          </p:cNvPr>
          <p:cNvSpPr txBox="1"/>
          <p:nvPr/>
        </p:nvSpPr>
        <p:spPr>
          <a:xfrm>
            <a:off x="2119061" y="4701769"/>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~5%</a:t>
            </a:r>
          </a:p>
        </p:txBody>
      </p:sp>
      <p:sp>
        <p:nvSpPr>
          <p:cNvPr id="11" name="TextBox 10">
            <a:extLst>
              <a:ext uri="{FF2B5EF4-FFF2-40B4-BE49-F238E27FC236}">
                <a16:creationId xmlns:a16="http://schemas.microsoft.com/office/drawing/2014/main" id="{62CD4EE2-2223-235D-B8FF-2FAC3A459E4E}"/>
              </a:ext>
            </a:extLst>
          </p:cNvPr>
          <p:cNvSpPr txBox="1"/>
          <p:nvPr/>
        </p:nvSpPr>
        <p:spPr>
          <a:xfrm>
            <a:off x="2119061" y="4999211"/>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~27</a:t>
            </a:r>
          </a:p>
        </p:txBody>
      </p:sp>
      <p:sp>
        <p:nvSpPr>
          <p:cNvPr id="12" name="TextBox 11">
            <a:extLst>
              <a:ext uri="{FF2B5EF4-FFF2-40B4-BE49-F238E27FC236}">
                <a16:creationId xmlns:a16="http://schemas.microsoft.com/office/drawing/2014/main" id="{F4260E9F-FED8-8F60-D561-5DF1ADF651B7}"/>
              </a:ext>
            </a:extLst>
          </p:cNvPr>
          <p:cNvSpPr txBox="1"/>
          <p:nvPr/>
        </p:nvSpPr>
        <p:spPr>
          <a:xfrm>
            <a:off x="3071561" y="4701769"/>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13" name="TextBox 12">
            <a:extLst>
              <a:ext uri="{FF2B5EF4-FFF2-40B4-BE49-F238E27FC236}">
                <a16:creationId xmlns:a16="http://schemas.microsoft.com/office/drawing/2014/main" id="{9FAD3D33-C6C2-0173-AF66-FB86DF743A93}"/>
              </a:ext>
            </a:extLst>
          </p:cNvPr>
          <p:cNvSpPr txBox="1"/>
          <p:nvPr/>
        </p:nvSpPr>
        <p:spPr>
          <a:xfrm>
            <a:off x="3071561" y="4999211"/>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~73</a:t>
            </a:r>
          </a:p>
        </p:txBody>
      </p:sp>
      <p:sp>
        <p:nvSpPr>
          <p:cNvPr id="14" name="TextBox 13">
            <a:extLst>
              <a:ext uri="{FF2B5EF4-FFF2-40B4-BE49-F238E27FC236}">
                <a16:creationId xmlns:a16="http://schemas.microsoft.com/office/drawing/2014/main" id="{157D4655-55B1-A79B-0436-4D46F5BDFDB0}"/>
              </a:ext>
            </a:extLst>
          </p:cNvPr>
          <p:cNvSpPr txBox="1"/>
          <p:nvPr/>
        </p:nvSpPr>
        <p:spPr>
          <a:xfrm>
            <a:off x="3817686" y="4701769"/>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15" name="TextBox 14">
            <a:extLst>
              <a:ext uri="{FF2B5EF4-FFF2-40B4-BE49-F238E27FC236}">
                <a16:creationId xmlns:a16="http://schemas.microsoft.com/office/drawing/2014/main" id="{6AE4D94A-2B46-864C-F0D2-4216863A7ABB}"/>
              </a:ext>
            </a:extLst>
          </p:cNvPr>
          <p:cNvSpPr txBox="1"/>
          <p:nvPr/>
        </p:nvSpPr>
        <p:spPr>
          <a:xfrm>
            <a:off x="3817686" y="4999211"/>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~52</a:t>
            </a:r>
          </a:p>
        </p:txBody>
      </p:sp>
      <p:sp>
        <p:nvSpPr>
          <p:cNvPr id="16" name="TextBox 15">
            <a:extLst>
              <a:ext uri="{FF2B5EF4-FFF2-40B4-BE49-F238E27FC236}">
                <a16:creationId xmlns:a16="http://schemas.microsoft.com/office/drawing/2014/main" id="{9A82F744-7EA8-54B3-3C54-2020D1F11D34}"/>
              </a:ext>
            </a:extLst>
          </p:cNvPr>
          <p:cNvSpPr txBox="1"/>
          <p:nvPr/>
        </p:nvSpPr>
        <p:spPr>
          <a:xfrm>
            <a:off x="4770186" y="4701769"/>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17" name="TextBox 16">
            <a:extLst>
              <a:ext uri="{FF2B5EF4-FFF2-40B4-BE49-F238E27FC236}">
                <a16:creationId xmlns:a16="http://schemas.microsoft.com/office/drawing/2014/main" id="{84CAB74F-EAC1-D124-F8D1-26D07258320B}"/>
              </a:ext>
            </a:extLst>
          </p:cNvPr>
          <p:cNvSpPr txBox="1"/>
          <p:nvPr/>
        </p:nvSpPr>
        <p:spPr>
          <a:xfrm>
            <a:off x="4770186" y="4999211"/>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~130</a:t>
            </a:r>
          </a:p>
        </p:txBody>
      </p:sp>
      <p:sp>
        <p:nvSpPr>
          <p:cNvPr id="18" name="TextBox 17">
            <a:extLst>
              <a:ext uri="{FF2B5EF4-FFF2-40B4-BE49-F238E27FC236}">
                <a16:creationId xmlns:a16="http://schemas.microsoft.com/office/drawing/2014/main" id="{6FF65D65-3930-268E-7724-1A182F269663}"/>
              </a:ext>
            </a:extLst>
          </p:cNvPr>
          <p:cNvSpPr txBox="1"/>
          <p:nvPr/>
        </p:nvSpPr>
        <p:spPr>
          <a:xfrm>
            <a:off x="5516311" y="4701769"/>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19" name="TextBox 18">
            <a:extLst>
              <a:ext uri="{FF2B5EF4-FFF2-40B4-BE49-F238E27FC236}">
                <a16:creationId xmlns:a16="http://schemas.microsoft.com/office/drawing/2014/main" id="{24E44876-6EA3-9363-92AD-D4AC5CC15FDD}"/>
              </a:ext>
            </a:extLst>
          </p:cNvPr>
          <p:cNvSpPr txBox="1"/>
          <p:nvPr/>
        </p:nvSpPr>
        <p:spPr>
          <a:xfrm>
            <a:off x="5516311" y="4999211"/>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~68</a:t>
            </a:r>
          </a:p>
        </p:txBody>
      </p:sp>
      <p:sp>
        <p:nvSpPr>
          <p:cNvPr id="20" name="TextBox 19">
            <a:extLst>
              <a:ext uri="{FF2B5EF4-FFF2-40B4-BE49-F238E27FC236}">
                <a16:creationId xmlns:a16="http://schemas.microsoft.com/office/drawing/2014/main" id="{1809C81A-FD53-9AAF-FECE-93CA6E9482BF}"/>
              </a:ext>
            </a:extLst>
          </p:cNvPr>
          <p:cNvSpPr txBox="1"/>
          <p:nvPr/>
        </p:nvSpPr>
        <p:spPr>
          <a:xfrm>
            <a:off x="6472595" y="4701769"/>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21" name="TextBox 20">
            <a:extLst>
              <a:ext uri="{FF2B5EF4-FFF2-40B4-BE49-F238E27FC236}">
                <a16:creationId xmlns:a16="http://schemas.microsoft.com/office/drawing/2014/main" id="{E7768515-2B5C-538C-ED04-1C65AF25FCBA}"/>
              </a:ext>
            </a:extLst>
          </p:cNvPr>
          <p:cNvSpPr txBox="1"/>
          <p:nvPr/>
        </p:nvSpPr>
        <p:spPr>
          <a:xfrm>
            <a:off x="6472595" y="4999211"/>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~172</a:t>
            </a:r>
          </a:p>
        </p:txBody>
      </p:sp>
      <p:sp>
        <p:nvSpPr>
          <p:cNvPr id="22" name="TextBox 21">
            <a:extLst>
              <a:ext uri="{FF2B5EF4-FFF2-40B4-BE49-F238E27FC236}">
                <a16:creationId xmlns:a16="http://schemas.microsoft.com/office/drawing/2014/main" id="{E9EBBE90-6E21-1ED7-AFC4-7B98E1BC5C7C}"/>
              </a:ext>
            </a:extLst>
          </p:cNvPr>
          <p:cNvSpPr txBox="1"/>
          <p:nvPr/>
        </p:nvSpPr>
        <p:spPr>
          <a:xfrm>
            <a:off x="7218720" y="4701769"/>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23" name="TextBox 22">
            <a:extLst>
              <a:ext uri="{FF2B5EF4-FFF2-40B4-BE49-F238E27FC236}">
                <a16:creationId xmlns:a16="http://schemas.microsoft.com/office/drawing/2014/main" id="{1F9FC466-BD36-8B65-A6EB-5642678F96F2}"/>
              </a:ext>
            </a:extLst>
          </p:cNvPr>
          <p:cNvSpPr txBox="1"/>
          <p:nvPr/>
        </p:nvSpPr>
        <p:spPr>
          <a:xfrm>
            <a:off x="7218720" y="4999211"/>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~360</a:t>
            </a:r>
          </a:p>
        </p:txBody>
      </p:sp>
      <p:sp>
        <p:nvSpPr>
          <p:cNvPr id="24" name="Rectangle 23">
            <a:extLst>
              <a:ext uri="{FF2B5EF4-FFF2-40B4-BE49-F238E27FC236}">
                <a16:creationId xmlns:a16="http://schemas.microsoft.com/office/drawing/2014/main" id="{27660D30-9F15-CA36-1046-61601AE0E357}"/>
              </a:ext>
            </a:extLst>
          </p:cNvPr>
          <p:cNvSpPr/>
          <p:nvPr/>
        </p:nvSpPr>
        <p:spPr>
          <a:xfrm>
            <a:off x="8362950" y="1524000"/>
            <a:ext cx="3386138" cy="4608000"/>
          </a:xfrm>
          <a:prstGeom prst="rect">
            <a:avLst/>
          </a:prstGeom>
          <a:solidFill>
            <a:schemeClr val="bg1">
              <a:lumMod val="95000"/>
            </a:schemeClr>
          </a:solidFill>
          <a:ln w="190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4D06300-4CA2-754A-47D0-A6B03D4D8134}"/>
              </a:ext>
            </a:extLst>
          </p:cNvPr>
          <p:cNvSpPr txBox="1"/>
          <p:nvPr/>
        </p:nvSpPr>
        <p:spPr>
          <a:xfrm>
            <a:off x="8579517" y="1696648"/>
            <a:ext cx="2917158" cy="4262705"/>
          </a:xfrm>
          <a:prstGeom prst="rect">
            <a:avLst/>
          </a:prstGeom>
          <a:noFill/>
        </p:spPr>
        <p:txBody>
          <a:bodyPr wrap="square">
            <a:spAutoFit/>
          </a:bodyPr>
          <a:lstStyle/>
          <a:p>
            <a:pPr>
              <a:spcBef>
                <a:spcPts val="300"/>
              </a:spcBef>
            </a:pPr>
            <a:r>
              <a:rPr lang="en-US" b="1" dirty="0">
                <a:solidFill>
                  <a:schemeClr val="accent2"/>
                </a:solidFill>
                <a:latin typeface="+mj-lt"/>
              </a:rPr>
              <a:t>Stops More Attacks</a:t>
            </a:r>
          </a:p>
          <a:p>
            <a:pPr>
              <a:spcBef>
                <a:spcPts val="300"/>
              </a:spcBef>
            </a:pPr>
            <a:r>
              <a:rPr lang="en-US" b="1" dirty="0">
                <a:solidFill>
                  <a:schemeClr val="accent2"/>
                </a:solidFill>
                <a:latin typeface="+mj-lt"/>
              </a:rPr>
              <a:t>18% </a:t>
            </a:r>
            <a:r>
              <a:rPr lang="en-US" sz="1400" dirty="0"/>
              <a:t>more than Microsoft</a:t>
            </a:r>
          </a:p>
          <a:p>
            <a:pPr>
              <a:spcBef>
                <a:spcPts val="300"/>
              </a:spcBef>
            </a:pPr>
            <a:r>
              <a:rPr lang="en-US" b="1" dirty="0">
                <a:solidFill>
                  <a:schemeClr val="accent2"/>
                </a:solidFill>
                <a:latin typeface="+mj-lt"/>
              </a:rPr>
              <a:t>35% </a:t>
            </a:r>
            <a:r>
              <a:rPr lang="en-US" sz="1400" dirty="0"/>
              <a:t>more than </a:t>
            </a:r>
            <a:r>
              <a:rPr lang="en-US" sz="1400" dirty="0" err="1"/>
              <a:t>Trellix</a:t>
            </a:r>
            <a:endParaRPr lang="en-US" sz="1400" dirty="0"/>
          </a:p>
          <a:p>
            <a:pPr>
              <a:spcBef>
                <a:spcPts val="300"/>
              </a:spcBef>
            </a:pPr>
            <a:r>
              <a:rPr lang="en-US" b="1" dirty="0">
                <a:solidFill>
                  <a:schemeClr val="accent2"/>
                </a:solidFill>
                <a:latin typeface="+mj-lt"/>
              </a:rPr>
              <a:t>57% </a:t>
            </a:r>
            <a:r>
              <a:rPr lang="en-US" sz="1400" dirty="0"/>
              <a:t>more than Sophos</a:t>
            </a:r>
          </a:p>
          <a:p>
            <a:pPr>
              <a:spcBef>
                <a:spcPts val="1200"/>
              </a:spcBef>
            </a:pPr>
            <a:r>
              <a:rPr lang="en-US" b="1" dirty="0">
                <a:solidFill>
                  <a:schemeClr val="accent2"/>
                </a:solidFill>
                <a:latin typeface="+mj-lt"/>
              </a:rPr>
              <a:t>Faster Detection</a:t>
            </a:r>
          </a:p>
          <a:p>
            <a:pPr>
              <a:spcBef>
                <a:spcPts val="300"/>
              </a:spcBef>
            </a:pPr>
            <a:r>
              <a:rPr lang="en-US" b="1" dirty="0">
                <a:solidFill>
                  <a:schemeClr val="accent2"/>
                </a:solidFill>
                <a:latin typeface="+mj-lt"/>
              </a:rPr>
              <a:t>1.9x</a:t>
            </a:r>
            <a:r>
              <a:rPr lang="en-US" sz="1400" b="1" dirty="0">
                <a:solidFill>
                  <a:schemeClr val="accent2"/>
                </a:solidFill>
                <a:latin typeface="+mj-lt"/>
              </a:rPr>
              <a:t> </a:t>
            </a:r>
            <a:r>
              <a:rPr lang="en-US" sz="1400" dirty="0"/>
              <a:t>faster than Microsoft</a:t>
            </a:r>
          </a:p>
          <a:p>
            <a:pPr>
              <a:spcBef>
                <a:spcPts val="300"/>
              </a:spcBef>
            </a:pPr>
            <a:r>
              <a:rPr lang="en-US" b="1" dirty="0">
                <a:solidFill>
                  <a:schemeClr val="accent2"/>
                </a:solidFill>
                <a:latin typeface="+mj-lt"/>
              </a:rPr>
              <a:t>13x</a:t>
            </a:r>
            <a:r>
              <a:rPr lang="en-US" dirty="0"/>
              <a:t> </a:t>
            </a:r>
            <a:r>
              <a:rPr lang="en-US" sz="1400" dirty="0"/>
              <a:t>faster than </a:t>
            </a:r>
            <a:r>
              <a:rPr lang="en-US" sz="1400" dirty="0" err="1"/>
              <a:t>Trellix</a:t>
            </a:r>
            <a:endParaRPr lang="en-US" sz="1400" dirty="0"/>
          </a:p>
          <a:p>
            <a:pPr>
              <a:spcBef>
                <a:spcPts val="300"/>
              </a:spcBef>
            </a:pPr>
            <a:r>
              <a:rPr lang="en-US" b="1" dirty="0">
                <a:solidFill>
                  <a:schemeClr val="accent2"/>
                </a:solidFill>
                <a:latin typeface="+mj-lt"/>
              </a:rPr>
              <a:t>2.5x</a:t>
            </a:r>
            <a:r>
              <a:rPr lang="en-US" sz="1400" b="1" dirty="0">
                <a:solidFill>
                  <a:schemeClr val="accent2"/>
                </a:solidFill>
                <a:latin typeface="+mj-lt"/>
              </a:rPr>
              <a:t> </a:t>
            </a:r>
            <a:r>
              <a:rPr lang="en-US" sz="1400" dirty="0"/>
              <a:t>faster than Sophos</a:t>
            </a:r>
          </a:p>
          <a:p>
            <a:pPr>
              <a:spcBef>
                <a:spcPts val="1200"/>
              </a:spcBef>
            </a:pPr>
            <a:r>
              <a:rPr lang="en-US" b="1" dirty="0">
                <a:solidFill>
                  <a:schemeClr val="accent2"/>
                </a:solidFill>
                <a:latin typeface="+mj-lt"/>
              </a:rPr>
              <a:t>90% Less CPU Utilization</a:t>
            </a:r>
            <a:br>
              <a:rPr lang="en-US" b="1" dirty="0">
                <a:solidFill>
                  <a:schemeClr val="accent2"/>
                </a:solidFill>
                <a:latin typeface="+mj-lt"/>
              </a:rPr>
            </a:br>
            <a:r>
              <a:rPr lang="en-US" sz="1400" dirty="0"/>
              <a:t>than other vendors in the same comparative test</a:t>
            </a:r>
          </a:p>
          <a:p>
            <a:pPr>
              <a:spcBef>
                <a:spcPts val="1200"/>
              </a:spcBef>
            </a:pPr>
            <a:r>
              <a:rPr lang="en-US" b="1" dirty="0">
                <a:solidFill>
                  <a:schemeClr val="accent2"/>
                </a:solidFill>
                <a:latin typeface="+mj-lt"/>
              </a:rPr>
              <a:t>Without Depending on Internet Connection</a:t>
            </a:r>
          </a:p>
        </p:txBody>
      </p:sp>
      <p:pic>
        <p:nvPicPr>
          <p:cNvPr id="27" name="Picture 26">
            <a:extLst>
              <a:ext uri="{FF2B5EF4-FFF2-40B4-BE49-F238E27FC236}">
                <a16:creationId xmlns:a16="http://schemas.microsoft.com/office/drawing/2014/main" id="{624CC563-3C62-B37A-94EA-76E483B33A88}"/>
              </a:ext>
            </a:extLst>
          </p:cNvPr>
          <p:cNvPicPr>
            <a:picLocks noChangeAspect="1"/>
          </p:cNvPicPr>
          <p:nvPr/>
        </p:nvPicPr>
        <p:blipFill>
          <a:blip r:embed="rId4"/>
          <a:stretch>
            <a:fillRect/>
          </a:stretch>
        </p:blipFill>
        <p:spPr>
          <a:xfrm>
            <a:off x="160541" y="1245339"/>
            <a:ext cx="1251880" cy="788318"/>
          </a:xfrm>
          <a:prstGeom prst="rect">
            <a:avLst/>
          </a:prstGeom>
        </p:spPr>
      </p:pic>
      <p:sp>
        <p:nvSpPr>
          <p:cNvPr id="2" name="Rectangle 1">
            <a:extLst>
              <a:ext uri="{FF2B5EF4-FFF2-40B4-BE49-F238E27FC236}">
                <a16:creationId xmlns:a16="http://schemas.microsoft.com/office/drawing/2014/main" id="{78724B69-6927-7B22-C2B0-2AFBAA9FF381}"/>
              </a:ext>
            </a:extLst>
          </p:cNvPr>
          <p:cNvSpPr/>
          <p:nvPr/>
        </p:nvSpPr>
        <p:spPr>
          <a:xfrm>
            <a:off x="3071561" y="5486400"/>
            <a:ext cx="1394125" cy="3416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1</a:t>
            </a:r>
            <a:endParaRPr lang="en-US" dirty="0"/>
          </a:p>
        </p:txBody>
      </p:sp>
      <p:sp>
        <p:nvSpPr>
          <p:cNvPr id="3" name="Rectangle 2">
            <a:extLst>
              <a:ext uri="{FF2B5EF4-FFF2-40B4-BE49-F238E27FC236}">
                <a16:creationId xmlns:a16="http://schemas.microsoft.com/office/drawing/2014/main" id="{354B8EFA-2C66-7E15-534A-B68B81C7BE5C}"/>
              </a:ext>
            </a:extLst>
          </p:cNvPr>
          <p:cNvSpPr/>
          <p:nvPr/>
        </p:nvSpPr>
        <p:spPr>
          <a:xfrm>
            <a:off x="4748058" y="5486400"/>
            <a:ext cx="1394125" cy="3416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2</a:t>
            </a:r>
            <a:endParaRPr lang="en-US" dirty="0"/>
          </a:p>
        </p:txBody>
      </p:sp>
      <p:sp>
        <p:nvSpPr>
          <p:cNvPr id="5" name="Rectangle 4">
            <a:extLst>
              <a:ext uri="{FF2B5EF4-FFF2-40B4-BE49-F238E27FC236}">
                <a16:creationId xmlns:a16="http://schemas.microsoft.com/office/drawing/2014/main" id="{8F451E75-F4CB-0830-73B3-EC1A1B526CEE}"/>
              </a:ext>
            </a:extLst>
          </p:cNvPr>
          <p:cNvSpPr/>
          <p:nvPr/>
        </p:nvSpPr>
        <p:spPr>
          <a:xfrm>
            <a:off x="6472595" y="5489679"/>
            <a:ext cx="1394125" cy="3416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3</a:t>
            </a:r>
            <a:endParaRPr lang="en-US" dirty="0"/>
          </a:p>
        </p:txBody>
      </p:sp>
      <p:sp>
        <p:nvSpPr>
          <p:cNvPr id="6" name="Rectangle 5">
            <a:extLst>
              <a:ext uri="{FF2B5EF4-FFF2-40B4-BE49-F238E27FC236}">
                <a16:creationId xmlns:a16="http://schemas.microsoft.com/office/drawing/2014/main" id="{5263FFAD-E8E9-0DEE-3C4F-D4EAF0BE5DE1}"/>
              </a:ext>
            </a:extLst>
          </p:cNvPr>
          <p:cNvSpPr/>
          <p:nvPr/>
        </p:nvSpPr>
        <p:spPr>
          <a:xfrm>
            <a:off x="9978012" y="2110154"/>
            <a:ext cx="884255" cy="211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Vendor 1</a:t>
            </a:r>
            <a:endParaRPr lang="en-US" sz="1200" dirty="0"/>
          </a:p>
        </p:txBody>
      </p:sp>
      <p:sp>
        <p:nvSpPr>
          <p:cNvPr id="25" name="Rectangle 24">
            <a:extLst>
              <a:ext uri="{FF2B5EF4-FFF2-40B4-BE49-F238E27FC236}">
                <a16:creationId xmlns:a16="http://schemas.microsoft.com/office/drawing/2014/main" id="{E5BDF8B0-67FB-66D3-A892-FBFD43424724}"/>
              </a:ext>
            </a:extLst>
          </p:cNvPr>
          <p:cNvSpPr/>
          <p:nvPr/>
        </p:nvSpPr>
        <p:spPr>
          <a:xfrm>
            <a:off x="9978012" y="2443424"/>
            <a:ext cx="884255" cy="211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Vendor 3</a:t>
            </a:r>
            <a:endParaRPr lang="en-US" sz="1200" dirty="0"/>
          </a:p>
        </p:txBody>
      </p:sp>
      <p:sp>
        <p:nvSpPr>
          <p:cNvPr id="28" name="Rectangle 27">
            <a:extLst>
              <a:ext uri="{FF2B5EF4-FFF2-40B4-BE49-F238E27FC236}">
                <a16:creationId xmlns:a16="http://schemas.microsoft.com/office/drawing/2014/main" id="{73B12457-F7B0-464C-9ACE-648998A8EA5A}"/>
              </a:ext>
            </a:extLst>
          </p:cNvPr>
          <p:cNvSpPr/>
          <p:nvPr/>
        </p:nvSpPr>
        <p:spPr>
          <a:xfrm>
            <a:off x="9978011" y="2776694"/>
            <a:ext cx="884255" cy="211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Vendor 2</a:t>
            </a:r>
            <a:endParaRPr lang="en-US" sz="1200" dirty="0"/>
          </a:p>
        </p:txBody>
      </p:sp>
      <p:sp>
        <p:nvSpPr>
          <p:cNvPr id="29" name="Rectangle 28">
            <a:extLst>
              <a:ext uri="{FF2B5EF4-FFF2-40B4-BE49-F238E27FC236}">
                <a16:creationId xmlns:a16="http://schemas.microsoft.com/office/drawing/2014/main" id="{BA218171-EC93-46B2-FBF9-EE4FD6B692BC}"/>
              </a:ext>
            </a:extLst>
          </p:cNvPr>
          <p:cNvSpPr/>
          <p:nvPr/>
        </p:nvSpPr>
        <p:spPr>
          <a:xfrm>
            <a:off x="10056019" y="3455576"/>
            <a:ext cx="884255" cy="211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Vendor 1</a:t>
            </a:r>
            <a:endParaRPr lang="en-US" sz="1200" dirty="0"/>
          </a:p>
        </p:txBody>
      </p:sp>
      <p:sp>
        <p:nvSpPr>
          <p:cNvPr id="30" name="Rectangle 29">
            <a:extLst>
              <a:ext uri="{FF2B5EF4-FFF2-40B4-BE49-F238E27FC236}">
                <a16:creationId xmlns:a16="http://schemas.microsoft.com/office/drawing/2014/main" id="{24C75173-5896-B627-FD74-5AB0056CDF59}"/>
              </a:ext>
            </a:extLst>
          </p:cNvPr>
          <p:cNvSpPr/>
          <p:nvPr/>
        </p:nvSpPr>
        <p:spPr>
          <a:xfrm>
            <a:off x="9993763" y="3788846"/>
            <a:ext cx="884255" cy="211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Vendor 3</a:t>
            </a:r>
            <a:endParaRPr lang="en-US" sz="1200" dirty="0"/>
          </a:p>
        </p:txBody>
      </p:sp>
      <p:sp>
        <p:nvSpPr>
          <p:cNvPr id="31" name="Rectangle 30">
            <a:extLst>
              <a:ext uri="{FF2B5EF4-FFF2-40B4-BE49-F238E27FC236}">
                <a16:creationId xmlns:a16="http://schemas.microsoft.com/office/drawing/2014/main" id="{5677EAB3-EC69-CF21-9488-61BA4233624D}"/>
              </a:ext>
            </a:extLst>
          </p:cNvPr>
          <p:cNvSpPr/>
          <p:nvPr/>
        </p:nvSpPr>
        <p:spPr>
          <a:xfrm>
            <a:off x="10056018" y="4122116"/>
            <a:ext cx="884255" cy="211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Vendor 2</a:t>
            </a:r>
            <a:endParaRPr lang="en-US" sz="1200" dirty="0"/>
          </a:p>
        </p:txBody>
      </p:sp>
    </p:spTree>
    <p:extLst>
      <p:ext uri="{BB962C8B-B14F-4D97-AF65-F5344CB8AC3E}">
        <p14:creationId xmlns:p14="http://schemas.microsoft.com/office/powerpoint/2010/main" val="3021371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5824225-69B7-C1ED-CB7D-FC7EE464C13E}"/>
              </a:ext>
            </a:extLst>
          </p:cNvPr>
          <p:cNvGraphicFramePr/>
          <p:nvPr>
            <p:extLst>
              <p:ext uri="{D42A27DB-BD31-4B8C-83A1-F6EECF244321}">
                <p14:modId xmlns:p14="http://schemas.microsoft.com/office/powerpoint/2010/main" val="951672946"/>
              </p:ext>
            </p:extLst>
          </p:nvPr>
        </p:nvGraphicFramePr>
        <p:xfrm>
          <a:off x="442913" y="1524000"/>
          <a:ext cx="7713042" cy="4608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51B567B1-D88F-51B4-3F3A-39CA71BE42DE}"/>
              </a:ext>
            </a:extLst>
          </p:cNvPr>
          <p:cNvSpPr txBox="1"/>
          <p:nvPr/>
        </p:nvSpPr>
        <p:spPr>
          <a:xfrm>
            <a:off x="1372936" y="4701769"/>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~5% CPU</a:t>
            </a:r>
          </a:p>
        </p:txBody>
      </p:sp>
      <p:sp>
        <p:nvSpPr>
          <p:cNvPr id="29" name="TextBox 28">
            <a:extLst>
              <a:ext uri="{FF2B5EF4-FFF2-40B4-BE49-F238E27FC236}">
                <a16:creationId xmlns:a16="http://schemas.microsoft.com/office/drawing/2014/main" id="{25A35A22-819A-9F09-0FC3-0E613B24DC70}"/>
              </a:ext>
            </a:extLst>
          </p:cNvPr>
          <p:cNvSpPr txBox="1"/>
          <p:nvPr/>
        </p:nvSpPr>
        <p:spPr>
          <a:xfrm>
            <a:off x="1372936" y="4999211"/>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~42 min.</a:t>
            </a:r>
          </a:p>
        </p:txBody>
      </p:sp>
      <p:sp>
        <p:nvSpPr>
          <p:cNvPr id="30" name="TextBox 29">
            <a:extLst>
              <a:ext uri="{FF2B5EF4-FFF2-40B4-BE49-F238E27FC236}">
                <a16:creationId xmlns:a16="http://schemas.microsoft.com/office/drawing/2014/main" id="{6379C8C1-2058-53E4-2DB3-D591D54AB200}"/>
              </a:ext>
            </a:extLst>
          </p:cNvPr>
          <p:cNvSpPr txBox="1"/>
          <p:nvPr/>
        </p:nvSpPr>
        <p:spPr>
          <a:xfrm>
            <a:off x="2119061" y="4701769"/>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~5%</a:t>
            </a:r>
          </a:p>
        </p:txBody>
      </p:sp>
      <p:sp>
        <p:nvSpPr>
          <p:cNvPr id="38" name="TextBox 37">
            <a:extLst>
              <a:ext uri="{FF2B5EF4-FFF2-40B4-BE49-F238E27FC236}">
                <a16:creationId xmlns:a16="http://schemas.microsoft.com/office/drawing/2014/main" id="{E9E2524A-C234-F392-C241-2A24C8E85899}"/>
              </a:ext>
            </a:extLst>
          </p:cNvPr>
          <p:cNvSpPr txBox="1"/>
          <p:nvPr/>
        </p:nvSpPr>
        <p:spPr>
          <a:xfrm>
            <a:off x="2119061" y="4999211"/>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~27</a:t>
            </a:r>
          </a:p>
        </p:txBody>
      </p:sp>
      <p:sp>
        <p:nvSpPr>
          <p:cNvPr id="39" name="TextBox 38">
            <a:extLst>
              <a:ext uri="{FF2B5EF4-FFF2-40B4-BE49-F238E27FC236}">
                <a16:creationId xmlns:a16="http://schemas.microsoft.com/office/drawing/2014/main" id="{4A9C9B10-FAF3-806B-F778-128D74288EA2}"/>
              </a:ext>
            </a:extLst>
          </p:cNvPr>
          <p:cNvSpPr txBox="1"/>
          <p:nvPr/>
        </p:nvSpPr>
        <p:spPr>
          <a:xfrm>
            <a:off x="3071561" y="4701769"/>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40" name="TextBox 39">
            <a:extLst>
              <a:ext uri="{FF2B5EF4-FFF2-40B4-BE49-F238E27FC236}">
                <a16:creationId xmlns:a16="http://schemas.microsoft.com/office/drawing/2014/main" id="{F7125008-EBC8-55C9-FDE6-5C8BB5A554BB}"/>
              </a:ext>
            </a:extLst>
          </p:cNvPr>
          <p:cNvSpPr txBox="1"/>
          <p:nvPr/>
        </p:nvSpPr>
        <p:spPr>
          <a:xfrm>
            <a:off x="3071561" y="4999211"/>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~73</a:t>
            </a:r>
          </a:p>
        </p:txBody>
      </p:sp>
      <p:sp>
        <p:nvSpPr>
          <p:cNvPr id="41" name="TextBox 40">
            <a:extLst>
              <a:ext uri="{FF2B5EF4-FFF2-40B4-BE49-F238E27FC236}">
                <a16:creationId xmlns:a16="http://schemas.microsoft.com/office/drawing/2014/main" id="{63D24436-B7B2-9214-6730-20665D05F44B}"/>
              </a:ext>
            </a:extLst>
          </p:cNvPr>
          <p:cNvSpPr txBox="1"/>
          <p:nvPr/>
        </p:nvSpPr>
        <p:spPr>
          <a:xfrm>
            <a:off x="3817686" y="4701769"/>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42" name="TextBox 41">
            <a:extLst>
              <a:ext uri="{FF2B5EF4-FFF2-40B4-BE49-F238E27FC236}">
                <a16:creationId xmlns:a16="http://schemas.microsoft.com/office/drawing/2014/main" id="{5C98B3EB-7004-6BF6-E0AF-513C7815B59A}"/>
              </a:ext>
            </a:extLst>
          </p:cNvPr>
          <p:cNvSpPr txBox="1"/>
          <p:nvPr/>
        </p:nvSpPr>
        <p:spPr>
          <a:xfrm>
            <a:off x="3817686" y="4999211"/>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~52</a:t>
            </a:r>
          </a:p>
        </p:txBody>
      </p:sp>
      <p:sp>
        <p:nvSpPr>
          <p:cNvPr id="43" name="TextBox 42">
            <a:extLst>
              <a:ext uri="{FF2B5EF4-FFF2-40B4-BE49-F238E27FC236}">
                <a16:creationId xmlns:a16="http://schemas.microsoft.com/office/drawing/2014/main" id="{058506EA-1F96-72FB-C442-9FD486D0B57D}"/>
              </a:ext>
            </a:extLst>
          </p:cNvPr>
          <p:cNvSpPr txBox="1"/>
          <p:nvPr/>
        </p:nvSpPr>
        <p:spPr>
          <a:xfrm>
            <a:off x="4770186" y="4701769"/>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44" name="TextBox 43">
            <a:extLst>
              <a:ext uri="{FF2B5EF4-FFF2-40B4-BE49-F238E27FC236}">
                <a16:creationId xmlns:a16="http://schemas.microsoft.com/office/drawing/2014/main" id="{0C079F4D-51CE-7197-F309-31DF43D53EC5}"/>
              </a:ext>
            </a:extLst>
          </p:cNvPr>
          <p:cNvSpPr txBox="1"/>
          <p:nvPr/>
        </p:nvSpPr>
        <p:spPr>
          <a:xfrm>
            <a:off x="4770186" y="4999211"/>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~130</a:t>
            </a:r>
          </a:p>
        </p:txBody>
      </p:sp>
      <p:sp>
        <p:nvSpPr>
          <p:cNvPr id="45" name="TextBox 44">
            <a:extLst>
              <a:ext uri="{FF2B5EF4-FFF2-40B4-BE49-F238E27FC236}">
                <a16:creationId xmlns:a16="http://schemas.microsoft.com/office/drawing/2014/main" id="{A6AE99EA-CD12-89DB-38A4-7192DFFACF96}"/>
              </a:ext>
            </a:extLst>
          </p:cNvPr>
          <p:cNvSpPr txBox="1"/>
          <p:nvPr/>
        </p:nvSpPr>
        <p:spPr>
          <a:xfrm>
            <a:off x="5516311" y="4701769"/>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46" name="TextBox 45">
            <a:extLst>
              <a:ext uri="{FF2B5EF4-FFF2-40B4-BE49-F238E27FC236}">
                <a16:creationId xmlns:a16="http://schemas.microsoft.com/office/drawing/2014/main" id="{FFF35C35-60F7-4F15-4375-069FCE0F23EE}"/>
              </a:ext>
            </a:extLst>
          </p:cNvPr>
          <p:cNvSpPr txBox="1"/>
          <p:nvPr/>
        </p:nvSpPr>
        <p:spPr>
          <a:xfrm>
            <a:off x="5516311" y="4999211"/>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~68</a:t>
            </a:r>
          </a:p>
        </p:txBody>
      </p:sp>
      <p:sp>
        <p:nvSpPr>
          <p:cNvPr id="47" name="TextBox 46">
            <a:extLst>
              <a:ext uri="{FF2B5EF4-FFF2-40B4-BE49-F238E27FC236}">
                <a16:creationId xmlns:a16="http://schemas.microsoft.com/office/drawing/2014/main" id="{E77052A2-2B05-A973-8C99-BD1835C2A8AA}"/>
              </a:ext>
            </a:extLst>
          </p:cNvPr>
          <p:cNvSpPr txBox="1"/>
          <p:nvPr/>
        </p:nvSpPr>
        <p:spPr>
          <a:xfrm>
            <a:off x="6472595" y="4701769"/>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48" name="TextBox 47">
            <a:extLst>
              <a:ext uri="{FF2B5EF4-FFF2-40B4-BE49-F238E27FC236}">
                <a16:creationId xmlns:a16="http://schemas.microsoft.com/office/drawing/2014/main" id="{623CBE95-503D-CEE2-961A-993131E0D2DC}"/>
              </a:ext>
            </a:extLst>
          </p:cNvPr>
          <p:cNvSpPr txBox="1"/>
          <p:nvPr/>
        </p:nvSpPr>
        <p:spPr>
          <a:xfrm>
            <a:off x="6472595" y="4999211"/>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~172</a:t>
            </a:r>
          </a:p>
        </p:txBody>
      </p:sp>
      <p:sp>
        <p:nvSpPr>
          <p:cNvPr id="49" name="TextBox 48">
            <a:extLst>
              <a:ext uri="{FF2B5EF4-FFF2-40B4-BE49-F238E27FC236}">
                <a16:creationId xmlns:a16="http://schemas.microsoft.com/office/drawing/2014/main" id="{E55DC528-E07F-780E-DCE4-FA49C511129F}"/>
              </a:ext>
            </a:extLst>
          </p:cNvPr>
          <p:cNvSpPr txBox="1"/>
          <p:nvPr/>
        </p:nvSpPr>
        <p:spPr>
          <a:xfrm>
            <a:off x="7218720" y="4701769"/>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50" name="TextBox 49">
            <a:extLst>
              <a:ext uri="{FF2B5EF4-FFF2-40B4-BE49-F238E27FC236}">
                <a16:creationId xmlns:a16="http://schemas.microsoft.com/office/drawing/2014/main" id="{AF95FEE2-8F2C-E441-89A8-3E79FE689322}"/>
              </a:ext>
            </a:extLst>
          </p:cNvPr>
          <p:cNvSpPr txBox="1"/>
          <p:nvPr/>
        </p:nvSpPr>
        <p:spPr>
          <a:xfrm>
            <a:off x="7218720" y="4999211"/>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~360</a:t>
            </a:r>
          </a:p>
        </p:txBody>
      </p:sp>
      <p:sp>
        <p:nvSpPr>
          <p:cNvPr id="4" name="Text Placeholder 3">
            <a:extLst>
              <a:ext uri="{FF2B5EF4-FFF2-40B4-BE49-F238E27FC236}">
                <a16:creationId xmlns:a16="http://schemas.microsoft.com/office/drawing/2014/main" id="{D36C9D5E-C615-B1CC-88CA-6DB55FE3004F}"/>
              </a:ext>
            </a:extLst>
          </p:cNvPr>
          <p:cNvSpPr>
            <a:spLocks noGrp="1"/>
          </p:cNvSpPr>
          <p:nvPr>
            <p:ph type="body" sz="quarter" idx="13"/>
          </p:nvPr>
        </p:nvSpPr>
        <p:spPr>
          <a:xfrm>
            <a:off x="361949" y="559576"/>
            <a:ext cx="9007519" cy="608824"/>
          </a:xfrm>
        </p:spPr>
        <p:txBody>
          <a:bodyPr/>
          <a:lstStyle/>
          <a:p>
            <a:r>
              <a:rPr lang="en-US" dirty="0">
                <a:solidFill>
                  <a:schemeClr val="accent2"/>
                </a:solidFill>
              </a:rPr>
              <a:t>Cylance</a:t>
            </a:r>
            <a:r>
              <a:rPr lang="en-US" sz="2000" baseline="60000" dirty="0">
                <a:solidFill>
                  <a:schemeClr val="accent2"/>
                </a:solidFill>
              </a:rPr>
              <a:t>®</a:t>
            </a:r>
            <a:r>
              <a:rPr lang="en-US" dirty="0">
                <a:solidFill>
                  <a:schemeClr val="accent2"/>
                </a:solidFill>
              </a:rPr>
              <a:t> AI: </a:t>
            </a:r>
            <a:r>
              <a:rPr lang="en-US" dirty="0"/>
              <a:t>Lighter Weight With Broader Coverage</a:t>
            </a:r>
          </a:p>
        </p:txBody>
      </p:sp>
      <p:sp>
        <p:nvSpPr>
          <p:cNvPr id="22" name="Rectangle 21">
            <a:extLst>
              <a:ext uri="{FF2B5EF4-FFF2-40B4-BE49-F238E27FC236}">
                <a16:creationId xmlns:a16="http://schemas.microsoft.com/office/drawing/2014/main" id="{6668A49F-C855-07E7-E73D-088172B64274}"/>
              </a:ext>
            </a:extLst>
          </p:cNvPr>
          <p:cNvSpPr/>
          <p:nvPr/>
        </p:nvSpPr>
        <p:spPr>
          <a:xfrm>
            <a:off x="8362950" y="1524000"/>
            <a:ext cx="3386138" cy="4608000"/>
          </a:xfrm>
          <a:prstGeom prst="rect">
            <a:avLst/>
          </a:prstGeom>
          <a:solidFill>
            <a:schemeClr val="bg1">
              <a:lumMod val="95000"/>
            </a:schemeClr>
          </a:solidFill>
          <a:ln w="190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18C0A0A-7AB7-10CC-F9EC-1C9574CC9128}"/>
              </a:ext>
            </a:extLst>
          </p:cNvPr>
          <p:cNvSpPr txBox="1"/>
          <p:nvPr/>
        </p:nvSpPr>
        <p:spPr>
          <a:xfrm>
            <a:off x="8683724" y="2016923"/>
            <a:ext cx="3347173" cy="3493264"/>
          </a:xfrm>
          <a:prstGeom prst="rect">
            <a:avLst/>
          </a:prstGeom>
          <a:noFill/>
        </p:spPr>
        <p:txBody>
          <a:bodyPr wrap="square">
            <a:spAutoFit/>
          </a:bodyPr>
          <a:lstStyle/>
          <a:p>
            <a:pPr>
              <a:spcBef>
                <a:spcPts val="300"/>
              </a:spcBef>
            </a:pPr>
            <a:r>
              <a:rPr lang="en-US" sz="3600" dirty="0">
                <a:solidFill>
                  <a:schemeClr val="accent2"/>
                </a:solidFill>
              </a:rPr>
              <a:t>Cylance</a:t>
            </a:r>
            <a:r>
              <a:rPr lang="en-US" sz="2400" baseline="60000" dirty="0">
                <a:solidFill>
                  <a:schemeClr val="accent2"/>
                </a:solidFill>
              </a:rPr>
              <a:t>®</a:t>
            </a:r>
            <a:r>
              <a:rPr lang="en-US" sz="3600" dirty="0">
                <a:solidFill>
                  <a:schemeClr val="accent2"/>
                </a:solidFill>
              </a:rPr>
              <a:t> AI</a:t>
            </a:r>
          </a:p>
          <a:p>
            <a:pPr>
              <a:spcBef>
                <a:spcPts val="1800"/>
              </a:spcBef>
            </a:pPr>
            <a:r>
              <a:rPr lang="en-US" b="1" dirty="0">
                <a:solidFill>
                  <a:schemeClr val="accent2"/>
                </a:solidFill>
                <a:latin typeface="+mj-lt"/>
              </a:rPr>
              <a:t>Effective for:</a:t>
            </a:r>
          </a:p>
          <a:p>
            <a:pPr>
              <a:spcBef>
                <a:spcPts val="600"/>
              </a:spcBef>
            </a:pPr>
            <a:r>
              <a:rPr lang="en-US" sz="1400" dirty="0"/>
              <a:t>Modern AND legacy OSs</a:t>
            </a:r>
          </a:p>
          <a:p>
            <a:pPr>
              <a:spcBef>
                <a:spcPts val="600"/>
              </a:spcBef>
            </a:pPr>
            <a:r>
              <a:rPr lang="en-US" sz="1400" dirty="0"/>
              <a:t>Powerful AND depleted resources</a:t>
            </a:r>
          </a:p>
          <a:p>
            <a:pPr>
              <a:spcBef>
                <a:spcPts val="600"/>
              </a:spcBef>
            </a:pPr>
            <a:r>
              <a:rPr lang="en-US" sz="1400" dirty="0"/>
              <a:t>Connected AND isolated systems</a:t>
            </a:r>
          </a:p>
          <a:p>
            <a:pPr>
              <a:spcBef>
                <a:spcPts val="2400"/>
              </a:spcBef>
            </a:pPr>
            <a:r>
              <a:rPr lang="en-US" b="1" dirty="0">
                <a:solidFill>
                  <a:schemeClr val="accent2"/>
                </a:solidFill>
                <a:latin typeface="+mj-lt"/>
              </a:rPr>
              <a:t>Resistant to:</a:t>
            </a:r>
          </a:p>
          <a:p>
            <a:pPr>
              <a:spcBef>
                <a:spcPts val="600"/>
              </a:spcBef>
            </a:pPr>
            <a:r>
              <a:rPr lang="en-US" sz="1400" dirty="0"/>
              <a:t>Protection disabling payloads</a:t>
            </a:r>
          </a:p>
          <a:p>
            <a:pPr>
              <a:spcBef>
                <a:spcPts val="600"/>
              </a:spcBef>
            </a:pPr>
            <a:r>
              <a:rPr lang="en-US" sz="1400" dirty="0"/>
              <a:t>AP Roaming weakness</a:t>
            </a:r>
          </a:p>
          <a:p>
            <a:pPr>
              <a:spcBef>
                <a:spcPts val="600"/>
              </a:spcBef>
            </a:pPr>
            <a:r>
              <a:rPr lang="en-US" sz="1400" dirty="0"/>
              <a:t>Network destination denial</a:t>
            </a:r>
          </a:p>
        </p:txBody>
      </p:sp>
      <p:cxnSp>
        <p:nvCxnSpPr>
          <p:cNvPr id="25" name="Straight Arrow Connector 24">
            <a:extLst>
              <a:ext uri="{FF2B5EF4-FFF2-40B4-BE49-F238E27FC236}">
                <a16:creationId xmlns:a16="http://schemas.microsoft.com/office/drawing/2014/main" id="{4ADACA1E-A77F-E5FB-A708-308DA591BF12}"/>
              </a:ext>
            </a:extLst>
          </p:cNvPr>
          <p:cNvCxnSpPr>
            <a:cxnSpLocks/>
          </p:cNvCxnSpPr>
          <p:nvPr/>
        </p:nvCxnSpPr>
        <p:spPr>
          <a:xfrm>
            <a:off x="1704975" y="2124075"/>
            <a:ext cx="0" cy="360000"/>
          </a:xfrm>
          <a:prstGeom prst="straightConnector1">
            <a:avLst/>
          </a:prstGeom>
          <a:ln w="25400">
            <a:solidFill>
              <a:srgbClr val="00A95C"/>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43339F3-5A48-167A-D718-A16947C4B579}"/>
              </a:ext>
            </a:extLst>
          </p:cNvPr>
          <p:cNvCxnSpPr>
            <a:cxnSpLocks/>
          </p:cNvCxnSpPr>
          <p:nvPr/>
        </p:nvCxnSpPr>
        <p:spPr>
          <a:xfrm>
            <a:off x="2428875" y="2124075"/>
            <a:ext cx="0" cy="360000"/>
          </a:xfrm>
          <a:prstGeom prst="straightConnector1">
            <a:avLst/>
          </a:prstGeom>
          <a:ln w="25400">
            <a:solidFill>
              <a:srgbClr val="00A95C"/>
            </a:solidFill>
            <a:tailEnd type="triangle"/>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27048BE7-0161-2139-4F36-BD05DD07A84D}"/>
              </a:ext>
            </a:extLst>
          </p:cNvPr>
          <p:cNvSpPr/>
          <p:nvPr/>
        </p:nvSpPr>
        <p:spPr>
          <a:xfrm>
            <a:off x="3381375" y="2466975"/>
            <a:ext cx="3390900" cy="1028700"/>
          </a:xfrm>
          <a:custGeom>
            <a:avLst/>
            <a:gdLst>
              <a:gd name="connsiteX0" fmla="*/ 0 w 3390900"/>
              <a:gd name="connsiteY0" fmla="*/ 542925 h 1028700"/>
              <a:gd name="connsiteX1" fmla="*/ 0 w 3390900"/>
              <a:gd name="connsiteY1" fmla="*/ 0 h 1028700"/>
              <a:gd name="connsiteX2" fmla="*/ 3390900 w 3390900"/>
              <a:gd name="connsiteY2" fmla="*/ 0 h 1028700"/>
              <a:gd name="connsiteX3" fmla="*/ 3390900 w 339090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3390900" h="1028700">
                <a:moveTo>
                  <a:pt x="0" y="542925"/>
                </a:moveTo>
                <a:lnTo>
                  <a:pt x="0" y="0"/>
                </a:lnTo>
                <a:lnTo>
                  <a:pt x="3390900" y="0"/>
                </a:lnTo>
                <a:lnTo>
                  <a:pt x="3390900" y="1028700"/>
                </a:lnTo>
              </a:path>
            </a:pathLst>
          </a:custGeom>
          <a:noFill/>
          <a:ln>
            <a:solidFill>
              <a:srgbClr val="DA2128"/>
            </a:solidFill>
            <a:headEnd type="triangl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B86DEF71-ED9C-2E8B-9FC7-C2D73BB6B65C}"/>
              </a:ext>
            </a:extLst>
          </p:cNvPr>
          <p:cNvCxnSpPr>
            <a:cxnSpLocks/>
          </p:cNvCxnSpPr>
          <p:nvPr/>
        </p:nvCxnSpPr>
        <p:spPr>
          <a:xfrm>
            <a:off x="5086350" y="2124075"/>
            <a:ext cx="0" cy="2016000"/>
          </a:xfrm>
          <a:prstGeom prst="straightConnector1">
            <a:avLst/>
          </a:prstGeom>
          <a:ln w="25400">
            <a:solidFill>
              <a:srgbClr val="DA2128"/>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DBB816B-EA10-B866-1E3B-83303E2CED59}"/>
              </a:ext>
            </a:extLst>
          </p:cNvPr>
          <p:cNvSpPr txBox="1"/>
          <p:nvPr/>
        </p:nvSpPr>
        <p:spPr>
          <a:xfrm>
            <a:off x="895868" y="1612384"/>
            <a:ext cx="2370186" cy="535531"/>
          </a:xfrm>
          <a:prstGeom prst="rect">
            <a:avLst/>
          </a:prstGeom>
          <a:noFill/>
        </p:spPr>
        <p:txBody>
          <a:bodyPr wrap="square">
            <a:spAutoFit/>
          </a:bodyPr>
          <a:lstStyle/>
          <a:p>
            <a:pPr algn="ctr">
              <a:lnSpc>
                <a:spcPct val="90000"/>
              </a:lnSpc>
            </a:pPr>
            <a:r>
              <a:rPr lang="en-US" sz="1600" b="1" dirty="0">
                <a:solidFill>
                  <a:srgbClr val="00A95C"/>
                </a:solidFill>
                <a:latin typeface="+mj-lt"/>
              </a:rPr>
              <a:t>Cylance efficacy </a:t>
            </a:r>
            <a:br>
              <a:rPr lang="en-US" sz="1600" b="1" dirty="0">
                <a:solidFill>
                  <a:srgbClr val="00A95C"/>
                </a:solidFill>
                <a:latin typeface="+mj-lt"/>
              </a:rPr>
            </a:br>
            <a:r>
              <a:rPr lang="en-US" sz="1600" b="1" dirty="0">
                <a:solidFill>
                  <a:srgbClr val="00A95C"/>
                </a:solidFill>
                <a:latin typeface="+mj-lt"/>
              </a:rPr>
              <a:t>stays constant</a:t>
            </a:r>
          </a:p>
        </p:txBody>
      </p:sp>
      <p:sp>
        <p:nvSpPr>
          <p:cNvPr id="32" name="TextBox 31">
            <a:extLst>
              <a:ext uri="{FF2B5EF4-FFF2-40B4-BE49-F238E27FC236}">
                <a16:creationId xmlns:a16="http://schemas.microsoft.com/office/drawing/2014/main" id="{1C6695BA-E51D-3B63-E2ED-D789078BA680}"/>
              </a:ext>
            </a:extLst>
          </p:cNvPr>
          <p:cNvSpPr txBox="1"/>
          <p:nvPr/>
        </p:nvSpPr>
        <p:spPr>
          <a:xfrm>
            <a:off x="3364776" y="1612384"/>
            <a:ext cx="3461074" cy="535531"/>
          </a:xfrm>
          <a:prstGeom prst="rect">
            <a:avLst/>
          </a:prstGeom>
          <a:noFill/>
        </p:spPr>
        <p:txBody>
          <a:bodyPr wrap="square">
            <a:spAutoFit/>
          </a:bodyPr>
          <a:lstStyle/>
          <a:p>
            <a:pPr algn="ctr">
              <a:lnSpc>
                <a:spcPct val="90000"/>
              </a:lnSpc>
            </a:pPr>
            <a:r>
              <a:rPr lang="en-US" sz="1600" b="1" dirty="0">
                <a:solidFill>
                  <a:srgbClr val="DA2128"/>
                </a:solidFill>
                <a:latin typeface="+mj-lt"/>
              </a:rPr>
              <a:t>Others’ efficacy drops an average of 17% when disconnected</a:t>
            </a:r>
          </a:p>
        </p:txBody>
      </p:sp>
      <p:sp>
        <p:nvSpPr>
          <p:cNvPr id="7" name="TextBox 6">
            <a:extLst>
              <a:ext uri="{FF2B5EF4-FFF2-40B4-BE49-F238E27FC236}">
                <a16:creationId xmlns:a16="http://schemas.microsoft.com/office/drawing/2014/main" id="{F02F7A32-2FD8-8F68-0C63-CE7E90E4D50C}"/>
              </a:ext>
            </a:extLst>
          </p:cNvPr>
          <p:cNvSpPr txBox="1"/>
          <p:nvPr/>
        </p:nvSpPr>
        <p:spPr>
          <a:xfrm>
            <a:off x="4768546" y="6554750"/>
            <a:ext cx="2654909" cy="200055"/>
          </a:xfrm>
          <a:prstGeom prst="rect">
            <a:avLst/>
          </a:prstGeom>
          <a:noFill/>
        </p:spPr>
        <p:txBody>
          <a:bodyPr wrap="square">
            <a:spAutoFit/>
          </a:bodyPr>
          <a:lstStyle/>
          <a:p>
            <a:pPr algn="ctr"/>
            <a:r>
              <a:rPr lang="en-US" sz="700" dirty="0">
                <a:solidFill>
                  <a:schemeClr val="bg1"/>
                </a:solidFill>
                <a:hlinkClick r:id="rId4">
                  <a:extLst>
                    <a:ext uri="{A12FA001-AC4F-418D-AE19-62706E023703}">
                      <ahyp:hlinkClr xmlns:ahyp="http://schemas.microsoft.com/office/drawing/2018/hyperlinkcolor" val="tx"/>
                    </a:ext>
                  </a:extLst>
                </a:hlinkClick>
              </a:rPr>
              <a:t>https://reports.tolly.com/publications/detail/223114</a:t>
            </a:r>
            <a:r>
              <a:rPr lang="en-US" sz="700" dirty="0">
                <a:solidFill>
                  <a:schemeClr val="bg1"/>
                </a:solidFill>
              </a:rPr>
              <a:t> </a:t>
            </a:r>
          </a:p>
        </p:txBody>
      </p:sp>
      <p:sp>
        <p:nvSpPr>
          <p:cNvPr id="2" name="Rectangle 1">
            <a:extLst>
              <a:ext uri="{FF2B5EF4-FFF2-40B4-BE49-F238E27FC236}">
                <a16:creationId xmlns:a16="http://schemas.microsoft.com/office/drawing/2014/main" id="{3500D266-FE03-C2BB-36EB-B43BEC578AF3}"/>
              </a:ext>
            </a:extLst>
          </p:cNvPr>
          <p:cNvSpPr/>
          <p:nvPr/>
        </p:nvSpPr>
        <p:spPr>
          <a:xfrm>
            <a:off x="3071561" y="5486400"/>
            <a:ext cx="1394125" cy="3416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1</a:t>
            </a:r>
            <a:endParaRPr lang="en-US" dirty="0"/>
          </a:p>
        </p:txBody>
      </p:sp>
      <p:sp>
        <p:nvSpPr>
          <p:cNvPr id="5" name="Rectangle 4">
            <a:extLst>
              <a:ext uri="{FF2B5EF4-FFF2-40B4-BE49-F238E27FC236}">
                <a16:creationId xmlns:a16="http://schemas.microsoft.com/office/drawing/2014/main" id="{525BF4B7-E3E8-3D5B-5798-F0689EC9C8D0}"/>
              </a:ext>
            </a:extLst>
          </p:cNvPr>
          <p:cNvSpPr/>
          <p:nvPr/>
        </p:nvSpPr>
        <p:spPr>
          <a:xfrm>
            <a:off x="4748058" y="5486400"/>
            <a:ext cx="1394125" cy="3416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2</a:t>
            </a:r>
            <a:endParaRPr lang="en-US" dirty="0"/>
          </a:p>
        </p:txBody>
      </p:sp>
      <p:sp>
        <p:nvSpPr>
          <p:cNvPr id="6" name="Rectangle 5">
            <a:extLst>
              <a:ext uri="{FF2B5EF4-FFF2-40B4-BE49-F238E27FC236}">
                <a16:creationId xmlns:a16="http://schemas.microsoft.com/office/drawing/2014/main" id="{E6825DB0-6199-68E9-DE32-3307766897AC}"/>
              </a:ext>
            </a:extLst>
          </p:cNvPr>
          <p:cNvSpPr/>
          <p:nvPr/>
        </p:nvSpPr>
        <p:spPr>
          <a:xfrm>
            <a:off x="6472595" y="5489679"/>
            <a:ext cx="1394125" cy="3416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3</a:t>
            </a:r>
            <a:endParaRPr lang="en-US" dirty="0"/>
          </a:p>
        </p:txBody>
      </p:sp>
    </p:spTree>
    <p:extLst>
      <p:ext uri="{BB962C8B-B14F-4D97-AF65-F5344CB8AC3E}">
        <p14:creationId xmlns:p14="http://schemas.microsoft.com/office/powerpoint/2010/main" val="1515044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5824225-69B7-C1ED-CB7D-FC7EE464C13E}"/>
              </a:ext>
            </a:extLst>
          </p:cNvPr>
          <p:cNvGraphicFramePr/>
          <p:nvPr/>
        </p:nvGraphicFramePr>
        <p:xfrm>
          <a:off x="442913" y="1524000"/>
          <a:ext cx="7713042" cy="4608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51B567B1-D88F-51B4-3F3A-39CA71BE42DE}"/>
              </a:ext>
            </a:extLst>
          </p:cNvPr>
          <p:cNvSpPr txBox="1"/>
          <p:nvPr/>
        </p:nvSpPr>
        <p:spPr>
          <a:xfrm>
            <a:off x="1372936" y="4701769"/>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~5% CPU</a:t>
            </a:r>
          </a:p>
        </p:txBody>
      </p:sp>
      <p:sp>
        <p:nvSpPr>
          <p:cNvPr id="29" name="TextBox 28">
            <a:extLst>
              <a:ext uri="{FF2B5EF4-FFF2-40B4-BE49-F238E27FC236}">
                <a16:creationId xmlns:a16="http://schemas.microsoft.com/office/drawing/2014/main" id="{25A35A22-819A-9F09-0FC3-0E613B24DC70}"/>
              </a:ext>
            </a:extLst>
          </p:cNvPr>
          <p:cNvSpPr txBox="1"/>
          <p:nvPr/>
        </p:nvSpPr>
        <p:spPr>
          <a:xfrm>
            <a:off x="1372936" y="4999211"/>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~42 min.</a:t>
            </a:r>
          </a:p>
        </p:txBody>
      </p:sp>
      <p:sp>
        <p:nvSpPr>
          <p:cNvPr id="30" name="TextBox 29">
            <a:extLst>
              <a:ext uri="{FF2B5EF4-FFF2-40B4-BE49-F238E27FC236}">
                <a16:creationId xmlns:a16="http://schemas.microsoft.com/office/drawing/2014/main" id="{6379C8C1-2058-53E4-2DB3-D591D54AB200}"/>
              </a:ext>
            </a:extLst>
          </p:cNvPr>
          <p:cNvSpPr txBox="1"/>
          <p:nvPr/>
        </p:nvSpPr>
        <p:spPr>
          <a:xfrm>
            <a:off x="2119061" y="4701769"/>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~5%</a:t>
            </a:r>
          </a:p>
        </p:txBody>
      </p:sp>
      <p:sp>
        <p:nvSpPr>
          <p:cNvPr id="38" name="TextBox 37">
            <a:extLst>
              <a:ext uri="{FF2B5EF4-FFF2-40B4-BE49-F238E27FC236}">
                <a16:creationId xmlns:a16="http://schemas.microsoft.com/office/drawing/2014/main" id="{E9E2524A-C234-F392-C241-2A24C8E85899}"/>
              </a:ext>
            </a:extLst>
          </p:cNvPr>
          <p:cNvSpPr txBox="1"/>
          <p:nvPr/>
        </p:nvSpPr>
        <p:spPr>
          <a:xfrm>
            <a:off x="2119061" y="4999211"/>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~27</a:t>
            </a:r>
          </a:p>
        </p:txBody>
      </p:sp>
      <p:sp>
        <p:nvSpPr>
          <p:cNvPr id="39" name="TextBox 38">
            <a:extLst>
              <a:ext uri="{FF2B5EF4-FFF2-40B4-BE49-F238E27FC236}">
                <a16:creationId xmlns:a16="http://schemas.microsoft.com/office/drawing/2014/main" id="{4A9C9B10-FAF3-806B-F778-128D74288EA2}"/>
              </a:ext>
            </a:extLst>
          </p:cNvPr>
          <p:cNvSpPr txBox="1"/>
          <p:nvPr/>
        </p:nvSpPr>
        <p:spPr>
          <a:xfrm>
            <a:off x="3071561" y="4701769"/>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40" name="TextBox 39">
            <a:extLst>
              <a:ext uri="{FF2B5EF4-FFF2-40B4-BE49-F238E27FC236}">
                <a16:creationId xmlns:a16="http://schemas.microsoft.com/office/drawing/2014/main" id="{F7125008-EBC8-55C9-FDE6-5C8BB5A554BB}"/>
              </a:ext>
            </a:extLst>
          </p:cNvPr>
          <p:cNvSpPr txBox="1"/>
          <p:nvPr/>
        </p:nvSpPr>
        <p:spPr>
          <a:xfrm>
            <a:off x="3071561" y="4999211"/>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~73</a:t>
            </a:r>
          </a:p>
        </p:txBody>
      </p:sp>
      <p:sp>
        <p:nvSpPr>
          <p:cNvPr id="41" name="TextBox 40">
            <a:extLst>
              <a:ext uri="{FF2B5EF4-FFF2-40B4-BE49-F238E27FC236}">
                <a16:creationId xmlns:a16="http://schemas.microsoft.com/office/drawing/2014/main" id="{63D24436-B7B2-9214-6730-20665D05F44B}"/>
              </a:ext>
            </a:extLst>
          </p:cNvPr>
          <p:cNvSpPr txBox="1"/>
          <p:nvPr/>
        </p:nvSpPr>
        <p:spPr>
          <a:xfrm>
            <a:off x="3817686" y="4701769"/>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42" name="TextBox 41">
            <a:extLst>
              <a:ext uri="{FF2B5EF4-FFF2-40B4-BE49-F238E27FC236}">
                <a16:creationId xmlns:a16="http://schemas.microsoft.com/office/drawing/2014/main" id="{5C98B3EB-7004-6BF6-E0AF-513C7815B59A}"/>
              </a:ext>
            </a:extLst>
          </p:cNvPr>
          <p:cNvSpPr txBox="1"/>
          <p:nvPr/>
        </p:nvSpPr>
        <p:spPr>
          <a:xfrm>
            <a:off x="3817686" y="4999211"/>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~52</a:t>
            </a:r>
          </a:p>
        </p:txBody>
      </p:sp>
      <p:sp>
        <p:nvSpPr>
          <p:cNvPr id="43" name="TextBox 42">
            <a:extLst>
              <a:ext uri="{FF2B5EF4-FFF2-40B4-BE49-F238E27FC236}">
                <a16:creationId xmlns:a16="http://schemas.microsoft.com/office/drawing/2014/main" id="{058506EA-1F96-72FB-C442-9FD486D0B57D}"/>
              </a:ext>
            </a:extLst>
          </p:cNvPr>
          <p:cNvSpPr txBox="1"/>
          <p:nvPr/>
        </p:nvSpPr>
        <p:spPr>
          <a:xfrm>
            <a:off x="4770186" y="4701769"/>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44" name="TextBox 43">
            <a:extLst>
              <a:ext uri="{FF2B5EF4-FFF2-40B4-BE49-F238E27FC236}">
                <a16:creationId xmlns:a16="http://schemas.microsoft.com/office/drawing/2014/main" id="{0C079F4D-51CE-7197-F309-31DF43D53EC5}"/>
              </a:ext>
            </a:extLst>
          </p:cNvPr>
          <p:cNvSpPr txBox="1"/>
          <p:nvPr/>
        </p:nvSpPr>
        <p:spPr>
          <a:xfrm>
            <a:off x="4770186" y="4999211"/>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~130</a:t>
            </a:r>
          </a:p>
        </p:txBody>
      </p:sp>
      <p:sp>
        <p:nvSpPr>
          <p:cNvPr id="45" name="TextBox 44">
            <a:extLst>
              <a:ext uri="{FF2B5EF4-FFF2-40B4-BE49-F238E27FC236}">
                <a16:creationId xmlns:a16="http://schemas.microsoft.com/office/drawing/2014/main" id="{A6AE99EA-CD12-89DB-38A4-7192DFFACF96}"/>
              </a:ext>
            </a:extLst>
          </p:cNvPr>
          <p:cNvSpPr txBox="1"/>
          <p:nvPr/>
        </p:nvSpPr>
        <p:spPr>
          <a:xfrm>
            <a:off x="5516311" y="4701769"/>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46" name="TextBox 45">
            <a:extLst>
              <a:ext uri="{FF2B5EF4-FFF2-40B4-BE49-F238E27FC236}">
                <a16:creationId xmlns:a16="http://schemas.microsoft.com/office/drawing/2014/main" id="{FFF35C35-60F7-4F15-4375-069FCE0F23EE}"/>
              </a:ext>
            </a:extLst>
          </p:cNvPr>
          <p:cNvSpPr txBox="1"/>
          <p:nvPr/>
        </p:nvSpPr>
        <p:spPr>
          <a:xfrm>
            <a:off x="5516311" y="4999211"/>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~68</a:t>
            </a:r>
          </a:p>
        </p:txBody>
      </p:sp>
      <p:sp>
        <p:nvSpPr>
          <p:cNvPr id="47" name="TextBox 46">
            <a:extLst>
              <a:ext uri="{FF2B5EF4-FFF2-40B4-BE49-F238E27FC236}">
                <a16:creationId xmlns:a16="http://schemas.microsoft.com/office/drawing/2014/main" id="{E77052A2-2B05-A973-8C99-BD1835C2A8AA}"/>
              </a:ext>
            </a:extLst>
          </p:cNvPr>
          <p:cNvSpPr txBox="1"/>
          <p:nvPr/>
        </p:nvSpPr>
        <p:spPr>
          <a:xfrm>
            <a:off x="6472595" y="4701769"/>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48" name="TextBox 47">
            <a:extLst>
              <a:ext uri="{FF2B5EF4-FFF2-40B4-BE49-F238E27FC236}">
                <a16:creationId xmlns:a16="http://schemas.microsoft.com/office/drawing/2014/main" id="{623CBE95-503D-CEE2-961A-993131E0D2DC}"/>
              </a:ext>
            </a:extLst>
          </p:cNvPr>
          <p:cNvSpPr txBox="1"/>
          <p:nvPr/>
        </p:nvSpPr>
        <p:spPr>
          <a:xfrm>
            <a:off x="6472595" y="4999211"/>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~172</a:t>
            </a:r>
          </a:p>
        </p:txBody>
      </p:sp>
      <p:sp>
        <p:nvSpPr>
          <p:cNvPr id="49" name="TextBox 48">
            <a:extLst>
              <a:ext uri="{FF2B5EF4-FFF2-40B4-BE49-F238E27FC236}">
                <a16:creationId xmlns:a16="http://schemas.microsoft.com/office/drawing/2014/main" id="{E55DC528-E07F-780E-DCE4-FA49C511129F}"/>
              </a:ext>
            </a:extLst>
          </p:cNvPr>
          <p:cNvSpPr txBox="1"/>
          <p:nvPr/>
        </p:nvSpPr>
        <p:spPr>
          <a:xfrm>
            <a:off x="7218720" y="4701769"/>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50" name="TextBox 49">
            <a:extLst>
              <a:ext uri="{FF2B5EF4-FFF2-40B4-BE49-F238E27FC236}">
                <a16:creationId xmlns:a16="http://schemas.microsoft.com/office/drawing/2014/main" id="{AF95FEE2-8F2C-E441-89A8-3E79FE689322}"/>
              </a:ext>
            </a:extLst>
          </p:cNvPr>
          <p:cNvSpPr txBox="1"/>
          <p:nvPr/>
        </p:nvSpPr>
        <p:spPr>
          <a:xfrm>
            <a:off x="7218720" y="4999211"/>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~360</a:t>
            </a:r>
          </a:p>
        </p:txBody>
      </p:sp>
      <p:sp>
        <p:nvSpPr>
          <p:cNvPr id="4" name="Text Placeholder 3">
            <a:extLst>
              <a:ext uri="{FF2B5EF4-FFF2-40B4-BE49-F238E27FC236}">
                <a16:creationId xmlns:a16="http://schemas.microsoft.com/office/drawing/2014/main" id="{D36C9D5E-C615-B1CC-88CA-6DB55FE3004F}"/>
              </a:ext>
            </a:extLst>
          </p:cNvPr>
          <p:cNvSpPr>
            <a:spLocks noGrp="1"/>
          </p:cNvSpPr>
          <p:nvPr>
            <p:ph type="body" sz="quarter" idx="13"/>
          </p:nvPr>
        </p:nvSpPr>
        <p:spPr>
          <a:xfrm>
            <a:off x="361949" y="559576"/>
            <a:ext cx="9132780" cy="608824"/>
          </a:xfrm>
        </p:spPr>
        <p:txBody>
          <a:bodyPr/>
          <a:lstStyle/>
          <a:p>
            <a:r>
              <a:rPr lang="en-US" dirty="0">
                <a:solidFill>
                  <a:schemeClr val="accent2"/>
                </a:solidFill>
              </a:rPr>
              <a:t>Cylance</a:t>
            </a:r>
            <a:r>
              <a:rPr lang="en-US" sz="2000" baseline="60000" dirty="0">
                <a:solidFill>
                  <a:schemeClr val="accent2"/>
                </a:solidFill>
              </a:rPr>
              <a:t>®</a:t>
            </a:r>
            <a:r>
              <a:rPr lang="en-US" dirty="0">
                <a:solidFill>
                  <a:schemeClr val="accent2"/>
                </a:solidFill>
              </a:rPr>
              <a:t> AI: </a:t>
            </a:r>
            <a:r>
              <a:rPr lang="en-US" dirty="0"/>
              <a:t>Lighter Weight With Broader Coverage</a:t>
            </a:r>
          </a:p>
        </p:txBody>
      </p:sp>
      <p:sp>
        <p:nvSpPr>
          <p:cNvPr id="22" name="Rectangle 21">
            <a:extLst>
              <a:ext uri="{FF2B5EF4-FFF2-40B4-BE49-F238E27FC236}">
                <a16:creationId xmlns:a16="http://schemas.microsoft.com/office/drawing/2014/main" id="{6668A49F-C855-07E7-E73D-088172B64274}"/>
              </a:ext>
            </a:extLst>
          </p:cNvPr>
          <p:cNvSpPr/>
          <p:nvPr/>
        </p:nvSpPr>
        <p:spPr>
          <a:xfrm>
            <a:off x="8362950" y="1524000"/>
            <a:ext cx="3386138" cy="4608000"/>
          </a:xfrm>
          <a:prstGeom prst="rect">
            <a:avLst/>
          </a:prstGeom>
          <a:solidFill>
            <a:schemeClr val="bg1">
              <a:lumMod val="95000"/>
            </a:schemeClr>
          </a:solidFill>
          <a:ln w="190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DBB816B-EA10-B866-1E3B-83303E2CED59}"/>
              </a:ext>
            </a:extLst>
          </p:cNvPr>
          <p:cNvSpPr txBox="1"/>
          <p:nvPr/>
        </p:nvSpPr>
        <p:spPr>
          <a:xfrm>
            <a:off x="895868" y="1612384"/>
            <a:ext cx="2370186" cy="535531"/>
          </a:xfrm>
          <a:prstGeom prst="rect">
            <a:avLst/>
          </a:prstGeom>
          <a:noFill/>
        </p:spPr>
        <p:txBody>
          <a:bodyPr wrap="square">
            <a:spAutoFit/>
          </a:bodyPr>
          <a:lstStyle/>
          <a:p>
            <a:pPr algn="ctr">
              <a:lnSpc>
                <a:spcPct val="90000"/>
              </a:lnSpc>
            </a:pPr>
            <a:r>
              <a:rPr lang="en-US" sz="1600" b="1" dirty="0">
                <a:solidFill>
                  <a:srgbClr val="00A95C"/>
                </a:solidFill>
                <a:latin typeface="+mj-lt"/>
              </a:rPr>
              <a:t>Cylance overhead </a:t>
            </a:r>
            <a:br>
              <a:rPr lang="en-US" sz="1600" b="1" dirty="0">
                <a:solidFill>
                  <a:srgbClr val="00A95C"/>
                </a:solidFill>
                <a:latin typeface="+mj-lt"/>
              </a:rPr>
            </a:br>
            <a:r>
              <a:rPr lang="en-US" sz="1600" b="1" dirty="0">
                <a:solidFill>
                  <a:srgbClr val="00A95C"/>
                </a:solidFill>
                <a:latin typeface="+mj-lt"/>
              </a:rPr>
              <a:t>is imperceptible</a:t>
            </a:r>
          </a:p>
        </p:txBody>
      </p:sp>
      <p:sp>
        <p:nvSpPr>
          <p:cNvPr id="32" name="TextBox 31">
            <a:extLst>
              <a:ext uri="{FF2B5EF4-FFF2-40B4-BE49-F238E27FC236}">
                <a16:creationId xmlns:a16="http://schemas.microsoft.com/office/drawing/2014/main" id="{1C6695BA-E51D-3B63-E2ED-D789078BA680}"/>
              </a:ext>
            </a:extLst>
          </p:cNvPr>
          <p:cNvSpPr txBox="1"/>
          <p:nvPr/>
        </p:nvSpPr>
        <p:spPr>
          <a:xfrm>
            <a:off x="4241910" y="1612384"/>
            <a:ext cx="2445302" cy="535531"/>
          </a:xfrm>
          <a:prstGeom prst="rect">
            <a:avLst/>
          </a:prstGeom>
          <a:noFill/>
        </p:spPr>
        <p:txBody>
          <a:bodyPr wrap="square">
            <a:spAutoFit/>
          </a:bodyPr>
          <a:lstStyle/>
          <a:p>
            <a:pPr algn="ctr">
              <a:lnSpc>
                <a:spcPct val="90000"/>
              </a:lnSpc>
            </a:pPr>
            <a:r>
              <a:rPr lang="en-US" sz="1600" b="1" dirty="0">
                <a:solidFill>
                  <a:srgbClr val="DA2128"/>
                </a:solidFill>
                <a:latin typeface="+mj-lt"/>
              </a:rPr>
              <a:t>Others overhead bogs </a:t>
            </a:r>
            <a:br>
              <a:rPr lang="en-US" sz="1600" b="1" dirty="0">
                <a:solidFill>
                  <a:srgbClr val="DA2128"/>
                </a:solidFill>
                <a:latin typeface="+mj-lt"/>
              </a:rPr>
            </a:br>
            <a:r>
              <a:rPr lang="en-US" sz="1600" b="1" dirty="0">
                <a:solidFill>
                  <a:srgbClr val="DA2128"/>
                </a:solidFill>
                <a:latin typeface="+mj-lt"/>
              </a:rPr>
              <a:t>down systems</a:t>
            </a:r>
          </a:p>
        </p:txBody>
      </p:sp>
      <p:cxnSp>
        <p:nvCxnSpPr>
          <p:cNvPr id="33" name="Straight Arrow Connector 32">
            <a:extLst>
              <a:ext uri="{FF2B5EF4-FFF2-40B4-BE49-F238E27FC236}">
                <a16:creationId xmlns:a16="http://schemas.microsoft.com/office/drawing/2014/main" id="{1F1CE4DB-4DC6-4DEA-5535-5F3D1FC60CD2}"/>
              </a:ext>
            </a:extLst>
          </p:cNvPr>
          <p:cNvCxnSpPr>
            <a:cxnSpLocks/>
          </p:cNvCxnSpPr>
          <p:nvPr/>
        </p:nvCxnSpPr>
        <p:spPr>
          <a:xfrm>
            <a:off x="2071436" y="2124074"/>
            <a:ext cx="0" cy="2700000"/>
          </a:xfrm>
          <a:prstGeom prst="straightConnector1">
            <a:avLst/>
          </a:prstGeom>
          <a:ln w="25400">
            <a:solidFill>
              <a:srgbClr val="00A95C"/>
            </a:solidFill>
            <a:tailEnd type="oval" w="lg" len="lg"/>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D1D0474-5687-6441-FDDC-D3D7C1FF1FCD}"/>
              </a:ext>
            </a:extLst>
          </p:cNvPr>
          <p:cNvGrpSpPr/>
          <p:nvPr/>
        </p:nvGrpSpPr>
        <p:grpSpPr>
          <a:xfrm flipV="1">
            <a:off x="3763561" y="2124073"/>
            <a:ext cx="3402000" cy="2700000"/>
            <a:chOff x="3763561" y="4796185"/>
            <a:chExt cx="3402000" cy="1188001"/>
          </a:xfrm>
        </p:grpSpPr>
        <p:cxnSp>
          <p:nvCxnSpPr>
            <p:cNvPr id="35" name="Straight Arrow Connector 34">
              <a:extLst>
                <a:ext uri="{FF2B5EF4-FFF2-40B4-BE49-F238E27FC236}">
                  <a16:creationId xmlns:a16="http://schemas.microsoft.com/office/drawing/2014/main" id="{FD8BB91D-4E28-07BE-1326-9342F200C2EC}"/>
                </a:ext>
              </a:extLst>
            </p:cNvPr>
            <p:cNvCxnSpPr>
              <a:cxnSpLocks/>
            </p:cNvCxnSpPr>
            <p:nvPr/>
          </p:nvCxnSpPr>
          <p:spPr>
            <a:xfrm flipV="1">
              <a:off x="5468686" y="4796186"/>
              <a:ext cx="0" cy="1188000"/>
            </a:xfrm>
            <a:prstGeom prst="straightConnector1">
              <a:avLst/>
            </a:prstGeom>
            <a:ln w="25400">
              <a:solidFill>
                <a:srgbClr val="DA2128"/>
              </a:solidFill>
              <a:tailEnd type="oval" w="lg" len="lg"/>
            </a:ln>
          </p:spPr>
          <p:style>
            <a:lnRef idx="1">
              <a:schemeClr val="accent1"/>
            </a:lnRef>
            <a:fillRef idx="0">
              <a:schemeClr val="accent1"/>
            </a:fillRef>
            <a:effectRef idx="0">
              <a:schemeClr val="accent1"/>
            </a:effectRef>
            <a:fontRef idx="minor">
              <a:schemeClr val="tx1"/>
            </a:fontRef>
          </p:style>
        </p:cxnSp>
        <p:sp>
          <p:nvSpPr>
            <p:cNvPr id="36" name="Right Bracket 35">
              <a:extLst>
                <a:ext uri="{FF2B5EF4-FFF2-40B4-BE49-F238E27FC236}">
                  <a16:creationId xmlns:a16="http://schemas.microsoft.com/office/drawing/2014/main" id="{F6CADDB2-3C62-EEA2-469C-061D68CF0591}"/>
                </a:ext>
              </a:extLst>
            </p:cNvPr>
            <p:cNvSpPr/>
            <p:nvPr/>
          </p:nvSpPr>
          <p:spPr>
            <a:xfrm rot="5400000">
              <a:off x="4870561" y="3689185"/>
              <a:ext cx="1188000" cy="3402000"/>
            </a:xfrm>
            <a:prstGeom prst="rightBracket">
              <a:avLst>
                <a:gd name="adj" fmla="val 18"/>
              </a:avLst>
            </a:prstGeom>
            <a:ln w="25400">
              <a:solidFill>
                <a:srgbClr val="DA2128"/>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TextBox 6">
            <a:extLst>
              <a:ext uri="{FF2B5EF4-FFF2-40B4-BE49-F238E27FC236}">
                <a16:creationId xmlns:a16="http://schemas.microsoft.com/office/drawing/2014/main" id="{520425A2-E14B-0A27-4658-0FBCD6453DC9}"/>
              </a:ext>
            </a:extLst>
          </p:cNvPr>
          <p:cNvSpPr txBox="1"/>
          <p:nvPr/>
        </p:nvSpPr>
        <p:spPr>
          <a:xfrm>
            <a:off x="8683724" y="2016923"/>
            <a:ext cx="3347173" cy="3493264"/>
          </a:xfrm>
          <a:prstGeom prst="rect">
            <a:avLst/>
          </a:prstGeom>
          <a:noFill/>
        </p:spPr>
        <p:txBody>
          <a:bodyPr wrap="square">
            <a:spAutoFit/>
          </a:bodyPr>
          <a:lstStyle/>
          <a:p>
            <a:pPr>
              <a:spcBef>
                <a:spcPts val="300"/>
              </a:spcBef>
            </a:pPr>
            <a:r>
              <a:rPr lang="en-US" sz="3600" dirty="0">
                <a:solidFill>
                  <a:schemeClr val="accent2"/>
                </a:solidFill>
              </a:rPr>
              <a:t>Cylance</a:t>
            </a:r>
            <a:r>
              <a:rPr lang="en-US" sz="2400" baseline="60000" dirty="0">
                <a:solidFill>
                  <a:schemeClr val="accent2"/>
                </a:solidFill>
              </a:rPr>
              <a:t>®</a:t>
            </a:r>
            <a:r>
              <a:rPr lang="en-US" sz="3600" dirty="0">
                <a:solidFill>
                  <a:schemeClr val="accent2"/>
                </a:solidFill>
              </a:rPr>
              <a:t> AI</a:t>
            </a:r>
          </a:p>
          <a:p>
            <a:pPr>
              <a:spcBef>
                <a:spcPts val="1800"/>
              </a:spcBef>
            </a:pPr>
            <a:r>
              <a:rPr lang="en-US" b="1" dirty="0">
                <a:solidFill>
                  <a:schemeClr val="accent2"/>
                </a:solidFill>
                <a:latin typeface="+mj-lt"/>
              </a:rPr>
              <a:t>Effective for:</a:t>
            </a:r>
          </a:p>
          <a:p>
            <a:pPr>
              <a:spcBef>
                <a:spcPts val="600"/>
              </a:spcBef>
            </a:pPr>
            <a:r>
              <a:rPr lang="en-US" sz="1400" dirty="0"/>
              <a:t>Modern AND legacy OSs</a:t>
            </a:r>
          </a:p>
          <a:p>
            <a:pPr>
              <a:spcBef>
                <a:spcPts val="600"/>
              </a:spcBef>
            </a:pPr>
            <a:r>
              <a:rPr lang="en-US" sz="1400" dirty="0"/>
              <a:t>Powerful AND depleted resources</a:t>
            </a:r>
          </a:p>
          <a:p>
            <a:pPr>
              <a:spcBef>
                <a:spcPts val="600"/>
              </a:spcBef>
            </a:pPr>
            <a:r>
              <a:rPr lang="en-US" sz="1400" dirty="0"/>
              <a:t>Connected AND isolated systems</a:t>
            </a:r>
          </a:p>
          <a:p>
            <a:pPr>
              <a:spcBef>
                <a:spcPts val="2400"/>
              </a:spcBef>
            </a:pPr>
            <a:r>
              <a:rPr lang="en-US" b="1" dirty="0">
                <a:solidFill>
                  <a:schemeClr val="accent2"/>
                </a:solidFill>
                <a:latin typeface="+mj-lt"/>
              </a:rPr>
              <a:t>Resistant to:</a:t>
            </a:r>
          </a:p>
          <a:p>
            <a:pPr>
              <a:spcBef>
                <a:spcPts val="600"/>
              </a:spcBef>
            </a:pPr>
            <a:r>
              <a:rPr lang="en-US" sz="1400" dirty="0"/>
              <a:t>Protection disabling payloads</a:t>
            </a:r>
          </a:p>
          <a:p>
            <a:pPr>
              <a:spcBef>
                <a:spcPts val="600"/>
              </a:spcBef>
            </a:pPr>
            <a:r>
              <a:rPr lang="en-US" sz="1400" dirty="0"/>
              <a:t>AP Roaming weakness</a:t>
            </a:r>
          </a:p>
          <a:p>
            <a:pPr>
              <a:spcBef>
                <a:spcPts val="600"/>
              </a:spcBef>
            </a:pPr>
            <a:r>
              <a:rPr lang="en-US" sz="1400" dirty="0"/>
              <a:t>Network destination denial</a:t>
            </a:r>
          </a:p>
        </p:txBody>
      </p:sp>
      <p:sp>
        <p:nvSpPr>
          <p:cNvPr id="2" name="Rectangle 1">
            <a:extLst>
              <a:ext uri="{FF2B5EF4-FFF2-40B4-BE49-F238E27FC236}">
                <a16:creationId xmlns:a16="http://schemas.microsoft.com/office/drawing/2014/main" id="{281E5CED-54DC-489A-05AE-37891CE5C450}"/>
              </a:ext>
            </a:extLst>
          </p:cNvPr>
          <p:cNvSpPr/>
          <p:nvPr/>
        </p:nvSpPr>
        <p:spPr>
          <a:xfrm>
            <a:off x="3071561" y="5486400"/>
            <a:ext cx="1394125" cy="3416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1</a:t>
            </a:r>
            <a:endParaRPr lang="en-US" dirty="0"/>
          </a:p>
        </p:txBody>
      </p:sp>
      <p:sp>
        <p:nvSpPr>
          <p:cNvPr id="5" name="Rectangle 4">
            <a:extLst>
              <a:ext uri="{FF2B5EF4-FFF2-40B4-BE49-F238E27FC236}">
                <a16:creationId xmlns:a16="http://schemas.microsoft.com/office/drawing/2014/main" id="{7F2C113D-A6B4-70DB-8E26-8DD7C274CF11}"/>
              </a:ext>
            </a:extLst>
          </p:cNvPr>
          <p:cNvSpPr/>
          <p:nvPr/>
        </p:nvSpPr>
        <p:spPr>
          <a:xfrm>
            <a:off x="4748058" y="5486400"/>
            <a:ext cx="1394125" cy="3416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2</a:t>
            </a:r>
            <a:endParaRPr lang="en-US" dirty="0"/>
          </a:p>
        </p:txBody>
      </p:sp>
      <p:sp>
        <p:nvSpPr>
          <p:cNvPr id="8" name="Rectangle 7">
            <a:extLst>
              <a:ext uri="{FF2B5EF4-FFF2-40B4-BE49-F238E27FC236}">
                <a16:creationId xmlns:a16="http://schemas.microsoft.com/office/drawing/2014/main" id="{1BC12964-DC6F-A1A0-B82F-27E079652F7E}"/>
              </a:ext>
            </a:extLst>
          </p:cNvPr>
          <p:cNvSpPr/>
          <p:nvPr/>
        </p:nvSpPr>
        <p:spPr>
          <a:xfrm>
            <a:off x="6472595" y="5489679"/>
            <a:ext cx="1394125" cy="3416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3</a:t>
            </a:r>
            <a:endParaRPr lang="en-US" dirty="0"/>
          </a:p>
        </p:txBody>
      </p:sp>
    </p:spTree>
    <p:extLst>
      <p:ext uri="{BB962C8B-B14F-4D97-AF65-F5344CB8AC3E}">
        <p14:creationId xmlns:p14="http://schemas.microsoft.com/office/powerpoint/2010/main" val="3343366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B08A05A-C41F-333B-7841-3DAC4A6D6EBF}"/>
              </a:ext>
            </a:extLst>
          </p:cNvPr>
          <p:cNvGraphicFramePr/>
          <p:nvPr>
            <p:extLst>
              <p:ext uri="{D42A27DB-BD31-4B8C-83A1-F6EECF244321}">
                <p14:modId xmlns:p14="http://schemas.microsoft.com/office/powerpoint/2010/main" val="1850363685"/>
              </p:ext>
            </p:extLst>
          </p:nvPr>
        </p:nvGraphicFramePr>
        <p:xfrm>
          <a:off x="442913" y="1524000"/>
          <a:ext cx="7713042" cy="460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6A9A53E-9068-9B61-54DC-A2C7D35278D1}"/>
              </a:ext>
            </a:extLst>
          </p:cNvPr>
          <p:cNvSpPr txBox="1"/>
          <p:nvPr/>
        </p:nvSpPr>
        <p:spPr>
          <a:xfrm>
            <a:off x="1372936" y="4701769"/>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~5% CPU</a:t>
            </a:r>
          </a:p>
        </p:txBody>
      </p:sp>
      <p:sp>
        <p:nvSpPr>
          <p:cNvPr id="22" name="TextBox 21">
            <a:extLst>
              <a:ext uri="{FF2B5EF4-FFF2-40B4-BE49-F238E27FC236}">
                <a16:creationId xmlns:a16="http://schemas.microsoft.com/office/drawing/2014/main" id="{242A9C30-5A6E-8B7F-A23A-0A6F2C98F046}"/>
              </a:ext>
            </a:extLst>
          </p:cNvPr>
          <p:cNvSpPr txBox="1"/>
          <p:nvPr/>
        </p:nvSpPr>
        <p:spPr>
          <a:xfrm>
            <a:off x="1372936" y="4999211"/>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~42 min.</a:t>
            </a:r>
          </a:p>
        </p:txBody>
      </p:sp>
      <p:sp>
        <p:nvSpPr>
          <p:cNvPr id="24" name="TextBox 23">
            <a:extLst>
              <a:ext uri="{FF2B5EF4-FFF2-40B4-BE49-F238E27FC236}">
                <a16:creationId xmlns:a16="http://schemas.microsoft.com/office/drawing/2014/main" id="{28FDE2D8-0307-F5E8-B022-444DAA5A1555}"/>
              </a:ext>
            </a:extLst>
          </p:cNvPr>
          <p:cNvSpPr txBox="1"/>
          <p:nvPr/>
        </p:nvSpPr>
        <p:spPr>
          <a:xfrm>
            <a:off x="2119061" y="4701769"/>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~5%</a:t>
            </a:r>
          </a:p>
        </p:txBody>
      </p:sp>
      <p:sp>
        <p:nvSpPr>
          <p:cNvPr id="26" name="TextBox 25">
            <a:extLst>
              <a:ext uri="{FF2B5EF4-FFF2-40B4-BE49-F238E27FC236}">
                <a16:creationId xmlns:a16="http://schemas.microsoft.com/office/drawing/2014/main" id="{174EE0EC-1646-14F8-490E-F173B5AA2A17}"/>
              </a:ext>
            </a:extLst>
          </p:cNvPr>
          <p:cNvSpPr txBox="1"/>
          <p:nvPr/>
        </p:nvSpPr>
        <p:spPr>
          <a:xfrm>
            <a:off x="2119061" y="4999211"/>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~27</a:t>
            </a:r>
          </a:p>
        </p:txBody>
      </p:sp>
      <p:sp>
        <p:nvSpPr>
          <p:cNvPr id="27" name="TextBox 26">
            <a:extLst>
              <a:ext uri="{FF2B5EF4-FFF2-40B4-BE49-F238E27FC236}">
                <a16:creationId xmlns:a16="http://schemas.microsoft.com/office/drawing/2014/main" id="{10988875-5EBC-A5B1-8DE0-F8D6B63967D4}"/>
              </a:ext>
            </a:extLst>
          </p:cNvPr>
          <p:cNvSpPr txBox="1"/>
          <p:nvPr/>
        </p:nvSpPr>
        <p:spPr>
          <a:xfrm>
            <a:off x="3071561" y="4701769"/>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28" name="TextBox 27">
            <a:extLst>
              <a:ext uri="{FF2B5EF4-FFF2-40B4-BE49-F238E27FC236}">
                <a16:creationId xmlns:a16="http://schemas.microsoft.com/office/drawing/2014/main" id="{D4214319-88FC-1B57-5C43-139C1BA856A8}"/>
              </a:ext>
            </a:extLst>
          </p:cNvPr>
          <p:cNvSpPr txBox="1"/>
          <p:nvPr/>
        </p:nvSpPr>
        <p:spPr>
          <a:xfrm>
            <a:off x="3071561" y="4999211"/>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~73</a:t>
            </a:r>
          </a:p>
        </p:txBody>
      </p:sp>
      <p:sp>
        <p:nvSpPr>
          <p:cNvPr id="30" name="TextBox 29">
            <a:extLst>
              <a:ext uri="{FF2B5EF4-FFF2-40B4-BE49-F238E27FC236}">
                <a16:creationId xmlns:a16="http://schemas.microsoft.com/office/drawing/2014/main" id="{92DA7CF1-8BE9-02AD-71E3-C185106CDF3D}"/>
              </a:ext>
            </a:extLst>
          </p:cNvPr>
          <p:cNvSpPr txBox="1"/>
          <p:nvPr/>
        </p:nvSpPr>
        <p:spPr>
          <a:xfrm>
            <a:off x="3817686" y="4701769"/>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38" name="TextBox 37">
            <a:extLst>
              <a:ext uri="{FF2B5EF4-FFF2-40B4-BE49-F238E27FC236}">
                <a16:creationId xmlns:a16="http://schemas.microsoft.com/office/drawing/2014/main" id="{64E0FA21-7A30-BFF5-B4AD-7630D06A959D}"/>
              </a:ext>
            </a:extLst>
          </p:cNvPr>
          <p:cNvSpPr txBox="1"/>
          <p:nvPr/>
        </p:nvSpPr>
        <p:spPr>
          <a:xfrm>
            <a:off x="3817686" y="4999211"/>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~52</a:t>
            </a:r>
          </a:p>
        </p:txBody>
      </p:sp>
      <p:sp>
        <p:nvSpPr>
          <p:cNvPr id="39" name="TextBox 38">
            <a:extLst>
              <a:ext uri="{FF2B5EF4-FFF2-40B4-BE49-F238E27FC236}">
                <a16:creationId xmlns:a16="http://schemas.microsoft.com/office/drawing/2014/main" id="{5694FBC7-0287-4356-4237-6F97B2870ABF}"/>
              </a:ext>
            </a:extLst>
          </p:cNvPr>
          <p:cNvSpPr txBox="1"/>
          <p:nvPr/>
        </p:nvSpPr>
        <p:spPr>
          <a:xfrm>
            <a:off x="4770186" y="4701769"/>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40" name="TextBox 39">
            <a:extLst>
              <a:ext uri="{FF2B5EF4-FFF2-40B4-BE49-F238E27FC236}">
                <a16:creationId xmlns:a16="http://schemas.microsoft.com/office/drawing/2014/main" id="{2E683875-019A-9302-D51A-B3C80B1F05A6}"/>
              </a:ext>
            </a:extLst>
          </p:cNvPr>
          <p:cNvSpPr txBox="1"/>
          <p:nvPr/>
        </p:nvSpPr>
        <p:spPr>
          <a:xfrm>
            <a:off x="4770186" y="4999211"/>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~130</a:t>
            </a:r>
          </a:p>
        </p:txBody>
      </p:sp>
      <p:sp>
        <p:nvSpPr>
          <p:cNvPr id="41" name="TextBox 40">
            <a:extLst>
              <a:ext uri="{FF2B5EF4-FFF2-40B4-BE49-F238E27FC236}">
                <a16:creationId xmlns:a16="http://schemas.microsoft.com/office/drawing/2014/main" id="{6F97A838-6E21-A1E1-AF37-E0ECEC112762}"/>
              </a:ext>
            </a:extLst>
          </p:cNvPr>
          <p:cNvSpPr txBox="1"/>
          <p:nvPr/>
        </p:nvSpPr>
        <p:spPr>
          <a:xfrm>
            <a:off x="5516311" y="4701769"/>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42" name="TextBox 41">
            <a:extLst>
              <a:ext uri="{FF2B5EF4-FFF2-40B4-BE49-F238E27FC236}">
                <a16:creationId xmlns:a16="http://schemas.microsoft.com/office/drawing/2014/main" id="{47B279FD-9A6C-9D75-9967-0781D15C2487}"/>
              </a:ext>
            </a:extLst>
          </p:cNvPr>
          <p:cNvSpPr txBox="1"/>
          <p:nvPr/>
        </p:nvSpPr>
        <p:spPr>
          <a:xfrm>
            <a:off x="5516311" y="4999211"/>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~68</a:t>
            </a:r>
          </a:p>
        </p:txBody>
      </p:sp>
      <p:sp>
        <p:nvSpPr>
          <p:cNvPr id="43" name="TextBox 42">
            <a:extLst>
              <a:ext uri="{FF2B5EF4-FFF2-40B4-BE49-F238E27FC236}">
                <a16:creationId xmlns:a16="http://schemas.microsoft.com/office/drawing/2014/main" id="{3B97F1DB-4F24-EE72-17A3-AF07E9409B6A}"/>
              </a:ext>
            </a:extLst>
          </p:cNvPr>
          <p:cNvSpPr txBox="1"/>
          <p:nvPr/>
        </p:nvSpPr>
        <p:spPr>
          <a:xfrm>
            <a:off x="6472595" y="4701769"/>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44" name="TextBox 43">
            <a:extLst>
              <a:ext uri="{FF2B5EF4-FFF2-40B4-BE49-F238E27FC236}">
                <a16:creationId xmlns:a16="http://schemas.microsoft.com/office/drawing/2014/main" id="{575FD953-3480-6F6A-2D4B-5EB8509CC348}"/>
              </a:ext>
            </a:extLst>
          </p:cNvPr>
          <p:cNvSpPr txBox="1"/>
          <p:nvPr/>
        </p:nvSpPr>
        <p:spPr>
          <a:xfrm>
            <a:off x="6472595" y="4999211"/>
            <a:ext cx="648000" cy="252000"/>
          </a:xfrm>
          <a:prstGeom prst="rect">
            <a:avLst/>
          </a:prstGeom>
          <a:solidFill>
            <a:schemeClr val="bg1"/>
          </a:solidFill>
          <a:ln w="19050">
            <a:solidFill>
              <a:schemeClr val="accent6"/>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~172</a:t>
            </a:r>
          </a:p>
        </p:txBody>
      </p:sp>
      <p:sp>
        <p:nvSpPr>
          <p:cNvPr id="45" name="TextBox 44">
            <a:extLst>
              <a:ext uri="{FF2B5EF4-FFF2-40B4-BE49-F238E27FC236}">
                <a16:creationId xmlns:a16="http://schemas.microsoft.com/office/drawing/2014/main" id="{8EC88EE0-7B45-58A6-6DBF-EE17C54EB776}"/>
              </a:ext>
            </a:extLst>
          </p:cNvPr>
          <p:cNvSpPr txBox="1"/>
          <p:nvPr/>
        </p:nvSpPr>
        <p:spPr>
          <a:xfrm>
            <a:off x="7218720" y="4701769"/>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rgbClr val="DA2128"/>
                </a:solidFill>
                <a:latin typeface="+mj-lt"/>
                <a:ea typeface="Roboto Light" panose="02000000000000000000" pitchFamily="2" charset="0"/>
              </a:rPr>
              <a:t>~100%</a:t>
            </a:r>
          </a:p>
        </p:txBody>
      </p:sp>
      <p:sp>
        <p:nvSpPr>
          <p:cNvPr id="46" name="TextBox 45">
            <a:extLst>
              <a:ext uri="{FF2B5EF4-FFF2-40B4-BE49-F238E27FC236}">
                <a16:creationId xmlns:a16="http://schemas.microsoft.com/office/drawing/2014/main" id="{14B2FC93-8281-C5AF-7E0F-B7234C239A97}"/>
              </a:ext>
            </a:extLst>
          </p:cNvPr>
          <p:cNvSpPr txBox="1"/>
          <p:nvPr/>
        </p:nvSpPr>
        <p:spPr>
          <a:xfrm>
            <a:off x="7218720" y="4999211"/>
            <a:ext cx="648000" cy="252000"/>
          </a:xfrm>
          <a:prstGeom prst="rect">
            <a:avLst/>
          </a:prstGeom>
          <a:solidFill>
            <a:schemeClr val="bg1"/>
          </a:solidFill>
          <a:ln w="19050">
            <a:solidFill>
              <a:schemeClr val="accent2"/>
            </a:solidFill>
          </a:ln>
        </p:spPr>
        <p:txBody>
          <a:bodyPr wrap="square" lIns="0" tIns="0" rIns="0" bIns="0" rtlCol="0" anchor="ctr">
            <a:noAutofit/>
          </a:bodyPr>
          <a:lstStyle/>
          <a:p>
            <a:pPr algn="ctr"/>
            <a:r>
              <a:rPr lang="en-US" sz="900" dirty="0">
                <a:solidFill>
                  <a:schemeClr val="accent1"/>
                </a:solidFill>
                <a:latin typeface="+mj-lt"/>
                <a:ea typeface="Roboto Light" panose="02000000000000000000" pitchFamily="2" charset="0"/>
              </a:rPr>
              <a:t>~360</a:t>
            </a:r>
          </a:p>
        </p:txBody>
      </p:sp>
      <p:sp>
        <p:nvSpPr>
          <p:cNvPr id="4" name="Text Placeholder 3">
            <a:extLst>
              <a:ext uri="{FF2B5EF4-FFF2-40B4-BE49-F238E27FC236}">
                <a16:creationId xmlns:a16="http://schemas.microsoft.com/office/drawing/2014/main" id="{FC4F142A-BCBD-9D36-CAE9-56249CAF2C59}"/>
              </a:ext>
            </a:extLst>
          </p:cNvPr>
          <p:cNvSpPr>
            <a:spLocks noGrp="1"/>
          </p:cNvSpPr>
          <p:nvPr>
            <p:ph type="body" sz="quarter" idx="13"/>
          </p:nvPr>
        </p:nvSpPr>
        <p:spPr/>
        <p:txBody>
          <a:bodyPr/>
          <a:lstStyle/>
          <a:p>
            <a:r>
              <a:rPr lang="en-US" dirty="0">
                <a:solidFill>
                  <a:schemeClr val="accent2"/>
                </a:solidFill>
              </a:rPr>
              <a:t>Unpacking the Whitespace </a:t>
            </a:r>
            <a:r>
              <a:rPr lang="en-US" dirty="0"/>
              <a:t>– What Does This Difference Mean?</a:t>
            </a:r>
          </a:p>
        </p:txBody>
      </p:sp>
      <p:sp>
        <p:nvSpPr>
          <p:cNvPr id="23" name="Freeform: Shape 22">
            <a:extLst>
              <a:ext uri="{FF2B5EF4-FFF2-40B4-BE49-F238E27FC236}">
                <a16:creationId xmlns:a16="http://schemas.microsoft.com/office/drawing/2014/main" id="{ABE7E85B-8BF3-AB1E-25C4-F6ECBA1A1223}"/>
              </a:ext>
            </a:extLst>
          </p:cNvPr>
          <p:cNvSpPr/>
          <p:nvPr/>
        </p:nvSpPr>
        <p:spPr>
          <a:xfrm>
            <a:off x="3048000" y="2451448"/>
            <a:ext cx="4819650" cy="1714500"/>
          </a:xfrm>
          <a:custGeom>
            <a:avLst/>
            <a:gdLst>
              <a:gd name="connsiteX0" fmla="*/ 9525 w 4819650"/>
              <a:gd name="connsiteY0" fmla="*/ 571500 h 1714500"/>
              <a:gd name="connsiteX1" fmla="*/ 762000 w 4819650"/>
              <a:gd name="connsiteY1" fmla="*/ 571500 h 1714500"/>
              <a:gd name="connsiteX2" fmla="*/ 762000 w 4819650"/>
              <a:gd name="connsiteY2" fmla="*/ 323850 h 1714500"/>
              <a:gd name="connsiteX3" fmla="*/ 1428750 w 4819650"/>
              <a:gd name="connsiteY3" fmla="*/ 323850 h 1714500"/>
              <a:gd name="connsiteX4" fmla="*/ 1428750 w 4819650"/>
              <a:gd name="connsiteY4" fmla="*/ 1714500 h 1714500"/>
              <a:gd name="connsiteX5" fmla="*/ 2466975 w 4819650"/>
              <a:gd name="connsiteY5" fmla="*/ 1714500 h 1714500"/>
              <a:gd name="connsiteX6" fmla="*/ 2466975 w 4819650"/>
              <a:gd name="connsiteY6" fmla="*/ 1028700 h 1714500"/>
              <a:gd name="connsiteX7" fmla="*/ 3124200 w 4819650"/>
              <a:gd name="connsiteY7" fmla="*/ 1028700 h 1714500"/>
              <a:gd name="connsiteX8" fmla="*/ 3124200 w 4819650"/>
              <a:gd name="connsiteY8" fmla="*/ 1076325 h 1714500"/>
              <a:gd name="connsiteX9" fmla="*/ 4162425 w 4819650"/>
              <a:gd name="connsiteY9" fmla="*/ 1076325 h 1714500"/>
              <a:gd name="connsiteX10" fmla="*/ 4162425 w 4819650"/>
              <a:gd name="connsiteY10" fmla="*/ 457200 h 1714500"/>
              <a:gd name="connsiteX11" fmla="*/ 4819650 w 4819650"/>
              <a:gd name="connsiteY11" fmla="*/ 457200 h 1714500"/>
              <a:gd name="connsiteX12" fmla="*/ 4819650 w 4819650"/>
              <a:gd name="connsiteY12" fmla="*/ 0 h 1714500"/>
              <a:gd name="connsiteX13" fmla="*/ 0 w 4819650"/>
              <a:gd name="connsiteY13" fmla="*/ 0 h 1714500"/>
              <a:gd name="connsiteX14" fmla="*/ 9525 w 4819650"/>
              <a:gd name="connsiteY14" fmla="*/ 5715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19650" h="1714500">
                <a:moveTo>
                  <a:pt x="9525" y="571500"/>
                </a:moveTo>
                <a:lnTo>
                  <a:pt x="762000" y="571500"/>
                </a:lnTo>
                <a:lnTo>
                  <a:pt x="762000" y="323850"/>
                </a:lnTo>
                <a:lnTo>
                  <a:pt x="1428750" y="323850"/>
                </a:lnTo>
                <a:lnTo>
                  <a:pt x="1428750" y="1714500"/>
                </a:lnTo>
                <a:lnTo>
                  <a:pt x="2466975" y="1714500"/>
                </a:lnTo>
                <a:lnTo>
                  <a:pt x="2466975" y="1028700"/>
                </a:lnTo>
                <a:lnTo>
                  <a:pt x="3124200" y="1028700"/>
                </a:lnTo>
                <a:lnTo>
                  <a:pt x="3124200" y="1076325"/>
                </a:lnTo>
                <a:lnTo>
                  <a:pt x="4162425" y="1076325"/>
                </a:lnTo>
                <a:lnTo>
                  <a:pt x="4162425" y="457200"/>
                </a:lnTo>
                <a:lnTo>
                  <a:pt x="4819650" y="457200"/>
                </a:lnTo>
                <a:lnTo>
                  <a:pt x="4819650" y="0"/>
                </a:lnTo>
                <a:lnTo>
                  <a:pt x="0" y="0"/>
                </a:lnTo>
                <a:lnTo>
                  <a:pt x="9525" y="571500"/>
                </a:lnTo>
                <a:close/>
              </a:path>
            </a:pathLst>
          </a:custGeom>
          <a:solidFill>
            <a:schemeClr val="bg1"/>
          </a:solidFill>
          <a:ln w="31750">
            <a:solidFill>
              <a:srgbClr val="DA21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B45CBF9B-8A25-A1BA-0050-ED1841414918}"/>
              </a:ext>
            </a:extLst>
          </p:cNvPr>
          <p:cNvCxnSpPr>
            <a:cxnSpLocks/>
          </p:cNvCxnSpPr>
          <p:nvPr/>
        </p:nvCxnSpPr>
        <p:spPr>
          <a:xfrm>
            <a:off x="7864575" y="2809875"/>
            <a:ext cx="752475" cy="0"/>
          </a:xfrm>
          <a:prstGeom prst="line">
            <a:avLst/>
          </a:prstGeom>
          <a:ln w="25400">
            <a:solidFill>
              <a:srgbClr val="DA2128"/>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5BCECBB-F654-8A67-C38C-D75B1390E0D2}"/>
              </a:ext>
            </a:extLst>
          </p:cNvPr>
          <p:cNvSpPr txBox="1"/>
          <p:nvPr/>
        </p:nvSpPr>
        <p:spPr>
          <a:xfrm>
            <a:off x="8552803" y="1701284"/>
            <a:ext cx="3047999" cy="369332"/>
          </a:xfrm>
          <a:prstGeom prst="rect">
            <a:avLst/>
          </a:prstGeom>
          <a:noFill/>
        </p:spPr>
        <p:txBody>
          <a:bodyPr wrap="square">
            <a:spAutoFit/>
          </a:bodyPr>
          <a:lstStyle/>
          <a:p>
            <a:r>
              <a:rPr lang="en-US" b="1" dirty="0">
                <a:solidFill>
                  <a:srgbClr val="DA2128"/>
                </a:solidFill>
                <a:latin typeface="+mj-lt"/>
                <a:sym typeface="Wingdings 3" panose="05040102010807070707" pitchFamily="18" charset="2"/>
              </a:rPr>
              <a:t> </a:t>
            </a:r>
            <a:r>
              <a:rPr lang="en-US" b="1" dirty="0">
                <a:solidFill>
                  <a:srgbClr val="DA2128"/>
                </a:solidFill>
                <a:latin typeface="+mj-lt"/>
              </a:rPr>
              <a:t>More security incidents</a:t>
            </a:r>
          </a:p>
        </p:txBody>
      </p:sp>
      <p:sp>
        <p:nvSpPr>
          <p:cNvPr id="31" name="TextBox 30">
            <a:extLst>
              <a:ext uri="{FF2B5EF4-FFF2-40B4-BE49-F238E27FC236}">
                <a16:creationId xmlns:a16="http://schemas.microsoft.com/office/drawing/2014/main" id="{32E9F1FD-240F-6E01-8EF1-B7C0EDC7C21B}"/>
              </a:ext>
            </a:extLst>
          </p:cNvPr>
          <p:cNvSpPr txBox="1"/>
          <p:nvPr/>
        </p:nvSpPr>
        <p:spPr>
          <a:xfrm>
            <a:off x="8552803" y="2621357"/>
            <a:ext cx="3047999" cy="369332"/>
          </a:xfrm>
          <a:prstGeom prst="rect">
            <a:avLst/>
          </a:prstGeom>
          <a:noFill/>
        </p:spPr>
        <p:txBody>
          <a:bodyPr wrap="square">
            <a:spAutoFit/>
          </a:bodyPr>
          <a:lstStyle/>
          <a:p>
            <a:r>
              <a:rPr lang="en-US" b="1" dirty="0">
                <a:solidFill>
                  <a:srgbClr val="DA2128"/>
                </a:solidFill>
                <a:latin typeface="+mj-lt"/>
                <a:sym typeface="Wingdings 3" panose="05040102010807070707" pitchFamily="18" charset="2"/>
              </a:rPr>
              <a:t> </a:t>
            </a:r>
            <a:r>
              <a:rPr lang="en-US" b="1" dirty="0">
                <a:solidFill>
                  <a:srgbClr val="DA2128"/>
                </a:solidFill>
                <a:latin typeface="+mj-lt"/>
              </a:rPr>
              <a:t>More SOC burden</a:t>
            </a:r>
          </a:p>
        </p:txBody>
      </p:sp>
      <p:sp>
        <p:nvSpPr>
          <p:cNvPr id="32" name="TextBox 31">
            <a:extLst>
              <a:ext uri="{FF2B5EF4-FFF2-40B4-BE49-F238E27FC236}">
                <a16:creationId xmlns:a16="http://schemas.microsoft.com/office/drawing/2014/main" id="{334065FB-FA76-BEEE-EB29-33F6F2CE4C6C}"/>
              </a:ext>
            </a:extLst>
          </p:cNvPr>
          <p:cNvSpPr txBox="1"/>
          <p:nvPr/>
        </p:nvSpPr>
        <p:spPr>
          <a:xfrm>
            <a:off x="8552803" y="3541430"/>
            <a:ext cx="3047999" cy="369332"/>
          </a:xfrm>
          <a:prstGeom prst="rect">
            <a:avLst/>
          </a:prstGeom>
          <a:noFill/>
        </p:spPr>
        <p:txBody>
          <a:bodyPr wrap="square">
            <a:spAutoFit/>
          </a:bodyPr>
          <a:lstStyle/>
          <a:p>
            <a:r>
              <a:rPr lang="en-US" b="1" dirty="0">
                <a:solidFill>
                  <a:srgbClr val="DA2128"/>
                </a:solidFill>
                <a:latin typeface="+mj-lt"/>
                <a:sym typeface="Wingdings 3" panose="05040102010807070707" pitchFamily="18" charset="2"/>
              </a:rPr>
              <a:t> </a:t>
            </a:r>
            <a:r>
              <a:rPr lang="en-US" b="1" dirty="0">
                <a:solidFill>
                  <a:srgbClr val="DA2128"/>
                </a:solidFill>
                <a:latin typeface="+mj-lt"/>
              </a:rPr>
              <a:t>More IT burden</a:t>
            </a:r>
          </a:p>
        </p:txBody>
      </p:sp>
      <p:sp>
        <p:nvSpPr>
          <p:cNvPr id="33" name="TextBox 32">
            <a:extLst>
              <a:ext uri="{FF2B5EF4-FFF2-40B4-BE49-F238E27FC236}">
                <a16:creationId xmlns:a16="http://schemas.microsoft.com/office/drawing/2014/main" id="{C86B2E02-4083-89F8-6031-57550B1F7349}"/>
              </a:ext>
            </a:extLst>
          </p:cNvPr>
          <p:cNvSpPr txBox="1"/>
          <p:nvPr/>
        </p:nvSpPr>
        <p:spPr>
          <a:xfrm>
            <a:off x="8552803" y="4461503"/>
            <a:ext cx="3309936" cy="369332"/>
          </a:xfrm>
          <a:prstGeom prst="rect">
            <a:avLst/>
          </a:prstGeom>
          <a:noFill/>
        </p:spPr>
        <p:txBody>
          <a:bodyPr wrap="square">
            <a:spAutoFit/>
          </a:bodyPr>
          <a:lstStyle/>
          <a:p>
            <a:r>
              <a:rPr lang="en-US" b="1" dirty="0">
                <a:solidFill>
                  <a:srgbClr val="DA2128"/>
                </a:solidFill>
                <a:latin typeface="+mj-lt"/>
                <a:sym typeface="Wingdings 3" panose="05040102010807070707" pitchFamily="18" charset="2"/>
              </a:rPr>
              <a:t> </a:t>
            </a:r>
            <a:r>
              <a:rPr lang="en-US" b="1" dirty="0">
                <a:solidFill>
                  <a:srgbClr val="DA2128"/>
                </a:solidFill>
                <a:latin typeface="+mj-lt"/>
              </a:rPr>
              <a:t>More wasted end-user time</a:t>
            </a:r>
          </a:p>
        </p:txBody>
      </p:sp>
      <p:sp>
        <p:nvSpPr>
          <p:cNvPr id="34" name="TextBox 33">
            <a:extLst>
              <a:ext uri="{FF2B5EF4-FFF2-40B4-BE49-F238E27FC236}">
                <a16:creationId xmlns:a16="http://schemas.microsoft.com/office/drawing/2014/main" id="{73003D71-87D4-E78C-7520-982C30B7B58C}"/>
              </a:ext>
            </a:extLst>
          </p:cNvPr>
          <p:cNvSpPr txBox="1"/>
          <p:nvPr/>
        </p:nvSpPr>
        <p:spPr>
          <a:xfrm>
            <a:off x="8552803" y="5381576"/>
            <a:ext cx="3309936" cy="369332"/>
          </a:xfrm>
          <a:prstGeom prst="rect">
            <a:avLst/>
          </a:prstGeom>
          <a:noFill/>
        </p:spPr>
        <p:txBody>
          <a:bodyPr wrap="square">
            <a:spAutoFit/>
          </a:bodyPr>
          <a:lstStyle/>
          <a:p>
            <a:r>
              <a:rPr lang="en-US" b="1" dirty="0">
                <a:solidFill>
                  <a:srgbClr val="DA2128"/>
                </a:solidFill>
                <a:latin typeface="+mj-lt"/>
                <a:sym typeface="Wingdings 3" panose="05040102010807070707" pitchFamily="18" charset="2"/>
              </a:rPr>
              <a:t> </a:t>
            </a:r>
            <a:r>
              <a:rPr lang="en-US" b="1" dirty="0">
                <a:solidFill>
                  <a:srgbClr val="DA2128"/>
                </a:solidFill>
                <a:latin typeface="+mj-lt"/>
              </a:rPr>
              <a:t>More energy consumption</a:t>
            </a:r>
          </a:p>
        </p:txBody>
      </p:sp>
      <p:sp>
        <p:nvSpPr>
          <p:cNvPr id="35" name="Right Bracket 34">
            <a:extLst>
              <a:ext uri="{FF2B5EF4-FFF2-40B4-BE49-F238E27FC236}">
                <a16:creationId xmlns:a16="http://schemas.microsoft.com/office/drawing/2014/main" id="{514D9D90-398F-F32E-6FDF-6B2E54B6C5B5}"/>
              </a:ext>
            </a:extLst>
          </p:cNvPr>
          <p:cNvSpPr/>
          <p:nvPr/>
        </p:nvSpPr>
        <p:spPr>
          <a:xfrm flipH="1">
            <a:off x="8401050" y="1885950"/>
            <a:ext cx="216000" cy="3686175"/>
          </a:xfrm>
          <a:prstGeom prst="rightBracket">
            <a:avLst>
              <a:gd name="adj" fmla="val 0"/>
            </a:avLst>
          </a:prstGeom>
          <a:ln w="25400">
            <a:solidFill>
              <a:srgbClr val="DA21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11279E4A-73F1-5401-3589-E08D33D8340E}"/>
              </a:ext>
            </a:extLst>
          </p:cNvPr>
          <p:cNvCxnSpPr>
            <a:cxnSpLocks/>
          </p:cNvCxnSpPr>
          <p:nvPr/>
        </p:nvCxnSpPr>
        <p:spPr>
          <a:xfrm>
            <a:off x="8401050" y="3726096"/>
            <a:ext cx="216000" cy="0"/>
          </a:xfrm>
          <a:prstGeom prst="line">
            <a:avLst/>
          </a:prstGeom>
          <a:ln w="25400">
            <a:solidFill>
              <a:srgbClr val="DA212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C4082AE-4F71-4597-747B-1500B704626A}"/>
              </a:ext>
            </a:extLst>
          </p:cNvPr>
          <p:cNvCxnSpPr>
            <a:cxnSpLocks/>
          </p:cNvCxnSpPr>
          <p:nvPr/>
        </p:nvCxnSpPr>
        <p:spPr>
          <a:xfrm>
            <a:off x="8401050" y="4638465"/>
            <a:ext cx="216000" cy="0"/>
          </a:xfrm>
          <a:prstGeom prst="line">
            <a:avLst/>
          </a:prstGeom>
          <a:ln w="25400">
            <a:solidFill>
              <a:srgbClr val="DA2128"/>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7DC5795-03D8-F3C7-A7A6-771AE3111F16}"/>
              </a:ext>
            </a:extLst>
          </p:cNvPr>
          <p:cNvSpPr/>
          <p:nvPr/>
        </p:nvSpPr>
        <p:spPr>
          <a:xfrm>
            <a:off x="3071561" y="5486400"/>
            <a:ext cx="1394125" cy="3416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1</a:t>
            </a:r>
            <a:endParaRPr lang="en-US" dirty="0"/>
          </a:p>
        </p:txBody>
      </p:sp>
      <p:sp>
        <p:nvSpPr>
          <p:cNvPr id="6" name="Rectangle 5">
            <a:extLst>
              <a:ext uri="{FF2B5EF4-FFF2-40B4-BE49-F238E27FC236}">
                <a16:creationId xmlns:a16="http://schemas.microsoft.com/office/drawing/2014/main" id="{8E506FED-81C6-9A88-A491-CC52F876A7EF}"/>
              </a:ext>
            </a:extLst>
          </p:cNvPr>
          <p:cNvSpPr/>
          <p:nvPr/>
        </p:nvSpPr>
        <p:spPr>
          <a:xfrm>
            <a:off x="4748058" y="5486400"/>
            <a:ext cx="1394125" cy="3416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2</a:t>
            </a:r>
            <a:endParaRPr lang="en-US" dirty="0"/>
          </a:p>
        </p:txBody>
      </p:sp>
      <p:sp>
        <p:nvSpPr>
          <p:cNvPr id="7" name="Rectangle 6">
            <a:extLst>
              <a:ext uri="{FF2B5EF4-FFF2-40B4-BE49-F238E27FC236}">
                <a16:creationId xmlns:a16="http://schemas.microsoft.com/office/drawing/2014/main" id="{0CB4CB56-761F-3A95-8B6C-3F2C25D049B1}"/>
              </a:ext>
            </a:extLst>
          </p:cNvPr>
          <p:cNvSpPr/>
          <p:nvPr/>
        </p:nvSpPr>
        <p:spPr>
          <a:xfrm>
            <a:off x="6472595" y="5489679"/>
            <a:ext cx="1394125" cy="3416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3</a:t>
            </a:r>
            <a:endParaRPr lang="en-US" dirty="0"/>
          </a:p>
        </p:txBody>
      </p:sp>
    </p:spTree>
    <p:extLst>
      <p:ext uri="{BB962C8B-B14F-4D97-AF65-F5344CB8AC3E}">
        <p14:creationId xmlns:p14="http://schemas.microsoft.com/office/powerpoint/2010/main" val="164976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0AA619-5EE3-C32A-8F7E-6009E9DF8277}"/>
              </a:ext>
            </a:extLst>
          </p:cNvPr>
          <p:cNvSpPr>
            <a:spLocks noGrp="1"/>
          </p:cNvSpPr>
          <p:nvPr>
            <p:ph type="body" sz="quarter" idx="12"/>
          </p:nvPr>
        </p:nvSpPr>
        <p:spPr/>
        <p:txBody>
          <a:bodyPr/>
          <a:lstStyle/>
          <a:p>
            <a:r>
              <a:rPr lang="en-US" dirty="0"/>
              <a:t>5K employee org</a:t>
            </a:r>
          </a:p>
        </p:txBody>
      </p:sp>
      <p:sp>
        <p:nvSpPr>
          <p:cNvPr id="4" name="Text Placeholder 3">
            <a:extLst>
              <a:ext uri="{FF2B5EF4-FFF2-40B4-BE49-F238E27FC236}">
                <a16:creationId xmlns:a16="http://schemas.microsoft.com/office/drawing/2014/main" id="{DF2CDA11-0154-0A7A-6AEA-1FF35BBC925A}"/>
              </a:ext>
            </a:extLst>
          </p:cNvPr>
          <p:cNvSpPr>
            <a:spLocks noGrp="1"/>
          </p:cNvSpPr>
          <p:nvPr>
            <p:ph type="body" sz="quarter" idx="13"/>
          </p:nvPr>
        </p:nvSpPr>
        <p:spPr/>
        <p:txBody>
          <a:bodyPr/>
          <a:lstStyle/>
          <a:p>
            <a:r>
              <a:rPr lang="en-US" dirty="0"/>
              <a:t>More SOC Burden Without Cylance</a:t>
            </a:r>
            <a:r>
              <a:rPr lang="en-US" sz="2000" baseline="60000" dirty="0"/>
              <a:t>®</a:t>
            </a:r>
            <a:r>
              <a:rPr lang="en-US" dirty="0"/>
              <a:t> AI</a:t>
            </a:r>
          </a:p>
        </p:txBody>
      </p:sp>
      <p:graphicFrame>
        <p:nvGraphicFramePr>
          <p:cNvPr id="5" name="Table 5">
            <a:extLst>
              <a:ext uri="{FF2B5EF4-FFF2-40B4-BE49-F238E27FC236}">
                <a16:creationId xmlns:a16="http://schemas.microsoft.com/office/drawing/2014/main" id="{8475C841-89E1-BBB7-9769-56F60DFFCE47}"/>
              </a:ext>
            </a:extLst>
          </p:cNvPr>
          <p:cNvGraphicFramePr>
            <a:graphicFrameLocks noGrp="1"/>
          </p:cNvGraphicFramePr>
          <p:nvPr>
            <p:extLst>
              <p:ext uri="{D42A27DB-BD31-4B8C-83A1-F6EECF244321}">
                <p14:modId xmlns:p14="http://schemas.microsoft.com/office/powerpoint/2010/main" val="2506120668"/>
              </p:ext>
            </p:extLst>
          </p:nvPr>
        </p:nvGraphicFramePr>
        <p:xfrm>
          <a:off x="442913" y="2262716"/>
          <a:ext cx="11304000" cy="864000"/>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2888780451"/>
                    </a:ext>
                  </a:extLst>
                </a:gridCol>
                <a:gridCol w="1638000">
                  <a:extLst>
                    <a:ext uri="{9D8B030D-6E8A-4147-A177-3AD203B41FA5}">
                      <a16:colId xmlns:a16="http://schemas.microsoft.com/office/drawing/2014/main" val="1344643656"/>
                    </a:ext>
                  </a:extLst>
                </a:gridCol>
                <a:gridCol w="1638000">
                  <a:extLst>
                    <a:ext uri="{9D8B030D-6E8A-4147-A177-3AD203B41FA5}">
                      <a16:colId xmlns:a16="http://schemas.microsoft.com/office/drawing/2014/main" val="2696053441"/>
                    </a:ext>
                  </a:extLst>
                </a:gridCol>
                <a:gridCol w="1638000">
                  <a:extLst>
                    <a:ext uri="{9D8B030D-6E8A-4147-A177-3AD203B41FA5}">
                      <a16:colId xmlns:a16="http://schemas.microsoft.com/office/drawing/2014/main" val="1632408260"/>
                    </a:ext>
                  </a:extLst>
                </a:gridCol>
                <a:gridCol w="1638000">
                  <a:extLst>
                    <a:ext uri="{9D8B030D-6E8A-4147-A177-3AD203B41FA5}">
                      <a16:colId xmlns:a16="http://schemas.microsoft.com/office/drawing/2014/main" val="237501000"/>
                    </a:ext>
                  </a:extLst>
                </a:gridCol>
                <a:gridCol w="1638000">
                  <a:extLst>
                    <a:ext uri="{9D8B030D-6E8A-4147-A177-3AD203B41FA5}">
                      <a16:colId xmlns:a16="http://schemas.microsoft.com/office/drawing/2014/main" val="530351079"/>
                    </a:ext>
                  </a:extLst>
                </a:gridCol>
                <a:gridCol w="1638000">
                  <a:extLst>
                    <a:ext uri="{9D8B030D-6E8A-4147-A177-3AD203B41FA5}">
                      <a16:colId xmlns:a16="http://schemas.microsoft.com/office/drawing/2014/main" val="2101736799"/>
                    </a:ext>
                  </a:extLst>
                </a:gridCol>
              </a:tblGrid>
              <a:tr h="864000">
                <a:tc>
                  <a:txBody>
                    <a:bodyPr/>
                    <a:lstStyle/>
                    <a:p>
                      <a:r>
                        <a:rPr lang="en-US" sz="1400" dirty="0">
                          <a:latin typeface="+mj-lt"/>
                        </a:rPr>
                        <a:t>Microsoft Defender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dirty="0">
                          <a:latin typeface="+mj-lt"/>
                        </a:rPr>
                        <a:t>794</a:t>
                      </a:r>
                    </a:p>
                  </a:txBody>
                  <a:tcPr anchor="ctr">
                    <a:lnL w="12700" cmpd="sng">
                      <a:noFill/>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dirty="0">
                          <a:latin typeface="+mj-lt"/>
                        </a:rPr>
                        <a:t>397 </a:t>
                      </a:r>
                      <a:r>
                        <a:rPr lang="en-US" dirty="0" err="1">
                          <a:latin typeface="+mj-lt"/>
                        </a:rPr>
                        <a:t>hrs</a:t>
                      </a: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latin typeface="+mj-lt"/>
                      </a:endParaRPr>
                    </a:p>
                  </a:txBody>
                  <a:tcPr anchor="ctr">
                    <a:lnL w="190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26139908"/>
                  </a:ext>
                </a:extLst>
              </a:tr>
            </a:tbl>
          </a:graphicData>
        </a:graphic>
      </p:graphicFrame>
      <p:graphicFrame>
        <p:nvGraphicFramePr>
          <p:cNvPr id="6" name="Table 5">
            <a:extLst>
              <a:ext uri="{FF2B5EF4-FFF2-40B4-BE49-F238E27FC236}">
                <a16:creationId xmlns:a16="http://schemas.microsoft.com/office/drawing/2014/main" id="{6FBB122B-CE9E-9A9C-CDB1-3F0E392EA8B6}"/>
              </a:ext>
            </a:extLst>
          </p:cNvPr>
          <p:cNvGraphicFramePr>
            <a:graphicFrameLocks noGrp="1"/>
          </p:cNvGraphicFramePr>
          <p:nvPr>
            <p:extLst>
              <p:ext uri="{D42A27DB-BD31-4B8C-83A1-F6EECF244321}">
                <p14:modId xmlns:p14="http://schemas.microsoft.com/office/powerpoint/2010/main" val="572957508"/>
              </p:ext>
            </p:extLst>
          </p:nvPr>
        </p:nvGraphicFramePr>
        <p:xfrm>
          <a:off x="442913" y="3255876"/>
          <a:ext cx="11304000" cy="864000"/>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2888780451"/>
                    </a:ext>
                  </a:extLst>
                </a:gridCol>
                <a:gridCol w="1638000">
                  <a:extLst>
                    <a:ext uri="{9D8B030D-6E8A-4147-A177-3AD203B41FA5}">
                      <a16:colId xmlns:a16="http://schemas.microsoft.com/office/drawing/2014/main" val="1344643656"/>
                    </a:ext>
                  </a:extLst>
                </a:gridCol>
                <a:gridCol w="1638000">
                  <a:extLst>
                    <a:ext uri="{9D8B030D-6E8A-4147-A177-3AD203B41FA5}">
                      <a16:colId xmlns:a16="http://schemas.microsoft.com/office/drawing/2014/main" val="2696053441"/>
                    </a:ext>
                  </a:extLst>
                </a:gridCol>
                <a:gridCol w="1638000">
                  <a:extLst>
                    <a:ext uri="{9D8B030D-6E8A-4147-A177-3AD203B41FA5}">
                      <a16:colId xmlns:a16="http://schemas.microsoft.com/office/drawing/2014/main" val="1632408260"/>
                    </a:ext>
                  </a:extLst>
                </a:gridCol>
                <a:gridCol w="1638000">
                  <a:extLst>
                    <a:ext uri="{9D8B030D-6E8A-4147-A177-3AD203B41FA5}">
                      <a16:colId xmlns:a16="http://schemas.microsoft.com/office/drawing/2014/main" val="237501000"/>
                    </a:ext>
                  </a:extLst>
                </a:gridCol>
                <a:gridCol w="1638000">
                  <a:extLst>
                    <a:ext uri="{9D8B030D-6E8A-4147-A177-3AD203B41FA5}">
                      <a16:colId xmlns:a16="http://schemas.microsoft.com/office/drawing/2014/main" val="530351079"/>
                    </a:ext>
                  </a:extLst>
                </a:gridCol>
                <a:gridCol w="1638000">
                  <a:extLst>
                    <a:ext uri="{9D8B030D-6E8A-4147-A177-3AD203B41FA5}">
                      <a16:colId xmlns:a16="http://schemas.microsoft.com/office/drawing/2014/main" val="2101736799"/>
                    </a:ext>
                  </a:extLst>
                </a:gridCol>
              </a:tblGrid>
              <a:tr h="864000">
                <a:tc>
                  <a:txBody>
                    <a:bodyPr/>
                    <a:lstStyle/>
                    <a:p>
                      <a:r>
                        <a:rPr lang="en-US" sz="1400" dirty="0">
                          <a:latin typeface="+mj-lt"/>
                        </a:rPr>
                        <a:t>Sophos </a:t>
                      </a:r>
                      <a:br>
                        <a:rPr lang="en-US" sz="1400" dirty="0">
                          <a:latin typeface="+mj-lt"/>
                        </a:rPr>
                      </a:br>
                      <a:r>
                        <a:rPr lang="en-US" sz="1400" dirty="0">
                          <a:latin typeface="+mj-lt"/>
                        </a:rPr>
                        <a:t>Intercept X</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dirty="0">
                          <a:latin typeface="+mj-lt"/>
                        </a:rPr>
                        <a:t>2,539</a:t>
                      </a:r>
                    </a:p>
                  </a:txBody>
                  <a:tcPr anchor="ctr">
                    <a:lnL w="12700" cmpd="sng">
                      <a:noFill/>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dirty="0">
                          <a:latin typeface="+mj-lt"/>
                        </a:rPr>
                        <a:t>1,269 </a:t>
                      </a:r>
                      <a:r>
                        <a:rPr lang="en-US" dirty="0" err="1">
                          <a:latin typeface="+mj-lt"/>
                        </a:rPr>
                        <a:t>hrs</a:t>
                      </a: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latin typeface="+mj-lt"/>
                      </a:endParaRPr>
                    </a:p>
                  </a:txBody>
                  <a:tcPr anchor="ctr">
                    <a:lnL w="190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26139908"/>
                  </a:ext>
                </a:extLst>
              </a:tr>
            </a:tbl>
          </a:graphicData>
        </a:graphic>
      </p:graphicFrame>
      <p:graphicFrame>
        <p:nvGraphicFramePr>
          <p:cNvPr id="7" name="Table 6">
            <a:extLst>
              <a:ext uri="{FF2B5EF4-FFF2-40B4-BE49-F238E27FC236}">
                <a16:creationId xmlns:a16="http://schemas.microsoft.com/office/drawing/2014/main" id="{02EFAD21-87C0-17E4-DE5A-A35F9E5823C7}"/>
              </a:ext>
            </a:extLst>
          </p:cNvPr>
          <p:cNvGraphicFramePr>
            <a:graphicFrameLocks noGrp="1"/>
          </p:cNvGraphicFramePr>
          <p:nvPr>
            <p:extLst>
              <p:ext uri="{D42A27DB-BD31-4B8C-83A1-F6EECF244321}">
                <p14:modId xmlns:p14="http://schemas.microsoft.com/office/powerpoint/2010/main" val="1075591631"/>
              </p:ext>
            </p:extLst>
          </p:nvPr>
        </p:nvGraphicFramePr>
        <p:xfrm>
          <a:off x="442913" y="4249036"/>
          <a:ext cx="11304000" cy="864000"/>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2888780451"/>
                    </a:ext>
                  </a:extLst>
                </a:gridCol>
                <a:gridCol w="1638000">
                  <a:extLst>
                    <a:ext uri="{9D8B030D-6E8A-4147-A177-3AD203B41FA5}">
                      <a16:colId xmlns:a16="http://schemas.microsoft.com/office/drawing/2014/main" val="1344643656"/>
                    </a:ext>
                  </a:extLst>
                </a:gridCol>
                <a:gridCol w="1638000">
                  <a:extLst>
                    <a:ext uri="{9D8B030D-6E8A-4147-A177-3AD203B41FA5}">
                      <a16:colId xmlns:a16="http://schemas.microsoft.com/office/drawing/2014/main" val="2696053441"/>
                    </a:ext>
                  </a:extLst>
                </a:gridCol>
                <a:gridCol w="1638000">
                  <a:extLst>
                    <a:ext uri="{9D8B030D-6E8A-4147-A177-3AD203B41FA5}">
                      <a16:colId xmlns:a16="http://schemas.microsoft.com/office/drawing/2014/main" val="1632408260"/>
                    </a:ext>
                  </a:extLst>
                </a:gridCol>
                <a:gridCol w="1638000">
                  <a:extLst>
                    <a:ext uri="{9D8B030D-6E8A-4147-A177-3AD203B41FA5}">
                      <a16:colId xmlns:a16="http://schemas.microsoft.com/office/drawing/2014/main" val="237501000"/>
                    </a:ext>
                  </a:extLst>
                </a:gridCol>
                <a:gridCol w="1638000">
                  <a:extLst>
                    <a:ext uri="{9D8B030D-6E8A-4147-A177-3AD203B41FA5}">
                      <a16:colId xmlns:a16="http://schemas.microsoft.com/office/drawing/2014/main" val="530351079"/>
                    </a:ext>
                  </a:extLst>
                </a:gridCol>
                <a:gridCol w="1638000">
                  <a:extLst>
                    <a:ext uri="{9D8B030D-6E8A-4147-A177-3AD203B41FA5}">
                      <a16:colId xmlns:a16="http://schemas.microsoft.com/office/drawing/2014/main" val="2101736799"/>
                    </a:ext>
                  </a:extLst>
                </a:gridCol>
              </a:tblGrid>
              <a:tr h="864000">
                <a:tc>
                  <a:txBody>
                    <a:bodyPr/>
                    <a:lstStyle/>
                    <a:p>
                      <a:r>
                        <a:rPr lang="en-US" sz="1400" dirty="0" err="1">
                          <a:latin typeface="+mj-lt"/>
                        </a:rPr>
                        <a:t>Trellix</a:t>
                      </a:r>
                      <a:r>
                        <a:rPr lang="en-US" sz="1400" dirty="0">
                          <a:latin typeface="+mj-lt"/>
                        </a:rPr>
                        <a:t> Endpoint Protection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dirty="0">
                          <a:latin typeface="+mj-lt"/>
                        </a:rPr>
                        <a:t>1,086</a:t>
                      </a:r>
                    </a:p>
                  </a:txBody>
                  <a:tcPr anchor="ctr">
                    <a:lnL w="12700" cmpd="sng">
                      <a:noFill/>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dirty="0">
                          <a:latin typeface="+mj-lt"/>
                        </a:rPr>
                        <a:t>543 </a:t>
                      </a:r>
                      <a:r>
                        <a:rPr lang="en-US" dirty="0" err="1">
                          <a:latin typeface="+mj-lt"/>
                        </a:rPr>
                        <a:t>hrs</a:t>
                      </a: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latin typeface="+mj-lt"/>
                      </a:endParaRPr>
                    </a:p>
                  </a:txBody>
                  <a:tcPr anchor="ctr">
                    <a:lnL w="190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26139908"/>
                  </a:ext>
                </a:extLst>
              </a:tr>
            </a:tbl>
          </a:graphicData>
        </a:graphic>
      </p:graphicFrame>
      <p:sp>
        <p:nvSpPr>
          <p:cNvPr id="8" name="TextBox 7">
            <a:extLst>
              <a:ext uri="{FF2B5EF4-FFF2-40B4-BE49-F238E27FC236}">
                <a16:creationId xmlns:a16="http://schemas.microsoft.com/office/drawing/2014/main" id="{5DE14F18-8879-9F1F-1B09-2276DCD23738}"/>
              </a:ext>
            </a:extLst>
          </p:cNvPr>
          <p:cNvSpPr txBox="1"/>
          <p:nvPr/>
        </p:nvSpPr>
        <p:spPr>
          <a:xfrm>
            <a:off x="2561578" y="1773491"/>
            <a:ext cx="1515122" cy="461665"/>
          </a:xfrm>
          <a:prstGeom prst="rect">
            <a:avLst/>
          </a:prstGeom>
          <a:noFill/>
        </p:spPr>
        <p:txBody>
          <a:bodyPr wrap="square">
            <a:spAutoFit/>
          </a:bodyPr>
          <a:lstStyle/>
          <a:p>
            <a:r>
              <a:rPr lang="en-US" sz="1200" b="1" dirty="0">
                <a:solidFill>
                  <a:srgbClr val="DA2128"/>
                </a:solidFill>
                <a:latin typeface="+mj-lt"/>
              </a:rPr>
              <a:t># Increased Incidents</a:t>
            </a:r>
          </a:p>
        </p:txBody>
      </p:sp>
      <p:sp>
        <p:nvSpPr>
          <p:cNvPr id="9" name="TextBox 8">
            <a:extLst>
              <a:ext uri="{FF2B5EF4-FFF2-40B4-BE49-F238E27FC236}">
                <a16:creationId xmlns:a16="http://schemas.microsoft.com/office/drawing/2014/main" id="{16005357-E6A7-5E02-6339-85C2D5697CA7}"/>
              </a:ext>
            </a:extLst>
          </p:cNvPr>
          <p:cNvSpPr txBox="1"/>
          <p:nvPr/>
        </p:nvSpPr>
        <p:spPr>
          <a:xfrm>
            <a:off x="2218679" y="1749564"/>
            <a:ext cx="467372" cy="523220"/>
          </a:xfrm>
          <a:prstGeom prst="rect">
            <a:avLst/>
          </a:prstGeom>
          <a:noFill/>
        </p:spPr>
        <p:txBody>
          <a:bodyPr wrap="square">
            <a:spAutoFit/>
          </a:bodyPr>
          <a:lstStyle/>
          <a:p>
            <a:r>
              <a:rPr lang="en-US" sz="2800" b="1" dirty="0">
                <a:solidFill>
                  <a:srgbClr val="DA2128"/>
                </a:solidFill>
                <a:latin typeface="+mj-lt"/>
                <a:sym typeface="Wingdings 3" panose="05040102010807070707" pitchFamily="18" charset="2"/>
              </a:rPr>
              <a:t></a:t>
            </a:r>
            <a:endParaRPr lang="en-US" sz="2800" b="1" dirty="0">
              <a:solidFill>
                <a:srgbClr val="DA2128"/>
              </a:solidFill>
              <a:latin typeface="+mj-lt"/>
            </a:endParaRPr>
          </a:p>
        </p:txBody>
      </p:sp>
      <p:sp>
        <p:nvSpPr>
          <p:cNvPr id="10" name="TextBox 9">
            <a:extLst>
              <a:ext uri="{FF2B5EF4-FFF2-40B4-BE49-F238E27FC236}">
                <a16:creationId xmlns:a16="http://schemas.microsoft.com/office/drawing/2014/main" id="{B63130A9-2214-90A1-39DF-D8CFBEF851D7}"/>
              </a:ext>
            </a:extLst>
          </p:cNvPr>
          <p:cNvSpPr txBox="1"/>
          <p:nvPr/>
        </p:nvSpPr>
        <p:spPr>
          <a:xfrm>
            <a:off x="4076700" y="1773491"/>
            <a:ext cx="1391297" cy="461665"/>
          </a:xfrm>
          <a:prstGeom prst="rect">
            <a:avLst/>
          </a:prstGeom>
          <a:noFill/>
        </p:spPr>
        <p:txBody>
          <a:bodyPr wrap="square">
            <a:spAutoFit/>
          </a:bodyPr>
          <a:lstStyle/>
          <a:p>
            <a:r>
              <a:rPr lang="en-US" sz="1200" b="1" dirty="0">
                <a:solidFill>
                  <a:srgbClr val="DA2128"/>
                </a:solidFill>
                <a:latin typeface="+mj-lt"/>
              </a:rPr>
              <a:t>Alert Investigation</a:t>
            </a:r>
          </a:p>
        </p:txBody>
      </p:sp>
      <p:sp>
        <p:nvSpPr>
          <p:cNvPr id="11" name="TextBox 10">
            <a:extLst>
              <a:ext uri="{FF2B5EF4-FFF2-40B4-BE49-F238E27FC236}">
                <a16:creationId xmlns:a16="http://schemas.microsoft.com/office/drawing/2014/main" id="{8A95835A-FDBC-B878-6B85-E427F07133DC}"/>
              </a:ext>
            </a:extLst>
          </p:cNvPr>
          <p:cNvSpPr txBox="1"/>
          <p:nvPr/>
        </p:nvSpPr>
        <p:spPr>
          <a:xfrm>
            <a:off x="3733801" y="1749564"/>
            <a:ext cx="467372" cy="523220"/>
          </a:xfrm>
          <a:prstGeom prst="rect">
            <a:avLst/>
          </a:prstGeom>
          <a:noFill/>
        </p:spPr>
        <p:txBody>
          <a:bodyPr wrap="square">
            <a:spAutoFit/>
          </a:bodyPr>
          <a:lstStyle/>
          <a:p>
            <a:r>
              <a:rPr lang="en-US" sz="2800" b="1" dirty="0">
                <a:solidFill>
                  <a:srgbClr val="DA2128"/>
                </a:solidFill>
                <a:latin typeface="+mj-lt"/>
                <a:sym typeface="Wingdings 3" panose="05040102010807070707" pitchFamily="18" charset="2"/>
              </a:rPr>
              <a:t></a:t>
            </a:r>
            <a:endParaRPr lang="en-US" sz="2800" b="1" dirty="0">
              <a:solidFill>
                <a:srgbClr val="DA2128"/>
              </a:solidFill>
              <a:latin typeface="+mj-lt"/>
            </a:endParaRPr>
          </a:p>
        </p:txBody>
      </p:sp>
      <p:sp>
        <p:nvSpPr>
          <p:cNvPr id="12" name="Rectangle 11">
            <a:extLst>
              <a:ext uri="{FF2B5EF4-FFF2-40B4-BE49-F238E27FC236}">
                <a16:creationId xmlns:a16="http://schemas.microsoft.com/office/drawing/2014/main" id="{9D4650C2-4FDD-78F0-6956-542A9DB6A09F}"/>
              </a:ext>
            </a:extLst>
          </p:cNvPr>
          <p:cNvSpPr/>
          <p:nvPr/>
        </p:nvSpPr>
        <p:spPr>
          <a:xfrm>
            <a:off x="1940629" y="5242196"/>
            <a:ext cx="1548000" cy="864000"/>
          </a:xfrm>
          <a:prstGeom prst="rect">
            <a:avLst/>
          </a:prstGeom>
          <a:noFill/>
          <a:ln>
            <a:solidFill>
              <a:srgbClr val="DA21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DCF2B42-C488-5A2D-0298-E44973F9F62E}"/>
              </a:ext>
            </a:extLst>
          </p:cNvPr>
          <p:cNvSpPr txBox="1"/>
          <p:nvPr/>
        </p:nvSpPr>
        <p:spPr>
          <a:xfrm>
            <a:off x="1954917" y="5412586"/>
            <a:ext cx="609600" cy="523220"/>
          </a:xfrm>
          <a:prstGeom prst="rect">
            <a:avLst/>
          </a:prstGeom>
          <a:noFill/>
        </p:spPr>
        <p:txBody>
          <a:bodyPr wrap="square" anchor="ctr">
            <a:spAutoFit/>
          </a:bodyPr>
          <a:lstStyle/>
          <a:p>
            <a:r>
              <a:rPr lang="en-US" sz="2800" b="1" dirty="0">
                <a:solidFill>
                  <a:srgbClr val="DA2128"/>
                </a:solidFill>
                <a:latin typeface="+mj-lt"/>
              </a:rPr>
              <a:t>28</a:t>
            </a:r>
          </a:p>
        </p:txBody>
      </p:sp>
      <p:sp>
        <p:nvSpPr>
          <p:cNvPr id="16" name="TextBox 15">
            <a:extLst>
              <a:ext uri="{FF2B5EF4-FFF2-40B4-BE49-F238E27FC236}">
                <a16:creationId xmlns:a16="http://schemas.microsoft.com/office/drawing/2014/main" id="{4E5C2F3C-03FA-97E0-DEA8-17723A8EFC62}"/>
              </a:ext>
            </a:extLst>
          </p:cNvPr>
          <p:cNvSpPr txBox="1"/>
          <p:nvPr/>
        </p:nvSpPr>
        <p:spPr>
          <a:xfrm>
            <a:off x="2411469" y="5420281"/>
            <a:ext cx="1153173" cy="507831"/>
          </a:xfrm>
          <a:prstGeom prst="rect">
            <a:avLst/>
          </a:prstGeom>
          <a:noFill/>
        </p:spPr>
        <p:txBody>
          <a:bodyPr wrap="square" anchor="ctr">
            <a:spAutoFit/>
          </a:bodyPr>
          <a:lstStyle/>
          <a:p>
            <a:pPr>
              <a:lnSpc>
                <a:spcPct val="90000"/>
              </a:lnSpc>
            </a:pPr>
            <a:r>
              <a:rPr lang="en-US" sz="1000" dirty="0">
                <a:solidFill>
                  <a:srgbClr val="DA2128"/>
                </a:solidFill>
              </a:rPr>
              <a:t>compromised endpoints/week on average</a:t>
            </a:r>
          </a:p>
        </p:txBody>
      </p:sp>
      <p:sp>
        <p:nvSpPr>
          <p:cNvPr id="17" name="Rectangle 16">
            <a:extLst>
              <a:ext uri="{FF2B5EF4-FFF2-40B4-BE49-F238E27FC236}">
                <a16:creationId xmlns:a16="http://schemas.microsoft.com/office/drawing/2014/main" id="{25235B3D-2AD8-0F37-FB5F-A5579D9D8C12}"/>
              </a:ext>
            </a:extLst>
          </p:cNvPr>
          <p:cNvSpPr/>
          <p:nvPr/>
        </p:nvSpPr>
        <p:spPr>
          <a:xfrm>
            <a:off x="3602742" y="5242196"/>
            <a:ext cx="1548000" cy="864000"/>
          </a:xfrm>
          <a:prstGeom prst="rect">
            <a:avLst/>
          </a:prstGeom>
          <a:noFill/>
          <a:ln>
            <a:solidFill>
              <a:srgbClr val="DA21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878D20D-7687-69E4-1CCC-F6C5C57A0172}"/>
              </a:ext>
            </a:extLst>
          </p:cNvPr>
          <p:cNvSpPr txBox="1"/>
          <p:nvPr/>
        </p:nvSpPr>
        <p:spPr>
          <a:xfrm>
            <a:off x="3617030" y="5412586"/>
            <a:ext cx="609600" cy="523220"/>
          </a:xfrm>
          <a:prstGeom prst="rect">
            <a:avLst/>
          </a:prstGeom>
          <a:noFill/>
        </p:spPr>
        <p:txBody>
          <a:bodyPr wrap="square" anchor="ctr">
            <a:spAutoFit/>
          </a:bodyPr>
          <a:lstStyle/>
          <a:p>
            <a:r>
              <a:rPr lang="en-US" sz="2800" b="1" dirty="0">
                <a:solidFill>
                  <a:srgbClr val="DA2128"/>
                </a:solidFill>
                <a:latin typeface="+mj-lt"/>
              </a:rPr>
              <a:t>14</a:t>
            </a:r>
          </a:p>
        </p:txBody>
      </p:sp>
      <p:sp>
        <p:nvSpPr>
          <p:cNvPr id="19" name="TextBox 18">
            <a:extLst>
              <a:ext uri="{FF2B5EF4-FFF2-40B4-BE49-F238E27FC236}">
                <a16:creationId xmlns:a16="http://schemas.microsoft.com/office/drawing/2014/main" id="{FDD34D60-CDEC-ED7F-465E-10360D39AE77}"/>
              </a:ext>
            </a:extLst>
          </p:cNvPr>
          <p:cNvSpPr txBox="1"/>
          <p:nvPr/>
        </p:nvSpPr>
        <p:spPr>
          <a:xfrm>
            <a:off x="4073582" y="5420281"/>
            <a:ext cx="1153173" cy="507831"/>
          </a:xfrm>
          <a:prstGeom prst="rect">
            <a:avLst/>
          </a:prstGeom>
          <a:noFill/>
        </p:spPr>
        <p:txBody>
          <a:bodyPr wrap="square" anchor="ctr">
            <a:spAutoFit/>
          </a:bodyPr>
          <a:lstStyle/>
          <a:p>
            <a:pPr>
              <a:lnSpc>
                <a:spcPct val="90000"/>
              </a:lnSpc>
            </a:pPr>
            <a:r>
              <a:rPr lang="en-US" sz="1000" dirty="0">
                <a:solidFill>
                  <a:srgbClr val="DA2128"/>
                </a:solidFill>
              </a:rPr>
              <a:t>Hours/week  investigating endpoint alerts</a:t>
            </a:r>
          </a:p>
        </p:txBody>
      </p:sp>
      <p:sp>
        <p:nvSpPr>
          <p:cNvPr id="2" name="Rectangle 1">
            <a:extLst>
              <a:ext uri="{FF2B5EF4-FFF2-40B4-BE49-F238E27FC236}">
                <a16:creationId xmlns:a16="http://schemas.microsoft.com/office/drawing/2014/main" id="{4092DE28-856A-2E7D-CABC-E6429349B30C}"/>
              </a:ext>
            </a:extLst>
          </p:cNvPr>
          <p:cNvSpPr/>
          <p:nvPr/>
        </p:nvSpPr>
        <p:spPr>
          <a:xfrm>
            <a:off x="473057" y="2471895"/>
            <a:ext cx="1275356" cy="4767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1</a:t>
            </a:r>
            <a:endParaRPr lang="en-US" dirty="0"/>
          </a:p>
        </p:txBody>
      </p:sp>
      <p:sp>
        <p:nvSpPr>
          <p:cNvPr id="13" name="Rectangle 12">
            <a:extLst>
              <a:ext uri="{FF2B5EF4-FFF2-40B4-BE49-F238E27FC236}">
                <a16:creationId xmlns:a16="http://schemas.microsoft.com/office/drawing/2014/main" id="{FD43C166-B94B-4C2D-1238-F15733D718A9}"/>
              </a:ext>
            </a:extLst>
          </p:cNvPr>
          <p:cNvSpPr/>
          <p:nvPr/>
        </p:nvSpPr>
        <p:spPr>
          <a:xfrm>
            <a:off x="473057" y="3449508"/>
            <a:ext cx="1275356" cy="4767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2</a:t>
            </a:r>
            <a:endParaRPr lang="en-US" dirty="0"/>
          </a:p>
        </p:txBody>
      </p:sp>
      <p:sp>
        <p:nvSpPr>
          <p:cNvPr id="15" name="Rectangle 14">
            <a:extLst>
              <a:ext uri="{FF2B5EF4-FFF2-40B4-BE49-F238E27FC236}">
                <a16:creationId xmlns:a16="http://schemas.microsoft.com/office/drawing/2014/main" id="{426DE00E-CD7F-13A5-F6DE-BB9D4510DC46}"/>
              </a:ext>
            </a:extLst>
          </p:cNvPr>
          <p:cNvSpPr/>
          <p:nvPr/>
        </p:nvSpPr>
        <p:spPr>
          <a:xfrm>
            <a:off x="473056" y="4442668"/>
            <a:ext cx="1355743" cy="4767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3</a:t>
            </a:r>
          </a:p>
        </p:txBody>
      </p:sp>
    </p:spTree>
    <p:extLst>
      <p:ext uri="{BB962C8B-B14F-4D97-AF65-F5344CB8AC3E}">
        <p14:creationId xmlns:p14="http://schemas.microsoft.com/office/powerpoint/2010/main" val="3442312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45877F-307D-F85F-EA69-D79C694E744B}"/>
              </a:ext>
            </a:extLst>
          </p:cNvPr>
          <p:cNvSpPr>
            <a:spLocks noGrp="1"/>
          </p:cNvSpPr>
          <p:nvPr>
            <p:ph type="body" sz="quarter" idx="12"/>
          </p:nvPr>
        </p:nvSpPr>
        <p:spPr/>
        <p:txBody>
          <a:bodyPr/>
          <a:lstStyle/>
          <a:p>
            <a:r>
              <a:rPr lang="en-US" dirty="0"/>
              <a:t>5K employee org</a:t>
            </a:r>
          </a:p>
        </p:txBody>
      </p:sp>
      <p:sp>
        <p:nvSpPr>
          <p:cNvPr id="4" name="Text Placeholder 3">
            <a:extLst>
              <a:ext uri="{FF2B5EF4-FFF2-40B4-BE49-F238E27FC236}">
                <a16:creationId xmlns:a16="http://schemas.microsoft.com/office/drawing/2014/main" id="{20D77851-DB1C-8665-5896-5155C38B3431}"/>
              </a:ext>
            </a:extLst>
          </p:cNvPr>
          <p:cNvSpPr>
            <a:spLocks noGrp="1"/>
          </p:cNvSpPr>
          <p:nvPr>
            <p:ph type="body" sz="quarter" idx="13"/>
          </p:nvPr>
        </p:nvSpPr>
        <p:spPr/>
        <p:txBody>
          <a:bodyPr/>
          <a:lstStyle/>
          <a:p>
            <a:r>
              <a:rPr lang="en-US" dirty="0"/>
              <a:t>More IT and End User Lost Time Without Cylance</a:t>
            </a:r>
            <a:r>
              <a:rPr lang="en-US" sz="2000" baseline="60000" dirty="0"/>
              <a:t>®</a:t>
            </a:r>
            <a:r>
              <a:rPr lang="en-US" dirty="0"/>
              <a:t> AI</a:t>
            </a:r>
          </a:p>
        </p:txBody>
      </p:sp>
      <p:graphicFrame>
        <p:nvGraphicFramePr>
          <p:cNvPr id="5" name="Table 5">
            <a:extLst>
              <a:ext uri="{FF2B5EF4-FFF2-40B4-BE49-F238E27FC236}">
                <a16:creationId xmlns:a16="http://schemas.microsoft.com/office/drawing/2014/main" id="{A79FF81D-54ED-ED30-2A7F-C06700255DD9}"/>
              </a:ext>
            </a:extLst>
          </p:cNvPr>
          <p:cNvGraphicFramePr>
            <a:graphicFrameLocks noGrp="1"/>
          </p:cNvGraphicFramePr>
          <p:nvPr>
            <p:extLst>
              <p:ext uri="{D42A27DB-BD31-4B8C-83A1-F6EECF244321}">
                <p14:modId xmlns:p14="http://schemas.microsoft.com/office/powerpoint/2010/main" val="2687562031"/>
              </p:ext>
            </p:extLst>
          </p:nvPr>
        </p:nvGraphicFramePr>
        <p:xfrm>
          <a:off x="442913" y="2262716"/>
          <a:ext cx="11304000" cy="864000"/>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2888780451"/>
                    </a:ext>
                  </a:extLst>
                </a:gridCol>
                <a:gridCol w="1638000">
                  <a:extLst>
                    <a:ext uri="{9D8B030D-6E8A-4147-A177-3AD203B41FA5}">
                      <a16:colId xmlns:a16="http://schemas.microsoft.com/office/drawing/2014/main" val="1344643656"/>
                    </a:ext>
                  </a:extLst>
                </a:gridCol>
                <a:gridCol w="1638000">
                  <a:extLst>
                    <a:ext uri="{9D8B030D-6E8A-4147-A177-3AD203B41FA5}">
                      <a16:colId xmlns:a16="http://schemas.microsoft.com/office/drawing/2014/main" val="2696053441"/>
                    </a:ext>
                  </a:extLst>
                </a:gridCol>
                <a:gridCol w="1638000">
                  <a:extLst>
                    <a:ext uri="{9D8B030D-6E8A-4147-A177-3AD203B41FA5}">
                      <a16:colId xmlns:a16="http://schemas.microsoft.com/office/drawing/2014/main" val="1632408260"/>
                    </a:ext>
                  </a:extLst>
                </a:gridCol>
                <a:gridCol w="1638000">
                  <a:extLst>
                    <a:ext uri="{9D8B030D-6E8A-4147-A177-3AD203B41FA5}">
                      <a16:colId xmlns:a16="http://schemas.microsoft.com/office/drawing/2014/main" val="237501000"/>
                    </a:ext>
                  </a:extLst>
                </a:gridCol>
                <a:gridCol w="1638000">
                  <a:extLst>
                    <a:ext uri="{9D8B030D-6E8A-4147-A177-3AD203B41FA5}">
                      <a16:colId xmlns:a16="http://schemas.microsoft.com/office/drawing/2014/main" val="530351079"/>
                    </a:ext>
                  </a:extLst>
                </a:gridCol>
                <a:gridCol w="1638000">
                  <a:extLst>
                    <a:ext uri="{9D8B030D-6E8A-4147-A177-3AD203B41FA5}">
                      <a16:colId xmlns:a16="http://schemas.microsoft.com/office/drawing/2014/main" val="2101736799"/>
                    </a:ext>
                  </a:extLst>
                </a:gridCol>
              </a:tblGrid>
              <a:tr h="864000">
                <a:tc>
                  <a:txBody>
                    <a:bodyPr/>
                    <a:lstStyle/>
                    <a:p>
                      <a:r>
                        <a:rPr lang="en-US" sz="1400" dirty="0">
                          <a:latin typeface="+mj-lt"/>
                        </a:rPr>
                        <a:t>Microsoft Defender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dirty="0">
                          <a:solidFill>
                            <a:schemeClr val="accent5"/>
                          </a:solidFill>
                          <a:latin typeface="+mj-lt"/>
                        </a:rPr>
                        <a:t>794</a:t>
                      </a:r>
                    </a:p>
                  </a:txBody>
                  <a:tcPr anchor="ctr">
                    <a:lnL w="12700" cmpd="sng">
                      <a:noFill/>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solidFill>
                            <a:schemeClr val="accent5"/>
                          </a:solidFill>
                          <a:latin typeface="+mj-lt"/>
                        </a:rPr>
                        <a:t>397 </a:t>
                      </a:r>
                      <a:r>
                        <a:rPr lang="en-US" dirty="0" err="1">
                          <a:solidFill>
                            <a:schemeClr val="accent5"/>
                          </a:solidFill>
                          <a:latin typeface="+mj-lt"/>
                        </a:rPr>
                        <a:t>hrs</a:t>
                      </a:r>
                      <a:endParaRPr lang="en-US" dirty="0">
                        <a:solidFill>
                          <a:schemeClr val="accent5"/>
                        </a:solidFill>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atin typeface="+mj-lt"/>
                        </a:rPr>
                        <a:t>8,732 </a:t>
                      </a:r>
                      <a:r>
                        <a:rPr lang="en-US" dirty="0" err="1">
                          <a:latin typeface="+mj-lt"/>
                        </a:rPr>
                        <a:t>hrs</a:t>
                      </a: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dirty="0">
                          <a:latin typeface="+mj-lt"/>
                        </a:rPr>
                        <a:t>4,575 </a:t>
                      </a:r>
                      <a:r>
                        <a:rPr lang="en-US" dirty="0" err="1">
                          <a:latin typeface="+mj-lt"/>
                        </a:rPr>
                        <a:t>hrs</a:t>
                      </a: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latin typeface="+mj-lt"/>
                      </a:endParaRPr>
                    </a:p>
                  </a:txBody>
                  <a:tcPr anchor="ctr">
                    <a:lnL w="190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26139908"/>
                  </a:ext>
                </a:extLst>
              </a:tr>
            </a:tbl>
          </a:graphicData>
        </a:graphic>
      </p:graphicFrame>
      <p:graphicFrame>
        <p:nvGraphicFramePr>
          <p:cNvPr id="6" name="Table 5">
            <a:extLst>
              <a:ext uri="{FF2B5EF4-FFF2-40B4-BE49-F238E27FC236}">
                <a16:creationId xmlns:a16="http://schemas.microsoft.com/office/drawing/2014/main" id="{F323EAF5-057B-1CD0-6890-78FDC0E7FE46}"/>
              </a:ext>
            </a:extLst>
          </p:cNvPr>
          <p:cNvGraphicFramePr>
            <a:graphicFrameLocks noGrp="1"/>
          </p:cNvGraphicFramePr>
          <p:nvPr>
            <p:extLst>
              <p:ext uri="{D42A27DB-BD31-4B8C-83A1-F6EECF244321}">
                <p14:modId xmlns:p14="http://schemas.microsoft.com/office/powerpoint/2010/main" val="4152126673"/>
              </p:ext>
            </p:extLst>
          </p:nvPr>
        </p:nvGraphicFramePr>
        <p:xfrm>
          <a:off x="442913" y="3255876"/>
          <a:ext cx="11304000" cy="864000"/>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2888780451"/>
                    </a:ext>
                  </a:extLst>
                </a:gridCol>
                <a:gridCol w="1638000">
                  <a:extLst>
                    <a:ext uri="{9D8B030D-6E8A-4147-A177-3AD203B41FA5}">
                      <a16:colId xmlns:a16="http://schemas.microsoft.com/office/drawing/2014/main" val="1344643656"/>
                    </a:ext>
                  </a:extLst>
                </a:gridCol>
                <a:gridCol w="1638000">
                  <a:extLst>
                    <a:ext uri="{9D8B030D-6E8A-4147-A177-3AD203B41FA5}">
                      <a16:colId xmlns:a16="http://schemas.microsoft.com/office/drawing/2014/main" val="2696053441"/>
                    </a:ext>
                  </a:extLst>
                </a:gridCol>
                <a:gridCol w="1638000">
                  <a:extLst>
                    <a:ext uri="{9D8B030D-6E8A-4147-A177-3AD203B41FA5}">
                      <a16:colId xmlns:a16="http://schemas.microsoft.com/office/drawing/2014/main" val="1632408260"/>
                    </a:ext>
                  </a:extLst>
                </a:gridCol>
                <a:gridCol w="1638000">
                  <a:extLst>
                    <a:ext uri="{9D8B030D-6E8A-4147-A177-3AD203B41FA5}">
                      <a16:colId xmlns:a16="http://schemas.microsoft.com/office/drawing/2014/main" val="237501000"/>
                    </a:ext>
                  </a:extLst>
                </a:gridCol>
                <a:gridCol w="1638000">
                  <a:extLst>
                    <a:ext uri="{9D8B030D-6E8A-4147-A177-3AD203B41FA5}">
                      <a16:colId xmlns:a16="http://schemas.microsoft.com/office/drawing/2014/main" val="530351079"/>
                    </a:ext>
                  </a:extLst>
                </a:gridCol>
                <a:gridCol w="1638000">
                  <a:extLst>
                    <a:ext uri="{9D8B030D-6E8A-4147-A177-3AD203B41FA5}">
                      <a16:colId xmlns:a16="http://schemas.microsoft.com/office/drawing/2014/main" val="2101736799"/>
                    </a:ext>
                  </a:extLst>
                </a:gridCol>
              </a:tblGrid>
              <a:tr h="864000">
                <a:tc>
                  <a:txBody>
                    <a:bodyPr/>
                    <a:lstStyle/>
                    <a:p>
                      <a:r>
                        <a:rPr lang="en-US" sz="1400" dirty="0">
                          <a:latin typeface="+mj-lt"/>
                        </a:rPr>
                        <a:t>Sophos </a:t>
                      </a:r>
                      <a:br>
                        <a:rPr lang="en-US" sz="1400" dirty="0">
                          <a:latin typeface="+mj-lt"/>
                        </a:rPr>
                      </a:br>
                      <a:r>
                        <a:rPr lang="en-US" sz="1400" dirty="0">
                          <a:latin typeface="+mj-lt"/>
                        </a:rPr>
                        <a:t>Intercept X</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dirty="0">
                          <a:solidFill>
                            <a:schemeClr val="accent5"/>
                          </a:solidFill>
                          <a:latin typeface="+mj-lt"/>
                        </a:rPr>
                        <a:t>2,539</a:t>
                      </a:r>
                    </a:p>
                  </a:txBody>
                  <a:tcPr anchor="ctr">
                    <a:lnL w="12700" cmpd="sng">
                      <a:noFill/>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solidFill>
                            <a:schemeClr val="accent5"/>
                          </a:solidFill>
                          <a:latin typeface="+mj-lt"/>
                        </a:rPr>
                        <a:t>1,269 </a:t>
                      </a:r>
                      <a:r>
                        <a:rPr lang="en-US" dirty="0" err="1">
                          <a:solidFill>
                            <a:schemeClr val="accent5"/>
                          </a:solidFill>
                          <a:latin typeface="+mj-lt"/>
                        </a:rPr>
                        <a:t>hrs</a:t>
                      </a:r>
                      <a:endParaRPr lang="en-US" dirty="0">
                        <a:solidFill>
                          <a:schemeClr val="accent5"/>
                        </a:solidFill>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atin typeface="+mj-lt"/>
                        </a:rPr>
                        <a:t>30,471 </a:t>
                      </a:r>
                      <a:r>
                        <a:rPr lang="en-US" dirty="0" err="1">
                          <a:latin typeface="+mj-lt"/>
                        </a:rPr>
                        <a:t>hrs</a:t>
                      </a: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dirty="0">
                          <a:latin typeface="+mj-lt"/>
                        </a:rPr>
                        <a:t>7,495 </a:t>
                      </a:r>
                      <a:r>
                        <a:rPr lang="en-US" dirty="0" err="1">
                          <a:latin typeface="+mj-lt"/>
                        </a:rPr>
                        <a:t>hrs</a:t>
                      </a: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latin typeface="+mj-lt"/>
                      </a:endParaRPr>
                    </a:p>
                  </a:txBody>
                  <a:tcPr anchor="ctr">
                    <a:lnL w="190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26139908"/>
                  </a:ext>
                </a:extLst>
              </a:tr>
            </a:tbl>
          </a:graphicData>
        </a:graphic>
      </p:graphicFrame>
      <p:graphicFrame>
        <p:nvGraphicFramePr>
          <p:cNvPr id="7" name="Table 6">
            <a:extLst>
              <a:ext uri="{FF2B5EF4-FFF2-40B4-BE49-F238E27FC236}">
                <a16:creationId xmlns:a16="http://schemas.microsoft.com/office/drawing/2014/main" id="{E7006B47-BA99-F4F5-7766-085C247735F4}"/>
              </a:ext>
            </a:extLst>
          </p:cNvPr>
          <p:cNvGraphicFramePr>
            <a:graphicFrameLocks noGrp="1"/>
          </p:cNvGraphicFramePr>
          <p:nvPr>
            <p:extLst>
              <p:ext uri="{D42A27DB-BD31-4B8C-83A1-F6EECF244321}">
                <p14:modId xmlns:p14="http://schemas.microsoft.com/office/powerpoint/2010/main" val="626078110"/>
              </p:ext>
            </p:extLst>
          </p:nvPr>
        </p:nvGraphicFramePr>
        <p:xfrm>
          <a:off x="442913" y="4249036"/>
          <a:ext cx="11304000" cy="864000"/>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2888780451"/>
                    </a:ext>
                  </a:extLst>
                </a:gridCol>
                <a:gridCol w="1638000">
                  <a:extLst>
                    <a:ext uri="{9D8B030D-6E8A-4147-A177-3AD203B41FA5}">
                      <a16:colId xmlns:a16="http://schemas.microsoft.com/office/drawing/2014/main" val="1344643656"/>
                    </a:ext>
                  </a:extLst>
                </a:gridCol>
                <a:gridCol w="1638000">
                  <a:extLst>
                    <a:ext uri="{9D8B030D-6E8A-4147-A177-3AD203B41FA5}">
                      <a16:colId xmlns:a16="http://schemas.microsoft.com/office/drawing/2014/main" val="2696053441"/>
                    </a:ext>
                  </a:extLst>
                </a:gridCol>
                <a:gridCol w="1638000">
                  <a:extLst>
                    <a:ext uri="{9D8B030D-6E8A-4147-A177-3AD203B41FA5}">
                      <a16:colId xmlns:a16="http://schemas.microsoft.com/office/drawing/2014/main" val="1632408260"/>
                    </a:ext>
                  </a:extLst>
                </a:gridCol>
                <a:gridCol w="1638000">
                  <a:extLst>
                    <a:ext uri="{9D8B030D-6E8A-4147-A177-3AD203B41FA5}">
                      <a16:colId xmlns:a16="http://schemas.microsoft.com/office/drawing/2014/main" val="237501000"/>
                    </a:ext>
                  </a:extLst>
                </a:gridCol>
                <a:gridCol w="1638000">
                  <a:extLst>
                    <a:ext uri="{9D8B030D-6E8A-4147-A177-3AD203B41FA5}">
                      <a16:colId xmlns:a16="http://schemas.microsoft.com/office/drawing/2014/main" val="530351079"/>
                    </a:ext>
                  </a:extLst>
                </a:gridCol>
                <a:gridCol w="1638000">
                  <a:extLst>
                    <a:ext uri="{9D8B030D-6E8A-4147-A177-3AD203B41FA5}">
                      <a16:colId xmlns:a16="http://schemas.microsoft.com/office/drawing/2014/main" val="2101736799"/>
                    </a:ext>
                  </a:extLst>
                </a:gridCol>
              </a:tblGrid>
              <a:tr h="864000">
                <a:tc>
                  <a:txBody>
                    <a:bodyPr/>
                    <a:lstStyle/>
                    <a:p>
                      <a:r>
                        <a:rPr lang="en-US" sz="1400" dirty="0" err="1">
                          <a:latin typeface="+mj-lt"/>
                        </a:rPr>
                        <a:t>Trellix</a:t>
                      </a:r>
                      <a:r>
                        <a:rPr lang="en-US" sz="1400" dirty="0">
                          <a:latin typeface="+mj-lt"/>
                        </a:rPr>
                        <a:t> Endpoint Protection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dirty="0">
                          <a:solidFill>
                            <a:schemeClr val="accent5"/>
                          </a:solidFill>
                          <a:latin typeface="+mj-lt"/>
                        </a:rPr>
                        <a:t>1,086</a:t>
                      </a:r>
                    </a:p>
                  </a:txBody>
                  <a:tcPr anchor="ctr">
                    <a:lnL w="12700" cmpd="sng">
                      <a:noFill/>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solidFill>
                            <a:schemeClr val="accent5"/>
                          </a:solidFill>
                          <a:latin typeface="+mj-lt"/>
                        </a:rPr>
                        <a:t>543 </a:t>
                      </a:r>
                      <a:r>
                        <a:rPr lang="en-US" dirty="0" err="1">
                          <a:solidFill>
                            <a:schemeClr val="accent5"/>
                          </a:solidFill>
                          <a:latin typeface="+mj-lt"/>
                        </a:rPr>
                        <a:t>hrs</a:t>
                      </a:r>
                      <a:endParaRPr lang="en-US" dirty="0">
                        <a:solidFill>
                          <a:schemeClr val="accent5"/>
                        </a:solidFill>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atin typeface="+mj-lt"/>
                        </a:rPr>
                        <a:t>13,039 </a:t>
                      </a:r>
                      <a:r>
                        <a:rPr lang="en-US" dirty="0" err="1">
                          <a:latin typeface="+mj-lt"/>
                        </a:rPr>
                        <a:t>hrs</a:t>
                      </a: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dirty="0">
                          <a:latin typeface="+mj-lt"/>
                        </a:rPr>
                        <a:t>60,785 </a:t>
                      </a:r>
                      <a:r>
                        <a:rPr lang="en-US" dirty="0" err="1">
                          <a:latin typeface="+mj-lt"/>
                        </a:rPr>
                        <a:t>hrs</a:t>
                      </a: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latin typeface="+mj-lt"/>
                      </a:endParaRPr>
                    </a:p>
                  </a:txBody>
                  <a:tcPr anchor="ctr">
                    <a:lnL w="190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26139908"/>
                  </a:ext>
                </a:extLst>
              </a:tr>
            </a:tbl>
          </a:graphicData>
        </a:graphic>
      </p:graphicFrame>
      <p:sp>
        <p:nvSpPr>
          <p:cNvPr id="8" name="TextBox 7">
            <a:extLst>
              <a:ext uri="{FF2B5EF4-FFF2-40B4-BE49-F238E27FC236}">
                <a16:creationId xmlns:a16="http://schemas.microsoft.com/office/drawing/2014/main" id="{A6AEE19A-A1F4-F6E9-7CC0-09FC45D051EC}"/>
              </a:ext>
            </a:extLst>
          </p:cNvPr>
          <p:cNvSpPr txBox="1"/>
          <p:nvPr/>
        </p:nvSpPr>
        <p:spPr>
          <a:xfrm>
            <a:off x="2561578" y="1773491"/>
            <a:ext cx="1515122" cy="461665"/>
          </a:xfrm>
          <a:prstGeom prst="rect">
            <a:avLst/>
          </a:prstGeom>
          <a:noFill/>
        </p:spPr>
        <p:txBody>
          <a:bodyPr wrap="square">
            <a:spAutoFit/>
          </a:bodyPr>
          <a:lstStyle/>
          <a:p>
            <a:r>
              <a:rPr lang="en-US" sz="1200" b="1" dirty="0">
                <a:solidFill>
                  <a:schemeClr val="accent5"/>
                </a:solidFill>
                <a:latin typeface="+mj-lt"/>
              </a:rPr>
              <a:t># Increased Incidents</a:t>
            </a:r>
          </a:p>
        </p:txBody>
      </p:sp>
      <p:sp>
        <p:nvSpPr>
          <p:cNvPr id="9" name="TextBox 8">
            <a:extLst>
              <a:ext uri="{FF2B5EF4-FFF2-40B4-BE49-F238E27FC236}">
                <a16:creationId xmlns:a16="http://schemas.microsoft.com/office/drawing/2014/main" id="{32A3B03C-6F2C-7D60-24ED-346F81D534F4}"/>
              </a:ext>
            </a:extLst>
          </p:cNvPr>
          <p:cNvSpPr txBox="1"/>
          <p:nvPr/>
        </p:nvSpPr>
        <p:spPr>
          <a:xfrm>
            <a:off x="2218679" y="1749564"/>
            <a:ext cx="467372" cy="523220"/>
          </a:xfrm>
          <a:prstGeom prst="rect">
            <a:avLst/>
          </a:prstGeom>
          <a:noFill/>
        </p:spPr>
        <p:txBody>
          <a:bodyPr wrap="square">
            <a:spAutoFit/>
          </a:bodyPr>
          <a:lstStyle/>
          <a:p>
            <a:r>
              <a:rPr lang="en-US" sz="2800" b="1" dirty="0">
                <a:solidFill>
                  <a:schemeClr val="accent5"/>
                </a:solidFill>
                <a:latin typeface="+mj-lt"/>
                <a:sym typeface="Wingdings 3" panose="05040102010807070707" pitchFamily="18" charset="2"/>
              </a:rPr>
              <a:t></a:t>
            </a:r>
            <a:endParaRPr lang="en-US" sz="2800" b="1" dirty="0">
              <a:solidFill>
                <a:schemeClr val="accent5"/>
              </a:solidFill>
              <a:latin typeface="+mj-lt"/>
            </a:endParaRPr>
          </a:p>
        </p:txBody>
      </p:sp>
      <p:sp>
        <p:nvSpPr>
          <p:cNvPr id="10" name="TextBox 9">
            <a:extLst>
              <a:ext uri="{FF2B5EF4-FFF2-40B4-BE49-F238E27FC236}">
                <a16:creationId xmlns:a16="http://schemas.microsoft.com/office/drawing/2014/main" id="{82E9A0FE-5A7E-DBE7-E191-64652E4E707B}"/>
              </a:ext>
            </a:extLst>
          </p:cNvPr>
          <p:cNvSpPr txBox="1"/>
          <p:nvPr/>
        </p:nvSpPr>
        <p:spPr>
          <a:xfrm>
            <a:off x="4076700" y="1773491"/>
            <a:ext cx="1391297" cy="461665"/>
          </a:xfrm>
          <a:prstGeom prst="rect">
            <a:avLst/>
          </a:prstGeom>
          <a:noFill/>
        </p:spPr>
        <p:txBody>
          <a:bodyPr wrap="square">
            <a:spAutoFit/>
          </a:bodyPr>
          <a:lstStyle/>
          <a:p>
            <a:r>
              <a:rPr lang="en-US" sz="1200" b="1" dirty="0">
                <a:solidFill>
                  <a:schemeClr val="accent5"/>
                </a:solidFill>
                <a:latin typeface="+mj-lt"/>
              </a:rPr>
              <a:t>Alert Investigation</a:t>
            </a:r>
          </a:p>
        </p:txBody>
      </p:sp>
      <p:sp>
        <p:nvSpPr>
          <p:cNvPr id="11" name="TextBox 10">
            <a:extLst>
              <a:ext uri="{FF2B5EF4-FFF2-40B4-BE49-F238E27FC236}">
                <a16:creationId xmlns:a16="http://schemas.microsoft.com/office/drawing/2014/main" id="{C0BDD924-EFE4-0262-6239-360D54107FF2}"/>
              </a:ext>
            </a:extLst>
          </p:cNvPr>
          <p:cNvSpPr txBox="1"/>
          <p:nvPr/>
        </p:nvSpPr>
        <p:spPr>
          <a:xfrm>
            <a:off x="3733801" y="1749564"/>
            <a:ext cx="467372" cy="523220"/>
          </a:xfrm>
          <a:prstGeom prst="rect">
            <a:avLst/>
          </a:prstGeom>
          <a:noFill/>
        </p:spPr>
        <p:txBody>
          <a:bodyPr wrap="square">
            <a:spAutoFit/>
          </a:bodyPr>
          <a:lstStyle/>
          <a:p>
            <a:r>
              <a:rPr lang="en-US" sz="2800" b="1" dirty="0">
                <a:solidFill>
                  <a:schemeClr val="accent5"/>
                </a:solidFill>
                <a:latin typeface="+mj-lt"/>
                <a:sym typeface="Wingdings 3" panose="05040102010807070707" pitchFamily="18" charset="2"/>
              </a:rPr>
              <a:t></a:t>
            </a:r>
            <a:endParaRPr lang="en-US" sz="2800" b="1" dirty="0">
              <a:solidFill>
                <a:schemeClr val="accent5"/>
              </a:solidFill>
              <a:latin typeface="+mj-lt"/>
            </a:endParaRPr>
          </a:p>
        </p:txBody>
      </p:sp>
      <p:sp>
        <p:nvSpPr>
          <p:cNvPr id="12" name="Rectangle 11">
            <a:extLst>
              <a:ext uri="{FF2B5EF4-FFF2-40B4-BE49-F238E27FC236}">
                <a16:creationId xmlns:a16="http://schemas.microsoft.com/office/drawing/2014/main" id="{47E4E201-5FD2-9365-83D8-79B71AD428F9}"/>
              </a:ext>
            </a:extLst>
          </p:cNvPr>
          <p:cNvSpPr/>
          <p:nvPr/>
        </p:nvSpPr>
        <p:spPr>
          <a:xfrm>
            <a:off x="1940629" y="5242196"/>
            <a:ext cx="1548000" cy="864000"/>
          </a:xfrm>
          <a:prstGeom prst="rect">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6CA588D-CA57-321B-E09D-DAC9977B925D}"/>
              </a:ext>
            </a:extLst>
          </p:cNvPr>
          <p:cNvSpPr txBox="1"/>
          <p:nvPr/>
        </p:nvSpPr>
        <p:spPr>
          <a:xfrm>
            <a:off x="1954917" y="5412586"/>
            <a:ext cx="609600" cy="523220"/>
          </a:xfrm>
          <a:prstGeom prst="rect">
            <a:avLst/>
          </a:prstGeom>
          <a:noFill/>
        </p:spPr>
        <p:txBody>
          <a:bodyPr wrap="square" anchor="ctr">
            <a:spAutoFit/>
          </a:bodyPr>
          <a:lstStyle/>
          <a:p>
            <a:r>
              <a:rPr lang="en-US" sz="2800" b="1" dirty="0">
                <a:solidFill>
                  <a:schemeClr val="accent5"/>
                </a:solidFill>
                <a:latin typeface="+mj-lt"/>
              </a:rPr>
              <a:t>28</a:t>
            </a:r>
          </a:p>
        </p:txBody>
      </p:sp>
      <p:sp>
        <p:nvSpPr>
          <p:cNvPr id="14" name="TextBox 13">
            <a:extLst>
              <a:ext uri="{FF2B5EF4-FFF2-40B4-BE49-F238E27FC236}">
                <a16:creationId xmlns:a16="http://schemas.microsoft.com/office/drawing/2014/main" id="{8200D6E7-DA55-93D8-5076-E640779FD18D}"/>
              </a:ext>
            </a:extLst>
          </p:cNvPr>
          <p:cNvSpPr txBox="1"/>
          <p:nvPr/>
        </p:nvSpPr>
        <p:spPr>
          <a:xfrm>
            <a:off x="2411469" y="5420281"/>
            <a:ext cx="1153173" cy="507831"/>
          </a:xfrm>
          <a:prstGeom prst="rect">
            <a:avLst/>
          </a:prstGeom>
          <a:noFill/>
        </p:spPr>
        <p:txBody>
          <a:bodyPr wrap="square" anchor="ctr">
            <a:spAutoFit/>
          </a:bodyPr>
          <a:lstStyle/>
          <a:p>
            <a:pPr>
              <a:lnSpc>
                <a:spcPct val="90000"/>
              </a:lnSpc>
            </a:pPr>
            <a:r>
              <a:rPr lang="en-US" sz="1000" dirty="0">
                <a:solidFill>
                  <a:schemeClr val="accent5"/>
                </a:solidFill>
              </a:rPr>
              <a:t>compromised endpoints/week on average</a:t>
            </a:r>
          </a:p>
        </p:txBody>
      </p:sp>
      <p:sp>
        <p:nvSpPr>
          <p:cNvPr id="15" name="Rectangle 14">
            <a:extLst>
              <a:ext uri="{FF2B5EF4-FFF2-40B4-BE49-F238E27FC236}">
                <a16:creationId xmlns:a16="http://schemas.microsoft.com/office/drawing/2014/main" id="{EE558ED6-1312-CCF7-04B4-6BD92B619591}"/>
              </a:ext>
            </a:extLst>
          </p:cNvPr>
          <p:cNvSpPr/>
          <p:nvPr/>
        </p:nvSpPr>
        <p:spPr>
          <a:xfrm>
            <a:off x="3602742" y="5242196"/>
            <a:ext cx="1548000" cy="864000"/>
          </a:xfrm>
          <a:prstGeom prst="rect">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61055CF-35AD-3CE6-E228-0B518CD7B4EF}"/>
              </a:ext>
            </a:extLst>
          </p:cNvPr>
          <p:cNvSpPr txBox="1"/>
          <p:nvPr/>
        </p:nvSpPr>
        <p:spPr>
          <a:xfrm>
            <a:off x="3617030" y="5412586"/>
            <a:ext cx="609600" cy="523220"/>
          </a:xfrm>
          <a:prstGeom prst="rect">
            <a:avLst/>
          </a:prstGeom>
          <a:noFill/>
        </p:spPr>
        <p:txBody>
          <a:bodyPr wrap="square" anchor="ctr">
            <a:spAutoFit/>
          </a:bodyPr>
          <a:lstStyle/>
          <a:p>
            <a:r>
              <a:rPr lang="en-US" sz="2800" b="1" dirty="0">
                <a:solidFill>
                  <a:schemeClr val="accent5"/>
                </a:solidFill>
                <a:latin typeface="+mj-lt"/>
              </a:rPr>
              <a:t>14</a:t>
            </a:r>
          </a:p>
        </p:txBody>
      </p:sp>
      <p:sp>
        <p:nvSpPr>
          <p:cNvPr id="17" name="TextBox 16">
            <a:extLst>
              <a:ext uri="{FF2B5EF4-FFF2-40B4-BE49-F238E27FC236}">
                <a16:creationId xmlns:a16="http://schemas.microsoft.com/office/drawing/2014/main" id="{D4BBE2FD-0FFF-C8FA-2809-513A69F072C9}"/>
              </a:ext>
            </a:extLst>
          </p:cNvPr>
          <p:cNvSpPr txBox="1"/>
          <p:nvPr/>
        </p:nvSpPr>
        <p:spPr>
          <a:xfrm>
            <a:off x="4073582" y="5420281"/>
            <a:ext cx="1153173" cy="507831"/>
          </a:xfrm>
          <a:prstGeom prst="rect">
            <a:avLst/>
          </a:prstGeom>
          <a:noFill/>
        </p:spPr>
        <p:txBody>
          <a:bodyPr wrap="square" anchor="ctr">
            <a:spAutoFit/>
          </a:bodyPr>
          <a:lstStyle/>
          <a:p>
            <a:pPr>
              <a:lnSpc>
                <a:spcPct val="90000"/>
              </a:lnSpc>
            </a:pPr>
            <a:r>
              <a:rPr lang="en-US" sz="1000" dirty="0">
                <a:solidFill>
                  <a:schemeClr val="accent5"/>
                </a:solidFill>
              </a:rPr>
              <a:t>Hours/week  investigating endpoint alerts</a:t>
            </a:r>
          </a:p>
        </p:txBody>
      </p:sp>
      <p:sp>
        <p:nvSpPr>
          <p:cNvPr id="18" name="TextBox 17">
            <a:extLst>
              <a:ext uri="{FF2B5EF4-FFF2-40B4-BE49-F238E27FC236}">
                <a16:creationId xmlns:a16="http://schemas.microsoft.com/office/drawing/2014/main" id="{05DA8973-DE7D-96B9-4E4C-A8F96A465025}"/>
              </a:ext>
            </a:extLst>
          </p:cNvPr>
          <p:cNvSpPr txBox="1"/>
          <p:nvPr/>
        </p:nvSpPr>
        <p:spPr>
          <a:xfrm>
            <a:off x="5606293" y="1773491"/>
            <a:ext cx="1172223" cy="461665"/>
          </a:xfrm>
          <a:prstGeom prst="rect">
            <a:avLst/>
          </a:prstGeom>
          <a:noFill/>
        </p:spPr>
        <p:txBody>
          <a:bodyPr wrap="square">
            <a:spAutoFit/>
          </a:bodyPr>
          <a:lstStyle/>
          <a:p>
            <a:r>
              <a:rPr lang="en-US" sz="1200" b="1" dirty="0">
                <a:solidFill>
                  <a:srgbClr val="DA2128"/>
                </a:solidFill>
                <a:latin typeface="+mj-lt"/>
              </a:rPr>
              <a:t>Re-imaging Burden </a:t>
            </a:r>
          </a:p>
        </p:txBody>
      </p:sp>
      <p:sp>
        <p:nvSpPr>
          <p:cNvPr id="19" name="TextBox 18">
            <a:extLst>
              <a:ext uri="{FF2B5EF4-FFF2-40B4-BE49-F238E27FC236}">
                <a16:creationId xmlns:a16="http://schemas.microsoft.com/office/drawing/2014/main" id="{4A4BDE62-76A8-F021-7BC8-9B2D9CF1B93B}"/>
              </a:ext>
            </a:extLst>
          </p:cNvPr>
          <p:cNvSpPr txBox="1"/>
          <p:nvPr/>
        </p:nvSpPr>
        <p:spPr>
          <a:xfrm>
            <a:off x="5263394" y="1749564"/>
            <a:ext cx="467372" cy="523220"/>
          </a:xfrm>
          <a:prstGeom prst="rect">
            <a:avLst/>
          </a:prstGeom>
          <a:noFill/>
        </p:spPr>
        <p:txBody>
          <a:bodyPr wrap="square">
            <a:spAutoFit/>
          </a:bodyPr>
          <a:lstStyle/>
          <a:p>
            <a:r>
              <a:rPr lang="en-US" sz="2800" b="1" dirty="0">
                <a:solidFill>
                  <a:srgbClr val="DA2128"/>
                </a:solidFill>
                <a:latin typeface="+mj-lt"/>
                <a:sym typeface="Wingdings 3" panose="05040102010807070707" pitchFamily="18" charset="2"/>
              </a:rPr>
              <a:t></a:t>
            </a:r>
            <a:endParaRPr lang="en-US" sz="2800" b="1" dirty="0">
              <a:solidFill>
                <a:srgbClr val="DA2128"/>
              </a:solidFill>
              <a:latin typeface="+mj-lt"/>
            </a:endParaRPr>
          </a:p>
        </p:txBody>
      </p:sp>
      <p:sp>
        <p:nvSpPr>
          <p:cNvPr id="20" name="TextBox 19">
            <a:extLst>
              <a:ext uri="{FF2B5EF4-FFF2-40B4-BE49-F238E27FC236}">
                <a16:creationId xmlns:a16="http://schemas.microsoft.com/office/drawing/2014/main" id="{3FE7BEBD-4DAD-4D28-AA0C-E63BFFE4F2EF}"/>
              </a:ext>
            </a:extLst>
          </p:cNvPr>
          <p:cNvSpPr txBox="1"/>
          <p:nvPr/>
        </p:nvSpPr>
        <p:spPr>
          <a:xfrm>
            <a:off x="7264644" y="1773491"/>
            <a:ext cx="1172223" cy="461665"/>
          </a:xfrm>
          <a:prstGeom prst="rect">
            <a:avLst/>
          </a:prstGeom>
          <a:noFill/>
        </p:spPr>
        <p:txBody>
          <a:bodyPr wrap="square">
            <a:spAutoFit/>
          </a:bodyPr>
          <a:lstStyle/>
          <a:p>
            <a:r>
              <a:rPr lang="en-US" sz="1200" b="1" dirty="0">
                <a:solidFill>
                  <a:srgbClr val="DA2128"/>
                </a:solidFill>
                <a:latin typeface="+mj-lt"/>
              </a:rPr>
              <a:t>Time waiting for scans</a:t>
            </a:r>
          </a:p>
        </p:txBody>
      </p:sp>
      <p:sp>
        <p:nvSpPr>
          <p:cNvPr id="21" name="TextBox 20">
            <a:extLst>
              <a:ext uri="{FF2B5EF4-FFF2-40B4-BE49-F238E27FC236}">
                <a16:creationId xmlns:a16="http://schemas.microsoft.com/office/drawing/2014/main" id="{2D3555C7-F0A4-1B3D-7089-13F69E0D99F6}"/>
              </a:ext>
            </a:extLst>
          </p:cNvPr>
          <p:cNvSpPr txBox="1"/>
          <p:nvPr/>
        </p:nvSpPr>
        <p:spPr>
          <a:xfrm>
            <a:off x="6921745" y="1749564"/>
            <a:ext cx="467372" cy="523220"/>
          </a:xfrm>
          <a:prstGeom prst="rect">
            <a:avLst/>
          </a:prstGeom>
          <a:noFill/>
        </p:spPr>
        <p:txBody>
          <a:bodyPr wrap="square">
            <a:spAutoFit/>
          </a:bodyPr>
          <a:lstStyle/>
          <a:p>
            <a:r>
              <a:rPr lang="en-US" sz="2800" b="1" dirty="0">
                <a:solidFill>
                  <a:srgbClr val="DA2128"/>
                </a:solidFill>
                <a:latin typeface="+mj-lt"/>
                <a:sym typeface="Wingdings 3" panose="05040102010807070707" pitchFamily="18" charset="2"/>
              </a:rPr>
              <a:t></a:t>
            </a:r>
            <a:endParaRPr lang="en-US" sz="2800" b="1" dirty="0">
              <a:solidFill>
                <a:srgbClr val="DA2128"/>
              </a:solidFill>
              <a:latin typeface="+mj-lt"/>
            </a:endParaRPr>
          </a:p>
        </p:txBody>
      </p:sp>
      <p:sp>
        <p:nvSpPr>
          <p:cNvPr id="22" name="Rectangle 21">
            <a:extLst>
              <a:ext uri="{FF2B5EF4-FFF2-40B4-BE49-F238E27FC236}">
                <a16:creationId xmlns:a16="http://schemas.microsoft.com/office/drawing/2014/main" id="{043854A2-9B9F-2249-CF48-6F2D2367DAEE}"/>
              </a:ext>
            </a:extLst>
          </p:cNvPr>
          <p:cNvSpPr/>
          <p:nvPr/>
        </p:nvSpPr>
        <p:spPr>
          <a:xfrm>
            <a:off x="5226754" y="5242196"/>
            <a:ext cx="1548000" cy="864000"/>
          </a:xfrm>
          <a:prstGeom prst="rect">
            <a:avLst/>
          </a:prstGeom>
          <a:noFill/>
          <a:ln>
            <a:solidFill>
              <a:srgbClr val="DA21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F5D435B-7CC7-7CD2-4A8C-E9AF691072BE}"/>
              </a:ext>
            </a:extLst>
          </p:cNvPr>
          <p:cNvSpPr txBox="1"/>
          <p:nvPr/>
        </p:nvSpPr>
        <p:spPr>
          <a:xfrm>
            <a:off x="5215999" y="5412586"/>
            <a:ext cx="940683" cy="523220"/>
          </a:xfrm>
          <a:prstGeom prst="rect">
            <a:avLst/>
          </a:prstGeom>
          <a:noFill/>
        </p:spPr>
        <p:txBody>
          <a:bodyPr wrap="square" anchor="ctr">
            <a:spAutoFit/>
          </a:bodyPr>
          <a:lstStyle/>
          <a:p>
            <a:r>
              <a:rPr lang="en-US" sz="2800" b="1" spc="-150" dirty="0">
                <a:solidFill>
                  <a:srgbClr val="DA2128"/>
                </a:solidFill>
                <a:latin typeface="+mj-lt"/>
              </a:rPr>
              <a:t>14.6</a:t>
            </a:r>
          </a:p>
        </p:txBody>
      </p:sp>
      <p:sp>
        <p:nvSpPr>
          <p:cNvPr id="24" name="TextBox 23">
            <a:extLst>
              <a:ext uri="{FF2B5EF4-FFF2-40B4-BE49-F238E27FC236}">
                <a16:creationId xmlns:a16="http://schemas.microsoft.com/office/drawing/2014/main" id="{358F56F8-3558-602D-31B0-A8E847A86E3F}"/>
              </a:ext>
            </a:extLst>
          </p:cNvPr>
          <p:cNvSpPr txBox="1"/>
          <p:nvPr/>
        </p:nvSpPr>
        <p:spPr>
          <a:xfrm>
            <a:off x="5927213" y="5351031"/>
            <a:ext cx="893705" cy="646331"/>
          </a:xfrm>
          <a:prstGeom prst="rect">
            <a:avLst/>
          </a:prstGeom>
          <a:noFill/>
        </p:spPr>
        <p:txBody>
          <a:bodyPr wrap="square" anchor="ctr">
            <a:spAutoFit/>
          </a:bodyPr>
          <a:lstStyle/>
          <a:p>
            <a:pPr>
              <a:lnSpc>
                <a:spcPct val="90000"/>
              </a:lnSpc>
            </a:pPr>
            <a:r>
              <a:rPr lang="en-US" sz="1000" dirty="0">
                <a:solidFill>
                  <a:srgbClr val="DA2128"/>
                </a:solidFill>
              </a:rPr>
              <a:t>FTE equivalent lost to </a:t>
            </a:r>
            <a:br>
              <a:rPr lang="en-US" sz="1000" dirty="0">
                <a:solidFill>
                  <a:srgbClr val="DA2128"/>
                </a:solidFill>
              </a:rPr>
            </a:br>
            <a:r>
              <a:rPr lang="en-US" sz="1000" dirty="0">
                <a:solidFill>
                  <a:srgbClr val="DA2128"/>
                </a:solidFill>
              </a:rPr>
              <a:t>re-imaging</a:t>
            </a:r>
          </a:p>
        </p:txBody>
      </p:sp>
      <p:sp>
        <p:nvSpPr>
          <p:cNvPr id="25" name="Rectangle 24">
            <a:extLst>
              <a:ext uri="{FF2B5EF4-FFF2-40B4-BE49-F238E27FC236}">
                <a16:creationId xmlns:a16="http://schemas.microsoft.com/office/drawing/2014/main" id="{C4BF515D-EDCF-EF92-5A5D-3D6C3044324F}"/>
              </a:ext>
            </a:extLst>
          </p:cNvPr>
          <p:cNvSpPr/>
          <p:nvPr/>
        </p:nvSpPr>
        <p:spPr>
          <a:xfrm>
            <a:off x="6888867" y="5242196"/>
            <a:ext cx="1548000" cy="864000"/>
          </a:xfrm>
          <a:prstGeom prst="rect">
            <a:avLst/>
          </a:prstGeom>
          <a:noFill/>
          <a:ln>
            <a:solidFill>
              <a:srgbClr val="DA21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2B9EA27-47E9-CEEE-E552-C3B51725C125}"/>
              </a:ext>
            </a:extLst>
          </p:cNvPr>
          <p:cNvSpPr txBox="1"/>
          <p:nvPr/>
        </p:nvSpPr>
        <p:spPr>
          <a:xfrm>
            <a:off x="6903155" y="5412586"/>
            <a:ext cx="609600" cy="523220"/>
          </a:xfrm>
          <a:prstGeom prst="rect">
            <a:avLst/>
          </a:prstGeom>
          <a:noFill/>
        </p:spPr>
        <p:txBody>
          <a:bodyPr wrap="square" anchor="ctr">
            <a:spAutoFit/>
          </a:bodyPr>
          <a:lstStyle/>
          <a:p>
            <a:r>
              <a:rPr lang="en-US" sz="2800" b="1" dirty="0">
                <a:solidFill>
                  <a:srgbClr val="DA2128"/>
                </a:solidFill>
                <a:latin typeface="+mj-lt"/>
              </a:rPr>
              <a:t>29</a:t>
            </a:r>
          </a:p>
        </p:txBody>
      </p:sp>
      <p:sp>
        <p:nvSpPr>
          <p:cNvPr id="27" name="TextBox 26">
            <a:extLst>
              <a:ext uri="{FF2B5EF4-FFF2-40B4-BE49-F238E27FC236}">
                <a16:creationId xmlns:a16="http://schemas.microsoft.com/office/drawing/2014/main" id="{BC89FB67-47A5-3748-C712-7AB56EF07B6C}"/>
              </a:ext>
            </a:extLst>
          </p:cNvPr>
          <p:cNvSpPr txBox="1"/>
          <p:nvPr/>
        </p:nvSpPr>
        <p:spPr>
          <a:xfrm>
            <a:off x="7359707" y="5420281"/>
            <a:ext cx="1153173" cy="507831"/>
          </a:xfrm>
          <a:prstGeom prst="rect">
            <a:avLst/>
          </a:prstGeom>
          <a:noFill/>
        </p:spPr>
        <p:txBody>
          <a:bodyPr wrap="square" anchor="ctr">
            <a:spAutoFit/>
          </a:bodyPr>
          <a:lstStyle/>
          <a:p>
            <a:pPr>
              <a:lnSpc>
                <a:spcPct val="90000"/>
              </a:lnSpc>
            </a:pPr>
            <a:r>
              <a:rPr lang="en-US" sz="1000" dirty="0">
                <a:solidFill>
                  <a:srgbClr val="DA2128"/>
                </a:solidFill>
              </a:rPr>
              <a:t>FTE equivalent waiting for file access</a:t>
            </a:r>
          </a:p>
        </p:txBody>
      </p:sp>
      <p:sp>
        <p:nvSpPr>
          <p:cNvPr id="28" name="Rectangle 27">
            <a:extLst>
              <a:ext uri="{FF2B5EF4-FFF2-40B4-BE49-F238E27FC236}">
                <a16:creationId xmlns:a16="http://schemas.microsoft.com/office/drawing/2014/main" id="{163EADB9-5017-7EB3-3857-D9E6CCA033AB}"/>
              </a:ext>
            </a:extLst>
          </p:cNvPr>
          <p:cNvSpPr/>
          <p:nvPr/>
        </p:nvSpPr>
        <p:spPr>
          <a:xfrm>
            <a:off x="5334000" y="3429000"/>
            <a:ext cx="1352550" cy="512791"/>
          </a:xfrm>
          <a:prstGeom prst="rect">
            <a:avLst/>
          </a:prstGeom>
          <a:noFill/>
          <a:ln>
            <a:solidFill>
              <a:srgbClr val="DA21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485973FB-73D8-3D71-06DB-634E89DB237D}"/>
              </a:ext>
            </a:extLst>
          </p:cNvPr>
          <p:cNvCxnSpPr/>
          <p:nvPr/>
        </p:nvCxnSpPr>
        <p:spPr>
          <a:xfrm>
            <a:off x="5410200" y="3941791"/>
            <a:ext cx="0" cy="1300405"/>
          </a:xfrm>
          <a:prstGeom prst="line">
            <a:avLst/>
          </a:prstGeom>
          <a:ln w="25400">
            <a:solidFill>
              <a:srgbClr val="DA2128"/>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C9BCD75D-0976-8CEA-CFAC-FFBE73C9B044}"/>
              </a:ext>
            </a:extLst>
          </p:cNvPr>
          <p:cNvSpPr/>
          <p:nvPr/>
        </p:nvSpPr>
        <p:spPr>
          <a:xfrm>
            <a:off x="6986592" y="4427121"/>
            <a:ext cx="1352550" cy="512791"/>
          </a:xfrm>
          <a:prstGeom prst="rect">
            <a:avLst/>
          </a:prstGeom>
          <a:noFill/>
          <a:ln>
            <a:solidFill>
              <a:srgbClr val="DA21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E9BECEB7-D1FE-26C8-D6C2-10C640E76056}"/>
              </a:ext>
            </a:extLst>
          </p:cNvPr>
          <p:cNvCxnSpPr>
            <a:cxnSpLocks/>
          </p:cNvCxnSpPr>
          <p:nvPr/>
        </p:nvCxnSpPr>
        <p:spPr>
          <a:xfrm>
            <a:off x="7662867" y="4939912"/>
            <a:ext cx="0" cy="302284"/>
          </a:xfrm>
          <a:prstGeom prst="line">
            <a:avLst/>
          </a:prstGeom>
          <a:ln w="25400">
            <a:solidFill>
              <a:srgbClr val="DA2128"/>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11353EF-3242-E270-8550-5EC5E11FA650}"/>
              </a:ext>
            </a:extLst>
          </p:cNvPr>
          <p:cNvSpPr/>
          <p:nvPr/>
        </p:nvSpPr>
        <p:spPr>
          <a:xfrm>
            <a:off x="473057" y="2471895"/>
            <a:ext cx="1275356" cy="4767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1</a:t>
            </a:r>
            <a:endParaRPr lang="en-US" dirty="0"/>
          </a:p>
        </p:txBody>
      </p:sp>
      <p:sp>
        <p:nvSpPr>
          <p:cNvPr id="29" name="Rectangle 28">
            <a:extLst>
              <a:ext uri="{FF2B5EF4-FFF2-40B4-BE49-F238E27FC236}">
                <a16:creationId xmlns:a16="http://schemas.microsoft.com/office/drawing/2014/main" id="{FB6C60D6-34E2-11D7-F41B-751DF6449605}"/>
              </a:ext>
            </a:extLst>
          </p:cNvPr>
          <p:cNvSpPr/>
          <p:nvPr/>
        </p:nvSpPr>
        <p:spPr>
          <a:xfrm>
            <a:off x="473057" y="3449508"/>
            <a:ext cx="1275356" cy="4767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2</a:t>
            </a:r>
            <a:endParaRPr lang="en-US" dirty="0"/>
          </a:p>
        </p:txBody>
      </p:sp>
      <p:sp>
        <p:nvSpPr>
          <p:cNvPr id="33" name="Rectangle 32">
            <a:extLst>
              <a:ext uri="{FF2B5EF4-FFF2-40B4-BE49-F238E27FC236}">
                <a16:creationId xmlns:a16="http://schemas.microsoft.com/office/drawing/2014/main" id="{E944CB2D-AFA9-4422-2563-980F76712172}"/>
              </a:ext>
            </a:extLst>
          </p:cNvPr>
          <p:cNvSpPr/>
          <p:nvPr/>
        </p:nvSpPr>
        <p:spPr>
          <a:xfrm>
            <a:off x="473056" y="4442668"/>
            <a:ext cx="1355743" cy="4767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3</a:t>
            </a:r>
          </a:p>
        </p:txBody>
      </p:sp>
    </p:spTree>
    <p:extLst>
      <p:ext uri="{BB962C8B-B14F-4D97-AF65-F5344CB8AC3E}">
        <p14:creationId xmlns:p14="http://schemas.microsoft.com/office/powerpoint/2010/main" val="1147715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AB6292-86A5-92AA-2D2F-76411DA742D8}"/>
              </a:ext>
            </a:extLst>
          </p:cNvPr>
          <p:cNvSpPr>
            <a:spLocks noGrp="1"/>
          </p:cNvSpPr>
          <p:nvPr>
            <p:ph type="body" sz="quarter" idx="12"/>
          </p:nvPr>
        </p:nvSpPr>
        <p:spPr/>
        <p:txBody>
          <a:bodyPr/>
          <a:lstStyle/>
          <a:p>
            <a:r>
              <a:rPr lang="en-US" dirty="0"/>
              <a:t>5K employee org</a:t>
            </a:r>
          </a:p>
        </p:txBody>
      </p:sp>
      <p:sp>
        <p:nvSpPr>
          <p:cNvPr id="4" name="Text Placeholder 3">
            <a:extLst>
              <a:ext uri="{FF2B5EF4-FFF2-40B4-BE49-F238E27FC236}">
                <a16:creationId xmlns:a16="http://schemas.microsoft.com/office/drawing/2014/main" id="{E7FF8E01-0538-368C-F16C-10149E95FE28}"/>
              </a:ext>
            </a:extLst>
          </p:cNvPr>
          <p:cNvSpPr>
            <a:spLocks noGrp="1"/>
          </p:cNvSpPr>
          <p:nvPr>
            <p:ph type="body" sz="quarter" idx="13"/>
          </p:nvPr>
        </p:nvSpPr>
        <p:spPr/>
        <p:txBody>
          <a:bodyPr/>
          <a:lstStyle/>
          <a:p>
            <a:r>
              <a:rPr lang="en-US" dirty="0"/>
              <a:t>More Energy &amp; CO</a:t>
            </a:r>
            <a:r>
              <a:rPr lang="en-US" baseline="-25000" dirty="0"/>
              <a:t>2 </a:t>
            </a:r>
            <a:r>
              <a:rPr lang="en-US" dirty="0"/>
              <a:t>Without Cylance</a:t>
            </a:r>
            <a:r>
              <a:rPr lang="en-US" sz="2000" baseline="60000" dirty="0"/>
              <a:t>®</a:t>
            </a:r>
            <a:r>
              <a:rPr lang="en-US" dirty="0"/>
              <a:t> AI  </a:t>
            </a:r>
            <a:endParaRPr lang="en-US" baseline="-25000" dirty="0"/>
          </a:p>
        </p:txBody>
      </p:sp>
      <p:graphicFrame>
        <p:nvGraphicFramePr>
          <p:cNvPr id="5" name="Table 5">
            <a:extLst>
              <a:ext uri="{FF2B5EF4-FFF2-40B4-BE49-F238E27FC236}">
                <a16:creationId xmlns:a16="http://schemas.microsoft.com/office/drawing/2014/main" id="{8DA805F2-31EE-5661-0F5B-66AF65245A8B}"/>
              </a:ext>
            </a:extLst>
          </p:cNvPr>
          <p:cNvGraphicFramePr>
            <a:graphicFrameLocks noGrp="1"/>
          </p:cNvGraphicFramePr>
          <p:nvPr>
            <p:extLst>
              <p:ext uri="{D42A27DB-BD31-4B8C-83A1-F6EECF244321}">
                <p14:modId xmlns:p14="http://schemas.microsoft.com/office/powerpoint/2010/main" val="2149662764"/>
              </p:ext>
            </p:extLst>
          </p:nvPr>
        </p:nvGraphicFramePr>
        <p:xfrm>
          <a:off x="442913" y="2262716"/>
          <a:ext cx="11304000" cy="864000"/>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2888780451"/>
                    </a:ext>
                  </a:extLst>
                </a:gridCol>
                <a:gridCol w="1638000">
                  <a:extLst>
                    <a:ext uri="{9D8B030D-6E8A-4147-A177-3AD203B41FA5}">
                      <a16:colId xmlns:a16="http://schemas.microsoft.com/office/drawing/2014/main" val="1344643656"/>
                    </a:ext>
                  </a:extLst>
                </a:gridCol>
                <a:gridCol w="1638000">
                  <a:extLst>
                    <a:ext uri="{9D8B030D-6E8A-4147-A177-3AD203B41FA5}">
                      <a16:colId xmlns:a16="http://schemas.microsoft.com/office/drawing/2014/main" val="2696053441"/>
                    </a:ext>
                  </a:extLst>
                </a:gridCol>
                <a:gridCol w="1638000">
                  <a:extLst>
                    <a:ext uri="{9D8B030D-6E8A-4147-A177-3AD203B41FA5}">
                      <a16:colId xmlns:a16="http://schemas.microsoft.com/office/drawing/2014/main" val="1632408260"/>
                    </a:ext>
                  </a:extLst>
                </a:gridCol>
                <a:gridCol w="1638000">
                  <a:extLst>
                    <a:ext uri="{9D8B030D-6E8A-4147-A177-3AD203B41FA5}">
                      <a16:colId xmlns:a16="http://schemas.microsoft.com/office/drawing/2014/main" val="237501000"/>
                    </a:ext>
                  </a:extLst>
                </a:gridCol>
                <a:gridCol w="1638000">
                  <a:extLst>
                    <a:ext uri="{9D8B030D-6E8A-4147-A177-3AD203B41FA5}">
                      <a16:colId xmlns:a16="http://schemas.microsoft.com/office/drawing/2014/main" val="530351079"/>
                    </a:ext>
                  </a:extLst>
                </a:gridCol>
                <a:gridCol w="1638000">
                  <a:extLst>
                    <a:ext uri="{9D8B030D-6E8A-4147-A177-3AD203B41FA5}">
                      <a16:colId xmlns:a16="http://schemas.microsoft.com/office/drawing/2014/main" val="2101736799"/>
                    </a:ext>
                  </a:extLst>
                </a:gridCol>
              </a:tblGrid>
              <a:tr h="864000">
                <a:tc>
                  <a:txBody>
                    <a:bodyPr/>
                    <a:lstStyle/>
                    <a:p>
                      <a:r>
                        <a:rPr lang="en-US" sz="1400" dirty="0">
                          <a:latin typeface="+mj-lt"/>
                        </a:rPr>
                        <a:t>Microsoft Defender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dirty="0">
                          <a:solidFill>
                            <a:schemeClr val="accent5"/>
                          </a:solidFill>
                          <a:latin typeface="+mj-lt"/>
                        </a:rPr>
                        <a:t>794</a:t>
                      </a:r>
                    </a:p>
                  </a:txBody>
                  <a:tcPr anchor="ctr">
                    <a:lnL w="12700" cmpd="sng">
                      <a:noFill/>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solidFill>
                            <a:schemeClr val="accent5"/>
                          </a:solidFill>
                          <a:latin typeface="+mj-lt"/>
                        </a:rPr>
                        <a:t>397 </a:t>
                      </a:r>
                      <a:r>
                        <a:rPr lang="en-US" dirty="0" err="1">
                          <a:solidFill>
                            <a:schemeClr val="accent5"/>
                          </a:solidFill>
                          <a:latin typeface="+mj-lt"/>
                        </a:rPr>
                        <a:t>hrs</a:t>
                      </a:r>
                      <a:endParaRPr lang="en-US" dirty="0">
                        <a:solidFill>
                          <a:schemeClr val="accent5"/>
                        </a:solidFill>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solidFill>
                            <a:schemeClr val="accent5"/>
                          </a:solidFill>
                          <a:latin typeface="+mj-lt"/>
                        </a:rPr>
                        <a:t>8,732 </a:t>
                      </a:r>
                      <a:r>
                        <a:rPr lang="en-US" dirty="0" err="1">
                          <a:solidFill>
                            <a:schemeClr val="accent5"/>
                          </a:solidFill>
                          <a:latin typeface="+mj-lt"/>
                        </a:rPr>
                        <a:t>hrs</a:t>
                      </a:r>
                      <a:endParaRPr lang="en-US" dirty="0">
                        <a:solidFill>
                          <a:schemeClr val="accent5"/>
                        </a:solidFill>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solidFill>
                            <a:schemeClr val="accent5"/>
                          </a:solidFill>
                          <a:latin typeface="+mj-lt"/>
                        </a:rPr>
                        <a:t>4,575 </a:t>
                      </a:r>
                      <a:r>
                        <a:rPr lang="en-US" dirty="0" err="1">
                          <a:solidFill>
                            <a:schemeClr val="accent5"/>
                          </a:solidFill>
                          <a:latin typeface="+mj-lt"/>
                        </a:rPr>
                        <a:t>hrs</a:t>
                      </a:r>
                      <a:endParaRPr lang="en-US" dirty="0">
                        <a:solidFill>
                          <a:schemeClr val="accent5"/>
                        </a:solidFill>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atin typeface="+mj-lt"/>
                        </a:rPr>
                        <a:t>281 </a:t>
                      </a:r>
                      <a:r>
                        <a:rPr lang="en-US" dirty="0" err="1">
                          <a:latin typeface="+mj-lt"/>
                        </a:rPr>
                        <a:t>KwH</a:t>
                      </a: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dirty="0">
                          <a:latin typeface="+mj-lt"/>
                        </a:rPr>
                        <a:t>24,224 </a:t>
                      </a:r>
                      <a:r>
                        <a:rPr lang="en-US" sz="1200" b="0" dirty="0">
                          <a:latin typeface="+mj-lt"/>
                        </a:rPr>
                        <a:t>smartphones charged</a:t>
                      </a:r>
                      <a:endParaRPr lang="en-US" b="0" dirty="0">
                        <a:latin typeface="+mj-lt"/>
                      </a:endParaRPr>
                    </a:p>
                  </a:txBody>
                  <a:tcPr anchor="ctr">
                    <a:lnL w="190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326139908"/>
                  </a:ext>
                </a:extLst>
              </a:tr>
            </a:tbl>
          </a:graphicData>
        </a:graphic>
      </p:graphicFrame>
      <p:graphicFrame>
        <p:nvGraphicFramePr>
          <p:cNvPr id="6" name="Table 5">
            <a:extLst>
              <a:ext uri="{FF2B5EF4-FFF2-40B4-BE49-F238E27FC236}">
                <a16:creationId xmlns:a16="http://schemas.microsoft.com/office/drawing/2014/main" id="{14DF04EB-CBCC-BE56-67EB-67C3D43CB8FB}"/>
              </a:ext>
            </a:extLst>
          </p:cNvPr>
          <p:cNvGraphicFramePr>
            <a:graphicFrameLocks noGrp="1"/>
          </p:cNvGraphicFramePr>
          <p:nvPr>
            <p:extLst>
              <p:ext uri="{D42A27DB-BD31-4B8C-83A1-F6EECF244321}">
                <p14:modId xmlns:p14="http://schemas.microsoft.com/office/powerpoint/2010/main" val="3274599376"/>
              </p:ext>
            </p:extLst>
          </p:nvPr>
        </p:nvGraphicFramePr>
        <p:xfrm>
          <a:off x="442913" y="3255876"/>
          <a:ext cx="11304000" cy="864000"/>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2888780451"/>
                    </a:ext>
                  </a:extLst>
                </a:gridCol>
                <a:gridCol w="1638000">
                  <a:extLst>
                    <a:ext uri="{9D8B030D-6E8A-4147-A177-3AD203B41FA5}">
                      <a16:colId xmlns:a16="http://schemas.microsoft.com/office/drawing/2014/main" val="1344643656"/>
                    </a:ext>
                  </a:extLst>
                </a:gridCol>
                <a:gridCol w="1638000">
                  <a:extLst>
                    <a:ext uri="{9D8B030D-6E8A-4147-A177-3AD203B41FA5}">
                      <a16:colId xmlns:a16="http://schemas.microsoft.com/office/drawing/2014/main" val="2696053441"/>
                    </a:ext>
                  </a:extLst>
                </a:gridCol>
                <a:gridCol w="1638000">
                  <a:extLst>
                    <a:ext uri="{9D8B030D-6E8A-4147-A177-3AD203B41FA5}">
                      <a16:colId xmlns:a16="http://schemas.microsoft.com/office/drawing/2014/main" val="1632408260"/>
                    </a:ext>
                  </a:extLst>
                </a:gridCol>
                <a:gridCol w="1638000">
                  <a:extLst>
                    <a:ext uri="{9D8B030D-6E8A-4147-A177-3AD203B41FA5}">
                      <a16:colId xmlns:a16="http://schemas.microsoft.com/office/drawing/2014/main" val="237501000"/>
                    </a:ext>
                  </a:extLst>
                </a:gridCol>
                <a:gridCol w="1638000">
                  <a:extLst>
                    <a:ext uri="{9D8B030D-6E8A-4147-A177-3AD203B41FA5}">
                      <a16:colId xmlns:a16="http://schemas.microsoft.com/office/drawing/2014/main" val="530351079"/>
                    </a:ext>
                  </a:extLst>
                </a:gridCol>
                <a:gridCol w="1638000">
                  <a:extLst>
                    <a:ext uri="{9D8B030D-6E8A-4147-A177-3AD203B41FA5}">
                      <a16:colId xmlns:a16="http://schemas.microsoft.com/office/drawing/2014/main" val="2101736799"/>
                    </a:ext>
                  </a:extLst>
                </a:gridCol>
              </a:tblGrid>
              <a:tr h="864000">
                <a:tc>
                  <a:txBody>
                    <a:bodyPr/>
                    <a:lstStyle/>
                    <a:p>
                      <a:r>
                        <a:rPr lang="en-US" sz="1400" dirty="0">
                          <a:latin typeface="+mj-lt"/>
                        </a:rPr>
                        <a:t>Sophos </a:t>
                      </a:r>
                      <a:br>
                        <a:rPr lang="en-US" sz="1400" dirty="0">
                          <a:latin typeface="+mj-lt"/>
                        </a:rPr>
                      </a:br>
                      <a:r>
                        <a:rPr lang="en-US" sz="1400" dirty="0">
                          <a:latin typeface="+mj-lt"/>
                        </a:rPr>
                        <a:t>Intercept X</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dirty="0">
                          <a:solidFill>
                            <a:schemeClr val="accent5"/>
                          </a:solidFill>
                          <a:latin typeface="+mj-lt"/>
                        </a:rPr>
                        <a:t>2,539</a:t>
                      </a:r>
                    </a:p>
                  </a:txBody>
                  <a:tcPr anchor="ctr">
                    <a:lnL w="12700" cmpd="sng">
                      <a:noFill/>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solidFill>
                            <a:schemeClr val="accent5"/>
                          </a:solidFill>
                          <a:latin typeface="+mj-lt"/>
                        </a:rPr>
                        <a:t>1,269 </a:t>
                      </a:r>
                      <a:r>
                        <a:rPr lang="en-US" dirty="0" err="1">
                          <a:solidFill>
                            <a:schemeClr val="accent5"/>
                          </a:solidFill>
                          <a:latin typeface="+mj-lt"/>
                        </a:rPr>
                        <a:t>hrs</a:t>
                      </a:r>
                      <a:endParaRPr lang="en-US" dirty="0">
                        <a:solidFill>
                          <a:schemeClr val="accent5"/>
                        </a:solidFill>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solidFill>
                            <a:schemeClr val="accent5"/>
                          </a:solidFill>
                          <a:latin typeface="+mj-lt"/>
                        </a:rPr>
                        <a:t>30,471 </a:t>
                      </a:r>
                      <a:r>
                        <a:rPr lang="en-US" dirty="0" err="1">
                          <a:solidFill>
                            <a:schemeClr val="accent5"/>
                          </a:solidFill>
                          <a:latin typeface="+mj-lt"/>
                        </a:rPr>
                        <a:t>hrs</a:t>
                      </a:r>
                      <a:endParaRPr lang="en-US" dirty="0">
                        <a:solidFill>
                          <a:schemeClr val="accent5"/>
                        </a:solidFill>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solidFill>
                            <a:schemeClr val="accent5"/>
                          </a:solidFill>
                          <a:latin typeface="+mj-lt"/>
                        </a:rPr>
                        <a:t>7,495 </a:t>
                      </a:r>
                      <a:r>
                        <a:rPr lang="en-US" dirty="0" err="1">
                          <a:solidFill>
                            <a:schemeClr val="accent5"/>
                          </a:solidFill>
                          <a:latin typeface="+mj-lt"/>
                        </a:rPr>
                        <a:t>hrs</a:t>
                      </a:r>
                      <a:endParaRPr lang="en-US" dirty="0">
                        <a:solidFill>
                          <a:schemeClr val="accent5"/>
                        </a:solidFill>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atin typeface="+mj-lt"/>
                        </a:rPr>
                        <a:t>460 </a:t>
                      </a:r>
                      <a:r>
                        <a:rPr lang="en-US" dirty="0" err="1">
                          <a:latin typeface="+mj-lt"/>
                        </a:rPr>
                        <a:t>KwH</a:t>
                      </a: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dirty="0">
                          <a:latin typeface="+mj-lt"/>
                        </a:rPr>
                        <a:t>365 </a:t>
                      </a:r>
                      <a:r>
                        <a:rPr lang="en-US" sz="1200" b="0" dirty="0">
                          <a:latin typeface="+mj-lt"/>
                        </a:rPr>
                        <a:t>pounds of coal burned</a:t>
                      </a:r>
                      <a:endParaRPr lang="en-US" b="0" dirty="0">
                        <a:latin typeface="+mj-lt"/>
                      </a:endParaRPr>
                    </a:p>
                  </a:txBody>
                  <a:tcPr anchor="ctr">
                    <a:lnL w="190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326139908"/>
                  </a:ext>
                </a:extLst>
              </a:tr>
            </a:tbl>
          </a:graphicData>
        </a:graphic>
      </p:graphicFrame>
      <p:graphicFrame>
        <p:nvGraphicFramePr>
          <p:cNvPr id="7" name="Table 6">
            <a:extLst>
              <a:ext uri="{FF2B5EF4-FFF2-40B4-BE49-F238E27FC236}">
                <a16:creationId xmlns:a16="http://schemas.microsoft.com/office/drawing/2014/main" id="{6C5500DF-6F3F-161B-C19F-0E52BD8634FD}"/>
              </a:ext>
            </a:extLst>
          </p:cNvPr>
          <p:cNvGraphicFramePr>
            <a:graphicFrameLocks noGrp="1"/>
          </p:cNvGraphicFramePr>
          <p:nvPr>
            <p:extLst>
              <p:ext uri="{D42A27DB-BD31-4B8C-83A1-F6EECF244321}">
                <p14:modId xmlns:p14="http://schemas.microsoft.com/office/powerpoint/2010/main" val="3343903756"/>
              </p:ext>
            </p:extLst>
          </p:nvPr>
        </p:nvGraphicFramePr>
        <p:xfrm>
          <a:off x="442913" y="4249036"/>
          <a:ext cx="11304000" cy="864000"/>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2888780451"/>
                    </a:ext>
                  </a:extLst>
                </a:gridCol>
                <a:gridCol w="1638000">
                  <a:extLst>
                    <a:ext uri="{9D8B030D-6E8A-4147-A177-3AD203B41FA5}">
                      <a16:colId xmlns:a16="http://schemas.microsoft.com/office/drawing/2014/main" val="1344643656"/>
                    </a:ext>
                  </a:extLst>
                </a:gridCol>
                <a:gridCol w="1638000">
                  <a:extLst>
                    <a:ext uri="{9D8B030D-6E8A-4147-A177-3AD203B41FA5}">
                      <a16:colId xmlns:a16="http://schemas.microsoft.com/office/drawing/2014/main" val="2696053441"/>
                    </a:ext>
                  </a:extLst>
                </a:gridCol>
                <a:gridCol w="1638000">
                  <a:extLst>
                    <a:ext uri="{9D8B030D-6E8A-4147-A177-3AD203B41FA5}">
                      <a16:colId xmlns:a16="http://schemas.microsoft.com/office/drawing/2014/main" val="1632408260"/>
                    </a:ext>
                  </a:extLst>
                </a:gridCol>
                <a:gridCol w="1638000">
                  <a:extLst>
                    <a:ext uri="{9D8B030D-6E8A-4147-A177-3AD203B41FA5}">
                      <a16:colId xmlns:a16="http://schemas.microsoft.com/office/drawing/2014/main" val="237501000"/>
                    </a:ext>
                  </a:extLst>
                </a:gridCol>
                <a:gridCol w="1638000">
                  <a:extLst>
                    <a:ext uri="{9D8B030D-6E8A-4147-A177-3AD203B41FA5}">
                      <a16:colId xmlns:a16="http://schemas.microsoft.com/office/drawing/2014/main" val="530351079"/>
                    </a:ext>
                  </a:extLst>
                </a:gridCol>
                <a:gridCol w="1638000">
                  <a:extLst>
                    <a:ext uri="{9D8B030D-6E8A-4147-A177-3AD203B41FA5}">
                      <a16:colId xmlns:a16="http://schemas.microsoft.com/office/drawing/2014/main" val="2101736799"/>
                    </a:ext>
                  </a:extLst>
                </a:gridCol>
              </a:tblGrid>
              <a:tr h="864000">
                <a:tc>
                  <a:txBody>
                    <a:bodyPr/>
                    <a:lstStyle/>
                    <a:p>
                      <a:r>
                        <a:rPr lang="en-US" sz="1400" dirty="0" err="1">
                          <a:latin typeface="+mj-lt"/>
                        </a:rPr>
                        <a:t>Trellix</a:t>
                      </a:r>
                      <a:r>
                        <a:rPr lang="en-US" sz="1400" dirty="0">
                          <a:latin typeface="+mj-lt"/>
                        </a:rPr>
                        <a:t> Endpoint Protection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dirty="0">
                          <a:solidFill>
                            <a:schemeClr val="accent5"/>
                          </a:solidFill>
                          <a:latin typeface="+mj-lt"/>
                        </a:rPr>
                        <a:t>1,086</a:t>
                      </a:r>
                    </a:p>
                  </a:txBody>
                  <a:tcPr anchor="ctr">
                    <a:lnL w="12700" cmpd="sng">
                      <a:noFill/>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solidFill>
                            <a:schemeClr val="accent5"/>
                          </a:solidFill>
                          <a:latin typeface="+mj-lt"/>
                        </a:rPr>
                        <a:t>543 </a:t>
                      </a:r>
                      <a:r>
                        <a:rPr lang="en-US" dirty="0" err="1">
                          <a:solidFill>
                            <a:schemeClr val="accent5"/>
                          </a:solidFill>
                          <a:latin typeface="+mj-lt"/>
                        </a:rPr>
                        <a:t>hrs</a:t>
                      </a:r>
                      <a:endParaRPr lang="en-US" dirty="0">
                        <a:solidFill>
                          <a:schemeClr val="accent5"/>
                        </a:solidFill>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solidFill>
                            <a:schemeClr val="accent5"/>
                          </a:solidFill>
                          <a:latin typeface="+mj-lt"/>
                        </a:rPr>
                        <a:t>13,039 </a:t>
                      </a:r>
                      <a:r>
                        <a:rPr lang="en-US" dirty="0" err="1">
                          <a:solidFill>
                            <a:schemeClr val="accent5"/>
                          </a:solidFill>
                          <a:latin typeface="+mj-lt"/>
                        </a:rPr>
                        <a:t>hrs</a:t>
                      </a:r>
                      <a:endParaRPr lang="en-US" dirty="0">
                        <a:solidFill>
                          <a:schemeClr val="accent5"/>
                        </a:solidFill>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solidFill>
                            <a:schemeClr val="accent5"/>
                          </a:solidFill>
                          <a:latin typeface="+mj-lt"/>
                        </a:rPr>
                        <a:t>60,785 </a:t>
                      </a:r>
                      <a:r>
                        <a:rPr lang="en-US" dirty="0" err="1">
                          <a:solidFill>
                            <a:schemeClr val="accent5"/>
                          </a:solidFill>
                          <a:latin typeface="+mj-lt"/>
                        </a:rPr>
                        <a:t>hrs</a:t>
                      </a:r>
                      <a:endParaRPr lang="en-US" dirty="0">
                        <a:solidFill>
                          <a:schemeClr val="accent5"/>
                        </a:solidFill>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atin typeface="+mj-lt"/>
                        </a:rPr>
                        <a:t>3,732 </a:t>
                      </a:r>
                      <a:r>
                        <a:rPr lang="en-US" dirty="0" err="1">
                          <a:latin typeface="+mj-lt"/>
                        </a:rPr>
                        <a:t>KwH</a:t>
                      </a:r>
                      <a:endParaRPr lang="en-US" dirty="0">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dirty="0">
                          <a:latin typeface="+mj-lt"/>
                        </a:rPr>
                        <a:t>4.2 </a:t>
                      </a:r>
                      <a:r>
                        <a:rPr lang="en-US" sz="1200" b="0" dirty="0">
                          <a:latin typeface="+mj-lt"/>
                        </a:rPr>
                        <a:t>roundtrip flights from London to New York</a:t>
                      </a:r>
                      <a:endParaRPr lang="en-US" b="0" dirty="0">
                        <a:latin typeface="+mj-lt"/>
                      </a:endParaRPr>
                    </a:p>
                  </a:txBody>
                  <a:tcPr anchor="ctr">
                    <a:lnL w="190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DA2128"/>
                    </a:solidFill>
                  </a:tcPr>
                </a:tc>
                <a:extLst>
                  <a:ext uri="{0D108BD9-81ED-4DB2-BD59-A6C34878D82A}">
                    <a16:rowId xmlns:a16="http://schemas.microsoft.com/office/drawing/2014/main" val="2326139908"/>
                  </a:ext>
                </a:extLst>
              </a:tr>
            </a:tbl>
          </a:graphicData>
        </a:graphic>
      </p:graphicFrame>
      <p:sp>
        <p:nvSpPr>
          <p:cNvPr id="8" name="TextBox 7">
            <a:extLst>
              <a:ext uri="{FF2B5EF4-FFF2-40B4-BE49-F238E27FC236}">
                <a16:creationId xmlns:a16="http://schemas.microsoft.com/office/drawing/2014/main" id="{1B0B3240-6C4C-D19E-3AE5-4FE46C3F3EB3}"/>
              </a:ext>
            </a:extLst>
          </p:cNvPr>
          <p:cNvSpPr txBox="1"/>
          <p:nvPr/>
        </p:nvSpPr>
        <p:spPr>
          <a:xfrm>
            <a:off x="2561578" y="1773491"/>
            <a:ext cx="1515122" cy="461665"/>
          </a:xfrm>
          <a:prstGeom prst="rect">
            <a:avLst/>
          </a:prstGeom>
          <a:noFill/>
        </p:spPr>
        <p:txBody>
          <a:bodyPr wrap="square">
            <a:spAutoFit/>
          </a:bodyPr>
          <a:lstStyle/>
          <a:p>
            <a:r>
              <a:rPr lang="en-US" sz="1200" b="1" dirty="0">
                <a:solidFill>
                  <a:schemeClr val="accent5"/>
                </a:solidFill>
                <a:latin typeface="+mj-lt"/>
              </a:rPr>
              <a:t># Increased Incidents</a:t>
            </a:r>
          </a:p>
        </p:txBody>
      </p:sp>
      <p:sp>
        <p:nvSpPr>
          <p:cNvPr id="9" name="TextBox 8">
            <a:extLst>
              <a:ext uri="{FF2B5EF4-FFF2-40B4-BE49-F238E27FC236}">
                <a16:creationId xmlns:a16="http://schemas.microsoft.com/office/drawing/2014/main" id="{EA5CF405-FCEE-93CB-5952-F188C8A8B0E7}"/>
              </a:ext>
            </a:extLst>
          </p:cNvPr>
          <p:cNvSpPr txBox="1"/>
          <p:nvPr/>
        </p:nvSpPr>
        <p:spPr>
          <a:xfrm>
            <a:off x="2218679" y="1749564"/>
            <a:ext cx="467372" cy="523220"/>
          </a:xfrm>
          <a:prstGeom prst="rect">
            <a:avLst/>
          </a:prstGeom>
          <a:noFill/>
        </p:spPr>
        <p:txBody>
          <a:bodyPr wrap="square">
            <a:spAutoFit/>
          </a:bodyPr>
          <a:lstStyle/>
          <a:p>
            <a:r>
              <a:rPr lang="en-US" sz="2800" b="1" dirty="0">
                <a:solidFill>
                  <a:schemeClr val="accent5"/>
                </a:solidFill>
                <a:latin typeface="+mj-lt"/>
                <a:sym typeface="Wingdings 3" panose="05040102010807070707" pitchFamily="18" charset="2"/>
              </a:rPr>
              <a:t></a:t>
            </a:r>
            <a:endParaRPr lang="en-US" sz="2800" b="1" dirty="0">
              <a:solidFill>
                <a:schemeClr val="accent5"/>
              </a:solidFill>
              <a:latin typeface="+mj-lt"/>
            </a:endParaRPr>
          </a:p>
        </p:txBody>
      </p:sp>
      <p:sp>
        <p:nvSpPr>
          <p:cNvPr id="10" name="TextBox 9">
            <a:extLst>
              <a:ext uri="{FF2B5EF4-FFF2-40B4-BE49-F238E27FC236}">
                <a16:creationId xmlns:a16="http://schemas.microsoft.com/office/drawing/2014/main" id="{33E7F37F-3444-51B0-A9FF-735F9052FA3F}"/>
              </a:ext>
            </a:extLst>
          </p:cNvPr>
          <p:cNvSpPr txBox="1"/>
          <p:nvPr/>
        </p:nvSpPr>
        <p:spPr>
          <a:xfrm>
            <a:off x="4076700" y="1773491"/>
            <a:ext cx="1391297" cy="461665"/>
          </a:xfrm>
          <a:prstGeom prst="rect">
            <a:avLst/>
          </a:prstGeom>
          <a:noFill/>
        </p:spPr>
        <p:txBody>
          <a:bodyPr wrap="square">
            <a:spAutoFit/>
          </a:bodyPr>
          <a:lstStyle/>
          <a:p>
            <a:r>
              <a:rPr lang="en-US" sz="1200" b="1" dirty="0">
                <a:solidFill>
                  <a:schemeClr val="accent5"/>
                </a:solidFill>
                <a:latin typeface="+mj-lt"/>
              </a:rPr>
              <a:t>Alert Investigation</a:t>
            </a:r>
          </a:p>
        </p:txBody>
      </p:sp>
      <p:sp>
        <p:nvSpPr>
          <p:cNvPr id="11" name="TextBox 10">
            <a:extLst>
              <a:ext uri="{FF2B5EF4-FFF2-40B4-BE49-F238E27FC236}">
                <a16:creationId xmlns:a16="http://schemas.microsoft.com/office/drawing/2014/main" id="{C80B80FE-B331-66FD-883C-7D69FB54E71B}"/>
              </a:ext>
            </a:extLst>
          </p:cNvPr>
          <p:cNvSpPr txBox="1"/>
          <p:nvPr/>
        </p:nvSpPr>
        <p:spPr>
          <a:xfrm>
            <a:off x="3733801" y="1749564"/>
            <a:ext cx="467372" cy="523220"/>
          </a:xfrm>
          <a:prstGeom prst="rect">
            <a:avLst/>
          </a:prstGeom>
          <a:noFill/>
        </p:spPr>
        <p:txBody>
          <a:bodyPr wrap="square">
            <a:spAutoFit/>
          </a:bodyPr>
          <a:lstStyle/>
          <a:p>
            <a:r>
              <a:rPr lang="en-US" sz="2800" b="1" dirty="0">
                <a:solidFill>
                  <a:schemeClr val="accent5"/>
                </a:solidFill>
                <a:latin typeface="+mj-lt"/>
                <a:sym typeface="Wingdings 3" panose="05040102010807070707" pitchFamily="18" charset="2"/>
              </a:rPr>
              <a:t></a:t>
            </a:r>
            <a:endParaRPr lang="en-US" sz="2800" b="1" dirty="0">
              <a:solidFill>
                <a:schemeClr val="accent5"/>
              </a:solidFill>
              <a:latin typeface="+mj-lt"/>
            </a:endParaRPr>
          </a:p>
        </p:txBody>
      </p:sp>
      <p:sp>
        <p:nvSpPr>
          <p:cNvPr id="12" name="Rectangle 11">
            <a:extLst>
              <a:ext uri="{FF2B5EF4-FFF2-40B4-BE49-F238E27FC236}">
                <a16:creationId xmlns:a16="http://schemas.microsoft.com/office/drawing/2014/main" id="{75D57010-9639-2BCA-241B-93895E5406D2}"/>
              </a:ext>
            </a:extLst>
          </p:cNvPr>
          <p:cNvSpPr/>
          <p:nvPr/>
        </p:nvSpPr>
        <p:spPr>
          <a:xfrm>
            <a:off x="1940629" y="5242196"/>
            <a:ext cx="1548000" cy="864000"/>
          </a:xfrm>
          <a:prstGeom prst="rect">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9287B46-6464-E069-4B29-36E0215F85F2}"/>
              </a:ext>
            </a:extLst>
          </p:cNvPr>
          <p:cNvSpPr txBox="1"/>
          <p:nvPr/>
        </p:nvSpPr>
        <p:spPr>
          <a:xfrm>
            <a:off x="1954917" y="5412586"/>
            <a:ext cx="609600" cy="523220"/>
          </a:xfrm>
          <a:prstGeom prst="rect">
            <a:avLst/>
          </a:prstGeom>
          <a:noFill/>
        </p:spPr>
        <p:txBody>
          <a:bodyPr wrap="square" anchor="ctr">
            <a:spAutoFit/>
          </a:bodyPr>
          <a:lstStyle/>
          <a:p>
            <a:r>
              <a:rPr lang="en-US" sz="2800" b="1" dirty="0">
                <a:solidFill>
                  <a:schemeClr val="accent5"/>
                </a:solidFill>
                <a:latin typeface="+mj-lt"/>
              </a:rPr>
              <a:t>28</a:t>
            </a:r>
          </a:p>
        </p:txBody>
      </p:sp>
      <p:sp>
        <p:nvSpPr>
          <p:cNvPr id="14" name="TextBox 13">
            <a:extLst>
              <a:ext uri="{FF2B5EF4-FFF2-40B4-BE49-F238E27FC236}">
                <a16:creationId xmlns:a16="http://schemas.microsoft.com/office/drawing/2014/main" id="{6630B499-CED1-C20C-4FC7-AC1E1545409D}"/>
              </a:ext>
            </a:extLst>
          </p:cNvPr>
          <p:cNvSpPr txBox="1"/>
          <p:nvPr/>
        </p:nvSpPr>
        <p:spPr>
          <a:xfrm>
            <a:off x="2411469" y="5420281"/>
            <a:ext cx="1153173" cy="507831"/>
          </a:xfrm>
          <a:prstGeom prst="rect">
            <a:avLst/>
          </a:prstGeom>
          <a:noFill/>
        </p:spPr>
        <p:txBody>
          <a:bodyPr wrap="square" anchor="ctr">
            <a:spAutoFit/>
          </a:bodyPr>
          <a:lstStyle/>
          <a:p>
            <a:pPr>
              <a:lnSpc>
                <a:spcPct val="90000"/>
              </a:lnSpc>
            </a:pPr>
            <a:r>
              <a:rPr lang="en-US" sz="1000" dirty="0">
                <a:solidFill>
                  <a:schemeClr val="accent5"/>
                </a:solidFill>
              </a:rPr>
              <a:t>compromised endpoints/week on average</a:t>
            </a:r>
          </a:p>
        </p:txBody>
      </p:sp>
      <p:sp>
        <p:nvSpPr>
          <p:cNvPr id="15" name="Rectangle 14">
            <a:extLst>
              <a:ext uri="{FF2B5EF4-FFF2-40B4-BE49-F238E27FC236}">
                <a16:creationId xmlns:a16="http://schemas.microsoft.com/office/drawing/2014/main" id="{D55EC229-4A7D-CF84-71E9-39358AF4D79F}"/>
              </a:ext>
            </a:extLst>
          </p:cNvPr>
          <p:cNvSpPr/>
          <p:nvPr/>
        </p:nvSpPr>
        <p:spPr>
          <a:xfrm>
            <a:off x="3602742" y="5242196"/>
            <a:ext cx="1548000" cy="864000"/>
          </a:xfrm>
          <a:prstGeom prst="rect">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6E50667-AD50-F088-AFEF-CA9FF6D4DD54}"/>
              </a:ext>
            </a:extLst>
          </p:cNvPr>
          <p:cNvSpPr txBox="1"/>
          <p:nvPr/>
        </p:nvSpPr>
        <p:spPr>
          <a:xfrm>
            <a:off x="3617030" y="5412586"/>
            <a:ext cx="609600" cy="523220"/>
          </a:xfrm>
          <a:prstGeom prst="rect">
            <a:avLst/>
          </a:prstGeom>
          <a:noFill/>
        </p:spPr>
        <p:txBody>
          <a:bodyPr wrap="square" anchor="ctr">
            <a:spAutoFit/>
          </a:bodyPr>
          <a:lstStyle/>
          <a:p>
            <a:r>
              <a:rPr lang="en-US" sz="2800" b="1" dirty="0">
                <a:solidFill>
                  <a:schemeClr val="accent5"/>
                </a:solidFill>
                <a:latin typeface="+mj-lt"/>
              </a:rPr>
              <a:t>14</a:t>
            </a:r>
          </a:p>
        </p:txBody>
      </p:sp>
      <p:sp>
        <p:nvSpPr>
          <p:cNvPr id="17" name="TextBox 16">
            <a:extLst>
              <a:ext uri="{FF2B5EF4-FFF2-40B4-BE49-F238E27FC236}">
                <a16:creationId xmlns:a16="http://schemas.microsoft.com/office/drawing/2014/main" id="{81869CB5-20F1-BCFA-AC42-C956B2E8D6B9}"/>
              </a:ext>
            </a:extLst>
          </p:cNvPr>
          <p:cNvSpPr txBox="1"/>
          <p:nvPr/>
        </p:nvSpPr>
        <p:spPr>
          <a:xfrm>
            <a:off x="4073582" y="5420281"/>
            <a:ext cx="1153173" cy="507831"/>
          </a:xfrm>
          <a:prstGeom prst="rect">
            <a:avLst/>
          </a:prstGeom>
          <a:noFill/>
        </p:spPr>
        <p:txBody>
          <a:bodyPr wrap="square" anchor="ctr">
            <a:spAutoFit/>
          </a:bodyPr>
          <a:lstStyle/>
          <a:p>
            <a:pPr>
              <a:lnSpc>
                <a:spcPct val="90000"/>
              </a:lnSpc>
            </a:pPr>
            <a:r>
              <a:rPr lang="en-US" sz="1000" dirty="0">
                <a:solidFill>
                  <a:schemeClr val="accent5"/>
                </a:solidFill>
              </a:rPr>
              <a:t>Hours/week  investigating endpoint alerts</a:t>
            </a:r>
          </a:p>
        </p:txBody>
      </p:sp>
      <p:sp>
        <p:nvSpPr>
          <p:cNvPr id="18" name="TextBox 17">
            <a:extLst>
              <a:ext uri="{FF2B5EF4-FFF2-40B4-BE49-F238E27FC236}">
                <a16:creationId xmlns:a16="http://schemas.microsoft.com/office/drawing/2014/main" id="{0E91F5FA-1147-0A6C-EF92-FA869AE3F375}"/>
              </a:ext>
            </a:extLst>
          </p:cNvPr>
          <p:cNvSpPr txBox="1"/>
          <p:nvPr/>
        </p:nvSpPr>
        <p:spPr>
          <a:xfrm>
            <a:off x="5606293" y="1773491"/>
            <a:ext cx="1172223" cy="461665"/>
          </a:xfrm>
          <a:prstGeom prst="rect">
            <a:avLst/>
          </a:prstGeom>
          <a:noFill/>
        </p:spPr>
        <p:txBody>
          <a:bodyPr wrap="square">
            <a:spAutoFit/>
          </a:bodyPr>
          <a:lstStyle/>
          <a:p>
            <a:r>
              <a:rPr lang="en-US" sz="1200" b="1" dirty="0">
                <a:solidFill>
                  <a:schemeClr val="accent5"/>
                </a:solidFill>
                <a:latin typeface="+mj-lt"/>
              </a:rPr>
              <a:t>Re-imagining Burden </a:t>
            </a:r>
          </a:p>
        </p:txBody>
      </p:sp>
      <p:sp>
        <p:nvSpPr>
          <p:cNvPr id="19" name="TextBox 18">
            <a:extLst>
              <a:ext uri="{FF2B5EF4-FFF2-40B4-BE49-F238E27FC236}">
                <a16:creationId xmlns:a16="http://schemas.microsoft.com/office/drawing/2014/main" id="{018D0CFC-3330-DFAD-EBBD-92C84F943ABA}"/>
              </a:ext>
            </a:extLst>
          </p:cNvPr>
          <p:cNvSpPr txBox="1"/>
          <p:nvPr/>
        </p:nvSpPr>
        <p:spPr>
          <a:xfrm>
            <a:off x="5263394" y="1749564"/>
            <a:ext cx="467372" cy="523220"/>
          </a:xfrm>
          <a:prstGeom prst="rect">
            <a:avLst/>
          </a:prstGeom>
          <a:noFill/>
        </p:spPr>
        <p:txBody>
          <a:bodyPr wrap="square">
            <a:spAutoFit/>
          </a:bodyPr>
          <a:lstStyle/>
          <a:p>
            <a:r>
              <a:rPr lang="en-US" sz="2800" b="1" dirty="0">
                <a:solidFill>
                  <a:schemeClr val="accent5"/>
                </a:solidFill>
                <a:latin typeface="+mj-lt"/>
                <a:sym typeface="Wingdings 3" panose="05040102010807070707" pitchFamily="18" charset="2"/>
              </a:rPr>
              <a:t></a:t>
            </a:r>
            <a:endParaRPr lang="en-US" sz="2800" b="1" dirty="0">
              <a:solidFill>
                <a:schemeClr val="accent5"/>
              </a:solidFill>
              <a:latin typeface="+mj-lt"/>
            </a:endParaRPr>
          </a:p>
        </p:txBody>
      </p:sp>
      <p:sp>
        <p:nvSpPr>
          <p:cNvPr id="20" name="TextBox 19">
            <a:extLst>
              <a:ext uri="{FF2B5EF4-FFF2-40B4-BE49-F238E27FC236}">
                <a16:creationId xmlns:a16="http://schemas.microsoft.com/office/drawing/2014/main" id="{E33F68A2-BBA3-12E0-F731-558D6968E564}"/>
              </a:ext>
            </a:extLst>
          </p:cNvPr>
          <p:cNvSpPr txBox="1"/>
          <p:nvPr/>
        </p:nvSpPr>
        <p:spPr>
          <a:xfrm>
            <a:off x="7264644" y="1773491"/>
            <a:ext cx="1172223" cy="461665"/>
          </a:xfrm>
          <a:prstGeom prst="rect">
            <a:avLst/>
          </a:prstGeom>
          <a:noFill/>
        </p:spPr>
        <p:txBody>
          <a:bodyPr wrap="square">
            <a:spAutoFit/>
          </a:bodyPr>
          <a:lstStyle/>
          <a:p>
            <a:r>
              <a:rPr lang="en-US" sz="1200" b="1" dirty="0">
                <a:solidFill>
                  <a:schemeClr val="accent5"/>
                </a:solidFill>
                <a:latin typeface="+mj-lt"/>
              </a:rPr>
              <a:t>Time waiting for scans</a:t>
            </a:r>
          </a:p>
        </p:txBody>
      </p:sp>
      <p:sp>
        <p:nvSpPr>
          <p:cNvPr id="21" name="TextBox 20">
            <a:extLst>
              <a:ext uri="{FF2B5EF4-FFF2-40B4-BE49-F238E27FC236}">
                <a16:creationId xmlns:a16="http://schemas.microsoft.com/office/drawing/2014/main" id="{8FB0D5D3-D18A-E6CF-66AC-F65B0A7E0B61}"/>
              </a:ext>
            </a:extLst>
          </p:cNvPr>
          <p:cNvSpPr txBox="1"/>
          <p:nvPr/>
        </p:nvSpPr>
        <p:spPr>
          <a:xfrm>
            <a:off x="6921745" y="1749564"/>
            <a:ext cx="467372" cy="523220"/>
          </a:xfrm>
          <a:prstGeom prst="rect">
            <a:avLst/>
          </a:prstGeom>
          <a:noFill/>
        </p:spPr>
        <p:txBody>
          <a:bodyPr wrap="square">
            <a:spAutoFit/>
          </a:bodyPr>
          <a:lstStyle/>
          <a:p>
            <a:r>
              <a:rPr lang="en-US" sz="2800" b="1" dirty="0">
                <a:solidFill>
                  <a:schemeClr val="accent5"/>
                </a:solidFill>
                <a:latin typeface="+mj-lt"/>
                <a:sym typeface="Wingdings 3" panose="05040102010807070707" pitchFamily="18" charset="2"/>
              </a:rPr>
              <a:t></a:t>
            </a:r>
            <a:endParaRPr lang="en-US" sz="2800" b="1" dirty="0">
              <a:solidFill>
                <a:schemeClr val="accent5"/>
              </a:solidFill>
              <a:latin typeface="+mj-lt"/>
            </a:endParaRPr>
          </a:p>
        </p:txBody>
      </p:sp>
      <p:sp>
        <p:nvSpPr>
          <p:cNvPr id="22" name="Rectangle 21">
            <a:extLst>
              <a:ext uri="{FF2B5EF4-FFF2-40B4-BE49-F238E27FC236}">
                <a16:creationId xmlns:a16="http://schemas.microsoft.com/office/drawing/2014/main" id="{39FED65A-A6DB-3E88-78D6-F3C490136398}"/>
              </a:ext>
            </a:extLst>
          </p:cNvPr>
          <p:cNvSpPr/>
          <p:nvPr/>
        </p:nvSpPr>
        <p:spPr>
          <a:xfrm>
            <a:off x="5226754" y="5242196"/>
            <a:ext cx="1548000" cy="864000"/>
          </a:xfrm>
          <a:prstGeom prst="rect">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98C9CCA-FBE5-874C-00B0-3C879850EB67}"/>
              </a:ext>
            </a:extLst>
          </p:cNvPr>
          <p:cNvSpPr txBox="1"/>
          <p:nvPr/>
        </p:nvSpPr>
        <p:spPr>
          <a:xfrm>
            <a:off x="5215999" y="5412586"/>
            <a:ext cx="940683" cy="523220"/>
          </a:xfrm>
          <a:prstGeom prst="rect">
            <a:avLst/>
          </a:prstGeom>
          <a:noFill/>
        </p:spPr>
        <p:txBody>
          <a:bodyPr wrap="square" anchor="ctr">
            <a:spAutoFit/>
          </a:bodyPr>
          <a:lstStyle/>
          <a:p>
            <a:r>
              <a:rPr lang="en-US" sz="2800" b="1" spc="-150" dirty="0">
                <a:solidFill>
                  <a:schemeClr val="accent5"/>
                </a:solidFill>
                <a:latin typeface="+mj-lt"/>
              </a:rPr>
              <a:t>14.6</a:t>
            </a:r>
          </a:p>
        </p:txBody>
      </p:sp>
      <p:sp>
        <p:nvSpPr>
          <p:cNvPr id="24" name="TextBox 23">
            <a:extLst>
              <a:ext uri="{FF2B5EF4-FFF2-40B4-BE49-F238E27FC236}">
                <a16:creationId xmlns:a16="http://schemas.microsoft.com/office/drawing/2014/main" id="{FCCCF8A7-7781-1590-F396-4F5F372DDA7F}"/>
              </a:ext>
            </a:extLst>
          </p:cNvPr>
          <p:cNvSpPr txBox="1"/>
          <p:nvPr/>
        </p:nvSpPr>
        <p:spPr>
          <a:xfrm>
            <a:off x="5927213" y="5351031"/>
            <a:ext cx="893705" cy="646331"/>
          </a:xfrm>
          <a:prstGeom prst="rect">
            <a:avLst/>
          </a:prstGeom>
          <a:noFill/>
        </p:spPr>
        <p:txBody>
          <a:bodyPr wrap="square" anchor="ctr">
            <a:spAutoFit/>
          </a:bodyPr>
          <a:lstStyle/>
          <a:p>
            <a:pPr>
              <a:lnSpc>
                <a:spcPct val="90000"/>
              </a:lnSpc>
            </a:pPr>
            <a:r>
              <a:rPr lang="en-US" sz="1000" dirty="0">
                <a:solidFill>
                  <a:schemeClr val="accent5"/>
                </a:solidFill>
              </a:rPr>
              <a:t>FTE equivalent lost to </a:t>
            </a:r>
            <a:br>
              <a:rPr lang="en-US" sz="1000" dirty="0">
                <a:solidFill>
                  <a:schemeClr val="accent5"/>
                </a:solidFill>
              </a:rPr>
            </a:br>
            <a:r>
              <a:rPr lang="en-US" sz="1000" dirty="0">
                <a:solidFill>
                  <a:schemeClr val="accent5"/>
                </a:solidFill>
              </a:rPr>
              <a:t>re-imagining</a:t>
            </a:r>
          </a:p>
        </p:txBody>
      </p:sp>
      <p:sp>
        <p:nvSpPr>
          <p:cNvPr id="25" name="Rectangle 24">
            <a:extLst>
              <a:ext uri="{FF2B5EF4-FFF2-40B4-BE49-F238E27FC236}">
                <a16:creationId xmlns:a16="http://schemas.microsoft.com/office/drawing/2014/main" id="{412B881B-4AE0-49C6-04AF-3D6E363A5EAA}"/>
              </a:ext>
            </a:extLst>
          </p:cNvPr>
          <p:cNvSpPr/>
          <p:nvPr/>
        </p:nvSpPr>
        <p:spPr>
          <a:xfrm>
            <a:off x="6888867" y="5242196"/>
            <a:ext cx="1548000" cy="864000"/>
          </a:xfrm>
          <a:prstGeom prst="rect">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81C0835-75FB-EB8A-0827-D9BAFB5E0CEB}"/>
              </a:ext>
            </a:extLst>
          </p:cNvPr>
          <p:cNvSpPr txBox="1"/>
          <p:nvPr/>
        </p:nvSpPr>
        <p:spPr>
          <a:xfrm>
            <a:off x="6903155" y="5412586"/>
            <a:ext cx="609600" cy="523220"/>
          </a:xfrm>
          <a:prstGeom prst="rect">
            <a:avLst/>
          </a:prstGeom>
          <a:noFill/>
        </p:spPr>
        <p:txBody>
          <a:bodyPr wrap="square" anchor="ctr">
            <a:spAutoFit/>
          </a:bodyPr>
          <a:lstStyle/>
          <a:p>
            <a:r>
              <a:rPr lang="en-US" sz="2800" b="1" dirty="0">
                <a:solidFill>
                  <a:schemeClr val="accent5"/>
                </a:solidFill>
                <a:latin typeface="+mj-lt"/>
              </a:rPr>
              <a:t>29</a:t>
            </a:r>
          </a:p>
        </p:txBody>
      </p:sp>
      <p:sp>
        <p:nvSpPr>
          <p:cNvPr id="27" name="TextBox 26">
            <a:extLst>
              <a:ext uri="{FF2B5EF4-FFF2-40B4-BE49-F238E27FC236}">
                <a16:creationId xmlns:a16="http://schemas.microsoft.com/office/drawing/2014/main" id="{A5DBECAD-36A4-1F2A-E123-79BCE7CF972F}"/>
              </a:ext>
            </a:extLst>
          </p:cNvPr>
          <p:cNvSpPr txBox="1"/>
          <p:nvPr/>
        </p:nvSpPr>
        <p:spPr>
          <a:xfrm>
            <a:off x="7359707" y="5420281"/>
            <a:ext cx="1153173" cy="507831"/>
          </a:xfrm>
          <a:prstGeom prst="rect">
            <a:avLst/>
          </a:prstGeom>
          <a:noFill/>
        </p:spPr>
        <p:txBody>
          <a:bodyPr wrap="square" anchor="ctr">
            <a:spAutoFit/>
          </a:bodyPr>
          <a:lstStyle/>
          <a:p>
            <a:pPr>
              <a:lnSpc>
                <a:spcPct val="90000"/>
              </a:lnSpc>
            </a:pPr>
            <a:r>
              <a:rPr lang="en-US" sz="1000" dirty="0">
                <a:solidFill>
                  <a:schemeClr val="accent5"/>
                </a:solidFill>
              </a:rPr>
              <a:t>FTE equivalent waiting for file access</a:t>
            </a:r>
          </a:p>
        </p:txBody>
      </p:sp>
      <p:sp>
        <p:nvSpPr>
          <p:cNvPr id="32" name="TextBox 31">
            <a:extLst>
              <a:ext uri="{FF2B5EF4-FFF2-40B4-BE49-F238E27FC236}">
                <a16:creationId xmlns:a16="http://schemas.microsoft.com/office/drawing/2014/main" id="{014BC748-BB7C-F6EC-E059-424E1A314CF5}"/>
              </a:ext>
            </a:extLst>
          </p:cNvPr>
          <p:cNvSpPr txBox="1"/>
          <p:nvPr/>
        </p:nvSpPr>
        <p:spPr>
          <a:xfrm>
            <a:off x="8855779" y="1773491"/>
            <a:ext cx="1172223" cy="461665"/>
          </a:xfrm>
          <a:prstGeom prst="rect">
            <a:avLst/>
          </a:prstGeom>
          <a:noFill/>
        </p:spPr>
        <p:txBody>
          <a:bodyPr wrap="square">
            <a:spAutoFit/>
          </a:bodyPr>
          <a:lstStyle/>
          <a:p>
            <a:r>
              <a:rPr lang="en-US" sz="1200" b="1" dirty="0">
                <a:solidFill>
                  <a:srgbClr val="DA2128"/>
                </a:solidFill>
                <a:latin typeface="+mj-lt"/>
              </a:rPr>
              <a:t>Energy consumption</a:t>
            </a:r>
          </a:p>
        </p:txBody>
      </p:sp>
      <p:sp>
        <p:nvSpPr>
          <p:cNvPr id="33" name="TextBox 32">
            <a:extLst>
              <a:ext uri="{FF2B5EF4-FFF2-40B4-BE49-F238E27FC236}">
                <a16:creationId xmlns:a16="http://schemas.microsoft.com/office/drawing/2014/main" id="{89F6C24E-3D19-3415-C44D-555C96E443D2}"/>
              </a:ext>
            </a:extLst>
          </p:cNvPr>
          <p:cNvSpPr txBox="1"/>
          <p:nvPr/>
        </p:nvSpPr>
        <p:spPr>
          <a:xfrm>
            <a:off x="8512880" y="1749564"/>
            <a:ext cx="467372" cy="523220"/>
          </a:xfrm>
          <a:prstGeom prst="rect">
            <a:avLst/>
          </a:prstGeom>
          <a:noFill/>
        </p:spPr>
        <p:txBody>
          <a:bodyPr wrap="square">
            <a:spAutoFit/>
          </a:bodyPr>
          <a:lstStyle/>
          <a:p>
            <a:r>
              <a:rPr lang="en-US" sz="2800" b="1" dirty="0">
                <a:solidFill>
                  <a:srgbClr val="DA2128"/>
                </a:solidFill>
                <a:latin typeface="+mj-lt"/>
                <a:sym typeface="Wingdings 3" panose="05040102010807070707" pitchFamily="18" charset="2"/>
              </a:rPr>
              <a:t></a:t>
            </a:r>
            <a:endParaRPr lang="en-US" sz="2800" b="1" dirty="0">
              <a:solidFill>
                <a:srgbClr val="DA2128"/>
              </a:solidFill>
              <a:latin typeface="+mj-lt"/>
            </a:endParaRPr>
          </a:p>
        </p:txBody>
      </p:sp>
      <p:sp>
        <p:nvSpPr>
          <p:cNvPr id="34" name="TextBox 33">
            <a:extLst>
              <a:ext uri="{FF2B5EF4-FFF2-40B4-BE49-F238E27FC236}">
                <a16:creationId xmlns:a16="http://schemas.microsoft.com/office/drawing/2014/main" id="{C5BEA6A5-7394-7DD4-5F66-A477767F646C}"/>
              </a:ext>
            </a:extLst>
          </p:cNvPr>
          <p:cNvSpPr txBox="1"/>
          <p:nvPr/>
        </p:nvSpPr>
        <p:spPr>
          <a:xfrm>
            <a:off x="10284273" y="1773491"/>
            <a:ext cx="1172223" cy="461665"/>
          </a:xfrm>
          <a:prstGeom prst="rect">
            <a:avLst/>
          </a:prstGeom>
          <a:noFill/>
        </p:spPr>
        <p:txBody>
          <a:bodyPr wrap="square">
            <a:spAutoFit/>
          </a:bodyPr>
          <a:lstStyle/>
          <a:p>
            <a:pPr algn="ctr"/>
            <a:r>
              <a:rPr lang="en-US" sz="1200" b="1" dirty="0">
                <a:solidFill>
                  <a:srgbClr val="DA2128"/>
                </a:solidFill>
                <a:latin typeface="+mj-lt"/>
              </a:rPr>
              <a:t>CO</a:t>
            </a:r>
            <a:r>
              <a:rPr lang="en-US" sz="1200" b="1" baseline="-25000" dirty="0">
                <a:solidFill>
                  <a:srgbClr val="DA2128"/>
                </a:solidFill>
                <a:latin typeface="+mj-lt"/>
              </a:rPr>
              <a:t>2</a:t>
            </a:r>
            <a:r>
              <a:rPr lang="en-US" sz="1200" b="1" dirty="0">
                <a:solidFill>
                  <a:srgbClr val="DA2128"/>
                </a:solidFill>
                <a:latin typeface="+mj-lt"/>
              </a:rPr>
              <a:t> Equivalent </a:t>
            </a:r>
          </a:p>
        </p:txBody>
      </p:sp>
      <p:sp>
        <p:nvSpPr>
          <p:cNvPr id="2" name="Rectangle 1">
            <a:extLst>
              <a:ext uri="{FF2B5EF4-FFF2-40B4-BE49-F238E27FC236}">
                <a16:creationId xmlns:a16="http://schemas.microsoft.com/office/drawing/2014/main" id="{CD97C386-26A3-109C-7987-6EE1E536179E}"/>
              </a:ext>
            </a:extLst>
          </p:cNvPr>
          <p:cNvSpPr/>
          <p:nvPr/>
        </p:nvSpPr>
        <p:spPr>
          <a:xfrm>
            <a:off x="473057" y="2471895"/>
            <a:ext cx="1275356" cy="4767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1</a:t>
            </a:r>
            <a:endParaRPr lang="en-US" dirty="0"/>
          </a:p>
        </p:txBody>
      </p:sp>
      <p:sp>
        <p:nvSpPr>
          <p:cNvPr id="28" name="Rectangle 27">
            <a:extLst>
              <a:ext uri="{FF2B5EF4-FFF2-40B4-BE49-F238E27FC236}">
                <a16:creationId xmlns:a16="http://schemas.microsoft.com/office/drawing/2014/main" id="{82A75CF0-4899-A6CC-D0CE-741138FE2A51}"/>
              </a:ext>
            </a:extLst>
          </p:cNvPr>
          <p:cNvSpPr/>
          <p:nvPr/>
        </p:nvSpPr>
        <p:spPr>
          <a:xfrm>
            <a:off x="473057" y="3449508"/>
            <a:ext cx="1275356" cy="4767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2</a:t>
            </a:r>
            <a:endParaRPr lang="en-US" dirty="0"/>
          </a:p>
        </p:txBody>
      </p:sp>
      <p:sp>
        <p:nvSpPr>
          <p:cNvPr id="29" name="Rectangle 28">
            <a:extLst>
              <a:ext uri="{FF2B5EF4-FFF2-40B4-BE49-F238E27FC236}">
                <a16:creationId xmlns:a16="http://schemas.microsoft.com/office/drawing/2014/main" id="{270BD194-9514-DD70-E466-4F491F65B334}"/>
              </a:ext>
            </a:extLst>
          </p:cNvPr>
          <p:cNvSpPr/>
          <p:nvPr/>
        </p:nvSpPr>
        <p:spPr>
          <a:xfrm>
            <a:off x="473056" y="4442668"/>
            <a:ext cx="1355743" cy="4767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Vendor 3</a:t>
            </a:r>
          </a:p>
        </p:txBody>
      </p:sp>
    </p:spTree>
    <p:extLst>
      <p:ext uri="{BB962C8B-B14F-4D97-AF65-F5344CB8AC3E}">
        <p14:creationId xmlns:p14="http://schemas.microsoft.com/office/powerpoint/2010/main" val="3293868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CFDF0853-2CBC-C6B3-31F9-693F6A222147}"/>
              </a:ext>
            </a:extLst>
          </p:cNvPr>
          <p:cNvSpPr/>
          <p:nvPr/>
        </p:nvSpPr>
        <p:spPr>
          <a:xfrm rot="16200000">
            <a:off x="2224314" y="3079354"/>
            <a:ext cx="413885" cy="3976687"/>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2" descr="BlackBerry Bold 9900 | CrackBerry">
            <a:extLst>
              <a:ext uri="{FF2B5EF4-FFF2-40B4-BE49-F238E27FC236}">
                <a16:creationId xmlns:a16="http://schemas.microsoft.com/office/drawing/2014/main" id="{74C2A0A2-A248-7467-FBF1-50D8ECA25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1106" y="2896561"/>
            <a:ext cx="1395102" cy="1332368"/>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D5C8DAF2-BA92-2237-69E1-09E1725EBCD5}"/>
              </a:ext>
            </a:extLst>
          </p:cNvPr>
          <p:cNvSpPr txBox="1"/>
          <p:nvPr/>
        </p:nvSpPr>
        <p:spPr>
          <a:xfrm>
            <a:off x="9097559" y="2317410"/>
            <a:ext cx="2002196" cy="535531"/>
          </a:xfrm>
          <a:prstGeom prst="rect">
            <a:avLst/>
          </a:prstGeom>
          <a:noFill/>
        </p:spPr>
        <p:txBody>
          <a:bodyPr wrap="square">
            <a:spAutoFit/>
          </a:bodyPr>
          <a:lstStyle/>
          <a:p>
            <a:pPr algn="ctr">
              <a:lnSpc>
                <a:spcPct val="90000"/>
              </a:lnSpc>
            </a:pPr>
            <a:r>
              <a:rPr lang="en-US" sz="1600" b="1" dirty="0">
                <a:latin typeface="+mj-lt"/>
              </a:rPr>
              <a:t>BlackBerry </a:t>
            </a:r>
            <a:br>
              <a:rPr lang="en-US" sz="1600" b="1" dirty="0">
                <a:latin typeface="+mj-lt"/>
              </a:rPr>
            </a:br>
            <a:r>
              <a:rPr lang="en-US" sz="1600" b="1" dirty="0">
                <a:latin typeface="+mj-lt"/>
              </a:rPr>
              <a:t>“Then”</a:t>
            </a:r>
          </a:p>
        </p:txBody>
      </p:sp>
      <p:sp>
        <p:nvSpPr>
          <p:cNvPr id="65" name="TextBox 64">
            <a:extLst>
              <a:ext uri="{FF2B5EF4-FFF2-40B4-BE49-F238E27FC236}">
                <a16:creationId xmlns:a16="http://schemas.microsoft.com/office/drawing/2014/main" id="{6E59BE3E-8F67-A3A7-F275-BA24526A0D98}"/>
              </a:ext>
            </a:extLst>
          </p:cNvPr>
          <p:cNvSpPr txBox="1"/>
          <p:nvPr/>
        </p:nvSpPr>
        <p:spPr>
          <a:xfrm>
            <a:off x="9065195" y="4227644"/>
            <a:ext cx="2066924" cy="461665"/>
          </a:xfrm>
          <a:prstGeom prst="rect">
            <a:avLst/>
          </a:prstGeom>
          <a:noFill/>
        </p:spPr>
        <p:txBody>
          <a:bodyPr wrap="square">
            <a:spAutoFit/>
          </a:bodyPr>
          <a:lstStyle/>
          <a:p>
            <a:pPr algn="ctr"/>
            <a:r>
              <a:rPr lang="en-US" sz="1200" dirty="0"/>
              <a:t>Native end-to-end security of a trusted ecosystem</a:t>
            </a:r>
          </a:p>
        </p:txBody>
      </p:sp>
      <p:cxnSp>
        <p:nvCxnSpPr>
          <p:cNvPr id="6" name="Straight Arrow Connector 5">
            <a:extLst>
              <a:ext uri="{FF2B5EF4-FFF2-40B4-BE49-F238E27FC236}">
                <a16:creationId xmlns:a16="http://schemas.microsoft.com/office/drawing/2014/main" id="{A30301D9-5E5F-DF93-D3A3-6DDACCFA90CC}"/>
              </a:ext>
            </a:extLst>
          </p:cNvPr>
          <p:cNvCxnSpPr>
            <a:cxnSpLocks/>
          </p:cNvCxnSpPr>
          <p:nvPr/>
        </p:nvCxnSpPr>
        <p:spPr>
          <a:xfrm>
            <a:off x="442913" y="5274644"/>
            <a:ext cx="5653087" cy="0"/>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5A2B779-458F-BA4F-0FBA-D303AA0E23CC}"/>
              </a:ext>
            </a:extLst>
          </p:cNvPr>
          <p:cNvCxnSpPr>
            <a:cxnSpLocks/>
          </p:cNvCxnSpPr>
          <p:nvPr/>
        </p:nvCxnSpPr>
        <p:spPr>
          <a:xfrm>
            <a:off x="532913" y="4852194"/>
            <a:ext cx="0" cy="408281"/>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8CFA893-324B-BE44-9734-B4456856DDDF}"/>
              </a:ext>
            </a:extLst>
          </p:cNvPr>
          <p:cNvSpPr>
            <a:spLocks noGrp="1"/>
          </p:cNvSpPr>
          <p:nvPr>
            <p:ph type="body" sz="quarter" idx="13"/>
          </p:nvPr>
        </p:nvSpPr>
        <p:spPr>
          <a:xfrm>
            <a:off x="361949" y="559576"/>
            <a:ext cx="5993605" cy="608824"/>
          </a:xfrm>
        </p:spPr>
        <p:txBody>
          <a:bodyPr/>
          <a:lstStyle/>
          <a:p>
            <a:r>
              <a:rPr lang="en-US" dirty="0">
                <a:solidFill>
                  <a:schemeClr val="tx1"/>
                </a:solidFill>
              </a:rPr>
              <a:t>BlackBerry Legacy Along Side The </a:t>
            </a:r>
            <a:r>
              <a:rPr lang="en-US" dirty="0">
                <a:solidFill>
                  <a:schemeClr val="accent2"/>
                </a:solidFill>
              </a:rPr>
              <a:t>First Wave </a:t>
            </a:r>
            <a:r>
              <a:rPr lang="en-US" dirty="0">
                <a:solidFill>
                  <a:schemeClr val="tx1"/>
                </a:solidFill>
              </a:rPr>
              <a:t>of Cyber Threats.</a:t>
            </a:r>
          </a:p>
        </p:txBody>
      </p:sp>
      <p:sp>
        <p:nvSpPr>
          <p:cNvPr id="8" name="Oval 7">
            <a:extLst>
              <a:ext uri="{FF2B5EF4-FFF2-40B4-BE49-F238E27FC236}">
                <a16:creationId xmlns:a16="http://schemas.microsoft.com/office/drawing/2014/main" id="{CB20B469-4E06-8F14-4A20-827E9814A9D4}"/>
              </a:ext>
            </a:extLst>
          </p:cNvPr>
          <p:cNvSpPr/>
          <p:nvPr/>
        </p:nvSpPr>
        <p:spPr>
          <a:xfrm>
            <a:off x="442913" y="5184642"/>
            <a:ext cx="180000" cy="180000"/>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AEBEEF5-EA77-9407-FC3C-D0917F2CEC67}"/>
              </a:ext>
            </a:extLst>
          </p:cNvPr>
          <p:cNvCxnSpPr>
            <a:cxnSpLocks/>
          </p:cNvCxnSpPr>
          <p:nvPr/>
        </p:nvCxnSpPr>
        <p:spPr>
          <a:xfrm>
            <a:off x="2478742" y="2286000"/>
            <a:ext cx="0" cy="3006225"/>
          </a:xfrm>
          <a:prstGeom prst="line">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F8DC1FB1-F338-9E79-0C6B-BEFF8E4836BB}"/>
              </a:ext>
            </a:extLst>
          </p:cNvPr>
          <p:cNvSpPr/>
          <p:nvPr/>
        </p:nvSpPr>
        <p:spPr>
          <a:xfrm>
            <a:off x="2388742" y="5184642"/>
            <a:ext cx="180000" cy="180000"/>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6CE4AD2-B3F9-30DE-162C-2DA717442D3D}"/>
              </a:ext>
            </a:extLst>
          </p:cNvPr>
          <p:cNvSpPr txBox="1"/>
          <p:nvPr/>
        </p:nvSpPr>
        <p:spPr>
          <a:xfrm rot="16200000">
            <a:off x="262404" y="5503140"/>
            <a:ext cx="569387" cy="292388"/>
          </a:xfrm>
          <a:prstGeom prst="rect">
            <a:avLst/>
          </a:prstGeom>
          <a:noFill/>
        </p:spPr>
        <p:txBody>
          <a:bodyPr wrap="none" rtlCol="0" anchor="ctr">
            <a:spAutoFit/>
          </a:bodyPr>
          <a:lstStyle/>
          <a:p>
            <a:pPr algn="r"/>
            <a:r>
              <a:rPr lang="en-US" sz="1300" b="1" dirty="0">
                <a:solidFill>
                  <a:schemeClr val="accent2"/>
                </a:solidFill>
                <a:latin typeface="+mj-lt"/>
                <a:ea typeface="Roboto Light" panose="02000000000000000000" pitchFamily="2" charset="0"/>
              </a:rPr>
              <a:t>1999</a:t>
            </a:r>
          </a:p>
        </p:txBody>
      </p:sp>
      <p:sp>
        <p:nvSpPr>
          <p:cNvPr id="19" name="TextBox 18">
            <a:extLst>
              <a:ext uri="{FF2B5EF4-FFF2-40B4-BE49-F238E27FC236}">
                <a16:creationId xmlns:a16="http://schemas.microsoft.com/office/drawing/2014/main" id="{C8D76D0C-4B24-5D09-63B7-2ADECEE96F1D}"/>
              </a:ext>
            </a:extLst>
          </p:cNvPr>
          <p:cNvSpPr txBox="1"/>
          <p:nvPr/>
        </p:nvSpPr>
        <p:spPr>
          <a:xfrm rot="16200000">
            <a:off x="2203575" y="5503140"/>
            <a:ext cx="569387" cy="292388"/>
          </a:xfrm>
          <a:prstGeom prst="rect">
            <a:avLst/>
          </a:prstGeom>
          <a:noFill/>
        </p:spPr>
        <p:txBody>
          <a:bodyPr wrap="none" rtlCol="0" anchor="ctr">
            <a:spAutoFit/>
          </a:bodyPr>
          <a:lstStyle/>
          <a:p>
            <a:pPr algn="r"/>
            <a:r>
              <a:rPr lang="en-US" sz="1300" b="1" dirty="0">
                <a:solidFill>
                  <a:schemeClr val="accent2"/>
                </a:solidFill>
                <a:latin typeface="+mj-lt"/>
                <a:ea typeface="Roboto Light" panose="02000000000000000000" pitchFamily="2" charset="0"/>
              </a:rPr>
              <a:t>2010</a:t>
            </a:r>
          </a:p>
        </p:txBody>
      </p:sp>
      <p:sp>
        <p:nvSpPr>
          <p:cNvPr id="21" name="TextBox 20">
            <a:extLst>
              <a:ext uri="{FF2B5EF4-FFF2-40B4-BE49-F238E27FC236}">
                <a16:creationId xmlns:a16="http://schemas.microsoft.com/office/drawing/2014/main" id="{F38DE34F-5A10-0476-F36B-31EBCD68F87B}"/>
              </a:ext>
            </a:extLst>
          </p:cNvPr>
          <p:cNvSpPr txBox="1"/>
          <p:nvPr/>
        </p:nvSpPr>
        <p:spPr>
          <a:xfrm rot="16200000">
            <a:off x="4144177" y="5503140"/>
            <a:ext cx="569387" cy="292388"/>
          </a:xfrm>
          <a:prstGeom prst="rect">
            <a:avLst/>
          </a:prstGeom>
          <a:noFill/>
        </p:spPr>
        <p:txBody>
          <a:bodyPr wrap="none" rtlCol="0" anchor="ctr">
            <a:spAutoFit/>
          </a:bodyPr>
          <a:lstStyle/>
          <a:p>
            <a:pPr algn="r"/>
            <a:r>
              <a:rPr lang="en-US" sz="1300" b="1" dirty="0">
                <a:solidFill>
                  <a:schemeClr val="accent2"/>
                </a:solidFill>
                <a:latin typeface="+mj-lt"/>
                <a:ea typeface="Roboto Light" panose="02000000000000000000" pitchFamily="2" charset="0"/>
              </a:rPr>
              <a:t>2015</a:t>
            </a:r>
          </a:p>
        </p:txBody>
      </p:sp>
      <p:sp>
        <p:nvSpPr>
          <p:cNvPr id="27" name="Rectangle 26">
            <a:extLst>
              <a:ext uri="{FF2B5EF4-FFF2-40B4-BE49-F238E27FC236}">
                <a16:creationId xmlns:a16="http://schemas.microsoft.com/office/drawing/2014/main" id="{0959C4A9-69E8-2116-7A13-0364F0D6B803}"/>
              </a:ext>
            </a:extLst>
          </p:cNvPr>
          <p:cNvSpPr/>
          <p:nvPr/>
        </p:nvSpPr>
        <p:spPr>
          <a:xfrm>
            <a:off x="532912" y="4228929"/>
            <a:ext cx="1584000" cy="631825"/>
          </a:xfrm>
          <a:prstGeom prst="rect">
            <a:avLst/>
          </a:prstGeom>
          <a:solidFill>
            <a:schemeClr val="accent2"/>
          </a:solidFill>
          <a:ln w="19050" cap="rnd">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A55256-9003-7FEB-DC46-C8A0B4F9B67D}"/>
              </a:ext>
            </a:extLst>
          </p:cNvPr>
          <p:cNvSpPr txBox="1"/>
          <p:nvPr/>
        </p:nvSpPr>
        <p:spPr>
          <a:xfrm>
            <a:off x="560912" y="4263646"/>
            <a:ext cx="1548347" cy="553998"/>
          </a:xfrm>
          <a:prstGeom prst="rect">
            <a:avLst/>
          </a:prstGeom>
          <a:noFill/>
        </p:spPr>
        <p:txBody>
          <a:bodyPr wrap="square">
            <a:spAutoFit/>
          </a:bodyPr>
          <a:lstStyle/>
          <a:p>
            <a:r>
              <a:rPr lang="en-US" sz="1000" b="1" dirty="0">
                <a:solidFill>
                  <a:schemeClr val="bg1"/>
                </a:solidFill>
                <a:latin typeface="+mj-lt"/>
              </a:rPr>
              <a:t>BlackBerry Creates and Dominates The Secure Mobility Market</a:t>
            </a:r>
          </a:p>
        </p:txBody>
      </p:sp>
      <p:sp>
        <p:nvSpPr>
          <p:cNvPr id="32" name="Rectangle 31">
            <a:extLst>
              <a:ext uri="{FF2B5EF4-FFF2-40B4-BE49-F238E27FC236}">
                <a16:creationId xmlns:a16="http://schemas.microsoft.com/office/drawing/2014/main" id="{B2B232C9-7A20-0C4C-E640-A68E881100DB}"/>
              </a:ext>
            </a:extLst>
          </p:cNvPr>
          <p:cNvSpPr/>
          <p:nvPr/>
        </p:nvSpPr>
        <p:spPr>
          <a:xfrm>
            <a:off x="1268136" y="1800225"/>
            <a:ext cx="1210606" cy="485775"/>
          </a:xfrm>
          <a:prstGeom prst="rect">
            <a:avLst/>
          </a:prstGeom>
          <a:noFill/>
          <a:ln w="19050" cap="rnd">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13860C2-1D90-107E-D983-8D988DA0F642}"/>
              </a:ext>
            </a:extLst>
          </p:cNvPr>
          <p:cNvSpPr txBox="1"/>
          <p:nvPr/>
        </p:nvSpPr>
        <p:spPr>
          <a:xfrm>
            <a:off x="1296135" y="1834942"/>
            <a:ext cx="1182606" cy="400110"/>
          </a:xfrm>
          <a:prstGeom prst="rect">
            <a:avLst/>
          </a:prstGeom>
          <a:noFill/>
        </p:spPr>
        <p:txBody>
          <a:bodyPr wrap="square">
            <a:spAutoFit/>
          </a:bodyPr>
          <a:lstStyle/>
          <a:p>
            <a:r>
              <a:rPr lang="en-US" sz="1000" dirty="0"/>
              <a:t>Consumerization of IT “BYO”</a:t>
            </a:r>
          </a:p>
        </p:txBody>
      </p:sp>
      <p:cxnSp>
        <p:nvCxnSpPr>
          <p:cNvPr id="34" name="Straight Connector 33">
            <a:extLst>
              <a:ext uri="{FF2B5EF4-FFF2-40B4-BE49-F238E27FC236}">
                <a16:creationId xmlns:a16="http://schemas.microsoft.com/office/drawing/2014/main" id="{67CC9CD4-6E8C-69B9-E598-F7AB4CB1E353}"/>
              </a:ext>
            </a:extLst>
          </p:cNvPr>
          <p:cNvCxnSpPr>
            <a:cxnSpLocks/>
          </p:cNvCxnSpPr>
          <p:nvPr/>
        </p:nvCxnSpPr>
        <p:spPr>
          <a:xfrm>
            <a:off x="4419599" y="2286000"/>
            <a:ext cx="0" cy="3006225"/>
          </a:xfrm>
          <a:prstGeom prst="line">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5BC74A34-E1ED-D868-6616-4B7C1E4A614C}"/>
              </a:ext>
            </a:extLst>
          </p:cNvPr>
          <p:cNvSpPr/>
          <p:nvPr/>
        </p:nvSpPr>
        <p:spPr>
          <a:xfrm>
            <a:off x="4423197" y="1800225"/>
            <a:ext cx="1210606" cy="485775"/>
          </a:xfrm>
          <a:prstGeom prst="rect">
            <a:avLst/>
          </a:prstGeom>
          <a:noFill/>
          <a:ln w="19050" cap="rnd">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0814CAB5-68FD-0A2C-909A-4C3F49E6C8D5}"/>
              </a:ext>
            </a:extLst>
          </p:cNvPr>
          <p:cNvSpPr txBox="1"/>
          <p:nvPr/>
        </p:nvSpPr>
        <p:spPr>
          <a:xfrm>
            <a:off x="4511152" y="1849932"/>
            <a:ext cx="1182606" cy="400110"/>
          </a:xfrm>
          <a:prstGeom prst="rect">
            <a:avLst/>
          </a:prstGeom>
          <a:noFill/>
        </p:spPr>
        <p:txBody>
          <a:bodyPr wrap="square">
            <a:spAutoFit/>
          </a:bodyPr>
          <a:lstStyle/>
          <a:p>
            <a:r>
              <a:rPr lang="en-US" sz="1000" dirty="0"/>
              <a:t>BlackBerry Pivots to Software</a:t>
            </a:r>
          </a:p>
        </p:txBody>
      </p:sp>
      <p:sp>
        <p:nvSpPr>
          <p:cNvPr id="10" name="Oval 9">
            <a:extLst>
              <a:ext uri="{FF2B5EF4-FFF2-40B4-BE49-F238E27FC236}">
                <a16:creationId xmlns:a16="http://schemas.microsoft.com/office/drawing/2014/main" id="{9FEC3473-1D4D-83F2-A9C1-1CA69C9F34AD}"/>
              </a:ext>
            </a:extLst>
          </p:cNvPr>
          <p:cNvSpPr/>
          <p:nvPr/>
        </p:nvSpPr>
        <p:spPr>
          <a:xfrm>
            <a:off x="4334571" y="5184642"/>
            <a:ext cx="180000" cy="180000"/>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D686662B-6680-5816-34D0-DE7298D39617}"/>
              </a:ext>
            </a:extLst>
          </p:cNvPr>
          <p:cNvSpPr/>
          <p:nvPr/>
        </p:nvSpPr>
        <p:spPr>
          <a:xfrm>
            <a:off x="8208564" y="1269738"/>
            <a:ext cx="2284698" cy="4569396"/>
          </a:xfrm>
          <a:custGeom>
            <a:avLst/>
            <a:gdLst>
              <a:gd name="connsiteX0" fmla="*/ 2284698 w 3415078"/>
              <a:gd name="connsiteY0" fmla="*/ 0 h 4569396"/>
              <a:gd name="connsiteX1" fmla="*/ 3373721 w 3415078"/>
              <a:gd name="connsiteY1" fmla="*/ 275751 h 4569396"/>
              <a:gd name="connsiteX2" fmla="*/ 3415078 w 3415078"/>
              <a:gd name="connsiteY2" fmla="*/ 300876 h 4569396"/>
              <a:gd name="connsiteX3" fmla="*/ 3415078 w 3415078"/>
              <a:gd name="connsiteY3" fmla="*/ 4268520 h 4569396"/>
              <a:gd name="connsiteX4" fmla="*/ 3373721 w 3415078"/>
              <a:gd name="connsiteY4" fmla="*/ 4293646 h 4569396"/>
              <a:gd name="connsiteX5" fmla="*/ 2284698 w 3415078"/>
              <a:gd name="connsiteY5" fmla="*/ 4569396 h 4569396"/>
              <a:gd name="connsiteX6" fmla="*/ 0 w 3415078"/>
              <a:gd name="connsiteY6" fmla="*/ 2284698 h 4569396"/>
              <a:gd name="connsiteX7" fmla="*/ 2284698 w 3415078"/>
              <a:gd name="connsiteY7" fmla="*/ 0 h 4569396"/>
              <a:gd name="connsiteX0" fmla="*/ 2284698 w 3415078"/>
              <a:gd name="connsiteY0" fmla="*/ 0 h 4569396"/>
              <a:gd name="connsiteX1" fmla="*/ 3373721 w 3415078"/>
              <a:gd name="connsiteY1" fmla="*/ 275751 h 4569396"/>
              <a:gd name="connsiteX2" fmla="*/ 3415078 w 3415078"/>
              <a:gd name="connsiteY2" fmla="*/ 300876 h 4569396"/>
              <a:gd name="connsiteX3" fmla="*/ 3405246 w 3415078"/>
              <a:gd name="connsiteY3" fmla="*/ 2092894 h 4569396"/>
              <a:gd name="connsiteX4" fmla="*/ 3415078 w 3415078"/>
              <a:gd name="connsiteY4" fmla="*/ 4268520 h 4569396"/>
              <a:gd name="connsiteX5" fmla="*/ 3373721 w 3415078"/>
              <a:gd name="connsiteY5" fmla="*/ 4293646 h 4569396"/>
              <a:gd name="connsiteX6" fmla="*/ 2284698 w 3415078"/>
              <a:gd name="connsiteY6" fmla="*/ 4569396 h 4569396"/>
              <a:gd name="connsiteX7" fmla="*/ 0 w 3415078"/>
              <a:gd name="connsiteY7" fmla="*/ 2284698 h 4569396"/>
              <a:gd name="connsiteX8" fmla="*/ 2284698 w 3415078"/>
              <a:gd name="connsiteY8" fmla="*/ 0 h 4569396"/>
              <a:gd name="connsiteX0" fmla="*/ 3405246 w 3496686"/>
              <a:gd name="connsiteY0" fmla="*/ 2092894 h 4569396"/>
              <a:gd name="connsiteX1" fmla="*/ 3415078 w 3496686"/>
              <a:gd name="connsiteY1" fmla="*/ 4268520 h 4569396"/>
              <a:gd name="connsiteX2" fmla="*/ 3373721 w 3496686"/>
              <a:gd name="connsiteY2" fmla="*/ 4293646 h 4569396"/>
              <a:gd name="connsiteX3" fmla="*/ 2284698 w 3496686"/>
              <a:gd name="connsiteY3" fmla="*/ 4569396 h 4569396"/>
              <a:gd name="connsiteX4" fmla="*/ 0 w 3496686"/>
              <a:gd name="connsiteY4" fmla="*/ 2284698 h 4569396"/>
              <a:gd name="connsiteX5" fmla="*/ 2284698 w 3496686"/>
              <a:gd name="connsiteY5" fmla="*/ 0 h 4569396"/>
              <a:gd name="connsiteX6" fmla="*/ 3373721 w 3496686"/>
              <a:gd name="connsiteY6" fmla="*/ 275751 h 4569396"/>
              <a:gd name="connsiteX7" fmla="*/ 3415078 w 3496686"/>
              <a:gd name="connsiteY7" fmla="*/ 300876 h 4569396"/>
              <a:gd name="connsiteX8" fmla="*/ 3496686 w 3496686"/>
              <a:gd name="connsiteY8" fmla="*/ 2184334 h 4569396"/>
              <a:gd name="connsiteX0" fmla="*/ 3405246 w 3415078"/>
              <a:gd name="connsiteY0" fmla="*/ 2092894 h 4569396"/>
              <a:gd name="connsiteX1" fmla="*/ 3415078 w 3415078"/>
              <a:gd name="connsiteY1" fmla="*/ 4268520 h 4569396"/>
              <a:gd name="connsiteX2" fmla="*/ 3373721 w 3415078"/>
              <a:gd name="connsiteY2" fmla="*/ 4293646 h 4569396"/>
              <a:gd name="connsiteX3" fmla="*/ 2284698 w 3415078"/>
              <a:gd name="connsiteY3" fmla="*/ 4569396 h 4569396"/>
              <a:gd name="connsiteX4" fmla="*/ 0 w 3415078"/>
              <a:gd name="connsiteY4" fmla="*/ 2284698 h 4569396"/>
              <a:gd name="connsiteX5" fmla="*/ 2284698 w 3415078"/>
              <a:gd name="connsiteY5" fmla="*/ 0 h 4569396"/>
              <a:gd name="connsiteX6" fmla="*/ 3373721 w 3415078"/>
              <a:gd name="connsiteY6" fmla="*/ 275751 h 4569396"/>
              <a:gd name="connsiteX7" fmla="*/ 3415078 w 3415078"/>
              <a:gd name="connsiteY7" fmla="*/ 300876 h 4569396"/>
              <a:gd name="connsiteX0" fmla="*/ 3415078 w 3415078"/>
              <a:gd name="connsiteY0" fmla="*/ 4268520 h 4569396"/>
              <a:gd name="connsiteX1" fmla="*/ 3373721 w 3415078"/>
              <a:gd name="connsiteY1" fmla="*/ 4293646 h 4569396"/>
              <a:gd name="connsiteX2" fmla="*/ 2284698 w 3415078"/>
              <a:gd name="connsiteY2" fmla="*/ 4569396 h 4569396"/>
              <a:gd name="connsiteX3" fmla="*/ 0 w 3415078"/>
              <a:gd name="connsiteY3" fmla="*/ 2284698 h 4569396"/>
              <a:gd name="connsiteX4" fmla="*/ 2284698 w 3415078"/>
              <a:gd name="connsiteY4" fmla="*/ 0 h 4569396"/>
              <a:gd name="connsiteX5" fmla="*/ 3373721 w 3415078"/>
              <a:gd name="connsiteY5" fmla="*/ 275751 h 4569396"/>
              <a:gd name="connsiteX6" fmla="*/ 3415078 w 3415078"/>
              <a:gd name="connsiteY6" fmla="*/ 300876 h 4569396"/>
              <a:gd name="connsiteX0" fmla="*/ 3415078 w 3415078"/>
              <a:gd name="connsiteY0" fmla="*/ 4268520 h 4569396"/>
              <a:gd name="connsiteX1" fmla="*/ 3373721 w 3415078"/>
              <a:gd name="connsiteY1" fmla="*/ 4293646 h 4569396"/>
              <a:gd name="connsiteX2" fmla="*/ 2284698 w 3415078"/>
              <a:gd name="connsiteY2" fmla="*/ 4569396 h 4569396"/>
              <a:gd name="connsiteX3" fmla="*/ 0 w 3415078"/>
              <a:gd name="connsiteY3" fmla="*/ 2284698 h 4569396"/>
              <a:gd name="connsiteX4" fmla="*/ 2284698 w 3415078"/>
              <a:gd name="connsiteY4" fmla="*/ 0 h 4569396"/>
              <a:gd name="connsiteX5" fmla="*/ 3373721 w 3415078"/>
              <a:gd name="connsiteY5" fmla="*/ 275751 h 4569396"/>
              <a:gd name="connsiteX0" fmla="*/ 3415078 w 3415078"/>
              <a:gd name="connsiteY0" fmla="*/ 4268520 h 4569396"/>
              <a:gd name="connsiteX1" fmla="*/ 3373721 w 3415078"/>
              <a:gd name="connsiteY1" fmla="*/ 4293646 h 4569396"/>
              <a:gd name="connsiteX2" fmla="*/ 2284698 w 3415078"/>
              <a:gd name="connsiteY2" fmla="*/ 4569396 h 4569396"/>
              <a:gd name="connsiteX3" fmla="*/ 0 w 3415078"/>
              <a:gd name="connsiteY3" fmla="*/ 2284698 h 4569396"/>
              <a:gd name="connsiteX4" fmla="*/ 2284698 w 3415078"/>
              <a:gd name="connsiteY4" fmla="*/ 0 h 4569396"/>
              <a:gd name="connsiteX0" fmla="*/ 3415078 w 3415078"/>
              <a:gd name="connsiteY0" fmla="*/ 4268520 h 4569396"/>
              <a:gd name="connsiteX1" fmla="*/ 2284698 w 3415078"/>
              <a:gd name="connsiteY1" fmla="*/ 4569396 h 4569396"/>
              <a:gd name="connsiteX2" fmla="*/ 0 w 3415078"/>
              <a:gd name="connsiteY2" fmla="*/ 2284698 h 4569396"/>
              <a:gd name="connsiteX3" fmla="*/ 2284698 w 3415078"/>
              <a:gd name="connsiteY3" fmla="*/ 0 h 4569396"/>
              <a:gd name="connsiteX0" fmla="*/ 2284698 w 2284698"/>
              <a:gd name="connsiteY0" fmla="*/ 4569396 h 4569396"/>
              <a:gd name="connsiteX1" fmla="*/ 0 w 2284698"/>
              <a:gd name="connsiteY1" fmla="*/ 2284698 h 4569396"/>
              <a:gd name="connsiteX2" fmla="*/ 2284698 w 2284698"/>
              <a:gd name="connsiteY2" fmla="*/ 0 h 4569396"/>
            </a:gdLst>
            <a:ahLst/>
            <a:cxnLst>
              <a:cxn ang="0">
                <a:pos x="connsiteX0" y="connsiteY0"/>
              </a:cxn>
              <a:cxn ang="0">
                <a:pos x="connsiteX1" y="connsiteY1"/>
              </a:cxn>
              <a:cxn ang="0">
                <a:pos x="connsiteX2" y="connsiteY2"/>
              </a:cxn>
            </a:cxnLst>
            <a:rect l="l" t="t" r="r" b="b"/>
            <a:pathLst>
              <a:path w="2284698" h="4569396">
                <a:moveTo>
                  <a:pt x="2284698" y="4569396"/>
                </a:moveTo>
                <a:cubicBezTo>
                  <a:pt x="1022894" y="4569396"/>
                  <a:pt x="0" y="3546502"/>
                  <a:pt x="0" y="2284698"/>
                </a:cubicBezTo>
                <a:cubicBezTo>
                  <a:pt x="0" y="1022894"/>
                  <a:pt x="1022894" y="0"/>
                  <a:pt x="2284698" y="0"/>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68" name="Group 167">
            <a:extLst>
              <a:ext uri="{FF2B5EF4-FFF2-40B4-BE49-F238E27FC236}">
                <a16:creationId xmlns:a16="http://schemas.microsoft.com/office/drawing/2014/main" id="{B0322DD1-ED08-BE5E-3AD1-D58606F8105F}"/>
              </a:ext>
            </a:extLst>
          </p:cNvPr>
          <p:cNvGrpSpPr/>
          <p:nvPr/>
        </p:nvGrpSpPr>
        <p:grpSpPr>
          <a:xfrm>
            <a:off x="6738247" y="5142276"/>
            <a:ext cx="2921034" cy="694664"/>
            <a:chOff x="7306605" y="5142276"/>
            <a:chExt cx="2921034" cy="694664"/>
          </a:xfrm>
        </p:grpSpPr>
        <p:sp>
          <p:nvSpPr>
            <p:cNvPr id="88" name="TextBox 87">
              <a:extLst>
                <a:ext uri="{FF2B5EF4-FFF2-40B4-BE49-F238E27FC236}">
                  <a16:creationId xmlns:a16="http://schemas.microsoft.com/office/drawing/2014/main" id="{F013A643-3B10-1E29-ADA9-6DBBFCC14286}"/>
                </a:ext>
              </a:extLst>
            </p:cNvPr>
            <p:cNvSpPr txBox="1"/>
            <p:nvPr/>
          </p:nvSpPr>
          <p:spPr>
            <a:xfrm>
              <a:off x="7306605" y="5366977"/>
              <a:ext cx="2227677" cy="276999"/>
            </a:xfrm>
            <a:prstGeom prst="rect">
              <a:avLst/>
            </a:prstGeom>
            <a:noFill/>
          </p:spPr>
          <p:txBody>
            <a:bodyPr wrap="square" anchor="ctr">
              <a:spAutoFit/>
            </a:bodyPr>
            <a:lstStyle/>
            <a:p>
              <a:pPr algn="r"/>
              <a:r>
                <a:rPr lang="en-US" sz="1200" dirty="0"/>
                <a:t>User Identity &amp; Behavior</a:t>
              </a:r>
            </a:p>
          </p:txBody>
        </p:sp>
        <p:grpSp>
          <p:nvGrpSpPr>
            <p:cNvPr id="153" name="Group 152">
              <a:extLst>
                <a:ext uri="{FF2B5EF4-FFF2-40B4-BE49-F238E27FC236}">
                  <a16:creationId xmlns:a16="http://schemas.microsoft.com/office/drawing/2014/main" id="{A0737AE6-2C7D-A4C6-4395-0995A81C1875}"/>
                </a:ext>
              </a:extLst>
            </p:cNvPr>
            <p:cNvGrpSpPr/>
            <p:nvPr/>
          </p:nvGrpSpPr>
          <p:grpSpPr>
            <a:xfrm>
              <a:off x="9532975" y="5142276"/>
              <a:ext cx="694664" cy="694664"/>
              <a:chOff x="8469800" y="1128118"/>
              <a:chExt cx="635609" cy="635609"/>
            </a:xfrm>
          </p:grpSpPr>
          <p:sp>
            <p:nvSpPr>
              <p:cNvPr id="75" name="Oval 74">
                <a:extLst>
                  <a:ext uri="{FF2B5EF4-FFF2-40B4-BE49-F238E27FC236}">
                    <a16:creationId xmlns:a16="http://schemas.microsoft.com/office/drawing/2014/main" id="{3C86D30C-03BB-FD2C-2234-E27C54F400A0}"/>
                  </a:ext>
                </a:extLst>
              </p:cNvPr>
              <p:cNvSpPr/>
              <p:nvPr/>
            </p:nvSpPr>
            <p:spPr>
              <a:xfrm>
                <a:off x="8469800" y="1128118"/>
                <a:ext cx="635609" cy="63560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Graphic 90">
                <a:extLst>
                  <a:ext uri="{FF2B5EF4-FFF2-40B4-BE49-F238E27FC236}">
                    <a16:creationId xmlns:a16="http://schemas.microsoft.com/office/drawing/2014/main" id="{77B496A2-A484-43E2-F327-22142EC77E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94976" y="1297608"/>
                <a:ext cx="385256" cy="296628"/>
              </a:xfrm>
              <a:prstGeom prst="rect">
                <a:avLst/>
              </a:prstGeom>
            </p:spPr>
          </p:pic>
        </p:grpSp>
      </p:grpSp>
      <p:grpSp>
        <p:nvGrpSpPr>
          <p:cNvPr id="169" name="Group 168">
            <a:extLst>
              <a:ext uri="{FF2B5EF4-FFF2-40B4-BE49-F238E27FC236}">
                <a16:creationId xmlns:a16="http://schemas.microsoft.com/office/drawing/2014/main" id="{DACCC721-02E8-49FA-9B53-89977ABE4745}"/>
              </a:ext>
            </a:extLst>
          </p:cNvPr>
          <p:cNvGrpSpPr/>
          <p:nvPr/>
        </p:nvGrpSpPr>
        <p:grpSpPr>
          <a:xfrm>
            <a:off x="8255925" y="5461462"/>
            <a:ext cx="2602043" cy="726635"/>
            <a:chOff x="8824283" y="5461462"/>
            <a:chExt cx="2602043" cy="726635"/>
          </a:xfrm>
        </p:grpSpPr>
        <p:sp>
          <p:nvSpPr>
            <p:cNvPr id="89" name="TextBox 88">
              <a:extLst>
                <a:ext uri="{FF2B5EF4-FFF2-40B4-BE49-F238E27FC236}">
                  <a16:creationId xmlns:a16="http://schemas.microsoft.com/office/drawing/2014/main" id="{96D1B1F0-83B4-91C1-A8F8-8FAF1D995ECC}"/>
                </a:ext>
              </a:extLst>
            </p:cNvPr>
            <p:cNvSpPr txBox="1"/>
            <p:nvPr/>
          </p:nvSpPr>
          <p:spPr>
            <a:xfrm>
              <a:off x="8824283" y="5911098"/>
              <a:ext cx="1976076" cy="276999"/>
            </a:xfrm>
            <a:prstGeom prst="rect">
              <a:avLst/>
            </a:prstGeom>
            <a:noFill/>
          </p:spPr>
          <p:txBody>
            <a:bodyPr wrap="square" anchor="ctr">
              <a:spAutoFit/>
            </a:bodyPr>
            <a:lstStyle/>
            <a:p>
              <a:pPr algn="r"/>
              <a:r>
                <a:rPr lang="en-US" sz="1200" dirty="0"/>
                <a:t>Fleet Management</a:t>
              </a:r>
            </a:p>
          </p:txBody>
        </p:sp>
        <p:grpSp>
          <p:nvGrpSpPr>
            <p:cNvPr id="149" name="Group 148">
              <a:extLst>
                <a:ext uri="{FF2B5EF4-FFF2-40B4-BE49-F238E27FC236}">
                  <a16:creationId xmlns:a16="http://schemas.microsoft.com/office/drawing/2014/main" id="{C616FDE0-6F9D-135D-15A2-072497C793BE}"/>
                </a:ext>
              </a:extLst>
            </p:cNvPr>
            <p:cNvGrpSpPr/>
            <p:nvPr/>
          </p:nvGrpSpPr>
          <p:grpSpPr>
            <a:xfrm>
              <a:off x="10731662" y="5461462"/>
              <a:ext cx="694664" cy="694664"/>
              <a:chOff x="10946042" y="5562362"/>
              <a:chExt cx="635609" cy="635609"/>
            </a:xfrm>
          </p:grpSpPr>
          <p:sp>
            <p:nvSpPr>
              <p:cNvPr id="76" name="Oval 75">
                <a:extLst>
                  <a:ext uri="{FF2B5EF4-FFF2-40B4-BE49-F238E27FC236}">
                    <a16:creationId xmlns:a16="http://schemas.microsoft.com/office/drawing/2014/main" id="{4F9D3B49-9DB3-730E-3AAE-806EF8F4B76C}"/>
                  </a:ext>
                </a:extLst>
              </p:cNvPr>
              <p:cNvSpPr/>
              <p:nvPr/>
            </p:nvSpPr>
            <p:spPr>
              <a:xfrm>
                <a:off x="10946042" y="5562362"/>
                <a:ext cx="635609" cy="63560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Graphic 94">
                <a:extLst>
                  <a:ext uri="{FF2B5EF4-FFF2-40B4-BE49-F238E27FC236}">
                    <a16:creationId xmlns:a16="http://schemas.microsoft.com/office/drawing/2014/main" id="{64ECA715-ED07-44ED-D56C-DDA9EAD2772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1156433" y="5695705"/>
                <a:ext cx="214826" cy="368923"/>
              </a:xfrm>
              <a:prstGeom prst="rect">
                <a:avLst/>
              </a:prstGeom>
            </p:spPr>
          </p:pic>
        </p:grpSp>
      </p:grpSp>
      <p:grpSp>
        <p:nvGrpSpPr>
          <p:cNvPr id="167" name="Group 166">
            <a:extLst>
              <a:ext uri="{FF2B5EF4-FFF2-40B4-BE49-F238E27FC236}">
                <a16:creationId xmlns:a16="http://schemas.microsoft.com/office/drawing/2014/main" id="{1CDEAF49-7041-98D9-209C-3A67F900A085}"/>
              </a:ext>
            </a:extLst>
          </p:cNvPr>
          <p:cNvGrpSpPr/>
          <p:nvPr/>
        </p:nvGrpSpPr>
        <p:grpSpPr>
          <a:xfrm>
            <a:off x="6681108" y="4309812"/>
            <a:ext cx="2158830" cy="694664"/>
            <a:chOff x="7249466" y="4309812"/>
            <a:chExt cx="2158830" cy="694664"/>
          </a:xfrm>
        </p:grpSpPr>
        <p:sp>
          <p:nvSpPr>
            <p:cNvPr id="87" name="TextBox 86">
              <a:extLst>
                <a:ext uri="{FF2B5EF4-FFF2-40B4-BE49-F238E27FC236}">
                  <a16:creationId xmlns:a16="http://schemas.microsoft.com/office/drawing/2014/main" id="{DAF74B3D-C5E3-8216-2380-59A76812754C}"/>
                </a:ext>
              </a:extLst>
            </p:cNvPr>
            <p:cNvSpPr txBox="1"/>
            <p:nvPr/>
          </p:nvSpPr>
          <p:spPr>
            <a:xfrm>
              <a:off x="7249466" y="4518643"/>
              <a:ext cx="1453389" cy="276999"/>
            </a:xfrm>
            <a:prstGeom prst="rect">
              <a:avLst/>
            </a:prstGeom>
            <a:noFill/>
          </p:spPr>
          <p:txBody>
            <a:bodyPr wrap="square" anchor="ctr">
              <a:spAutoFit/>
            </a:bodyPr>
            <a:lstStyle/>
            <a:p>
              <a:pPr algn="r"/>
              <a:r>
                <a:rPr lang="en-US" sz="1200" dirty="0"/>
                <a:t>Network &amp; Comms</a:t>
              </a:r>
            </a:p>
          </p:txBody>
        </p:sp>
        <p:grpSp>
          <p:nvGrpSpPr>
            <p:cNvPr id="151" name="Group 150">
              <a:extLst>
                <a:ext uri="{FF2B5EF4-FFF2-40B4-BE49-F238E27FC236}">
                  <a16:creationId xmlns:a16="http://schemas.microsoft.com/office/drawing/2014/main" id="{29FAF884-C176-F66A-4788-7AD6BB43A926}"/>
                </a:ext>
              </a:extLst>
            </p:cNvPr>
            <p:cNvGrpSpPr/>
            <p:nvPr/>
          </p:nvGrpSpPr>
          <p:grpSpPr>
            <a:xfrm>
              <a:off x="8713632" y="4309812"/>
              <a:ext cx="694664" cy="694664"/>
              <a:chOff x="8695446" y="5553276"/>
              <a:chExt cx="635609" cy="635609"/>
            </a:xfrm>
          </p:grpSpPr>
          <p:sp>
            <p:nvSpPr>
              <p:cNvPr id="72" name="Oval 71">
                <a:extLst>
                  <a:ext uri="{FF2B5EF4-FFF2-40B4-BE49-F238E27FC236}">
                    <a16:creationId xmlns:a16="http://schemas.microsoft.com/office/drawing/2014/main" id="{D6BFFCE2-982A-1C2D-8117-A8A3C06566CE}"/>
                  </a:ext>
                </a:extLst>
              </p:cNvPr>
              <p:cNvSpPr/>
              <p:nvPr/>
            </p:nvSpPr>
            <p:spPr>
              <a:xfrm>
                <a:off x="8695446" y="5553276"/>
                <a:ext cx="635609" cy="63560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Graphic 96">
                <a:extLst>
                  <a:ext uri="{FF2B5EF4-FFF2-40B4-BE49-F238E27FC236}">
                    <a16:creationId xmlns:a16="http://schemas.microsoft.com/office/drawing/2014/main" id="{4A6B9BFA-6840-0AB9-BA10-65A35F6CCC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30712" y="5674972"/>
                <a:ext cx="355216" cy="392216"/>
              </a:xfrm>
              <a:prstGeom prst="rect">
                <a:avLst/>
              </a:prstGeom>
            </p:spPr>
          </p:pic>
        </p:grpSp>
      </p:grpSp>
      <p:grpSp>
        <p:nvGrpSpPr>
          <p:cNvPr id="166" name="Group 165">
            <a:extLst>
              <a:ext uri="{FF2B5EF4-FFF2-40B4-BE49-F238E27FC236}">
                <a16:creationId xmlns:a16="http://schemas.microsoft.com/office/drawing/2014/main" id="{8A6C4DFA-C672-DFFA-9D71-CC78D8AEB345}"/>
              </a:ext>
            </a:extLst>
          </p:cNvPr>
          <p:cNvGrpSpPr/>
          <p:nvPr/>
        </p:nvGrpSpPr>
        <p:grpSpPr>
          <a:xfrm>
            <a:off x="6436392" y="3207104"/>
            <a:ext cx="2153454" cy="694664"/>
            <a:chOff x="7004750" y="3207104"/>
            <a:chExt cx="2153454" cy="694664"/>
          </a:xfrm>
        </p:grpSpPr>
        <p:sp>
          <p:nvSpPr>
            <p:cNvPr id="86" name="TextBox 85">
              <a:extLst>
                <a:ext uri="{FF2B5EF4-FFF2-40B4-BE49-F238E27FC236}">
                  <a16:creationId xmlns:a16="http://schemas.microsoft.com/office/drawing/2014/main" id="{2B2807EA-1C14-34E3-5D35-2595BF0BF03D}"/>
                </a:ext>
              </a:extLst>
            </p:cNvPr>
            <p:cNvSpPr txBox="1"/>
            <p:nvPr/>
          </p:nvSpPr>
          <p:spPr>
            <a:xfrm>
              <a:off x="7004750" y="3395808"/>
              <a:ext cx="1453390" cy="276999"/>
            </a:xfrm>
            <a:prstGeom prst="rect">
              <a:avLst/>
            </a:prstGeom>
            <a:noFill/>
          </p:spPr>
          <p:txBody>
            <a:bodyPr wrap="square" anchor="ctr">
              <a:spAutoFit/>
            </a:bodyPr>
            <a:lstStyle/>
            <a:p>
              <a:pPr algn="r"/>
              <a:r>
                <a:rPr lang="en-US" sz="1200" dirty="0"/>
                <a:t>Encrypted Data</a:t>
              </a:r>
            </a:p>
          </p:txBody>
        </p:sp>
        <p:grpSp>
          <p:nvGrpSpPr>
            <p:cNvPr id="150" name="Group 149">
              <a:extLst>
                <a:ext uri="{FF2B5EF4-FFF2-40B4-BE49-F238E27FC236}">
                  <a16:creationId xmlns:a16="http://schemas.microsoft.com/office/drawing/2014/main" id="{CE0B047C-FC6C-5715-5447-CEEA699D004E}"/>
                </a:ext>
              </a:extLst>
            </p:cNvPr>
            <p:cNvGrpSpPr/>
            <p:nvPr/>
          </p:nvGrpSpPr>
          <p:grpSpPr>
            <a:xfrm>
              <a:off x="8463540" y="3207104"/>
              <a:ext cx="694664" cy="694664"/>
              <a:chOff x="10929912" y="1423379"/>
              <a:chExt cx="635609" cy="635609"/>
            </a:xfrm>
          </p:grpSpPr>
          <p:sp>
            <p:nvSpPr>
              <p:cNvPr id="71" name="Oval 70">
                <a:extLst>
                  <a:ext uri="{FF2B5EF4-FFF2-40B4-BE49-F238E27FC236}">
                    <a16:creationId xmlns:a16="http://schemas.microsoft.com/office/drawing/2014/main" id="{D5A17362-51A0-AE2F-1782-71173A74C48F}"/>
                  </a:ext>
                </a:extLst>
              </p:cNvPr>
              <p:cNvSpPr/>
              <p:nvPr/>
            </p:nvSpPr>
            <p:spPr>
              <a:xfrm>
                <a:off x="10929912" y="1423379"/>
                <a:ext cx="635609" cy="635609"/>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Graphic 98">
                <a:extLst>
                  <a:ext uri="{FF2B5EF4-FFF2-40B4-BE49-F238E27FC236}">
                    <a16:creationId xmlns:a16="http://schemas.microsoft.com/office/drawing/2014/main" id="{556D50DD-BF32-35E8-027C-D212D3A69CB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58825" y="1564851"/>
                <a:ext cx="402326" cy="315832"/>
              </a:xfrm>
              <a:prstGeom prst="rect">
                <a:avLst/>
              </a:prstGeom>
            </p:spPr>
          </p:pic>
        </p:grpSp>
      </p:grpSp>
      <p:grpSp>
        <p:nvGrpSpPr>
          <p:cNvPr id="163" name="Group 162">
            <a:extLst>
              <a:ext uri="{FF2B5EF4-FFF2-40B4-BE49-F238E27FC236}">
                <a16:creationId xmlns:a16="http://schemas.microsoft.com/office/drawing/2014/main" id="{C2312F7E-4FA9-38D4-0C33-A6E752153C42}"/>
              </a:ext>
            </a:extLst>
          </p:cNvPr>
          <p:cNvGrpSpPr/>
          <p:nvPr/>
        </p:nvGrpSpPr>
        <p:grpSpPr>
          <a:xfrm>
            <a:off x="9238046" y="824118"/>
            <a:ext cx="1619922" cy="823292"/>
            <a:chOff x="9806404" y="824118"/>
            <a:chExt cx="1619922" cy="823292"/>
          </a:xfrm>
        </p:grpSpPr>
        <p:sp>
          <p:nvSpPr>
            <p:cNvPr id="82" name="TextBox 81">
              <a:extLst>
                <a:ext uri="{FF2B5EF4-FFF2-40B4-BE49-F238E27FC236}">
                  <a16:creationId xmlns:a16="http://schemas.microsoft.com/office/drawing/2014/main" id="{6915C645-517F-286E-FF76-59EF12339850}"/>
                </a:ext>
              </a:extLst>
            </p:cNvPr>
            <p:cNvSpPr txBox="1"/>
            <p:nvPr/>
          </p:nvSpPr>
          <p:spPr>
            <a:xfrm>
              <a:off x="9806404" y="824118"/>
              <a:ext cx="1026831" cy="276999"/>
            </a:xfrm>
            <a:prstGeom prst="rect">
              <a:avLst/>
            </a:prstGeom>
            <a:noFill/>
          </p:spPr>
          <p:txBody>
            <a:bodyPr wrap="square" anchor="ctr">
              <a:spAutoFit/>
            </a:bodyPr>
            <a:lstStyle/>
            <a:p>
              <a:pPr algn="r"/>
              <a:r>
                <a:rPr lang="en-US" sz="1200" dirty="0"/>
                <a:t>Hardware</a:t>
              </a:r>
            </a:p>
          </p:txBody>
        </p:sp>
        <p:grpSp>
          <p:nvGrpSpPr>
            <p:cNvPr id="152" name="Group 151">
              <a:extLst>
                <a:ext uri="{FF2B5EF4-FFF2-40B4-BE49-F238E27FC236}">
                  <a16:creationId xmlns:a16="http://schemas.microsoft.com/office/drawing/2014/main" id="{E2C143C3-44D0-B409-8E5B-D66FF798567D}"/>
                </a:ext>
              </a:extLst>
            </p:cNvPr>
            <p:cNvGrpSpPr/>
            <p:nvPr/>
          </p:nvGrpSpPr>
          <p:grpSpPr>
            <a:xfrm>
              <a:off x="10731662" y="952746"/>
              <a:ext cx="694664" cy="694664"/>
              <a:chOff x="7773155" y="5013725"/>
              <a:chExt cx="635609" cy="635609"/>
            </a:xfrm>
          </p:grpSpPr>
          <p:sp>
            <p:nvSpPr>
              <p:cNvPr id="77" name="Oval 76">
                <a:extLst>
                  <a:ext uri="{FF2B5EF4-FFF2-40B4-BE49-F238E27FC236}">
                    <a16:creationId xmlns:a16="http://schemas.microsoft.com/office/drawing/2014/main" id="{638ADE19-0BC6-4C95-18DE-6CFBDD994C77}"/>
                  </a:ext>
                </a:extLst>
              </p:cNvPr>
              <p:cNvSpPr/>
              <p:nvPr/>
            </p:nvSpPr>
            <p:spPr>
              <a:xfrm>
                <a:off x="7773155" y="5013725"/>
                <a:ext cx="635609" cy="63560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Graphic 100">
                <a:extLst>
                  <a:ext uri="{FF2B5EF4-FFF2-40B4-BE49-F238E27FC236}">
                    <a16:creationId xmlns:a16="http://schemas.microsoft.com/office/drawing/2014/main" id="{7C708103-6234-543F-16F9-73747B6EF16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83009" y="5146954"/>
                <a:ext cx="215900" cy="369150"/>
              </a:xfrm>
              <a:prstGeom prst="rect">
                <a:avLst/>
              </a:prstGeom>
            </p:spPr>
          </p:pic>
        </p:grpSp>
      </p:grpSp>
      <p:grpSp>
        <p:nvGrpSpPr>
          <p:cNvPr id="165" name="Group 164">
            <a:extLst>
              <a:ext uri="{FF2B5EF4-FFF2-40B4-BE49-F238E27FC236}">
                <a16:creationId xmlns:a16="http://schemas.microsoft.com/office/drawing/2014/main" id="{9264F365-41F5-7C7A-0F29-258A62D4BC83}"/>
              </a:ext>
            </a:extLst>
          </p:cNvPr>
          <p:cNvGrpSpPr/>
          <p:nvPr/>
        </p:nvGrpSpPr>
        <p:grpSpPr>
          <a:xfrm>
            <a:off x="6609190" y="2120206"/>
            <a:ext cx="2230748" cy="694664"/>
            <a:chOff x="7177548" y="2120206"/>
            <a:chExt cx="2230748" cy="694664"/>
          </a:xfrm>
        </p:grpSpPr>
        <p:sp>
          <p:nvSpPr>
            <p:cNvPr id="85" name="TextBox 84">
              <a:extLst>
                <a:ext uri="{FF2B5EF4-FFF2-40B4-BE49-F238E27FC236}">
                  <a16:creationId xmlns:a16="http://schemas.microsoft.com/office/drawing/2014/main" id="{F3047434-3C1A-563C-F6FD-1E5D7D71A3F6}"/>
                </a:ext>
              </a:extLst>
            </p:cNvPr>
            <p:cNvSpPr txBox="1"/>
            <p:nvPr/>
          </p:nvSpPr>
          <p:spPr>
            <a:xfrm>
              <a:off x="7177548" y="2341707"/>
              <a:ext cx="1536084" cy="276999"/>
            </a:xfrm>
            <a:prstGeom prst="rect">
              <a:avLst/>
            </a:prstGeom>
            <a:noFill/>
          </p:spPr>
          <p:txBody>
            <a:bodyPr wrap="square" anchor="ctr">
              <a:spAutoFit/>
            </a:bodyPr>
            <a:lstStyle/>
            <a:p>
              <a:pPr algn="r"/>
              <a:r>
                <a:rPr lang="en-US" sz="1200" dirty="0"/>
                <a:t>Apps &amp; Workloads</a:t>
              </a:r>
            </a:p>
          </p:txBody>
        </p:sp>
        <p:grpSp>
          <p:nvGrpSpPr>
            <p:cNvPr id="154" name="Group 153">
              <a:extLst>
                <a:ext uri="{FF2B5EF4-FFF2-40B4-BE49-F238E27FC236}">
                  <a16:creationId xmlns:a16="http://schemas.microsoft.com/office/drawing/2014/main" id="{CBCCDA1A-71EF-AA2A-A23C-88439AB8C1FA}"/>
                </a:ext>
              </a:extLst>
            </p:cNvPr>
            <p:cNvGrpSpPr/>
            <p:nvPr/>
          </p:nvGrpSpPr>
          <p:grpSpPr>
            <a:xfrm>
              <a:off x="8713632" y="2120206"/>
              <a:ext cx="694664" cy="694664"/>
              <a:chOff x="7192666" y="2469105"/>
              <a:chExt cx="635609" cy="635609"/>
            </a:xfrm>
          </p:grpSpPr>
          <p:sp>
            <p:nvSpPr>
              <p:cNvPr id="73" name="Oval 72">
                <a:extLst>
                  <a:ext uri="{FF2B5EF4-FFF2-40B4-BE49-F238E27FC236}">
                    <a16:creationId xmlns:a16="http://schemas.microsoft.com/office/drawing/2014/main" id="{7CDCF1D3-281C-865D-872A-DDECB861D04B}"/>
                  </a:ext>
                </a:extLst>
              </p:cNvPr>
              <p:cNvSpPr/>
              <p:nvPr/>
            </p:nvSpPr>
            <p:spPr>
              <a:xfrm>
                <a:off x="7192666" y="2469105"/>
                <a:ext cx="635609" cy="63560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Graphic 108">
                <a:extLst>
                  <a:ext uri="{FF2B5EF4-FFF2-40B4-BE49-F238E27FC236}">
                    <a16:creationId xmlns:a16="http://schemas.microsoft.com/office/drawing/2014/main" id="{AFA5B909-79C6-EC0E-8DC9-C5BD19936B4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305601" y="2649749"/>
                <a:ext cx="440218" cy="274320"/>
              </a:xfrm>
              <a:prstGeom prst="rect">
                <a:avLst/>
              </a:prstGeom>
            </p:spPr>
          </p:pic>
        </p:grpSp>
      </p:grpSp>
      <p:grpSp>
        <p:nvGrpSpPr>
          <p:cNvPr id="164" name="Group 163">
            <a:extLst>
              <a:ext uri="{FF2B5EF4-FFF2-40B4-BE49-F238E27FC236}">
                <a16:creationId xmlns:a16="http://schemas.microsoft.com/office/drawing/2014/main" id="{0B84AAE7-F2B5-C8F7-45F1-DB0B5EEA757F}"/>
              </a:ext>
            </a:extLst>
          </p:cNvPr>
          <p:cNvGrpSpPr/>
          <p:nvPr/>
        </p:nvGrpSpPr>
        <p:grpSpPr>
          <a:xfrm>
            <a:off x="7450314" y="1233137"/>
            <a:ext cx="2208967" cy="694664"/>
            <a:chOff x="8018672" y="1233137"/>
            <a:chExt cx="2208967" cy="694664"/>
          </a:xfrm>
        </p:grpSpPr>
        <p:sp>
          <p:nvSpPr>
            <p:cNvPr id="84" name="TextBox 83">
              <a:extLst>
                <a:ext uri="{FF2B5EF4-FFF2-40B4-BE49-F238E27FC236}">
                  <a16:creationId xmlns:a16="http://schemas.microsoft.com/office/drawing/2014/main" id="{B060502E-23E2-A00D-3414-8334B34ED475}"/>
                </a:ext>
              </a:extLst>
            </p:cNvPr>
            <p:cNvSpPr txBox="1"/>
            <p:nvPr/>
          </p:nvSpPr>
          <p:spPr>
            <a:xfrm>
              <a:off x="8018672" y="1442734"/>
              <a:ext cx="1536084" cy="276999"/>
            </a:xfrm>
            <a:prstGeom prst="rect">
              <a:avLst/>
            </a:prstGeom>
            <a:noFill/>
          </p:spPr>
          <p:txBody>
            <a:bodyPr wrap="square" anchor="ctr">
              <a:spAutoFit/>
            </a:bodyPr>
            <a:lstStyle/>
            <a:p>
              <a:pPr algn="r"/>
              <a:r>
                <a:rPr lang="en-US" sz="1200" dirty="0"/>
                <a:t>Operating System</a:t>
              </a:r>
            </a:p>
          </p:txBody>
        </p:sp>
        <p:grpSp>
          <p:nvGrpSpPr>
            <p:cNvPr id="155" name="Group 154">
              <a:extLst>
                <a:ext uri="{FF2B5EF4-FFF2-40B4-BE49-F238E27FC236}">
                  <a16:creationId xmlns:a16="http://schemas.microsoft.com/office/drawing/2014/main" id="{DD400200-9B1A-C65A-6FAB-F7E2BFD46448}"/>
                </a:ext>
              </a:extLst>
            </p:cNvPr>
            <p:cNvGrpSpPr/>
            <p:nvPr/>
          </p:nvGrpSpPr>
          <p:grpSpPr>
            <a:xfrm>
              <a:off x="9532975" y="1233137"/>
              <a:ext cx="694664" cy="694664"/>
              <a:chOff x="6850768" y="3868963"/>
              <a:chExt cx="635609" cy="635609"/>
            </a:xfrm>
          </p:grpSpPr>
          <p:sp>
            <p:nvSpPr>
              <p:cNvPr id="74" name="Oval 73">
                <a:extLst>
                  <a:ext uri="{FF2B5EF4-FFF2-40B4-BE49-F238E27FC236}">
                    <a16:creationId xmlns:a16="http://schemas.microsoft.com/office/drawing/2014/main" id="{8870D7EC-A21F-661E-B64C-065C1546EADB}"/>
                  </a:ext>
                </a:extLst>
              </p:cNvPr>
              <p:cNvSpPr/>
              <p:nvPr/>
            </p:nvSpPr>
            <p:spPr>
              <a:xfrm>
                <a:off x="6850768" y="3868963"/>
                <a:ext cx="635609" cy="63560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Graphic 111">
                <a:extLst>
                  <a:ext uri="{FF2B5EF4-FFF2-40B4-BE49-F238E27FC236}">
                    <a16:creationId xmlns:a16="http://schemas.microsoft.com/office/drawing/2014/main" id="{9F8BA31A-07F8-762B-877A-2F257C77637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64842" y="4050539"/>
                <a:ext cx="407460" cy="272456"/>
              </a:xfrm>
              <a:prstGeom prst="rect">
                <a:avLst/>
              </a:prstGeom>
            </p:spPr>
          </p:pic>
        </p:grpSp>
      </p:grpSp>
      <p:grpSp>
        <p:nvGrpSpPr>
          <p:cNvPr id="15" name="Group 14">
            <a:extLst>
              <a:ext uri="{FF2B5EF4-FFF2-40B4-BE49-F238E27FC236}">
                <a16:creationId xmlns:a16="http://schemas.microsoft.com/office/drawing/2014/main" id="{F888E3AC-0C32-46F5-D3FA-F9B2E941FAC2}"/>
              </a:ext>
            </a:extLst>
          </p:cNvPr>
          <p:cNvGrpSpPr/>
          <p:nvPr/>
        </p:nvGrpSpPr>
        <p:grpSpPr>
          <a:xfrm>
            <a:off x="756400" y="2748789"/>
            <a:ext cx="2566686" cy="1294038"/>
            <a:chOff x="3835651" y="3523608"/>
            <a:chExt cx="2566686" cy="1294038"/>
          </a:xfrm>
        </p:grpSpPr>
        <p:sp>
          <p:nvSpPr>
            <p:cNvPr id="11" name="Arrow: Pentagon 10">
              <a:extLst>
                <a:ext uri="{FF2B5EF4-FFF2-40B4-BE49-F238E27FC236}">
                  <a16:creationId xmlns:a16="http://schemas.microsoft.com/office/drawing/2014/main" id="{7A6F1026-B196-88F2-174E-ABC8452A273E}"/>
                </a:ext>
              </a:extLst>
            </p:cNvPr>
            <p:cNvSpPr/>
            <p:nvPr/>
          </p:nvSpPr>
          <p:spPr>
            <a:xfrm rot="5400000">
              <a:off x="4451002" y="2913094"/>
              <a:ext cx="1294038" cy="2515065"/>
            </a:xfrm>
            <a:prstGeom prst="homePlate">
              <a:avLst>
                <a:gd name="adj" fmla="val 32350"/>
              </a:avLst>
            </a:prstGeom>
            <a:solidFill>
              <a:schemeClr val="bg1"/>
            </a:solidFill>
            <a:ln w="19050">
              <a:solidFill>
                <a:schemeClr val="accent5"/>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C313793-34CB-2A80-90A1-38822B3F0177}"/>
                </a:ext>
              </a:extLst>
            </p:cNvPr>
            <p:cNvSpPr txBox="1"/>
            <p:nvPr/>
          </p:nvSpPr>
          <p:spPr>
            <a:xfrm>
              <a:off x="3835651" y="3569897"/>
              <a:ext cx="2566686" cy="1072088"/>
            </a:xfrm>
            <a:prstGeom prst="rect">
              <a:avLst/>
            </a:prstGeom>
            <a:noFill/>
          </p:spPr>
          <p:txBody>
            <a:bodyPr wrap="square" anchor="ctr">
              <a:spAutoFit/>
            </a:bodyPr>
            <a:lstStyle/>
            <a:p>
              <a:pPr algn="ctr">
                <a:spcBef>
                  <a:spcPts val="150"/>
                </a:spcBef>
              </a:pPr>
              <a:r>
                <a:rPr lang="en-US" sz="1400" b="1" dirty="0">
                  <a:latin typeface="+mj-lt"/>
                </a:rPr>
                <a:t>FIRST WAVE</a:t>
              </a:r>
            </a:p>
            <a:p>
              <a:pPr algn="ctr">
                <a:spcBef>
                  <a:spcPts val="150"/>
                </a:spcBef>
              </a:pPr>
              <a:r>
                <a:rPr lang="en-US" sz="1200" b="1" dirty="0">
                  <a:latin typeface="+mj-lt"/>
                </a:rPr>
                <a:t>Unorganized analog grade attacks </a:t>
              </a:r>
              <a:r>
                <a:rPr lang="en-US" sz="1200" dirty="0">
                  <a:latin typeface="+mj-lt"/>
                </a:rPr>
                <a:t>begin to originate early in the millennium and slowly claim victims.</a:t>
              </a:r>
              <a:endParaRPr lang="en-US" sz="1200" dirty="0"/>
            </a:p>
          </p:txBody>
        </p:sp>
      </p:grpSp>
    </p:spTree>
    <p:extLst>
      <p:ext uri="{BB962C8B-B14F-4D97-AF65-F5344CB8AC3E}">
        <p14:creationId xmlns:p14="http://schemas.microsoft.com/office/powerpoint/2010/main" val="2781125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5"/>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6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64"/>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65"/>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66"/>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67"/>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68"/>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16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A white background with blue squares&#10;&#10;Description automatically generated">
            <a:extLst>
              <a:ext uri="{FF2B5EF4-FFF2-40B4-BE49-F238E27FC236}">
                <a16:creationId xmlns:a16="http://schemas.microsoft.com/office/drawing/2014/main" id="{8561C2CF-8FBD-FEC6-4993-B0F1B947AF33}"/>
              </a:ext>
            </a:extLst>
          </p:cNvPr>
          <p:cNvPicPr>
            <a:picLocks noGrp="1" noRot="1" noChangeAspect="1" noMove="1" noResize="1" noEditPoints="1" noAdjustHandles="1" noChangeArrowheads="1" noChangeShapeType="1" noCrop="1"/>
          </p:cNvPicPr>
          <p:nvPr/>
        </p:nvPicPr>
        <p:blipFill>
          <a:blip r:embed="rId3" cstate="print">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8" name="Rectangle 37">
            <a:extLst>
              <a:ext uri="{FF2B5EF4-FFF2-40B4-BE49-F238E27FC236}">
                <a16:creationId xmlns:a16="http://schemas.microsoft.com/office/drawing/2014/main" id="{A083F78B-436F-B0B0-9B30-8D60AC0E98F9}"/>
              </a:ext>
            </a:extLst>
          </p:cNvPr>
          <p:cNvSpPr/>
          <p:nvPr/>
        </p:nvSpPr>
        <p:spPr>
          <a:xfrm>
            <a:off x="0" y="6419654"/>
            <a:ext cx="12192000" cy="4383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B147115-4668-0812-0D3B-083B4D05BE50}"/>
              </a:ext>
            </a:extLst>
          </p:cNvPr>
          <p:cNvSpPr txBox="1"/>
          <p:nvPr/>
        </p:nvSpPr>
        <p:spPr>
          <a:xfrm>
            <a:off x="8305800" y="6549281"/>
            <a:ext cx="2743200" cy="200055"/>
          </a:xfrm>
          <a:prstGeom prst="rect">
            <a:avLst/>
          </a:prstGeom>
          <a:noFill/>
        </p:spPr>
        <p:txBody>
          <a:bodyPr wrap="square" rtlCol="0">
            <a:spAutoFit/>
          </a:bodyPr>
          <a:lstStyle/>
          <a:p>
            <a:pPr algn="r"/>
            <a:r>
              <a:rPr lang="en-US" sz="700" dirty="0">
                <a:solidFill>
                  <a:srgbClr val="FFFFFF"/>
                </a:solidFill>
              </a:rPr>
              <a:t>© </a:t>
            </a:r>
            <a:r>
              <a:rPr lang="en-CA" sz="700" dirty="0">
                <a:solidFill>
                  <a:srgbClr val="FFFFFF"/>
                </a:solidFill>
              </a:rPr>
              <a:t>2023 </a:t>
            </a:r>
            <a:r>
              <a:rPr lang="en-US" sz="700" baseline="0" dirty="0">
                <a:solidFill>
                  <a:srgbClr val="FFFFFF"/>
                </a:solidFill>
              </a:rPr>
              <a:t>BlackBerry</a:t>
            </a:r>
            <a:r>
              <a:rPr lang="en-US" sz="700" dirty="0">
                <a:solidFill>
                  <a:srgbClr val="FFFFFF"/>
                </a:solidFill>
              </a:rPr>
              <a:t>. All Rights Reserved.</a:t>
            </a:r>
          </a:p>
        </p:txBody>
      </p:sp>
      <p:sp>
        <p:nvSpPr>
          <p:cNvPr id="40" name="Slide Number Placeholder 4">
            <a:extLst>
              <a:ext uri="{FF2B5EF4-FFF2-40B4-BE49-F238E27FC236}">
                <a16:creationId xmlns:a16="http://schemas.microsoft.com/office/drawing/2014/main" id="{1C8A162D-60C2-B697-237E-FA7B8D62804E}"/>
              </a:ext>
            </a:extLst>
          </p:cNvPr>
          <p:cNvSpPr txBox="1">
            <a:spLocks noGrp="1"/>
          </p:cNvSpPr>
          <p:nvPr/>
        </p:nvSpPr>
        <p:spPr bwMode="auto">
          <a:xfrm rot="10800000" flipV="1">
            <a:off x="11379200" y="6539516"/>
            <a:ext cx="724891" cy="219586"/>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fld id="{C0D0805C-640A-49D9-81A6-59BD7BEBF471}" type="slidenum">
              <a:rPr kumimoji="0" lang="en-US" sz="700" b="0" i="0" u="none" strike="noStrike" kern="0" cap="none" spc="0" normalizeH="0" baseline="0" noProof="0" smtClean="0">
                <a:ln>
                  <a:noFill/>
                </a:ln>
                <a:solidFill>
                  <a:schemeClr val="bg1"/>
                </a:solidFill>
                <a:effectLst/>
                <a:uLnTx/>
                <a:uFillTx/>
              </a:rPr>
              <a:pPr marL="0" marR="0" lvl="0" indent="0" algn="ctr" defTabSz="914400" eaLnBrk="1" fontAlgn="auto" latinLnBrk="0" hangingPunct="1">
                <a:lnSpc>
                  <a:spcPct val="100000"/>
                </a:lnSpc>
                <a:spcBef>
                  <a:spcPct val="0"/>
                </a:spcBef>
                <a:spcAft>
                  <a:spcPts val="0"/>
                </a:spcAft>
                <a:buClrTx/>
                <a:buSzTx/>
                <a:buFontTx/>
                <a:buNone/>
                <a:tabLst/>
                <a:defRPr/>
              </a:pPr>
              <a:t>20</a:t>
            </a:fld>
            <a:endParaRPr kumimoji="0" lang="en-US" sz="700" b="0" i="0" u="none" strike="noStrike" kern="0" cap="none" spc="0" normalizeH="0" baseline="0" noProof="0" dirty="0">
              <a:ln>
                <a:noFill/>
              </a:ln>
              <a:solidFill>
                <a:schemeClr val="bg1"/>
              </a:solidFill>
              <a:effectLst/>
              <a:uLnTx/>
              <a:uFillTx/>
            </a:endParaRPr>
          </a:p>
        </p:txBody>
      </p:sp>
      <p:pic>
        <p:nvPicPr>
          <p:cNvPr id="41" name="Picture 40">
            <a:extLst>
              <a:ext uri="{FF2B5EF4-FFF2-40B4-BE49-F238E27FC236}">
                <a16:creationId xmlns:a16="http://schemas.microsoft.com/office/drawing/2014/main" id="{67FB1DA1-4D75-CEAB-9653-ABB469836638}"/>
              </a:ext>
            </a:extLst>
          </p:cNvPr>
          <p:cNvPicPr>
            <a:picLocks noChangeAspect="1"/>
          </p:cNvPicPr>
          <p:nvPr/>
        </p:nvPicPr>
        <p:blipFill>
          <a:blip r:embed="rId4"/>
          <a:srcRect/>
          <a:stretch/>
        </p:blipFill>
        <p:spPr>
          <a:xfrm>
            <a:off x="444066" y="6538437"/>
            <a:ext cx="2643409" cy="213917"/>
          </a:xfrm>
          <a:prstGeom prst="rect">
            <a:avLst/>
          </a:prstGeom>
        </p:spPr>
      </p:pic>
      <p:sp>
        <p:nvSpPr>
          <p:cNvPr id="3" name="Text Placeholder 2">
            <a:extLst>
              <a:ext uri="{FF2B5EF4-FFF2-40B4-BE49-F238E27FC236}">
                <a16:creationId xmlns:a16="http://schemas.microsoft.com/office/drawing/2014/main" id="{4F2610B2-6C0D-C5CD-5E4C-3B8824282E96}"/>
              </a:ext>
            </a:extLst>
          </p:cNvPr>
          <p:cNvSpPr>
            <a:spLocks noGrp="1"/>
          </p:cNvSpPr>
          <p:nvPr>
            <p:ph type="body" sz="quarter" idx="12"/>
          </p:nvPr>
        </p:nvSpPr>
        <p:spPr>
          <a:xfrm>
            <a:off x="362384" y="2878836"/>
            <a:ext cx="2448193" cy="458525"/>
          </a:xfrm>
        </p:spPr>
        <p:txBody>
          <a:bodyPr/>
          <a:lstStyle/>
          <a:p>
            <a:r>
              <a:rPr lang="en-US" dirty="0"/>
              <a:t>Critical for an Effective Cybersecurity Framework</a:t>
            </a:r>
          </a:p>
        </p:txBody>
      </p:sp>
      <p:sp>
        <p:nvSpPr>
          <p:cNvPr id="4" name="Text Placeholder 3">
            <a:extLst>
              <a:ext uri="{FF2B5EF4-FFF2-40B4-BE49-F238E27FC236}">
                <a16:creationId xmlns:a16="http://schemas.microsoft.com/office/drawing/2014/main" id="{6B252D53-6002-E979-F7D0-ADEBFB2D7231}"/>
              </a:ext>
            </a:extLst>
          </p:cNvPr>
          <p:cNvSpPr>
            <a:spLocks noGrp="1"/>
          </p:cNvSpPr>
          <p:nvPr>
            <p:ph type="body" sz="quarter" idx="13"/>
          </p:nvPr>
        </p:nvSpPr>
        <p:spPr>
          <a:xfrm>
            <a:off x="361949" y="559576"/>
            <a:ext cx="2198371" cy="608824"/>
          </a:xfrm>
        </p:spPr>
        <p:txBody>
          <a:bodyPr/>
          <a:lstStyle/>
          <a:p>
            <a:r>
              <a:rPr lang="en-US" dirty="0"/>
              <a:t>Pervasive Throughout The Entire Defense Lifecycle</a:t>
            </a:r>
          </a:p>
        </p:txBody>
      </p:sp>
      <p:sp>
        <p:nvSpPr>
          <p:cNvPr id="12" name="Graphic 10">
            <a:extLst>
              <a:ext uri="{FF2B5EF4-FFF2-40B4-BE49-F238E27FC236}">
                <a16:creationId xmlns:a16="http://schemas.microsoft.com/office/drawing/2014/main" id="{A7D5C10D-67B0-AF94-5990-E37E55B74431}"/>
              </a:ext>
            </a:extLst>
          </p:cNvPr>
          <p:cNvSpPr/>
          <p:nvPr/>
        </p:nvSpPr>
        <p:spPr>
          <a:xfrm>
            <a:off x="5066934" y="1367198"/>
            <a:ext cx="3758188" cy="4474532"/>
          </a:xfrm>
          <a:custGeom>
            <a:avLst/>
            <a:gdLst>
              <a:gd name="connsiteX0" fmla="*/ 4398051 w 4488458"/>
              <a:gd name="connsiteY0" fmla="*/ 680270 h 5343998"/>
              <a:gd name="connsiteX1" fmla="*/ 4392290 w 4488458"/>
              <a:gd name="connsiteY1" fmla="*/ 676282 h 5343998"/>
              <a:gd name="connsiteX2" fmla="*/ 3985678 w 4488458"/>
              <a:gd name="connsiteY2" fmla="*/ 441843 h 5343998"/>
              <a:gd name="connsiteX3" fmla="*/ 2244229 w 4488458"/>
              <a:gd name="connsiteY3" fmla="*/ 0 h 5343998"/>
              <a:gd name="connsiteX4" fmla="*/ 462451 w 4488458"/>
              <a:gd name="connsiteY4" fmla="*/ 462008 h 5343998"/>
              <a:gd name="connsiteX5" fmla="*/ 97055 w 4488458"/>
              <a:gd name="connsiteY5" fmla="*/ 676060 h 5343998"/>
              <a:gd name="connsiteX6" fmla="*/ 82873 w 4488458"/>
              <a:gd name="connsiteY6" fmla="*/ 686253 h 5343998"/>
              <a:gd name="connsiteX7" fmla="*/ 0 w 4488458"/>
              <a:gd name="connsiteY7" fmla="*/ 854880 h 5343998"/>
              <a:gd name="connsiteX8" fmla="*/ 0 w 4488458"/>
              <a:gd name="connsiteY8" fmla="*/ 2351918 h 5343998"/>
              <a:gd name="connsiteX9" fmla="*/ 2129226 w 4488458"/>
              <a:gd name="connsiteY9" fmla="*/ 5310761 h 5343998"/>
              <a:gd name="connsiteX10" fmla="*/ 2140305 w 4488458"/>
              <a:gd name="connsiteY10" fmla="*/ 5316744 h 5343998"/>
              <a:gd name="connsiteX11" fmla="*/ 2149390 w 4488458"/>
              <a:gd name="connsiteY11" fmla="*/ 5321841 h 5343998"/>
              <a:gd name="connsiteX12" fmla="*/ 2244451 w 4488458"/>
              <a:gd name="connsiteY12" fmla="*/ 5343999 h 5343998"/>
              <a:gd name="connsiteX13" fmla="*/ 2339068 w 4488458"/>
              <a:gd name="connsiteY13" fmla="*/ 5321841 h 5343998"/>
              <a:gd name="connsiteX14" fmla="*/ 2348153 w 4488458"/>
              <a:gd name="connsiteY14" fmla="*/ 5316744 h 5343998"/>
              <a:gd name="connsiteX15" fmla="*/ 2359233 w 4488458"/>
              <a:gd name="connsiteY15" fmla="*/ 5310761 h 5343998"/>
              <a:gd name="connsiteX16" fmla="*/ 4488458 w 4488458"/>
              <a:gd name="connsiteY16" fmla="*/ 2351032 h 5343998"/>
              <a:gd name="connsiteX17" fmla="*/ 4488458 w 4488458"/>
              <a:gd name="connsiteY17" fmla="*/ 854880 h 5343998"/>
              <a:gd name="connsiteX18" fmla="*/ 4397608 w 4488458"/>
              <a:gd name="connsiteY18" fmla="*/ 680049 h 534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88458" h="5343998">
                <a:moveTo>
                  <a:pt x="4398051" y="680270"/>
                </a:moveTo>
                <a:cubicBezTo>
                  <a:pt x="4398051" y="680270"/>
                  <a:pt x="4392733" y="676725"/>
                  <a:pt x="4392290" y="676282"/>
                </a:cubicBezTo>
                <a:cubicBezTo>
                  <a:pt x="4326922" y="632186"/>
                  <a:pt x="4187101" y="543108"/>
                  <a:pt x="3985678" y="441843"/>
                </a:cubicBezTo>
                <a:cubicBezTo>
                  <a:pt x="3586379" y="241086"/>
                  <a:pt x="2960397" y="1330"/>
                  <a:pt x="2244229" y="0"/>
                </a:cubicBezTo>
                <a:cubicBezTo>
                  <a:pt x="1509891" y="1330"/>
                  <a:pt x="869949" y="252165"/>
                  <a:pt x="462451" y="462008"/>
                </a:cubicBezTo>
                <a:cubicBezTo>
                  <a:pt x="328835" y="530921"/>
                  <a:pt x="199871" y="606260"/>
                  <a:pt x="97055" y="676060"/>
                </a:cubicBezTo>
                <a:cubicBezTo>
                  <a:pt x="92180" y="678941"/>
                  <a:pt x="87527" y="682486"/>
                  <a:pt x="82873" y="686253"/>
                </a:cubicBezTo>
                <a:cubicBezTo>
                  <a:pt x="30801" y="726360"/>
                  <a:pt x="0" y="789069"/>
                  <a:pt x="0" y="854880"/>
                </a:cubicBezTo>
                <a:lnTo>
                  <a:pt x="0" y="2351918"/>
                </a:lnTo>
                <a:cubicBezTo>
                  <a:pt x="2881" y="2780245"/>
                  <a:pt x="165082" y="4259555"/>
                  <a:pt x="2129226" y="5310761"/>
                </a:cubicBezTo>
                <a:lnTo>
                  <a:pt x="2140305" y="5316744"/>
                </a:lnTo>
                <a:cubicBezTo>
                  <a:pt x="2143407" y="5318517"/>
                  <a:pt x="2146288" y="5320290"/>
                  <a:pt x="2149390" y="5321841"/>
                </a:cubicBezTo>
                <a:cubicBezTo>
                  <a:pt x="2178640" y="5336244"/>
                  <a:pt x="2211434" y="5343999"/>
                  <a:pt x="2244451" y="5343999"/>
                </a:cubicBezTo>
                <a:cubicBezTo>
                  <a:pt x="2277467" y="5343999"/>
                  <a:pt x="2309597" y="5336465"/>
                  <a:pt x="2339068" y="5321841"/>
                </a:cubicBezTo>
                <a:cubicBezTo>
                  <a:pt x="2342170" y="5320290"/>
                  <a:pt x="2345273" y="5318517"/>
                  <a:pt x="2348153" y="5316744"/>
                </a:cubicBezTo>
                <a:lnTo>
                  <a:pt x="2359233" y="5310761"/>
                </a:lnTo>
                <a:cubicBezTo>
                  <a:pt x="4323376" y="4259555"/>
                  <a:pt x="4485578" y="2780245"/>
                  <a:pt x="4488458" y="2351032"/>
                </a:cubicBezTo>
                <a:lnTo>
                  <a:pt x="4488458" y="854880"/>
                </a:lnTo>
                <a:cubicBezTo>
                  <a:pt x="4488458" y="785081"/>
                  <a:pt x="4454556" y="719713"/>
                  <a:pt x="4397608" y="680049"/>
                </a:cubicBezTo>
                <a:close/>
              </a:path>
            </a:pathLst>
          </a:custGeom>
          <a:solidFill>
            <a:schemeClr val="bg1"/>
          </a:solidFill>
          <a:ln w="47625" cap="flat">
            <a:solidFill>
              <a:schemeClr val="accent2"/>
            </a:solid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8D162D09-A4B4-9983-6BF1-0AFD4B0E4BEE}"/>
              </a:ext>
            </a:extLst>
          </p:cNvPr>
          <p:cNvSpPr txBox="1"/>
          <p:nvPr/>
        </p:nvSpPr>
        <p:spPr>
          <a:xfrm>
            <a:off x="8849546" y="4694810"/>
            <a:ext cx="2760835" cy="840230"/>
          </a:xfrm>
          <a:prstGeom prst="rect">
            <a:avLst/>
          </a:prstGeom>
          <a:noFill/>
        </p:spPr>
        <p:txBody>
          <a:bodyPr wrap="square">
            <a:spAutoFit/>
          </a:bodyPr>
          <a:lstStyle/>
          <a:p>
            <a:pPr>
              <a:lnSpc>
                <a:spcPct val="90000"/>
              </a:lnSpc>
            </a:pPr>
            <a:r>
              <a:rPr lang="en-US" b="1" dirty="0">
                <a:solidFill>
                  <a:schemeClr val="accent2"/>
                </a:solidFill>
                <a:latin typeface="+mj-lt"/>
              </a:rPr>
              <a:t>Accurately detects lateral movement to stop adversarial maneuvering</a:t>
            </a:r>
          </a:p>
        </p:txBody>
      </p:sp>
      <p:sp>
        <p:nvSpPr>
          <p:cNvPr id="18" name="TextBox 17">
            <a:extLst>
              <a:ext uri="{FF2B5EF4-FFF2-40B4-BE49-F238E27FC236}">
                <a16:creationId xmlns:a16="http://schemas.microsoft.com/office/drawing/2014/main" id="{F9408B64-DE2B-027E-52E5-41F1C0EE66FE}"/>
              </a:ext>
            </a:extLst>
          </p:cNvPr>
          <p:cNvSpPr txBox="1"/>
          <p:nvPr/>
        </p:nvSpPr>
        <p:spPr>
          <a:xfrm>
            <a:off x="2038016" y="4694810"/>
            <a:ext cx="3004494" cy="840230"/>
          </a:xfrm>
          <a:prstGeom prst="rect">
            <a:avLst/>
          </a:prstGeom>
          <a:noFill/>
        </p:spPr>
        <p:txBody>
          <a:bodyPr wrap="square">
            <a:spAutoFit/>
          </a:bodyPr>
          <a:lstStyle/>
          <a:p>
            <a:pPr algn="r">
              <a:lnSpc>
                <a:spcPct val="90000"/>
              </a:lnSpc>
            </a:pPr>
            <a:r>
              <a:rPr lang="en-US" b="1" dirty="0">
                <a:solidFill>
                  <a:schemeClr val="accent2"/>
                </a:solidFill>
                <a:latin typeface="+mj-lt"/>
              </a:rPr>
              <a:t>Accelerates investigation &amp; response with coherently organized alert threads</a:t>
            </a:r>
          </a:p>
        </p:txBody>
      </p:sp>
      <p:sp>
        <p:nvSpPr>
          <p:cNvPr id="14" name="TextBox 13">
            <a:extLst>
              <a:ext uri="{FF2B5EF4-FFF2-40B4-BE49-F238E27FC236}">
                <a16:creationId xmlns:a16="http://schemas.microsoft.com/office/drawing/2014/main" id="{B53E69AC-8E12-D7B3-97DD-59151BE1BC71}"/>
              </a:ext>
            </a:extLst>
          </p:cNvPr>
          <p:cNvSpPr txBox="1"/>
          <p:nvPr/>
        </p:nvSpPr>
        <p:spPr>
          <a:xfrm>
            <a:off x="4788303" y="622125"/>
            <a:ext cx="4315450" cy="590931"/>
          </a:xfrm>
          <a:prstGeom prst="rect">
            <a:avLst/>
          </a:prstGeom>
          <a:noFill/>
        </p:spPr>
        <p:txBody>
          <a:bodyPr wrap="square">
            <a:spAutoFit/>
          </a:bodyPr>
          <a:lstStyle/>
          <a:p>
            <a:pPr algn="ctr">
              <a:lnSpc>
                <a:spcPct val="90000"/>
              </a:lnSpc>
            </a:pPr>
            <a:r>
              <a:rPr lang="en-US" b="1" dirty="0">
                <a:solidFill>
                  <a:schemeClr val="accent2"/>
                </a:solidFill>
                <a:latin typeface="+mj-lt"/>
              </a:rPr>
              <a:t>Automatically prevents zero-day</a:t>
            </a:r>
          </a:p>
          <a:p>
            <a:pPr algn="ctr">
              <a:lnSpc>
                <a:spcPct val="90000"/>
              </a:lnSpc>
            </a:pPr>
            <a:r>
              <a:rPr lang="en-US" b="1" dirty="0">
                <a:solidFill>
                  <a:schemeClr val="accent2"/>
                </a:solidFill>
                <a:latin typeface="+mj-lt"/>
              </a:rPr>
              <a:t>threats before damage can occur</a:t>
            </a:r>
          </a:p>
        </p:txBody>
      </p:sp>
      <p:sp>
        <p:nvSpPr>
          <p:cNvPr id="25" name="Freeform: Shape 24">
            <a:extLst>
              <a:ext uri="{FF2B5EF4-FFF2-40B4-BE49-F238E27FC236}">
                <a16:creationId xmlns:a16="http://schemas.microsoft.com/office/drawing/2014/main" id="{108E3C77-66C2-CE6F-8002-6CB29DD9E9A9}"/>
              </a:ext>
            </a:extLst>
          </p:cNvPr>
          <p:cNvSpPr/>
          <p:nvPr/>
        </p:nvSpPr>
        <p:spPr>
          <a:xfrm>
            <a:off x="6289260" y="4164947"/>
            <a:ext cx="1572807" cy="612316"/>
          </a:xfrm>
          <a:custGeom>
            <a:avLst/>
            <a:gdLst>
              <a:gd name="connsiteX0" fmla="*/ 1316945 w 1572807"/>
              <a:gd name="connsiteY0" fmla="*/ 225661 h 612316"/>
              <a:gd name="connsiteX1" fmla="*/ 1352627 w 1572807"/>
              <a:gd name="connsiteY1" fmla="*/ 0 h 612316"/>
              <a:gd name="connsiteX2" fmla="*/ 658473 w 1572807"/>
              <a:gd name="connsiteY2" fmla="*/ 267188 h 612316"/>
              <a:gd name="connsiteX3" fmla="*/ 254402 w 1572807"/>
              <a:gd name="connsiteY3" fmla="*/ 185351 h 612316"/>
              <a:gd name="connsiteX4" fmla="*/ 0 w 1572807"/>
              <a:gd name="connsiteY4" fmla="*/ 225661 h 612316"/>
              <a:gd name="connsiteX5" fmla="*/ 37996 w 1572807"/>
              <a:gd name="connsiteY5" fmla="*/ 465327 h 612316"/>
              <a:gd name="connsiteX6" fmla="*/ 658473 w 1572807"/>
              <a:gd name="connsiteY6" fmla="*/ 612317 h 612316"/>
              <a:gd name="connsiteX7" fmla="*/ 1572808 w 1572807"/>
              <a:gd name="connsiteY7" fmla="*/ 266092 h 612316"/>
              <a:gd name="connsiteX8" fmla="*/ 1316945 w 1572807"/>
              <a:gd name="connsiteY8" fmla="*/ 225539 h 61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807" h="612316">
                <a:moveTo>
                  <a:pt x="1316945" y="225661"/>
                </a:moveTo>
                <a:lnTo>
                  <a:pt x="1352627" y="0"/>
                </a:lnTo>
                <a:cubicBezTo>
                  <a:pt x="1168981" y="165988"/>
                  <a:pt x="925539" y="267188"/>
                  <a:pt x="658473" y="267188"/>
                </a:cubicBezTo>
                <a:cubicBezTo>
                  <a:pt x="515136" y="267188"/>
                  <a:pt x="378619" y="238083"/>
                  <a:pt x="254402" y="185351"/>
                </a:cubicBezTo>
                <a:lnTo>
                  <a:pt x="0" y="225661"/>
                </a:lnTo>
                <a:lnTo>
                  <a:pt x="37996" y="465327"/>
                </a:lnTo>
                <a:cubicBezTo>
                  <a:pt x="224565" y="559342"/>
                  <a:pt x="435247" y="612317"/>
                  <a:pt x="658473" y="612317"/>
                </a:cubicBezTo>
                <a:cubicBezTo>
                  <a:pt x="1009203" y="612317"/>
                  <a:pt x="1329245" y="481524"/>
                  <a:pt x="1572808" y="266092"/>
                </a:cubicBezTo>
                <a:lnTo>
                  <a:pt x="1316945" y="225539"/>
                </a:lnTo>
                <a:close/>
              </a:path>
            </a:pathLst>
          </a:custGeom>
          <a:solidFill>
            <a:schemeClr val="tx2"/>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AB20BA6-BE06-F34B-3475-7DAA698C2332}"/>
              </a:ext>
            </a:extLst>
          </p:cNvPr>
          <p:cNvSpPr/>
          <p:nvPr/>
        </p:nvSpPr>
        <p:spPr>
          <a:xfrm>
            <a:off x="6816208" y="2015627"/>
            <a:ext cx="1358837" cy="963534"/>
          </a:xfrm>
          <a:custGeom>
            <a:avLst/>
            <a:gdLst>
              <a:gd name="connsiteX0" fmla="*/ 21799 w 1358837"/>
              <a:gd name="connsiteY0" fmla="*/ 351096 h 963534"/>
              <a:gd name="connsiteX1" fmla="*/ 131646 w 1358837"/>
              <a:gd name="connsiteY1" fmla="*/ 345250 h 963534"/>
              <a:gd name="connsiteX2" fmla="*/ 1018946 w 1358837"/>
              <a:gd name="connsiteY2" fmla="*/ 846503 h 963534"/>
              <a:gd name="connsiteX3" fmla="*/ 1248626 w 1358837"/>
              <a:gd name="connsiteY3" fmla="*/ 963535 h 963534"/>
              <a:gd name="connsiteX4" fmla="*/ 1358838 w 1358837"/>
              <a:gd name="connsiteY4" fmla="*/ 747251 h 963534"/>
              <a:gd name="connsiteX5" fmla="*/ 131646 w 1358837"/>
              <a:gd name="connsiteY5" fmla="*/ 0 h 963534"/>
              <a:gd name="connsiteX6" fmla="*/ 0 w 1358837"/>
              <a:gd name="connsiteY6" fmla="*/ 6333 h 963534"/>
              <a:gd name="connsiteX7" fmla="*/ 183281 w 1358837"/>
              <a:gd name="connsiteY7" fmla="*/ 189614 h 963534"/>
              <a:gd name="connsiteX8" fmla="*/ 21799 w 1358837"/>
              <a:gd name="connsiteY8" fmla="*/ 351096 h 96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837" h="963534">
                <a:moveTo>
                  <a:pt x="21799" y="351096"/>
                </a:moveTo>
                <a:cubicBezTo>
                  <a:pt x="57846" y="347321"/>
                  <a:pt x="94503" y="345250"/>
                  <a:pt x="131646" y="345250"/>
                </a:cubicBezTo>
                <a:cubicBezTo>
                  <a:pt x="508072" y="345250"/>
                  <a:pt x="837613" y="546190"/>
                  <a:pt x="1018946" y="846503"/>
                </a:cubicBezTo>
                <a:lnTo>
                  <a:pt x="1248626" y="963535"/>
                </a:lnTo>
                <a:lnTo>
                  <a:pt x="1358838" y="747251"/>
                </a:lnTo>
                <a:cubicBezTo>
                  <a:pt x="1129158" y="303357"/>
                  <a:pt x="665901" y="0"/>
                  <a:pt x="131646" y="0"/>
                </a:cubicBezTo>
                <a:cubicBezTo>
                  <a:pt x="87196" y="0"/>
                  <a:pt x="43354" y="2192"/>
                  <a:pt x="0" y="6333"/>
                </a:cubicBezTo>
                <a:lnTo>
                  <a:pt x="183281" y="189614"/>
                </a:lnTo>
                <a:lnTo>
                  <a:pt x="21799" y="351096"/>
                </a:lnTo>
                <a:close/>
              </a:path>
            </a:pathLst>
          </a:custGeom>
          <a:solidFill>
            <a:schemeClr val="tx1"/>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5857446-0B3E-2BA9-99C3-EFCDFE171B0A}"/>
              </a:ext>
            </a:extLst>
          </p:cNvPr>
          <p:cNvSpPr/>
          <p:nvPr/>
        </p:nvSpPr>
        <p:spPr>
          <a:xfrm>
            <a:off x="5308067" y="1756720"/>
            <a:ext cx="3279575" cy="3279573"/>
          </a:xfrm>
          <a:custGeom>
            <a:avLst/>
            <a:gdLst>
              <a:gd name="connsiteX0" fmla="*/ 3279454 w 3279575"/>
              <a:gd name="connsiteY0" fmla="*/ 1639787 h 3279573"/>
              <a:gd name="connsiteX1" fmla="*/ 1639666 w 3279575"/>
              <a:gd name="connsiteY1" fmla="*/ 3279573 h 3279573"/>
              <a:gd name="connsiteX2" fmla="*/ 0 w 3279575"/>
              <a:gd name="connsiteY2" fmla="*/ 1639787 h 3279573"/>
              <a:gd name="connsiteX3" fmla="*/ 1639788 w 3279575"/>
              <a:gd name="connsiteY3" fmla="*/ 0 h 3279573"/>
              <a:gd name="connsiteX4" fmla="*/ 3279575 w 3279575"/>
              <a:gd name="connsiteY4" fmla="*/ 1639787 h 3279573"/>
              <a:gd name="connsiteX5" fmla="*/ 1639788 w 3279575"/>
              <a:gd name="connsiteY5" fmla="*/ 258907 h 3279573"/>
              <a:gd name="connsiteX6" fmla="*/ 258907 w 3279575"/>
              <a:gd name="connsiteY6" fmla="*/ 1639787 h 3279573"/>
              <a:gd name="connsiteX7" fmla="*/ 1639788 w 3279575"/>
              <a:gd name="connsiteY7" fmla="*/ 3020666 h 3279573"/>
              <a:gd name="connsiteX8" fmla="*/ 3020668 w 3279575"/>
              <a:gd name="connsiteY8" fmla="*/ 1639787 h 3279573"/>
              <a:gd name="connsiteX9" fmla="*/ 1639788 w 3279575"/>
              <a:gd name="connsiteY9" fmla="*/ 258907 h 327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9575" h="3279573">
                <a:moveTo>
                  <a:pt x="3279454" y="1639787"/>
                </a:moveTo>
                <a:cubicBezTo>
                  <a:pt x="3279454" y="2545353"/>
                  <a:pt x="2545355" y="3279573"/>
                  <a:pt x="1639666" y="3279573"/>
                </a:cubicBezTo>
                <a:cubicBezTo>
                  <a:pt x="733977" y="3279573"/>
                  <a:pt x="0" y="2545353"/>
                  <a:pt x="0" y="1639787"/>
                </a:cubicBezTo>
                <a:cubicBezTo>
                  <a:pt x="0" y="734220"/>
                  <a:pt x="734099" y="0"/>
                  <a:pt x="1639788" y="0"/>
                </a:cubicBezTo>
                <a:cubicBezTo>
                  <a:pt x="2545477" y="0"/>
                  <a:pt x="3279575" y="734098"/>
                  <a:pt x="3279575" y="1639787"/>
                </a:cubicBezTo>
                <a:close/>
                <a:moveTo>
                  <a:pt x="1639788" y="258907"/>
                </a:moveTo>
                <a:cubicBezTo>
                  <a:pt x="877192" y="258907"/>
                  <a:pt x="258907" y="877070"/>
                  <a:pt x="258907" y="1639787"/>
                </a:cubicBezTo>
                <a:cubicBezTo>
                  <a:pt x="258907" y="2402504"/>
                  <a:pt x="877070" y="3020666"/>
                  <a:pt x="1639788" y="3020666"/>
                </a:cubicBezTo>
                <a:cubicBezTo>
                  <a:pt x="2402505" y="3020666"/>
                  <a:pt x="3020668" y="2402504"/>
                  <a:pt x="3020668" y="1639787"/>
                </a:cubicBezTo>
                <a:cubicBezTo>
                  <a:pt x="3020668" y="877070"/>
                  <a:pt x="2402384" y="258907"/>
                  <a:pt x="1639788" y="258907"/>
                </a:cubicBezTo>
                <a:close/>
              </a:path>
            </a:pathLst>
          </a:custGeom>
          <a:solidFill>
            <a:schemeClr val="accent1"/>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110E27D-9289-49B8-5E5B-AE09F6A9B892}"/>
              </a:ext>
            </a:extLst>
          </p:cNvPr>
          <p:cNvSpPr/>
          <p:nvPr/>
        </p:nvSpPr>
        <p:spPr>
          <a:xfrm>
            <a:off x="5566852" y="3077561"/>
            <a:ext cx="864648" cy="1508506"/>
          </a:xfrm>
          <a:custGeom>
            <a:avLst/>
            <a:gdLst>
              <a:gd name="connsiteX0" fmla="*/ 345372 w 864648"/>
              <a:gd name="connsiteY0" fmla="*/ 318945 h 1508506"/>
              <a:gd name="connsiteX1" fmla="*/ 349148 w 864648"/>
              <a:gd name="connsiteY1" fmla="*/ 229802 h 1508506"/>
              <a:gd name="connsiteX2" fmla="*/ 231994 w 864648"/>
              <a:gd name="connsiteY2" fmla="*/ 0 h 1508506"/>
              <a:gd name="connsiteX3" fmla="*/ 15832 w 864648"/>
              <a:gd name="connsiteY3" fmla="*/ 110090 h 1508506"/>
              <a:gd name="connsiteX4" fmla="*/ 0 w 864648"/>
              <a:gd name="connsiteY4" fmla="*/ 318945 h 1508506"/>
              <a:gd name="connsiteX5" fmla="*/ 679419 w 864648"/>
              <a:gd name="connsiteY5" fmla="*/ 1508506 h 1508506"/>
              <a:gd name="connsiteX6" fmla="*/ 638866 w 864648"/>
              <a:gd name="connsiteY6" fmla="*/ 1252278 h 1508506"/>
              <a:gd name="connsiteX7" fmla="*/ 864649 w 864648"/>
              <a:gd name="connsiteY7" fmla="*/ 1216475 h 1508506"/>
              <a:gd name="connsiteX8" fmla="*/ 345251 w 864648"/>
              <a:gd name="connsiteY8" fmla="*/ 318824 h 150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648" h="1508506">
                <a:moveTo>
                  <a:pt x="345372" y="318945"/>
                </a:moveTo>
                <a:cubicBezTo>
                  <a:pt x="345372" y="288865"/>
                  <a:pt x="346712" y="259151"/>
                  <a:pt x="349148" y="229802"/>
                </a:cubicBezTo>
                <a:lnTo>
                  <a:pt x="231994" y="0"/>
                </a:lnTo>
                <a:lnTo>
                  <a:pt x="15832" y="110090"/>
                </a:lnTo>
                <a:cubicBezTo>
                  <a:pt x="5480" y="178166"/>
                  <a:pt x="0" y="247947"/>
                  <a:pt x="0" y="318945"/>
                </a:cubicBezTo>
                <a:cubicBezTo>
                  <a:pt x="0" y="825435"/>
                  <a:pt x="272791" y="1268232"/>
                  <a:pt x="679419" y="1508506"/>
                </a:cubicBezTo>
                <a:lnTo>
                  <a:pt x="638866" y="1252278"/>
                </a:lnTo>
                <a:lnTo>
                  <a:pt x="864649" y="1216475"/>
                </a:lnTo>
                <a:cubicBezTo>
                  <a:pt x="554349" y="1037578"/>
                  <a:pt x="345251" y="702801"/>
                  <a:pt x="345251" y="318824"/>
                </a:cubicBezTo>
                <a:close/>
              </a:path>
            </a:pathLst>
          </a:custGeom>
          <a:solidFill>
            <a:schemeClr val="tx1"/>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51188A1-2EF6-2B01-1BB5-92818C1B3FCF}"/>
              </a:ext>
            </a:extLst>
          </p:cNvPr>
          <p:cNvSpPr/>
          <p:nvPr/>
        </p:nvSpPr>
        <p:spPr>
          <a:xfrm>
            <a:off x="5599611" y="2033529"/>
            <a:ext cx="1296485" cy="1149007"/>
          </a:xfrm>
          <a:custGeom>
            <a:avLst/>
            <a:gdLst>
              <a:gd name="connsiteX0" fmla="*/ 1125017 w 1296485"/>
              <a:gd name="connsiteY0" fmla="*/ 122 h 1149007"/>
              <a:gd name="connsiteX1" fmla="*/ 0 w 1296485"/>
              <a:gd name="connsiteY1" fmla="*/ 1063395 h 1149007"/>
              <a:gd name="connsiteX2" fmla="*/ 231141 w 1296485"/>
              <a:gd name="connsiteY2" fmla="*/ 945633 h 1149007"/>
              <a:gd name="connsiteX3" fmla="*/ 334777 w 1296485"/>
              <a:gd name="connsiteY3" fmla="*/ 1149008 h 1149007"/>
              <a:gd name="connsiteX4" fmla="*/ 1113935 w 1296485"/>
              <a:gd name="connsiteY4" fmla="*/ 354140 h 1149007"/>
              <a:gd name="connsiteX5" fmla="*/ 1296486 w 1296485"/>
              <a:gd name="connsiteY5" fmla="*/ 171590 h 1149007"/>
              <a:gd name="connsiteX6" fmla="*/ 1125017 w 1296485"/>
              <a:gd name="connsiteY6" fmla="*/ 0 h 114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485" h="1149007">
                <a:moveTo>
                  <a:pt x="1125017" y="122"/>
                </a:moveTo>
                <a:cubicBezTo>
                  <a:pt x="566893" y="90849"/>
                  <a:pt x="121051" y="516110"/>
                  <a:pt x="0" y="1063395"/>
                </a:cubicBezTo>
                <a:lnTo>
                  <a:pt x="231141" y="945633"/>
                </a:lnTo>
                <a:lnTo>
                  <a:pt x="334777" y="1149008"/>
                </a:lnTo>
                <a:cubicBezTo>
                  <a:pt x="417467" y="755654"/>
                  <a:pt x="723382" y="444502"/>
                  <a:pt x="1113935" y="354140"/>
                </a:cubicBezTo>
                <a:lnTo>
                  <a:pt x="1296486" y="171590"/>
                </a:lnTo>
                <a:lnTo>
                  <a:pt x="1125017" y="0"/>
                </a:lnTo>
                <a:close/>
              </a:path>
            </a:pathLst>
          </a:custGeom>
          <a:solidFill>
            <a:schemeClr val="tx1"/>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0F39537-666F-183D-89F0-2C043E090AA7}"/>
              </a:ext>
            </a:extLst>
          </p:cNvPr>
          <p:cNvSpPr/>
          <p:nvPr/>
        </p:nvSpPr>
        <p:spPr>
          <a:xfrm>
            <a:off x="7689869" y="2846176"/>
            <a:ext cx="638865" cy="1521536"/>
          </a:xfrm>
          <a:custGeom>
            <a:avLst/>
            <a:gdLst>
              <a:gd name="connsiteX0" fmla="*/ 40431 w 638865"/>
              <a:gd name="connsiteY0" fmla="*/ 1228287 h 1521536"/>
              <a:gd name="connsiteX1" fmla="*/ 0 w 638865"/>
              <a:gd name="connsiteY1" fmla="*/ 1483663 h 1521536"/>
              <a:gd name="connsiteX2" fmla="*/ 239422 w 638865"/>
              <a:gd name="connsiteY2" fmla="*/ 1521537 h 1521536"/>
              <a:gd name="connsiteX3" fmla="*/ 638866 w 638865"/>
              <a:gd name="connsiteY3" fmla="*/ 550208 h 1521536"/>
              <a:gd name="connsiteX4" fmla="*/ 524756 w 638865"/>
              <a:gd name="connsiteY4" fmla="*/ 0 h 1521536"/>
              <a:gd name="connsiteX5" fmla="*/ 406994 w 638865"/>
              <a:gd name="connsiteY5" fmla="*/ 231263 h 1521536"/>
              <a:gd name="connsiteX6" fmla="*/ 203497 w 638865"/>
              <a:gd name="connsiteY6" fmla="*/ 127505 h 1521536"/>
              <a:gd name="connsiteX7" fmla="*/ 293737 w 638865"/>
              <a:gd name="connsiteY7" fmla="*/ 550208 h 1521536"/>
              <a:gd name="connsiteX8" fmla="*/ 40553 w 638865"/>
              <a:gd name="connsiteY8" fmla="*/ 1228287 h 152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865" h="1521536">
                <a:moveTo>
                  <a:pt x="40431" y="1228287"/>
                </a:moveTo>
                <a:lnTo>
                  <a:pt x="0" y="1483663"/>
                </a:lnTo>
                <a:lnTo>
                  <a:pt x="239422" y="1521537"/>
                </a:lnTo>
                <a:cubicBezTo>
                  <a:pt x="486395" y="1272007"/>
                  <a:pt x="638866" y="928949"/>
                  <a:pt x="638866" y="550208"/>
                </a:cubicBezTo>
                <a:cubicBezTo>
                  <a:pt x="638866" y="354628"/>
                  <a:pt x="598069" y="168546"/>
                  <a:pt x="524756" y="0"/>
                </a:cubicBezTo>
                <a:lnTo>
                  <a:pt x="406994" y="231263"/>
                </a:lnTo>
                <a:lnTo>
                  <a:pt x="203497" y="127505"/>
                </a:lnTo>
                <a:cubicBezTo>
                  <a:pt x="261343" y="256593"/>
                  <a:pt x="293737" y="399565"/>
                  <a:pt x="293737" y="550208"/>
                </a:cubicBezTo>
                <a:cubicBezTo>
                  <a:pt x="293737" y="809603"/>
                  <a:pt x="198139" y="1046589"/>
                  <a:pt x="40553" y="1228287"/>
                </a:cubicBezTo>
                <a:close/>
              </a:path>
            </a:pathLst>
          </a:custGeom>
          <a:solidFill>
            <a:schemeClr val="tx1"/>
          </a:solidFill>
          <a:ln w="0" cap="flat">
            <a:noFill/>
            <a:prstDash val="solid"/>
            <a:miter/>
          </a:ln>
        </p:spPr>
        <p:txBody>
          <a:bodyPr rtlCol="0" anchor="ctr"/>
          <a:lstStyle/>
          <a:p>
            <a:endParaRPr lang="en-US"/>
          </a:p>
        </p:txBody>
      </p:sp>
      <p:sp>
        <p:nvSpPr>
          <p:cNvPr id="31" name="TextBox 30">
            <a:extLst>
              <a:ext uri="{FF2B5EF4-FFF2-40B4-BE49-F238E27FC236}">
                <a16:creationId xmlns:a16="http://schemas.microsoft.com/office/drawing/2014/main" id="{F96F8239-3B97-E173-0737-5AD53073F152}"/>
              </a:ext>
            </a:extLst>
          </p:cNvPr>
          <p:cNvSpPr txBox="1"/>
          <p:nvPr/>
        </p:nvSpPr>
        <p:spPr>
          <a:xfrm>
            <a:off x="5443781" y="1931090"/>
            <a:ext cx="3004494" cy="3004494"/>
          </a:xfrm>
          <a:prstGeom prst="rect">
            <a:avLst/>
          </a:prstGeom>
          <a:noFill/>
        </p:spPr>
        <p:txBody>
          <a:bodyPr wrap="none" rtlCol="0">
            <a:prstTxWarp prst="textButton">
              <a:avLst/>
            </a:prstTxWarp>
            <a:spAutoFit/>
          </a:bodyPr>
          <a:lstStyle/>
          <a:p>
            <a:pPr algn="ctr"/>
            <a:r>
              <a:rPr lang="en-US" sz="1300" b="1" dirty="0">
                <a:solidFill>
                  <a:schemeClr val="bg1"/>
                </a:solidFill>
                <a:latin typeface="+mj-lt"/>
                <a:ea typeface="Roboto Light" panose="02000000000000000000" pitchFamily="2" charset="0"/>
              </a:rPr>
              <a:t>NIST Framework</a:t>
            </a:r>
          </a:p>
          <a:p>
            <a:pPr algn="ctr"/>
            <a:endParaRPr lang="en-US" sz="1300" b="1" dirty="0">
              <a:solidFill>
                <a:schemeClr val="bg1"/>
              </a:solidFill>
              <a:latin typeface="+mj-lt"/>
              <a:ea typeface="Roboto Light" panose="02000000000000000000" pitchFamily="2" charset="0"/>
            </a:endParaRPr>
          </a:p>
          <a:p>
            <a:pPr algn="ctr"/>
            <a:r>
              <a:rPr lang="en-US" sz="1300" b="1" dirty="0">
                <a:solidFill>
                  <a:schemeClr val="bg1"/>
                </a:solidFill>
                <a:latin typeface="+mj-lt"/>
                <a:ea typeface="Roboto Light" panose="02000000000000000000" pitchFamily="2" charset="0"/>
              </a:rPr>
              <a:t>NIST Framework</a:t>
            </a:r>
          </a:p>
        </p:txBody>
      </p:sp>
      <p:sp>
        <p:nvSpPr>
          <p:cNvPr id="32" name="TextBox 31">
            <a:extLst>
              <a:ext uri="{FF2B5EF4-FFF2-40B4-BE49-F238E27FC236}">
                <a16:creationId xmlns:a16="http://schemas.microsoft.com/office/drawing/2014/main" id="{D7F34370-115B-D20D-21BC-40C88E606FC7}"/>
              </a:ext>
            </a:extLst>
          </p:cNvPr>
          <p:cNvSpPr txBox="1"/>
          <p:nvPr/>
        </p:nvSpPr>
        <p:spPr>
          <a:xfrm rot="-2280000">
            <a:off x="5772693" y="2227182"/>
            <a:ext cx="2340000" cy="2340000"/>
          </a:xfrm>
          <a:prstGeom prst="rect">
            <a:avLst/>
          </a:prstGeom>
          <a:noFill/>
        </p:spPr>
        <p:txBody>
          <a:bodyPr wrap="none" rtlCol="0">
            <a:prstTxWarp prst="textArchUp">
              <a:avLst/>
            </a:prstTxWarp>
            <a:noAutofit/>
          </a:bodyPr>
          <a:lstStyle/>
          <a:p>
            <a:pPr algn="ctr"/>
            <a:r>
              <a:rPr lang="en-US" sz="1300" b="1" cap="all" dirty="0">
                <a:solidFill>
                  <a:schemeClr val="bg1"/>
                </a:solidFill>
                <a:latin typeface="+mj-lt"/>
                <a:ea typeface="Roboto Light" panose="02000000000000000000" pitchFamily="2" charset="0"/>
              </a:rPr>
              <a:t>Identify</a:t>
            </a:r>
          </a:p>
        </p:txBody>
      </p:sp>
      <p:sp>
        <p:nvSpPr>
          <p:cNvPr id="33" name="TextBox 32">
            <a:extLst>
              <a:ext uri="{FF2B5EF4-FFF2-40B4-BE49-F238E27FC236}">
                <a16:creationId xmlns:a16="http://schemas.microsoft.com/office/drawing/2014/main" id="{B72C197F-268E-A57F-3620-9FF6A66A4627}"/>
              </a:ext>
            </a:extLst>
          </p:cNvPr>
          <p:cNvSpPr txBox="1"/>
          <p:nvPr/>
        </p:nvSpPr>
        <p:spPr>
          <a:xfrm rot="2100000">
            <a:off x="5762614" y="2227180"/>
            <a:ext cx="2340000" cy="2340000"/>
          </a:xfrm>
          <a:prstGeom prst="rect">
            <a:avLst/>
          </a:prstGeom>
          <a:noFill/>
        </p:spPr>
        <p:txBody>
          <a:bodyPr wrap="none" rtlCol="0">
            <a:prstTxWarp prst="textArchUp">
              <a:avLst/>
            </a:prstTxWarp>
            <a:noAutofit/>
          </a:bodyPr>
          <a:lstStyle/>
          <a:p>
            <a:pPr algn="ctr"/>
            <a:r>
              <a:rPr lang="en-US" sz="1300" b="1" cap="all" dirty="0">
                <a:solidFill>
                  <a:schemeClr val="bg1"/>
                </a:solidFill>
                <a:latin typeface="+mj-lt"/>
                <a:ea typeface="Roboto Light" panose="02000000000000000000" pitchFamily="2" charset="0"/>
              </a:rPr>
              <a:t>Protect</a:t>
            </a:r>
          </a:p>
        </p:txBody>
      </p:sp>
      <p:sp>
        <p:nvSpPr>
          <p:cNvPr id="34" name="TextBox 33">
            <a:extLst>
              <a:ext uri="{FF2B5EF4-FFF2-40B4-BE49-F238E27FC236}">
                <a16:creationId xmlns:a16="http://schemas.microsoft.com/office/drawing/2014/main" id="{2DED72CF-C007-7B30-B841-31C0BB597FBD}"/>
              </a:ext>
            </a:extLst>
          </p:cNvPr>
          <p:cNvSpPr txBox="1"/>
          <p:nvPr/>
        </p:nvSpPr>
        <p:spPr>
          <a:xfrm rot="17100000">
            <a:off x="5845323" y="2227180"/>
            <a:ext cx="2340000" cy="2340000"/>
          </a:xfrm>
          <a:prstGeom prst="rect">
            <a:avLst/>
          </a:prstGeom>
          <a:noFill/>
        </p:spPr>
        <p:txBody>
          <a:bodyPr wrap="none" rtlCol="0">
            <a:prstTxWarp prst="textArchDown">
              <a:avLst/>
            </a:prstTxWarp>
            <a:noAutofit/>
          </a:bodyPr>
          <a:lstStyle/>
          <a:p>
            <a:pPr algn="ctr"/>
            <a:r>
              <a:rPr lang="en-US" sz="1300" b="1" cap="all" dirty="0">
                <a:solidFill>
                  <a:schemeClr val="bg1"/>
                </a:solidFill>
                <a:latin typeface="+mj-lt"/>
                <a:ea typeface="Roboto Light" panose="02000000000000000000" pitchFamily="2" charset="0"/>
              </a:rPr>
              <a:t>Detect</a:t>
            </a:r>
          </a:p>
        </p:txBody>
      </p:sp>
      <p:sp>
        <p:nvSpPr>
          <p:cNvPr id="35" name="TextBox 34">
            <a:extLst>
              <a:ext uri="{FF2B5EF4-FFF2-40B4-BE49-F238E27FC236}">
                <a16:creationId xmlns:a16="http://schemas.microsoft.com/office/drawing/2014/main" id="{2A699702-0582-4CF6-6AB9-EEAECA873230}"/>
              </a:ext>
            </a:extLst>
          </p:cNvPr>
          <p:cNvSpPr txBox="1"/>
          <p:nvPr/>
        </p:nvSpPr>
        <p:spPr>
          <a:xfrm>
            <a:off x="5818048" y="2288830"/>
            <a:ext cx="2340000" cy="2340000"/>
          </a:xfrm>
          <a:prstGeom prst="rect">
            <a:avLst/>
          </a:prstGeom>
          <a:noFill/>
        </p:spPr>
        <p:txBody>
          <a:bodyPr wrap="none" rtlCol="0">
            <a:prstTxWarp prst="textArchDown">
              <a:avLst/>
            </a:prstTxWarp>
            <a:noAutofit/>
          </a:bodyPr>
          <a:lstStyle/>
          <a:p>
            <a:pPr algn="ctr"/>
            <a:r>
              <a:rPr lang="en-US" sz="1300" b="1" cap="all" dirty="0">
                <a:solidFill>
                  <a:schemeClr val="bg1"/>
                </a:solidFill>
                <a:latin typeface="+mj-lt"/>
                <a:ea typeface="Roboto Light" panose="02000000000000000000" pitchFamily="2" charset="0"/>
              </a:rPr>
              <a:t>respond</a:t>
            </a:r>
          </a:p>
        </p:txBody>
      </p:sp>
      <p:sp>
        <p:nvSpPr>
          <p:cNvPr id="36" name="TextBox 35">
            <a:extLst>
              <a:ext uri="{FF2B5EF4-FFF2-40B4-BE49-F238E27FC236}">
                <a16:creationId xmlns:a16="http://schemas.microsoft.com/office/drawing/2014/main" id="{6C6DCEB0-9A9B-925C-5583-B732D9A65691}"/>
              </a:ext>
            </a:extLst>
          </p:cNvPr>
          <p:cNvSpPr txBox="1"/>
          <p:nvPr/>
        </p:nvSpPr>
        <p:spPr>
          <a:xfrm rot="4320000">
            <a:off x="5733665" y="2288830"/>
            <a:ext cx="2340000" cy="2340000"/>
          </a:xfrm>
          <a:prstGeom prst="rect">
            <a:avLst/>
          </a:prstGeom>
          <a:noFill/>
        </p:spPr>
        <p:txBody>
          <a:bodyPr wrap="none" rtlCol="0">
            <a:prstTxWarp prst="textArchDown">
              <a:avLst/>
            </a:prstTxWarp>
            <a:noAutofit/>
          </a:bodyPr>
          <a:lstStyle/>
          <a:p>
            <a:pPr algn="ctr"/>
            <a:r>
              <a:rPr lang="en-US" sz="1300" b="1" cap="all" dirty="0">
                <a:solidFill>
                  <a:schemeClr val="bg1"/>
                </a:solidFill>
                <a:latin typeface="+mj-lt"/>
                <a:ea typeface="Roboto Light" panose="02000000000000000000" pitchFamily="2" charset="0"/>
              </a:rPr>
              <a:t>recover</a:t>
            </a:r>
          </a:p>
        </p:txBody>
      </p:sp>
      <p:pic>
        <p:nvPicPr>
          <p:cNvPr id="5" name="Graphic 4">
            <a:extLst>
              <a:ext uri="{FF2B5EF4-FFF2-40B4-BE49-F238E27FC236}">
                <a16:creationId xmlns:a16="http://schemas.microsoft.com/office/drawing/2014/main" id="{91892DC0-E6D4-9390-702B-2270AEAEA4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60576" y="2851615"/>
            <a:ext cx="1578696" cy="1034318"/>
          </a:xfrm>
          <a:prstGeom prst="rect">
            <a:avLst/>
          </a:prstGeom>
        </p:spPr>
      </p:pic>
      <p:cxnSp>
        <p:nvCxnSpPr>
          <p:cNvPr id="8" name="Straight Connector 7">
            <a:extLst>
              <a:ext uri="{FF2B5EF4-FFF2-40B4-BE49-F238E27FC236}">
                <a16:creationId xmlns:a16="http://schemas.microsoft.com/office/drawing/2014/main" id="{9AF09E22-6CAB-E3C6-D032-5C7CE544720B}"/>
              </a:ext>
            </a:extLst>
          </p:cNvPr>
          <p:cNvCxnSpPr>
            <a:cxnSpLocks/>
          </p:cNvCxnSpPr>
          <p:nvPr/>
        </p:nvCxnSpPr>
        <p:spPr>
          <a:xfrm>
            <a:off x="6946028" y="1190989"/>
            <a:ext cx="0" cy="180000"/>
          </a:xfrm>
          <a:prstGeom prst="line">
            <a:avLst/>
          </a:prstGeom>
          <a:ln w="2540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8866B97-0985-FBC4-0419-5B969F1826A6}"/>
              </a:ext>
            </a:extLst>
          </p:cNvPr>
          <p:cNvCxnSpPr/>
          <p:nvPr/>
        </p:nvCxnSpPr>
        <p:spPr>
          <a:xfrm flipV="1">
            <a:off x="5049902" y="5114925"/>
            <a:ext cx="836548" cy="8"/>
          </a:xfrm>
          <a:prstGeom prst="line">
            <a:avLst/>
          </a:prstGeom>
          <a:ln w="2540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54122A-0C50-FBE9-7971-3A735CD6E5A8}"/>
              </a:ext>
            </a:extLst>
          </p:cNvPr>
          <p:cNvCxnSpPr>
            <a:cxnSpLocks/>
          </p:cNvCxnSpPr>
          <p:nvPr/>
        </p:nvCxnSpPr>
        <p:spPr>
          <a:xfrm flipH="1" flipV="1">
            <a:off x="8009301" y="5114925"/>
            <a:ext cx="836548" cy="8"/>
          </a:xfrm>
          <a:prstGeom prst="line">
            <a:avLst/>
          </a:prstGeom>
          <a:ln w="2540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232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D4A68099-F9BE-BA51-5329-FA9F4FCE26CD}"/>
              </a:ext>
            </a:extLst>
          </p:cNvPr>
          <p:cNvSpPr/>
          <p:nvPr/>
        </p:nvSpPr>
        <p:spPr>
          <a:xfrm>
            <a:off x="7646011" y="1524000"/>
            <a:ext cx="4545989" cy="100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DF68F5F-B93B-08F8-2B22-69C0DE79582F}"/>
              </a:ext>
            </a:extLst>
          </p:cNvPr>
          <p:cNvSpPr/>
          <p:nvPr/>
        </p:nvSpPr>
        <p:spPr>
          <a:xfrm>
            <a:off x="7646011" y="2724700"/>
            <a:ext cx="4545989" cy="100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6D16C08-6AC2-0547-4B21-0F83F3A5491B}"/>
              </a:ext>
            </a:extLst>
          </p:cNvPr>
          <p:cNvSpPr/>
          <p:nvPr/>
        </p:nvSpPr>
        <p:spPr>
          <a:xfrm>
            <a:off x="7646011" y="3925400"/>
            <a:ext cx="4545989" cy="100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7EBD35C-B01C-3F27-9072-D38EAF898BE3}"/>
              </a:ext>
            </a:extLst>
          </p:cNvPr>
          <p:cNvSpPr/>
          <p:nvPr/>
        </p:nvSpPr>
        <p:spPr>
          <a:xfrm>
            <a:off x="7646011" y="5126100"/>
            <a:ext cx="4545989" cy="100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EA49DF8-6DB3-2365-E0BF-CBC45D3985B0}"/>
              </a:ext>
            </a:extLst>
          </p:cNvPr>
          <p:cNvSpPr>
            <a:spLocks noGrp="1"/>
          </p:cNvSpPr>
          <p:nvPr>
            <p:ph type="body" sz="quarter" idx="13"/>
          </p:nvPr>
        </p:nvSpPr>
        <p:spPr>
          <a:xfrm>
            <a:off x="361950" y="559576"/>
            <a:ext cx="7155382" cy="608824"/>
          </a:xfrm>
        </p:spPr>
        <p:txBody>
          <a:bodyPr/>
          <a:lstStyle/>
          <a:p>
            <a:r>
              <a:rPr lang="en-US" dirty="0"/>
              <a:t>Customer Validated. Proven Outcomes.</a:t>
            </a:r>
          </a:p>
        </p:txBody>
      </p:sp>
      <p:pic>
        <p:nvPicPr>
          <p:cNvPr id="6" name="Graphic 5">
            <a:extLst>
              <a:ext uri="{FF2B5EF4-FFF2-40B4-BE49-F238E27FC236}">
                <a16:creationId xmlns:a16="http://schemas.microsoft.com/office/drawing/2014/main" id="{3D00997C-7AA8-9B62-EE96-B1E10DA2F0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556" y="2859368"/>
            <a:ext cx="2931596" cy="2457625"/>
          </a:xfrm>
          <a:prstGeom prst="rect">
            <a:avLst/>
          </a:prstGeom>
        </p:spPr>
      </p:pic>
      <p:sp>
        <p:nvSpPr>
          <p:cNvPr id="36" name="TextBox 35">
            <a:extLst>
              <a:ext uri="{FF2B5EF4-FFF2-40B4-BE49-F238E27FC236}">
                <a16:creationId xmlns:a16="http://schemas.microsoft.com/office/drawing/2014/main" id="{5C178D81-8CA1-653C-E64D-CAD6A1B8FB12}"/>
              </a:ext>
            </a:extLst>
          </p:cNvPr>
          <p:cNvSpPr txBox="1"/>
          <p:nvPr/>
        </p:nvSpPr>
        <p:spPr>
          <a:xfrm>
            <a:off x="8812917" y="1658668"/>
            <a:ext cx="2928487" cy="738664"/>
          </a:xfrm>
          <a:prstGeom prst="rect">
            <a:avLst/>
          </a:prstGeom>
          <a:noFill/>
        </p:spPr>
        <p:txBody>
          <a:bodyPr wrap="square">
            <a:spAutoFit/>
          </a:bodyPr>
          <a:lstStyle/>
          <a:p>
            <a:r>
              <a:rPr lang="en-US" sz="1400" b="1" dirty="0">
                <a:solidFill>
                  <a:schemeClr val="bg1"/>
                </a:solidFill>
                <a:latin typeface="+mj-lt"/>
                <a:hlinkClick r:id="rId5">
                  <a:extLst>
                    <a:ext uri="{A12FA001-AC4F-418D-AE19-62706E023703}">
                      <ahyp:hlinkClr xmlns:ahyp="http://schemas.microsoft.com/office/drawing/2018/hyperlinkcolor" val="tx"/>
                    </a:ext>
                  </a:extLst>
                </a:hlinkClick>
              </a:rPr>
              <a:t>“Exceptional cybersecurity solution. BlackBerry Cylance delivered unmatched protection”</a:t>
            </a:r>
            <a:endParaRPr lang="en-US" sz="1400" b="1" dirty="0">
              <a:solidFill>
                <a:schemeClr val="bg1"/>
              </a:solidFill>
              <a:latin typeface="+mj-lt"/>
            </a:endParaRPr>
          </a:p>
        </p:txBody>
      </p:sp>
      <p:sp>
        <p:nvSpPr>
          <p:cNvPr id="37" name="TextBox 36">
            <a:extLst>
              <a:ext uri="{FF2B5EF4-FFF2-40B4-BE49-F238E27FC236}">
                <a16:creationId xmlns:a16="http://schemas.microsoft.com/office/drawing/2014/main" id="{90713561-896D-0B1D-6902-77A588CEE458}"/>
              </a:ext>
            </a:extLst>
          </p:cNvPr>
          <p:cNvSpPr txBox="1"/>
          <p:nvPr/>
        </p:nvSpPr>
        <p:spPr>
          <a:xfrm>
            <a:off x="8812917" y="2859368"/>
            <a:ext cx="2928487" cy="738664"/>
          </a:xfrm>
          <a:prstGeom prst="rect">
            <a:avLst/>
          </a:prstGeom>
          <a:noFill/>
        </p:spPr>
        <p:txBody>
          <a:bodyPr wrap="square">
            <a:spAutoFit/>
          </a:bodyPr>
          <a:lstStyle/>
          <a:p>
            <a:r>
              <a:rPr lang="en-US" sz="1400" b="1" dirty="0">
                <a:solidFill>
                  <a:schemeClr val="bg1"/>
                </a:solidFill>
                <a:latin typeface="+mj-lt"/>
                <a:hlinkClick r:id="rId6">
                  <a:extLst>
                    <a:ext uri="{A12FA001-AC4F-418D-AE19-62706E023703}">
                      <ahyp:hlinkClr xmlns:ahyp="http://schemas.microsoft.com/office/drawing/2018/hyperlinkcolor" val="tx"/>
                    </a:ext>
                  </a:extLst>
                </a:hlinkClick>
              </a:rPr>
              <a:t>“Revolutionary AI cybersecurity. Cylance delivers proactive defense and stellar UX”</a:t>
            </a:r>
            <a:endParaRPr lang="en-US" sz="1400" b="1" dirty="0">
              <a:solidFill>
                <a:schemeClr val="bg1"/>
              </a:solidFill>
              <a:latin typeface="+mj-lt"/>
            </a:endParaRPr>
          </a:p>
        </p:txBody>
      </p:sp>
      <p:sp>
        <p:nvSpPr>
          <p:cNvPr id="38" name="TextBox 37">
            <a:extLst>
              <a:ext uri="{FF2B5EF4-FFF2-40B4-BE49-F238E27FC236}">
                <a16:creationId xmlns:a16="http://schemas.microsoft.com/office/drawing/2014/main" id="{4D5F5B46-5BF4-A80D-D577-C535146989E1}"/>
              </a:ext>
            </a:extLst>
          </p:cNvPr>
          <p:cNvSpPr txBox="1"/>
          <p:nvPr/>
        </p:nvSpPr>
        <p:spPr>
          <a:xfrm>
            <a:off x="8812917" y="4060068"/>
            <a:ext cx="2065425" cy="738664"/>
          </a:xfrm>
          <a:prstGeom prst="rect">
            <a:avLst/>
          </a:prstGeom>
          <a:noFill/>
        </p:spPr>
        <p:txBody>
          <a:bodyPr wrap="square">
            <a:spAutoFit/>
          </a:bodyPr>
          <a:lstStyle/>
          <a:p>
            <a:r>
              <a:rPr lang="en-US" sz="1400" b="1" dirty="0">
                <a:solidFill>
                  <a:schemeClr val="bg1"/>
                </a:solidFill>
                <a:latin typeface="+mj-lt"/>
                <a:hlinkClick r:id="rId7">
                  <a:extLst>
                    <a:ext uri="{A12FA001-AC4F-418D-AE19-62706E023703}">
                      <ahyp:hlinkClr xmlns:ahyp="http://schemas.microsoft.com/office/drawing/2018/hyperlinkcolor" val="tx"/>
                    </a:ext>
                  </a:extLst>
                </a:hlinkClick>
              </a:rPr>
              <a:t>“Hands Down One of The Best Tools in Today’s Market”</a:t>
            </a:r>
            <a:endParaRPr lang="en-US" sz="1400" b="1" dirty="0">
              <a:solidFill>
                <a:schemeClr val="bg1"/>
              </a:solidFill>
              <a:latin typeface="+mj-lt"/>
            </a:endParaRPr>
          </a:p>
        </p:txBody>
      </p:sp>
      <p:sp>
        <p:nvSpPr>
          <p:cNvPr id="39" name="TextBox 38">
            <a:extLst>
              <a:ext uri="{FF2B5EF4-FFF2-40B4-BE49-F238E27FC236}">
                <a16:creationId xmlns:a16="http://schemas.microsoft.com/office/drawing/2014/main" id="{52503DD5-03BF-E2A0-5AD9-1B094170BAF0}"/>
              </a:ext>
            </a:extLst>
          </p:cNvPr>
          <p:cNvSpPr txBox="1"/>
          <p:nvPr/>
        </p:nvSpPr>
        <p:spPr>
          <a:xfrm>
            <a:off x="8812917" y="5260768"/>
            <a:ext cx="2142574" cy="738664"/>
          </a:xfrm>
          <a:prstGeom prst="rect">
            <a:avLst/>
          </a:prstGeom>
          <a:noFill/>
        </p:spPr>
        <p:txBody>
          <a:bodyPr wrap="square">
            <a:spAutoFit/>
          </a:bodyPr>
          <a:lstStyle/>
          <a:p>
            <a:r>
              <a:rPr lang="en-US" sz="1400" b="1" dirty="0">
                <a:solidFill>
                  <a:schemeClr val="bg1"/>
                </a:solidFill>
                <a:latin typeface="+mj-lt"/>
                <a:hlinkClick r:id="rId8">
                  <a:extLst>
                    <a:ext uri="{A12FA001-AC4F-418D-AE19-62706E023703}">
                      <ahyp:hlinkClr xmlns:ahyp="http://schemas.microsoft.com/office/drawing/2018/hyperlinkcolor" val="tx"/>
                    </a:ext>
                  </a:extLst>
                </a:hlinkClick>
              </a:rPr>
              <a:t>Excellent Product. </a:t>
            </a:r>
            <a:br>
              <a:rPr lang="en-US" sz="1400" b="1" dirty="0">
                <a:solidFill>
                  <a:schemeClr val="bg1"/>
                </a:solidFill>
                <a:latin typeface="+mj-lt"/>
                <a:hlinkClick r:id="rId8">
                  <a:extLst>
                    <a:ext uri="{A12FA001-AC4F-418D-AE19-62706E023703}">
                      <ahyp:hlinkClr xmlns:ahyp="http://schemas.microsoft.com/office/drawing/2018/hyperlinkcolor" val="tx"/>
                    </a:ext>
                  </a:extLst>
                </a:hlinkClick>
              </a:rPr>
            </a:br>
            <a:r>
              <a:rPr lang="en-US" sz="1400" b="1" dirty="0">
                <a:solidFill>
                  <a:schemeClr val="bg1"/>
                </a:solidFill>
                <a:latin typeface="+mj-lt"/>
                <a:hlinkClick r:id="rId8">
                  <a:extLst>
                    <a:ext uri="{A12FA001-AC4F-418D-AE19-62706E023703}">
                      <ahyp:hlinkClr xmlns:ahyp="http://schemas.microsoft.com/office/drawing/2018/hyperlinkcolor" val="tx"/>
                    </a:ext>
                  </a:extLst>
                </a:hlinkClick>
              </a:rPr>
              <a:t>Has Helped Us to Eliminate Ransomware</a:t>
            </a:r>
            <a:endParaRPr lang="en-US" sz="1400" b="1" dirty="0">
              <a:solidFill>
                <a:schemeClr val="bg1"/>
              </a:solidFill>
              <a:latin typeface="+mj-lt"/>
            </a:endParaRPr>
          </a:p>
        </p:txBody>
      </p:sp>
      <p:pic>
        <p:nvPicPr>
          <p:cNvPr id="51" name="Graphic 50">
            <a:extLst>
              <a:ext uri="{FF2B5EF4-FFF2-40B4-BE49-F238E27FC236}">
                <a16:creationId xmlns:a16="http://schemas.microsoft.com/office/drawing/2014/main" id="{C7CA710F-2C2C-E93F-E31E-A96464A857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59290" y="1657827"/>
            <a:ext cx="740348" cy="740346"/>
          </a:xfrm>
          <a:prstGeom prst="rect">
            <a:avLst/>
          </a:prstGeom>
        </p:spPr>
      </p:pic>
      <p:pic>
        <p:nvPicPr>
          <p:cNvPr id="52" name="Graphic 51">
            <a:extLst>
              <a:ext uri="{FF2B5EF4-FFF2-40B4-BE49-F238E27FC236}">
                <a16:creationId xmlns:a16="http://schemas.microsoft.com/office/drawing/2014/main" id="{37023EF8-C3D1-2A91-462A-E3B39422E0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59290" y="2857686"/>
            <a:ext cx="740348" cy="740346"/>
          </a:xfrm>
          <a:prstGeom prst="rect">
            <a:avLst/>
          </a:prstGeom>
        </p:spPr>
      </p:pic>
      <p:pic>
        <p:nvPicPr>
          <p:cNvPr id="53" name="Graphic 52">
            <a:extLst>
              <a:ext uri="{FF2B5EF4-FFF2-40B4-BE49-F238E27FC236}">
                <a16:creationId xmlns:a16="http://schemas.microsoft.com/office/drawing/2014/main" id="{30C97E54-207A-53C4-E2E3-E95AADC61BA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59290" y="4060792"/>
            <a:ext cx="740348" cy="740346"/>
          </a:xfrm>
          <a:prstGeom prst="rect">
            <a:avLst/>
          </a:prstGeom>
        </p:spPr>
      </p:pic>
      <p:pic>
        <p:nvPicPr>
          <p:cNvPr id="54" name="Graphic 53">
            <a:extLst>
              <a:ext uri="{FF2B5EF4-FFF2-40B4-BE49-F238E27FC236}">
                <a16:creationId xmlns:a16="http://schemas.microsoft.com/office/drawing/2014/main" id="{89C94879-E879-3EBB-6D4F-B9317BE6713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59290" y="5260768"/>
            <a:ext cx="740348" cy="740346"/>
          </a:xfrm>
          <a:prstGeom prst="rect">
            <a:avLst/>
          </a:prstGeom>
        </p:spPr>
      </p:pic>
      <p:pic>
        <p:nvPicPr>
          <p:cNvPr id="55" name="Graphic 54">
            <a:extLst>
              <a:ext uri="{FF2B5EF4-FFF2-40B4-BE49-F238E27FC236}">
                <a16:creationId xmlns:a16="http://schemas.microsoft.com/office/drawing/2014/main" id="{BB5711B9-5B56-EBEA-0A7C-FD665D50FA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6700" y="2859368"/>
            <a:ext cx="2931596" cy="2457625"/>
          </a:xfrm>
          <a:prstGeom prst="rect">
            <a:avLst/>
          </a:prstGeom>
        </p:spPr>
      </p:pic>
      <p:sp>
        <p:nvSpPr>
          <p:cNvPr id="56" name="Plus Sign 55">
            <a:extLst>
              <a:ext uri="{FF2B5EF4-FFF2-40B4-BE49-F238E27FC236}">
                <a16:creationId xmlns:a16="http://schemas.microsoft.com/office/drawing/2014/main" id="{0C49F649-DC0C-2FE9-6407-B9871825CDA8}"/>
              </a:ext>
            </a:extLst>
          </p:cNvPr>
          <p:cNvSpPr/>
          <p:nvPr/>
        </p:nvSpPr>
        <p:spPr>
          <a:xfrm>
            <a:off x="3438985" y="3551831"/>
            <a:ext cx="651104" cy="651104"/>
          </a:xfrm>
          <a:prstGeom prst="mathPlus">
            <a:avLst>
              <a:gd name="adj1" fmla="val 15828"/>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8EFDC170-8FB1-6345-7ED0-BDC33B2AC3D2}"/>
              </a:ext>
            </a:extLst>
          </p:cNvPr>
          <p:cNvSpPr txBox="1"/>
          <p:nvPr/>
        </p:nvSpPr>
        <p:spPr>
          <a:xfrm>
            <a:off x="442913" y="2014640"/>
            <a:ext cx="2946239" cy="646331"/>
          </a:xfrm>
          <a:prstGeom prst="rect">
            <a:avLst/>
          </a:prstGeom>
          <a:noFill/>
        </p:spPr>
        <p:txBody>
          <a:bodyPr wrap="square">
            <a:spAutoFit/>
          </a:bodyPr>
          <a:lstStyle/>
          <a:p>
            <a:pPr algn="ctr"/>
            <a:r>
              <a:rPr lang="en-US" b="1" dirty="0">
                <a:latin typeface="+mj-lt"/>
              </a:rPr>
              <a:t>Endpoint </a:t>
            </a:r>
            <a:br>
              <a:rPr lang="en-US" b="1" dirty="0">
                <a:latin typeface="+mj-lt"/>
              </a:rPr>
            </a:br>
            <a:r>
              <a:rPr lang="en-US" b="1" dirty="0">
                <a:latin typeface="+mj-lt"/>
              </a:rPr>
              <a:t>Protection Platforms</a:t>
            </a:r>
          </a:p>
        </p:txBody>
      </p:sp>
      <p:sp>
        <p:nvSpPr>
          <p:cNvPr id="59" name="TextBox 58">
            <a:extLst>
              <a:ext uri="{FF2B5EF4-FFF2-40B4-BE49-F238E27FC236}">
                <a16:creationId xmlns:a16="http://schemas.microsoft.com/office/drawing/2014/main" id="{94CB24E3-78F7-B021-2091-5DC5C8C73496}"/>
              </a:ext>
            </a:extLst>
          </p:cNvPr>
          <p:cNvSpPr txBox="1"/>
          <p:nvPr/>
        </p:nvSpPr>
        <p:spPr>
          <a:xfrm>
            <a:off x="4090089" y="2014640"/>
            <a:ext cx="2918207" cy="646331"/>
          </a:xfrm>
          <a:prstGeom prst="rect">
            <a:avLst/>
          </a:prstGeom>
          <a:noFill/>
        </p:spPr>
        <p:txBody>
          <a:bodyPr wrap="square">
            <a:spAutoFit/>
          </a:bodyPr>
          <a:lstStyle/>
          <a:p>
            <a:pPr algn="ctr"/>
            <a:r>
              <a:rPr lang="en-US" b="1" dirty="0">
                <a:latin typeface="+mj-lt"/>
              </a:rPr>
              <a:t>Unified Endpoint Management</a:t>
            </a:r>
          </a:p>
        </p:txBody>
      </p:sp>
    </p:spTree>
    <p:extLst>
      <p:ext uri="{BB962C8B-B14F-4D97-AF65-F5344CB8AC3E}">
        <p14:creationId xmlns:p14="http://schemas.microsoft.com/office/powerpoint/2010/main" val="4179542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B52BDE0-E9B6-08AC-8D49-C9144D8D6438}"/>
              </a:ext>
            </a:extLst>
          </p:cNvPr>
          <p:cNvSpPr>
            <a:spLocks noGrp="1"/>
          </p:cNvSpPr>
          <p:nvPr>
            <p:ph type="body" sz="quarter" idx="13"/>
          </p:nvPr>
        </p:nvSpPr>
        <p:spPr/>
        <p:txBody>
          <a:bodyPr/>
          <a:lstStyle/>
          <a:p>
            <a:r>
              <a:rPr lang="en-US" dirty="0"/>
              <a:t>Our Customers and Partners</a:t>
            </a:r>
          </a:p>
        </p:txBody>
      </p:sp>
      <p:grpSp>
        <p:nvGrpSpPr>
          <p:cNvPr id="2" name="Group 1">
            <a:extLst>
              <a:ext uri="{FF2B5EF4-FFF2-40B4-BE49-F238E27FC236}">
                <a16:creationId xmlns:a16="http://schemas.microsoft.com/office/drawing/2014/main" id="{85DE9FB2-1B90-0402-6D3A-4B50DB776381}"/>
              </a:ext>
            </a:extLst>
          </p:cNvPr>
          <p:cNvGrpSpPr/>
          <p:nvPr/>
        </p:nvGrpSpPr>
        <p:grpSpPr>
          <a:xfrm>
            <a:off x="442913" y="1524000"/>
            <a:ext cx="11306174" cy="1008000"/>
            <a:chOff x="442913" y="1524000"/>
            <a:chExt cx="11306174" cy="1008000"/>
          </a:xfrm>
        </p:grpSpPr>
        <p:sp>
          <p:nvSpPr>
            <p:cNvPr id="5" name="Rectangle: Rounded Corners 4">
              <a:extLst>
                <a:ext uri="{FF2B5EF4-FFF2-40B4-BE49-F238E27FC236}">
                  <a16:creationId xmlns:a16="http://schemas.microsoft.com/office/drawing/2014/main" id="{D8B5AF92-915D-0537-3699-EBA38CAAB7AE}"/>
                </a:ext>
              </a:extLst>
            </p:cNvPr>
            <p:cNvSpPr/>
            <p:nvPr/>
          </p:nvSpPr>
          <p:spPr>
            <a:xfrm>
              <a:off x="442913" y="1524000"/>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A1B3CEDA-090A-F874-8A25-B234BAA41512}"/>
                </a:ext>
              </a:extLst>
            </p:cNvPr>
            <p:cNvSpPr/>
            <p:nvPr/>
          </p:nvSpPr>
          <p:spPr>
            <a:xfrm>
              <a:off x="2358548" y="1524000"/>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DCFF1E93-0870-BDFA-ADD8-B120BC44DCCF}"/>
                </a:ext>
              </a:extLst>
            </p:cNvPr>
            <p:cNvSpPr/>
            <p:nvPr/>
          </p:nvSpPr>
          <p:spPr>
            <a:xfrm>
              <a:off x="4274183" y="1524000"/>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5126D200-2CBF-A1F9-7200-A2A5AF7E255E}"/>
                </a:ext>
              </a:extLst>
            </p:cNvPr>
            <p:cNvSpPr/>
            <p:nvPr/>
          </p:nvSpPr>
          <p:spPr>
            <a:xfrm>
              <a:off x="6189818" y="1524000"/>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8498A143-5A18-D49E-D282-D1D6BDC4742D}"/>
                </a:ext>
              </a:extLst>
            </p:cNvPr>
            <p:cNvSpPr/>
            <p:nvPr/>
          </p:nvSpPr>
          <p:spPr>
            <a:xfrm>
              <a:off x="8105453" y="1524000"/>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E28735A2-E8EB-4CD9-97EF-1980C93AF07C}"/>
                </a:ext>
              </a:extLst>
            </p:cNvPr>
            <p:cNvSpPr/>
            <p:nvPr/>
          </p:nvSpPr>
          <p:spPr>
            <a:xfrm>
              <a:off x="10021087" y="1524000"/>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A logo with a blue and grey letter&#10;&#10;Description automatically generated with medium confidence">
              <a:extLst>
                <a:ext uri="{FF2B5EF4-FFF2-40B4-BE49-F238E27FC236}">
                  <a16:creationId xmlns:a16="http://schemas.microsoft.com/office/drawing/2014/main" id="{B88AEDEF-5896-DA59-6EC0-234EB1D36541}"/>
                </a:ext>
              </a:extLst>
            </p:cNvPr>
            <p:cNvPicPr>
              <a:picLocks noChangeAspect="1"/>
            </p:cNvPicPr>
            <p:nvPr/>
          </p:nvPicPr>
          <p:blipFill>
            <a:blip r:embed="rId3"/>
            <a:stretch>
              <a:fillRect/>
            </a:stretch>
          </p:blipFill>
          <p:spPr>
            <a:xfrm>
              <a:off x="631022" y="1766892"/>
              <a:ext cx="1351782" cy="522216"/>
            </a:xfrm>
            <a:prstGeom prst="rect">
              <a:avLst/>
            </a:prstGeom>
          </p:spPr>
        </p:pic>
        <p:pic>
          <p:nvPicPr>
            <p:cNvPr id="45" name="Picture 4" descr="Waterloo Regional Police Service Logo">
              <a:extLst>
                <a:ext uri="{FF2B5EF4-FFF2-40B4-BE49-F238E27FC236}">
                  <a16:creationId xmlns:a16="http://schemas.microsoft.com/office/drawing/2014/main" id="{477D218D-5830-B015-098C-FEFC90EE0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666" y="1603986"/>
              <a:ext cx="1453764" cy="84802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Linnovate Partners | Fintech Association of Hong Kong">
              <a:extLst>
                <a:ext uri="{FF2B5EF4-FFF2-40B4-BE49-F238E27FC236}">
                  <a16:creationId xmlns:a16="http://schemas.microsoft.com/office/drawing/2014/main" id="{279DBAD1-8E3A-B58C-E4C5-1F8D93B4F1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9334" y="1802582"/>
              <a:ext cx="1177698" cy="45083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Granite State Credit Union Logo">
              <a:extLst>
                <a:ext uri="{FF2B5EF4-FFF2-40B4-BE49-F238E27FC236}">
                  <a16:creationId xmlns:a16="http://schemas.microsoft.com/office/drawing/2014/main" id="{A8228DC6-3C77-F8D7-7561-E09B9FE680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3962" y="1634095"/>
              <a:ext cx="1345124" cy="78465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0" descr="VolitionRx Logo">
              <a:extLst>
                <a:ext uri="{FF2B5EF4-FFF2-40B4-BE49-F238E27FC236}">
                  <a16:creationId xmlns:a16="http://schemas.microsoft.com/office/drawing/2014/main" id="{1240CD08-2E66-690F-BC09-A9AA839101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29146" y="1712822"/>
              <a:ext cx="1080614" cy="63035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6" descr="Blue Bird Logo">
              <a:extLst>
                <a:ext uri="{FF2B5EF4-FFF2-40B4-BE49-F238E27FC236}">
                  <a16:creationId xmlns:a16="http://schemas.microsoft.com/office/drawing/2014/main" id="{030632E7-9A0F-35CE-DB93-8E7782E63B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79439" y="1614794"/>
              <a:ext cx="1411296" cy="8232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F95E1FFD-A5BE-6962-6228-89E3019C5477}"/>
              </a:ext>
            </a:extLst>
          </p:cNvPr>
          <p:cNvGrpSpPr/>
          <p:nvPr/>
        </p:nvGrpSpPr>
        <p:grpSpPr>
          <a:xfrm>
            <a:off x="1401213" y="5095780"/>
            <a:ext cx="9389573" cy="1008000"/>
            <a:chOff x="2359514" y="2724438"/>
            <a:chExt cx="9389573" cy="1008000"/>
          </a:xfrm>
        </p:grpSpPr>
        <p:sp>
          <p:nvSpPr>
            <p:cNvPr id="6" name="Rectangle: Rounded Corners 5">
              <a:extLst>
                <a:ext uri="{FF2B5EF4-FFF2-40B4-BE49-F238E27FC236}">
                  <a16:creationId xmlns:a16="http://schemas.microsoft.com/office/drawing/2014/main" id="{ABF5BCC2-CA2C-D0C0-6EE2-443B65BAD3B0}"/>
                </a:ext>
              </a:extLst>
            </p:cNvPr>
            <p:cNvSpPr/>
            <p:nvPr/>
          </p:nvSpPr>
          <p:spPr>
            <a:xfrm>
              <a:off x="2359514" y="2724438"/>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696AD6C2-BAE0-4F75-66CC-A21B94F3E9FD}"/>
                </a:ext>
              </a:extLst>
            </p:cNvPr>
            <p:cNvSpPr/>
            <p:nvPr/>
          </p:nvSpPr>
          <p:spPr>
            <a:xfrm>
              <a:off x="4274183" y="2724438"/>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4555D7D2-D960-C23E-98C7-1D5B45124CCA}"/>
                </a:ext>
              </a:extLst>
            </p:cNvPr>
            <p:cNvSpPr/>
            <p:nvPr/>
          </p:nvSpPr>
          <p:spPr>
            <a:xfrm>
              <a:off x="6189818" y="2724438"/>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B49168D8-8BBB-9AD2-2C40-DFE77FAE5DFA}"/>
                </a:ext>
              </a:extLst>
            </p:cNvPr>
            <p:cNvSpPr/>
            <p:nvPr/>
          </p:nvSpPr>
          <p:spPr>
            <a:xfrm>
              <a:off x="8105453" y="2724438"/>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761D5F11-B6B0-1B6E-7CDF-D4DE49C5A306}"/>
                </a:ext>
              </a:extLst>
            </p:cNvPr>
            <p:cNvSpPr/>
            <p:nvPr/>
          </p:nvSpPr>
          <p:spPr>
            <a:xfrm>
              <a:off x="10021087" y="2724438"/>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32" descr="Robinson, Grimes &amp; Company Logo">
              <a:extLst>
                <a:ext uri="{FF2B5EF4-FFF2-40B4-BE49-F238E27FC236}">
                  <a16:creationId xmlns:a16="http://schemas.microsoft.com/office/drawing/2014/main" id="{02601B9F-7CC8-FD4E-7F82-424ADBC873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8045" y="2758581"/>
              <a:ext cx="1610938" cy="93971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2" descr="Kyocera Logo">
              <a:extLst>
                <a:ext uri="{FF2B5EF4-FFF2-40B4-BE49-F238E27FC236}">
                  <a16:creationId xmlns:a16="http://schemas.microsoft.com/office/drawing/2014/main" id="{D1014A30-6A4B-4F02-A326-B142A11BCB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3478" y="2837442"/>
              <a:ext cx="1340556" cy="78199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0" descr="DO &amp; CO Logo">
              <a:extLst>
                <a:ext uri="{FF2B5EF4-FFF2-40B4-BE49-F238E27FC236}">
                  <a16:creationId xmlns:a16="http://schemas.microsoft.com/office/drawing/2014/main" id="{636FF513-7F33-8B74-94D3-D4956A637AB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69933" y="2887839"/>
              <a:ext cx="1167770" cy="68119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4" descr="ONGC Logo">
              <a:extLst>
                <a:ext uri="{FF2B5EF4-FFF2-40B4-BE49-F238E27FC236}">
                  <a16:creationId xmlns:a16="http://schemas.microsoft.com/office/drawing/2014/main" id="{4F118EAD-8EB7-EAB6-A23A-34DB1407571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04017" y="2870899"/>
              <a:ext cx="1330872" cy="7763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8" descr="Genetec Logo">
              <a:extLst>
                <a:ext uri="{FF2B5EF4-FFF2-40B4-BE49-F238E27FC236}">
                  <a16:creationId xmlns:a16="http://schemas.microsoft.com/office/drawing/2014/main" id="{6C59CB52-BFAF-D5A5-0687-D8DE69D0039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85774" y="2762452"/>
              <a:ext cx="1598626" cy="9325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1726A7A5-65C4-309F-3B29-A0D3BA69CD33}"/>
              </a:ext>
            </a:extLst>
          </p:cNvPr>
          <p:cNvGrpSpPr/>
          <p:nvPr/>
        </p:nvGrpSpPr>
        <p:grpSpPr>
          <a:xfrm>
            <a:off x="442913" y="2694906"/>
            <a:ext cx="11306174" cy="1008000"/>
            <a:chOff x="442913" y="3924876"/>
            <a:chExt cx="11306174" cy="1008000"/>
          </a:xfrm>
        </p:grpSpPr>
        <p:sp>
          <p:nvSpPr>
            <p:cNvPr id="7" name="Rectangle: Rounded Corners 6">
              <a:extLst>
                <a:ext uri="{FF2B5EF4-FFF2-40B4-BE49-F238E27FC236}">
                  <a16:creationId xmlns:a16="http://schemas.microsoft.com/office/drawing/2014/main" id="{3979A6A0-F970-5D18-F429-C31900EFE990}"/>
                </a:ext>
              </a:extLst>
            </p:cNvPr>
            <p:cNvSpPr/>
            <p:nvPr/>
          </p:nvSpPr>
          <p:spPr>
            <a:xfrm>
              <a:off x="442913" y="3924876"/>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D30F8D23-4068-D72C-7A08-FD0F8D0F40C0}"/>
                </a:ext>
              </a:extLst>
            </p:cNvPr>
            <p:cNvSpPr/>
            <p:nvPr/>
          </p:nvSpPr>
          <p:spPr>
            <a:xfrm>
              <a:off x="2358548" y="3924876"/>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B248D9C-11C3-E140-9DFA-BCFE3A210D0E}"/>
                </a:ext>
              </a:extLst>
            </p:cNvPr>
            <p:cNvSpPr/>
            <p:nvPr/>
          </p:nvSpPr>
          <p:spPr>
            <a:xfrm>
              <a:off x="4274183" y="3924876"/>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DB487433-8E0B-1700-485D-DFCA2B278253}"/>
                </a:ext>
              </a:extLst>
            </p:cNvPr>
            <p:cNvSpPr/>
            <p:nvPr/>
          </p:nvSpPr>
          <p:spPr>
            <a:xfrm>
              <a:off x="6189818" y="3924876"/>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A1311D3E-DE14-4090-CA6F-61F031D6CE96}"/>
                </a:ext>
              </a:extLst>
            </p:cNvPr>
            <p:cNvSpPr/>
            <p:nvPr/>
          </p:nvSpPr>
          <p:spPr>
            <a:xfrm>
              <a:off x="8105453" y="3924876"/>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254C0-B263-39A1-CB20-6CA8169DD5E6}"/>
                </a:ext>
              </a:extLst>
            </p:cNvPr>
            <p:cNvSpPr/>
            <p:nvPr/>
          </p:nvSpPr>
          <p:spPr>
            <a:xfrm>
              <a:off x="10021087" y="3924876"/>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24" descr="Prospect Capital Management Logo">
              <a:extLst>
                <a:ext uri="{FF2B5EF4-FFF2-40B4-BE49-F238E27FC236}">
                  <a16:creationId xmlns:a16="http://schemas.microsoft.com/office/drawing/2014/main" id="{5BAF9528-FA10-5EFB-9F72-AB611BD9EE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6126" y="3955917"/>
              <a:ext cx="1621574" cy="94591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4" descr="American Red Cross Logo">
              <a:extLst>
                <a:ext uri="{FF2B5EF4-FFF2-40B4-BE49-F238E27FC236}">
                  <a16:creationId xmlns:a16="http://schemas.microsoft.com/office/drawing/2014/main" id="{578EE894-9F71-B525-2207-B067F7D51A0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7409" y="3961484"/>
              <a:ext cx="1621574" cy="94591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6" descr="Appurity Logo">
              <a:extLst>
                <a:ext uri="{FF2B5EF4-FFF2-40B4-BE49-F238E27FC236}">
                  <a16:creationId xmlns:a16="http://schemas.microsoft.com/office/drawing/2014/main" id="{A8FB8B11-505B-2970-40F5-79E1937C6EB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90762" y="4086234"/>
              <a:ext cx="1174772" cy="68528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8" descr="Canadian Parliament Logo">
              <a:extLst>
                <a:ext uri="{FF2B5EF4-FFF2-40B4-BE49-F238E27FC236}">
                  <a16:creationId xmlns:a16="http://schemas.microsoft.com/office/drawing/2014/main" id="{6A007290-8504-CBAC-C1A4-B7410165C94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48170" y="4017248"/>
              <a:ext cx="1411296" cy="82325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0" descr="Macquarie University Logo">
              <a:extLst>
                <a:ext uri="{FF2B5EF4-FFF2-40B4-BE49-F238E27FC236}">
                  <a16:creationId xmlns:a16="http://schemas.microsoft.com/office/drawing/2014/main" id="{9CFC15B0-F543-6839-5889-506CC2166B0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63805" y="4017248"/>
              <a:ext cx="1411296" cy="82325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52" descr="Jouve Logo">
              <a:extLst>
                <a:ext uri="{FF2B5EF4-FFF2-40B4-BE49-F238E27FC236}">
                  <a16:creationId xmlns:a16="http://schemas.microsoft.com/office/drawing/2014/main" id="{B171A399-D57B-F317-20B1-88ED7A2423E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191424" y="4014924"/>
              <a:ext cx="1387325" cy="8092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5D905CF2-9F26-1CBE-10B9-E5E7E77A9748}"/>
              </a:ext>
            </a:extLst>
          </p:cNvPr>
          <p:cNvGrpSpPr/>
          <p:nvPr/>
        </p:nvGrpSpPr>
        <p:grpSpPr>
          <a:xfrm>
            <a:off x="442913" y="3895343"/>
            <a:ext cx="11306174" cy="1008000"/>
            <a:chOff x="442913" y="5125313"/>
            <a:chExt cx="11306174" cy="1008000"/>
          </a:xfrm>
        </p:grpSpPr>
        <p:sp>
          <p:nvSpPr>
            <p:cNvPr id="8" name="Rectangle: Rounded Corners 7">
              <a:extLst>
                <a:ext uri="{FF2B5EF4-FFF2-40B4-BE49-F238E27FC236}">
                  <a16:creationId xmlns:a16="http://schemas.microsoft.com/office/drawing/2014/main" id="{467CD976-CCE9-4D71-A0B4-5D7CE0A97FCD}"/>
                </a:ext>
              </a:extLst>
            </p:cNvPr>
            <p:cNvSpPr/>
            <p:nvPr/>
          </p:nvSpPr>
          <p:spPr>
            <a:xfrm>
              <a:off x="442913" y="5125313"/>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B273F08B-CD1E-7885-AE24-B143A135DD2E}"/>
                </a:ext>
              </a:extLst>
            </p:cNvPr>
            <p:cNvSpPr/>
            <p:nvPr/>
          </p:nvSpPr>
          <p:spPr>
            <a:xfrm>
              <a:off x="2358548" y="5125313"/>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B38C6129-E54E-23C5-0CB5-2D675E4EF287}"/>
                </a:ext>
              </a:extLst>
            </p:cNvPr>
            <p:cNvSpPr/>
            <p:nvPr/>
          </p:nvSpPr>
          <p:spPr>
            <a:xfrm>
              <a:off x="4274183" y="5125313"/>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F1A36D9B-28F1-DC64-A597-85874AA9B677}"/>
                </a:ext>
              </a:extLst>
            </p:cNvPr>
            <p:cNvSpPr/>
            <p:nvPr/>
          </p:nvSpPr>
          <p:spPr>
            <a:xfrm>
              <a:off x="6189818" y="5125313"/>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2E6C965-6555-7993-0FFF-6F83BD75EFD7}"/>
                </a:ext>
              </a:extLst>
            </p:cNvPr>
            <p:cNvSpPr/>
            <p:nvPr/>
          </p:nvSpPr>
          <p:spPr>
            <a:xfrm>
              <a:off x="8105453" y="5125313"/>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D74F7D9-283A-F60D-0852-D2DB00C15DF5}"/>
                </a:ext>
              </a:extLst>
            </p:cNvPr>
            <p:cNvSpPr/>
            <p:nvPr/>
          </p:nvSpPr>
          <p:spPr>
            <a:xfrm>
              <a:off x="10021087" y="5125313"/>
              <a:ext cx="1728000" cy="1008000"/>
            </a:xfrm>
            <a:prstGeom prst="round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26" descr="Reece Group Logo">
              <a:extLst>
                <a:ext uri="{FF2B5EF4-FFF2-40B4-BE49-F238E27FC236}">
                  <a16:creationId xmlns:a16="http://schemas.microsoft.com/office/drawing/2014/main" id="{8B8FDC87-28E2-160A-895D-964592D5155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7649" y="5324075"/>
              <a:ext cx="1178528" cy="68747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4" descr="Deezer Logo">
              <a:extLst>
                <a:ext uri="{FF2B5EF4-FFF2-40B4-BE49-F238E27FC236}">
                  <a16:creationId xmlns:a16="http://schemas.microsoft.com/office/drawing/2014/main" id="{A4E29222-9101-B848-9B55-1EABC6DAAD2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95912" y="5253517"/>
              <a:ext cx="1244568" cy="72599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6" descr="Solutions Granted Logo">
              <a:extLst>
                <a:ext uri="{FF2B5EF4-FFF2-40B4-BE49-F238E27FC236}">
                  <a16:creationId xmlns:a16="http://schemas.microsoft.com/office/drawing/2014/main" id="{553D9C8C-EC2E-E254-129E-ECB3FEF99D7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94510" y="5222381"/>
              <a:ext cx="1367276" cy="79757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8" descr="Fairfax County Logo">
              <a:extLst>
                <a:ext uri="{FF2B5EF4-FFF2-40B4-BE49-F238E27FC236}">
                  <a16:creationId xmlns:a16="http://schemas.microsoft.com/office/drawing/2014/main" id="{37394708-A2F9-DA44-C33C-4EBA755C34C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01729" y="5183359"/>
              <a:ext cx="1485110" cy="86631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50" descr="Cozad Logo">
              <a:extLst>
                <a:ext uri="{FF2B5EF4-FFF2-40B4-BE49-F238E27FC236}">
                  <a16:creationId xmlns:a16="http://schemas.microsoft.com/office/drawing/2014/main" id="{6826395C-2BDE-B953-C9F9-F19EAEB74BE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246931" y="5177017"/>
              <a:ext cx="1445043" cy="84294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descr="abtis GmbH Logo">
              <a:extLst>
                <a:ext uri="{FF2B5EF4-FFF2-40B4-BE49-F238E27FC236}">
                  <a16:creationId xmlns:a16="http://schemas.microsoft.com/office/drawing/2014/main" id="{217397CD-7C8D-FE4D-CCC8-2CB0EF379ED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179439" y="5204888"/>
              <a:ext cx="1411296" cy="8232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15347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white background with blue squares&#10;&#10;Description automatically generated">
            <a:extLst>
              <a:ext uri="{FF2B5EF4-FFF2-40B4-BE49-F238E27FC236}">
                <a16:creationId xmlns:a16="http://schemas.microsoft.com/office/drawing/2014/main" id="{96758918-E9D7-30E4-7704-FCC98D38DE6D}"/>
              </a:ext>
            </a:extLst>
          </p:cNvPr>
          <p:cNvPicPr>
            <a:picLocks noGrp="1" noRot="1" noChangeAspect="1" noMove="1" noResize="1" noEditPoints="1" noAdjustHandles="1" noChangeArrowheads="1" noChangeShapeType="1" noCrop="1"/>
          </p:cNvPicPr>
          <p:nvPr/>
        </p:nvPicPr>
        <p:blipFill rotWithShape="1">
          <a:blip r:embed="rId3" cstate="print">
            <a:alphaModFix amt="50000"/>
            <a:extLst>
              <a:ext uri="{28A0092B-C50C-407E-A947-70E740481C1C}">
                <a14:useLocalDpi xmlns:a14="http://schemas.microsoft.com/office/drawing/2010/main"/>
              </a:ext>
            </a:extLst>
          </a:blip>
          <a:srcRect l="9015"/>
          <a:stretch/>
        </p:blipFill>
        <p:spPr>
          <a:xfrm>
            <a:off x="-1" y="0"/>
            <a:ext cx="11092955" cy="6858000"/>
          </a:xfrm>
          <a:prstGeom prst="rect">
            <a:avLst/>
          </a:prstGeom>
        </p:spPr>
      </p:pic>
      <p:sp>
        <p:nvSpPr>
          <p:cNvPr id="4" name="Text Placeholder 3">
            <a:extLst>
              <a:ext uri="{FF2B5EF4-FFF2-40B4-BE49-F238E27FC236}">
                <a16:creationId xmlns:a16="http://schemas.microsoft.com/office/drawing/2014/main" id="{3E1991D8-E0E0-1FB9-24B9-18EA6ADC6519}"/>
              </a:ext>
            </a:extLst>
          </p:cNvPr>
          <p:cNvSpPr>
            <a:spLocks noGrp="1"/>
          </p:cNvSpPr>
          <p:nvPr>
            <p:ph type="body" sz="quarter" idx="13"/>
          </p:nvPr>
        </p:nvSpPr>
        <p:spPr>
          <a:xfrm>
            <a:off x="361949" y="559576"/>
            <a:ext cx="4210051" cy="608824"/>
          </a:xfrm>
        </p:spPr>
        <p:txBody>
          <a:bodyPr/>
          <a:lstStyle/>
          <a:p>
            <a:r>
              <a:rPr lang="en-US" sz="5400" dirty="0">
                <a:latin typeface="+mn-lt"/>
              </a:rPr>
              <a:t>How Can We Help You?</a:t>
            </a:r>
          </a:p>
        </p:txBody>
      </p:sp>
      <p:grpSp>
        <p:nvGrpSpPr>
          <p:cNvPr id="42" name="Group 41">
            <a:extLst>
              <a:ext uri="{FF2B5EF4-FFF2-40B4-BE49-F238E27FC236}">
                <a16:creationId xmlns:a16="http://schemas.microsoft.com/office/drawing/2014/main" id="{B95F906B-749B-6CF6-F385-DCB57162505C}"/>
              </a:ext>
            </a:extLst>
          </p:cNvPr>
          <p:cNvGrpSpPr/>
          <p:nvPr/>
        </p:nvGrpSpPr>
        <p:grpSpPr>
          <a:xfrm>
            <a:off x="5609680" y="1375564"/>
            <a:ext cx="4073617" cy="4073616"/>
            <a:chOff x="4061613" y="1394614"/>
            <a:chExt cx="4073617" cy="4073616"/>
          </a:xfrm>
        </p:grpSpPr>
        <p:sp>
          <p:nvSpPr>
            <p:cNvPr id="12" name="Freeform: Shape 11">
              <a:extLst>
                <a:ext uri="{FF2B5EF4-FFF2-40B4-BE49-F238E27FC236}">
                  <a16:creationId xmlns:a16="http://schemas.microsoft.com/office/drawing/2014/main" id="{64E25359-4967-1A1B-C3A6-B6BCBD39C252}"/>
                </a:ext>
              </a:extLst>
            </p:cNvPr>
            <p:cNvSpPr/>
            <p:nvPr/>
          </p:nvSpPr>
          <p:spPr>
            <a:xfrm>
              <a:off x="4660891" y="1993892"/>
              <a:ext cx="10532" cy="2871374"/>
            </a:xfrm>
            <a:custGeom>
              <a:avLst/>
              <a:gdLst>
                <a:gd name="connsiteX0" fmla="*/ 0 w 10532"/>
                <a:gd name="connsiteY0" fmla="*/ 2871374 h 2871374"/>
                <a:gd name="connsiteX1" fmla="*/ 0 w 10532"/>
                <a:gd name="connsiteY1" fmla="*/ 0 h 2871374"/>
              </a:gdLst>
              <a:ahLst/>
              <a:cxnLst>
                <a:cxn ang="0">
                  <a:pos x="connsiteX0" y="connsiteY0"/>
                </a:cxn>
                <a:cxn ang="0">
                  <a:pos x="connsiteX1" y="connsiteY1"/>
                </a:cxn>
              </a:cxnLst>
              <a:rect l="l" t="t" r="r" b="b"/>
              <a:pathLst>
                <a:path w="10532" h="2871374">
                  <a:moveTo>
                    <a:pt x="0" y="2871374"/>
                  </a:moveTo>
                  <a:lnTo>
                    <a:pt x="0" y="0"/>
                  </a:lnTo>
                </a:path>
              </a:pathLst>
            </a:custGeom>
            <a:ln w="19050" cap="flat">
              <a:solidFill>
                <a:schemeClr val="accent2">
                  <a:lumMod val="20000"/>
                  <a:lumOff val="80000"/>
                </a:schemeClr>
              </a:solid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1A709AD-F420-893C-3E02-FD81E99EF224}"/>
                </a:ext>
              </a:extLst>
            </p:cNvPr>
            <p:cNvSpPr/>
            <p:nvPr/>
          </p:nvSpPr>
          <p:spPr>
            <a:xfrm>
              <a:off x="6096526" y="1399248"/>
              <a:ext cx="10532" cy="4060662"/>
            </a:xfrm>
            <a:custGeom>
              <a:avLst/>
              <a:gdLst>
                <a:gd name="connsiteX0" fmla="*/ 0 w 10532"/>
                <a:gd name="connsiteY0" fmla="*/ 0 h 4060662"/>
                <a:gd name="connsiteX1" fmla="*/ 0 w 10532"/>
                <a:gd name="connsiteY1" fmla="*/ 4060662 h 4060662"/>
              </a:gdLst>
              <a:ahLst/>
              <a:cxnLst>
                <a:cxn ang="0">
                  <a:pos x="connsiteX0" y="connsiteY0"/>
                </a:cxn>
                <a:cxn ang="0">
                  <a:pos x="connsiteX1" y="connsiteY1"/>
                </a:cxn>
              </a:cxnLst>
              <a:rect l="l" t="t" r="r" b="b"/>
              <a:pathLst>
                <a:path w="10532" h="4060662">
                  <a:moveTo>
                    <a:pt x="0" y="0"/>
                  </a:moveTo>
                  <a:lnTo>
                    <a:pt x="0" y="4060662"/>
                  </a:lnTo>
                </a:path>
              </a:pathLst>
            </a:custGeom>
            <a:ln w="19050" cap="flat">
              <a:solidFill>
                <a:schemeClr val="accent2">
                  <a:lumMod val="20000"/>
                  <a:lumOff val="80000"/>
                </a:schemeClr>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5B9881D-7F06-F8C8-EDC7-D9AF4F6174FF}"/>
                </a:ext>
              </a:extLst>
            </p:cNvPr>
            <p:cNvSpPr/>
            <p:nvPr/>
          </p:nvSpPr>
          <p:spPr>
            <a:xfrm>
              <a:off x="4660891" y="1993892"/>
              <a:ext cx="2871375" cy="2871374"/>
            </a:xfrm>
            <a:custGeom>
              <a:avLst/>
              <a:gdLst>
                <a:gd name="connsiteX0" fmla="*/ 0 w 2871375"/>
                <a:gd name="connsiteY0" fmla="*/ 0 h 2871374"/>
                <a:gd name="connsiteX1" fmla="*/ 2871375 w 2871375"/>
                <a:gd name="connsiteY1" fmla="*/ 2871374 h 2871374"/>
              </a:gdLst>
              <a:ahLst/>
              <a:cxnLst>
                <a:cxn ang="0">
                  <a:pos x="connsiteX0" y="connsiteY0"/>
                </a:cxn>
                <a:cxn ang="0">
                  <a:pos x="connsiteX1" y="connsiteY1"/>
                </a:cxn>
              </a:cxnLst>
              <a:rect l="l" t="t" r="r" b="b"/>
              <a:pathLst>
                <a:path w="2871375" h="2871374">
                  <a:moveTo>
                    <a:pt x="0" y="0"/>
                  </a:moveTo>
                  <a:lnTo>
                    <a:pt x="2871375" y="2871374"/>
                  </a:lnTo>
                </a:path>
              </a:pathLst>
            </a:custGeom>
            <a:ln w="19050" cap="flat">
              <a:solidFill>
                <a:schemeClr val="accent2">
                  <a:lumMod val="20000"/>
                  <a:lumOff val="80000"/>
                </a:schemeClr>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8F092F4-AEC0-670A-533A-92AD089C648F}"/>
                </a:ext>
              </a:extLst>
            </p:cNvPr>
            <p:cNvSpPr/>
            <p:nvPr/>
          </p:nvSpPr>
          <p:spPr>
            <a:xfrm>
              <a:off x="4066247" y="3429526"/>
              <a:ext cx="4060663" cy="10532"/>
            </a:xfrm>
            <a:custGeom>
              <a:avLst/>
              <a:gdLst>
                <a:gd name="connsiteX0" fmla="*/ 0 w 4060663"/>
                <a:gd name="connsiteY0" fmla="*/ 0 h 10532"/>
                <a:gd name="connsiteX1" fmla="*/ 4060664 w 4060663"/>
                <a:gd name="connsiteY1" fmla="*/ 0 h 10532"/>
              </a:gdLst>
              <a:ahLst/>
              <a:cxnLst>
                <a:cxn ang="0">
                  <a:pos x="connsiteX0" y="connsiteY0"/>
                </a:cxn>
                <a:cxn ang="0">
                  <a:pos x="connsiteX1" y="connsiteY1"/>
                </a:cxn>
              </a:cxnLst>
              <a:rect l="l" t="t" r="r" b="b"/>
              <a:pathLst>
                <a:path w="4060663" h="10532">
                  <a:moveTo>
                    <a:pt x="0" y="0"/>
                  </a:moveTo>
                  <a:lnTo>
                    <a:pt x="4060664" y="0"/>
                  </a:lnTo>
                </a:path>
              </a:pathLst>
            </a:custGeom>
            <a:ln w="19050" cap="flat">
              <a:solidFill>
                <a:schemeClr val="accent2">
                  <a:lumMod val="20000"/>
                  <a:lumOff val="80000"/>
                </a:schemeClr>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8FFF3EB-3253-B4D8-27FC-750B44D31A65}"/>
                </a:ext>
              </a:extLst>
            </p:cNvPr>
            <p:cNvSpPr/>
            <p:nvPr/>
          </p:nvSpPr>
          <p:spPr>
            <a:xfrm>
              <a:off x="4660891" y="1993892"/>
              <a:ext cx="2871375" cy="2871374"/>
            </a:xfrm>
            <a:custGeom>
              <a:avLst/>
              <a:gdLst>
                <a:gd name="connsiteX0" fmla="*/ 0 w 2871375"/>
                <a:gd name="connsiteY0" fmla="*/ 2871374 h 2871374"/>
                <a:gd name="connsiteX1" fmla="*/ 2871375 w 2871375"/>
                <a:gd name="connsiteY1" fmla="*/ 0 h 2871374"/>
              </a:gdLst>
              <a:ahLst/>
              <a:cxnLst>
                <a:cxn ang="0">
                  <a:pos x="connsiteX0" y="connsiteY0"/>
                </a:cxn>
                <a:cxn ang="0">
                  <a:pos x="connsiteX1" y="connsiteY1"/>
                </a:cxn>
              </a:cxnLst>
              <a:rect l="l" t="t" r="r" b="b"/>
              <a:pathLst>
                <a:path w="2871375" h="2871374">
                  <a:moveTo>
                    <a:pt x="0" y="2871374"/>
                  </a:moveTo>
                  <a:lnTo>
                    <a:pt x="2871375" y="0"/>
                  </a:lnTo>
                </a:path>
              </a:pathLst>
            </a:custGeom>
            <a:ln w="19050" cap="flat">
              <a:solidFill>
                <a:schemeClr val="accent2">
                  <a:lumMod val="20000"/>
                  <a:lumOff val="80000"/>
                </a:schemeClr>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E6B51A5-E689-3B4D-C085-0BF8686F1B6B}"/>
                </a:ext>
              </a:extLst>
            </p:cNvPr>
            <p:cNvSpPr/>
            <p:nvPr/>
          </p:nvSpPr>
          <p:spPr>
            <a:xfrm rot="18900000">
              <a:off x="4660855" y="1993891"/>
              <a:ext cx="2871270" cy="2871269"/>
            </a:xfrm>
            <a:custGeom>
              <a:avLst/>
              <a:gdLst>
                <a:gd name="connsiteX0" fmla="*/ 0 w 2871270"/>
                <a:gd name="connsiteY0" fmla="*/ 0 h 2871269"/>
                <a:gd name="connsiteX1" fmla="*/ 2871271 w 2871270"/>
                <a:gd name="connsiteY1" fmla="*/ 0 h 2871269"/>
                <a:gd name="connsiteX2" fmla="*/ 2871271 w 2871270"/>
                <a:gd name="connsiteY2" fmla="*/ 2871270 h 2871269"/>
                <a:gd name="connsiteX3" fmla="*/ 0 w 2871270"/>
                <a:gd name="connsiteY3" fmla="*/ 2871270 h 2871269"/>
              </a:gdLst>
              <a:ahLst/>
              <a:cxnLst>
                <a:cxn ang="0">
                  <a:pos x="connsiteX0" y="connsiteY0"/>
                </a:cxn>
                <a:cxn ang="0">
                  <a:pos x="connsiteX1" y="connsiteY1"/>
                </a:cxn>
                <a:cxn ang="0">
                  <a:pos x="connsiteX2" y="connsiteY2"/>
                </a:cxn>
                <a:cxn ang="0">
                  <a:pos x="connsiteX3" y="connsiteY3"/>
                </a:cxn>
              </a:cxnLst>
              <a:rect l="l" t="t" r="r" b="b"/>
              <a:pathLst>
                <a:path w="2871270" h="2871269">
                  <a:moveTo>
                    <a:pt x="0" y="0"/>
                  </a:moveTo>
                  <a:lnTo>
                    <a:pt x="2871271" y="0"/>
                  </a:lnTo>
                  <a:lnTo>
                    <a:pt x="2871271" y="2871270"/>
                  </a:lnTo>
                  <a:lnTo>
                    <a:pt x="0" y="2871270"/>
                  </a:lnTo>
                  <a:close/>
                </a:path>
              </a:pathLst>
            </a:custGeom>
            <a:noFill/>
            <a:ln w="19050" cap="flat">
              <a:solidFill>
                <a:schemeClr val="accent2">
                  <a:lumMod val="20000"/>
                  <a:lumOff val="80000"/>
                </a:schemeClr>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56395CC-09C4-6D86-141B-861B41E47920}"/>
                </a:ext>
              </a:extLst>
            </p:cNvPr>
            <p:cNvSpPr/>
            <p:nvPr/>
          </p:nvSpPr>
          <p:spPr>
            <a:xfrm>
              <a:off x="4061613" y="1394614"/>
              <a:ext cx="4069931" cy="4069930"/>
            </a:xfrm>
            <a:custGeom>
              <a:avLst/>
              <a:gdLst>
                <a:gd name="connsiteX0" fmla="*/ 2035545 w 4069931"/>
                <a:gd name="connsiteY0" fmla="*/ 0 h 4069930"/>
                <a:gd name="connsiteX1" fmla="*/ 596435 w 4069931"/>
                <a:gd name="connsiteY1" fmla="*/ 595592 h 4069930"/>
                <a:gd name="connsiteX2" fmla="*/ 0 w 4069931"/>
                <a:gd name="connsiteY2" fmla="*/ 2034386 h 4069930"/>
                <a:gd name="connsiteX3" fmla="*/ 595592 w 4069931"/>
                <a:gd name="connsiteY3" fmla="*/ 3473496 h 4069930"/>
                <a:gd name="connsiteX4" fmla="*/ 2034387 w 4069931"/>
                <a:gd name="connsiteY4" fmla="*/ 4069930 h 4069930"/>
                <a:gd name="connsiteX5" fmla="*/ 3473498 w 4069931"/>
                <a:gd name="connsiteY5" fmla="*/ 3474339 h 4069930"/>
                <a:gd name="connsiteX6" fmla="*/ 4069932 w 4069931"/>
                <a:gd name="connsiteY6" fmla="*/ 2035544 h 4069930"/>
                <a:gd name="connsiteX7" fmla="*/ 3474340 w 4069931"/>
                <a:gd name="connsiteY7" fmla="*/ 596434 h 4069930"/>
                <a:gd name="connsiteX8" fmla="*/ 2035545 w 4069931"/>
                <a:gd name="connsiteY8" fmla="*/ 0 h 406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9931" h="4069930">
                  <a:moveTo>
                    <a:pt x="2035545" y="0"/>
                  </a:moveTo>
                  <a:lnTo>
                    <a:pt x="596435" y="595592"/>
                  </a:lnTo>
                  <a:lnTo>
                    <a:pt x="0" y="2034386"/>
                  </a:lnTo>
                  <a:lnTo>
                    <a:pt x="595592" y="3473496"/>
                  </a:lnTo>
                  <a:lnTo>
                    <a:pt x="2034387" y="4069930"/>
                  </a:lnTo>
                  <a:lnTo>
                    <a:pt x="3473498" y="3474339"/>
                  </a:lnTo>
                  <a:lnTo>
                    <a:pt x="4069932" y="2035544"/>
                  </a:lnTo>
                  <a:lnTo>
                    <a:pt x="3474340" y="596434"/>
                  </a:lnTo>
                  <a:lnTo>
                    <a:pt x="2035545" y="0"/>
                  </a:lnTo>
                  <a:close/>
                </a:path>
              </a:pathLst>
            </a:custGeom>
            <a:noFill/>
            <a:ln w="19050" cap="flat">
              <a:solidFill>
                <a:schemeClr val="accent2">
                  <a:lumMod val="20000"/>
                  <a:lumOff val="80000"/>
                </a:schemeClr>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5F6078B-06DE-64EF-EE13-7CE88FD2D8E9}"/>
                </a:ext>
              </a:extLst>
            </p:cNvPr>
            <p:cNvSpPr/>
            <p:nvPr/>
          </p:nvSpPr>
          <p:spPr>
            <a:xfrm>
              <a:off x="4660891" y="1394614"/>
              <a:ext cx="2871375" cy="3482343"/>
            </a:xfrm>
            <a:custGeom>
              <a:avLst/>
              <a:gdLst>
                <a:gd name="connsiteX0" fmla="*/ 1435635 w 2871375"/>
                <a:gd name="connsiteY0" fmla="*/ 0 h 3482343"/>
                <a:gd name="connsiteX1" fmla="*/ 0 w 2871375"/>
                <a:gd name="connsiteY1" fmla="*/ 3482343 h 3482343"/>
                <a:gd name="connsiteX2" fmla="*/ 2871375 w 2871375"/>
                <a:gd name="connsiteY2" fmla="*/ 3482343 h 3482343"/>
                <a:gd name="connsiteX3" fmla="*/ 1435635 w 2871375"/>
                <a:gd name="connsiteY3" fmla="*/ 0 h 3482343"/>
              </a:gdLst>
              <a:ahLst/>
              <a:cxnLst>
                <a:cxn ang="0">
                  <a:pos x="connsiteX0" y="connsiteY0"/>
                </a:cxn>
                <a:cxn ang="0">
                  <a:pos x="connsiteX1" y="connsiteY1"/>
                </a:cxn>
                <a:cxn ang="0">
                  <a:pos x="connsiteX2" y="connsiteY2"/>
                </a:cxn>
                <a:cxn ang="0">
                  <a:pos x="connsiteX3" y="connsiteY3"/>
                </a:cxn>
              </a:cxnLst>
              <a:rect l="l" t="t" r="r" b="b"/>
              <a:pathLst>
                <a:path w="2871375" h="3482343">
                  <a:moveTo>
                    <a:pt x="1435635" y="0"/>
                  </a:moveTo>
                  <a:lnTo>
                    <a:pt x="0" y="3482343"/>
                  </a:lnTo>
                  <a:lnTo>
                    <a:pt x="2871375" y="3482343"/>
                  </a:lnTo>
                  <a:lnTo>
                    <a:pt x="1435635" y="0"/>
                  </a:lnTo>
                  <a:close/>
                </a:path>
              </a:pathLst>
            </a:custGeom>
            <a:noFill/>
            <a:ln w="19050" cap="flat">
              <a:solidFill>
                <a:schemeClr val="accent2">
                  <a:lumMod val="20000"/>
                  <a:lumOff val="80000"/>
                </a:schemeClr>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8208647-400C-60F6-9E10-CD43A391589F}"/>
                </a:ext>
              </a:extLst>
            </p:cNvPr>
            <p:cNvSpPr/>
            <p:nvPr/>
          </p:nvSpPr>
          <p:spPr>
            <a:xfrm>
              <a:off x="4657626" y="1990627"/>
              <a:ext cx="3477604" cy="3477603"/>
            </a:xfrm>
            <a:custGeom>
              <a:avLst/>
              <a:gdLst>
                <a:gd name="connsiteX0" fmla="*/ 3477605 w 3477604"/>
                <a:gd name="connsiteY0" fmla="*/ 1447220 h 3477603"/>
                <a:gd name="connsiteX1" fmla="*/ 0 w 3477604"/>
                <a:gd name="connsiteY1" fmla="*/ 0 h 3477603"/>
                <a:gd name="connsiteX2" fmla="*/ 1447220 w 3477604"/>
                <a:gd name="connsiteY2" fmla="*/ 3477604 h 3477603"/>
              </a:gdLst>
              <a:ahLst/>
              <a:cxnLst>
                <a:cxn ang="0">
                  <a:pos x="connsiteX0" y="connsiteY0"/>
                </a:cxn>
                <a:cxn ang="0">
                  <a:pos x="connsiteX1" y="connsiteY1"/>
                </a:cxn>
                <a:cxn ang="0">
                  <a:pos x="connsiteX2" y="connsiteY2"/>
                </a:cxn>
              </a:cxnLst>
              <a:rect l="l" t="t" r="r" b="b"/>
              <a:pathLst>
                <a:path w="3477604" h="3477603">
                  <a:moveTo>
                    <a:pt x="3477605" y="1447220"/>
                  </a:moveTo>
                  <a:lnTo>
                    <a:pt x="0" y="0"/>
                  </a:lnTo>
                  <a:lnTo>
                    <a:pt x="1447220" y="3477604"/>
                  </a:lnTo>
                </a:path>
              </a:pathLst>
            </a:custGeom>
            <a:noFill/>
            <a:ln w="19050" cap="flat">
              <a:solidFill>
                <a:schemeClr val="accent2">
                  <a:lumMod val="20000"/>
                  <a:lumOff val="80000"/>
                </a:schemeClr>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BEA3B12-99FF-EC9C-A01A-0F156CFD35AE}"/>
                </a:ext>
              </a:extLst>
            </p:cNvPr>
            <p:cNvSpPr/>
            <p:nvPr/>
          </p:nvSpPr>
          <p:spPr>
            <a:xfrm>
              <a:off x="4061613" y="1993892"/>
              <a:ext cx="3482344" cy="2871374"/>
            </a:xfrm>
            <a:custGeom>
              <a:avLst/>
              <a:gdLst>
                <a:gd name="connsiteX0" fmla="*/ 0 w 3482344"/>
                <a:gd name="connsiteY0" fmla="*/ 1435634 h 2871374"/>
                <a:gd name="connsiteX1" fmla="*/ 3482345 w 3482344"/>
                <a:gd name="connsiteY1" fmla="*/ 2871374 h 2871374"/>
                <a:gd name="connsiteX2" fmla="*/ 3482345 w 3482344"/>
                <a:gd name="connsiteY2" fmla="*/ 0 h 2871374"/>
                <a:gd name="connsiteX3" fmla="*/ 0 w 3482344"/>
                <a:gd name="connsiteY3" fmla="*/ 1435634 h 2871374"/>
              </a:gdLst>
              <a:ahLst/>
              <a:cxnLst>
                <a:cxn ang="0">
                  <a:pos x="connsiteX0" y="connsiteY0"/>
                </a:cxn>
                <a:cxn ang="0">
                  <a:pos x="connsiteX1" y="connsiteY1"/>
                </a:cxn>
                <a:cxn ang="0">
                  <a:pos x="connsiteX2" y="connsiteY2"/>
                </a:cxn>
                <a:cxn ang="0">
                  <a:pos x="connsiteX3" y="connsiteY3"/>
                </a:cxn>
              </a:cxnLst>
              <a:rect l="l" t="t" r="r" b="b"/>
              <a:pathLst>
                <a:path w="3482344" h="2871374">
                  <a:moveTo>
                    <a:pt x="0" y="1435634"/>
                  </a:moveTo>
                  <a:lnTo>
                    <a:pt x="3482345" y="2871374"/>
                  </a:lnTo>
                  <a:lnTo>
                    <a:pt x="3482345" y="0"/>
                  </a:lnTo>
                  <a:lnTo>
                    <a:pt x="0" y="1435634"/>
                  </a:lnTo>
                  <a:close/>
                </a:path>
              </a:pathLst>
            </a:custGeom>
            <a:noFill/>
            <a:ln w="19050" cap="flat">
              <a:solidFill>
                <a:schemeClr val="accent2">
                  <a:lumMod val="20000"/>
                  <a:lumOff val="80000"/>
                </a:schemeClr>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3FA758C-143D-0F7A-5121-C4E613601C72}"/>
                </a:ext>
              </a:extLst>
            </p:cNvPr>
            <p:cNvSpPr/>
            <p:nvPr/>
          </p:nvSpPr>
          <p:spPr>
            <a:xfrm>
              <a:off x="4657626" y="3421206"/>
              <a:ext cx="3477604" cy="1447325"/>
            </a:xfrm>
            <a:custGeom>
              <a:avLst/>
              <a:gdLst>
                <a:gd name="connsiteX0" fmla="*/ 0 w 3477604"/>
                <a:gd name="connsiteY0" fmla="*/ 1447325 h 1447325"/>
                <a:gd name="connsiteX1" fmla="*/ 3477605 w 3477604"/>
                <a:gd name="connsiteY1" fmla="*/ 0 h 1447325"/>
              </a:gdLst>
              <a:ahLst/>
              <a:cxnLst>
                <a:cxn ang="0">
                  <a:pos x="connsiteX0" y="connsiteY0"/>
                </a:cxn>
                <a:cxn ang="0">
                  <a:pos x="connsiteX1" y="connsiteY1"/>
                </a:cxn>
              </a:cxnLst>
              <a:rect l="l" t="t" r="r" b="b"/>
              <a:pathLst>
                <a:path w="3477604" h="1447325">
                  <a:moveTo>
                    <a:pt x="0" y="1447325"/>
                  </a:moveTo>
                  <a:lnTo>
                    <a:pt x="3477605" y="0"/>
                  </a:lnTo>
                </a:path>
              </a:pathLst>
            </a:custGeom>
            <a:ln w="19050" cap="flat">
              <a:solidFill>
                <a:schemeClr val="accent2">
                  <a:lumMod val="20000"/>
                  <a:lumOff val="80000"/>
                </a:schemeClr>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745E0AE-5E6C-BB51-A706-6B7EBEB95E88}"/>
                </a:ext>
              </a:extLst>
            </p:cNvPr>
            <p:cNvSpPr/>
            <p:nvPr/>
          </p:nvSpPr>
          <p:spPr>
            <a:xfrm>
              <a:off x="4660891" y="1982096"/>
              <a:ext cx="2871375" cy="3482448"/>
            </a:xfrm>
            <a:custGeom>
              <a:avLst/>
              <a:gdLst>
                <a:gd name="connsiteX0" fmla="*/ 1435635 w 2871375"/>
                <a:gd name="connsiteY0" fmla="*/ 3482448 h 3482448"/>
                <a:gd name="connsiteX1" fmla="*/ 2871375 w 2871375"/>
                <a:gd name="connsiteY1" fmla="*/ 0 h 3482448"/>
                <a:gd name="connsiteX2" fmla="*/ 0 w 2871375"/>
                <a:gd name="connsiteY2" fmla="*/ 0 h 3482448"/>
              </a:gdLst>
              <a:ahLst/>
              <a:cxnLst>
                <a:cxn ang="0">
                  <a:pos x="connsiteX0" y="connsiteY0"/>
                </a:cxn>
                <a:cxn ang="0">
                  <a:pos x="connsiteX1" y="connsiteY1"/>
                </a:cxn>
                <a:cxn ang="0">
                  <a:pos x="connsiteX2" y="connsiteY2"/>
                </a:cxn>
              </a:cxnLst>
              <a:rect l="l" t="t" r="r" b="b"/>
              <a:pathLst>
                <a:path w="2871375" h="3482448">
                  <a:moveTo>
                    <a:pt x="1435635" y="3482448"/>
                  </a:moveTo>
                  <a:lnTo>
                    <a:pt x="2871375" y="0"/>
                  </a:lnTo>
                  <a:lnTo>
                    <a:pt x="0" y="0"/>
                  </a:lnTo>
                </a:path>
              </a:pathLst>
            </a:custGeom>
            <a:noFill/>
            <a:ln w="19050" cap="flat">
              <a:solidFill>
                <a:schemeClr val="accent2">
                  <a:lumMod val="20000"/>
                  <a:lumOff val="80000"/>
                </a:schemeClr>
              </a:solidFill>
              <a:prstDash val="solid"/>
              <a:miter/>
            </a:ln>
          </p:spPr>
          <p:txBody>
            <a:bodyPr rtlCol="0" anchor="ctr"/>
            <a:lstStyle/>
            <a:p>
              <a:endParaRPr lang="en-US"/>
            </a:p>
          </p:txBody>
        </p:sp>
      </p:grpSp>
      <p:sp>
        <p:nvSpPr>
          <p:cNvPr id="24" name="Freeform: Shape 23">
            <a:extLst>
              <a:ext uri="{FF2B5EF4-FFF2-40B4-BE49-F238E27FC236}">
                <a16:creationId xmlns:a16="http://schemas.microsoft.com/office/drawing/2014/main" id="{BC39DEE4-030C-98A9-C8C0-C013CD0CC156}"/>
              </a:ext>
            </a:extLst>
          </p:cNvPr>
          <p:cNvSpPr/>
          <p:nvPr/>
        </p:nvSpPr>
        <p:spPr>
          <a:xfrm>
            <a:off x="6983386" y="718991"/>
            <a:ext cx="1322414" cy="1322414"/>
          </a:xfrm>
          <a:custGeom>
            <a:avLst/>
            <a:gdLst>
              <a:gd name="connsiteX0" fmla="*/ 1322414 w 1322414"/>
              <a:gd name="connsiteY0" fmla="*/ 661207 h 1322414"/>
              <a:gd name="connsiteX1" fmla="*/ 661207 w 1322414"/>
              <a:gd name="connsiteY1" fmla="*/ 1322414 h 1322414"/>
              <a:gd name="connsiteX2" fmla="*/ 0 w 1322414"/>
              <a:gd name="connsiteY2" fmla="*/ 661207 h 1322414"/>
              <a:gd name="connsiteX3" fmla="*/ 661207 w 1322414"/>
              <a:gd name="connsiteY3" fmla="*/ 0 h 1322414"/>
              <a:gd name="connsiteX4" fmla="*/ 1322414 w 1322414"/>
              <a:gd name="connsiteY4" fmla="*/ 661207 h 132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414" h="1322414">
                <a:moveTo>
                  <a:pt x="1322414" y="661207"/>
                </a:moveTo>
                <a:cubicBezTo>
                  <a:pt x="1322414" y="1026382"/>
                  <a:pt x="1026382" y="1322414"/>
                  <a:pt x="661207" y="1322414"/>
                </a:cubicBezTo>
                <a:cubicBezTo>
                  <a:pt x="296032" y="1322414"/>
                  <a:pt x="0" y="1026382"/>
                  <a:pt x="0" y="661207"/>
                </a:cubicBezTo>
                <a:cubicBezTo>
                  <a:pt x="0" y="296032"/>
                  <a:pt x="296032" y="0"/>
                  <a:pt x="661207" y="0"/>
                </a:cubicBezTo>
                <a:cubicBezTo>
                  <a:pt x="1026382" y="0"/>
                  <a:pt x="1322414" y="296032"/>
                  <a:pt x="1322414" y="661207"/>
                </a:cubicBezTo>
                <a:close/>
              </a:path>
            </a:pathLst>
          </a:custGeom>
          <a:solidFill>
            <a:srgbClr val="FFFFFF"/>
          </a:solidFill>
          <a:ln w="25400" cap="flat">
            <a:solidFill>
              <a:schemeClr val="accent2"/>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76F31DB-A52F-17A7-1744-4C39F5AD0AED}"/>
              </a:ext>
            </a:extLst>
          </p:cNvPr>
          <p:cNvSpPr/>
          <p:nvPr/>
        </p:nvSpPr>
        <p:spPr>
          <a:xfrm>
            <a:off x="5548067" y="1313635"/>
            <a:ext cx="1322098" cy="1322414"/>
          </a:xfrm>
          <a:custGeom>
            <a:avLst/>
            <a:gdLst>
              <a:gd name="connsiteX0" fmla="*/ 660891 w 1322098"/>
              <a:gd name="connsiteY0" fmla="*/ 1322414 h 1322414"/>
              <a:gd name="connsiteX1" fmla="*/ 193370 w 1322098"/>
              <a:gd name="connsiteY1" fmla="*/ 1128728 h 1322414"/>
              <a:gd name="connsiteX2" fmla="*/ 193370 w 1322098"/>
              <a:gd name="connsiteY2" fmla="*/ 193686 h 1322414"/>
              <a:gd name="connsiteX3" fmla="*/ 660891 w 1322098"/>
              <a:gd name="connsiteY3" fmla="*/ 0 h 1322414"/>
              <a:gd name="connsiteX4" fmla="*/ 1128413 w 1322098"/>
              <a:gd name="connsiteY4" fmla="*/ 193686 h 1322414"/>
              <a:gd name="connsiteX5" fmla="*/ 1322099 w 1322098"/>
              <a:gd name="connsiteY5" fmla="*/ 661207 h 1322414"/>
              <a:gd name="connsiteX6" fmla="*/ 1128413 w 1322098"/>
              <a:gd name="connsiteY6" fmla="*/ 1128728 h 1322414"/>
              <a:gd name="connsiteX7" fmla="*/ 660891 w 1322098"/>
              <a:gd name="connsiteY7" fmla="*/ 1322414 h 132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2098" h="1322414">
                <a:moveTo>
                  <a:pt x="660891" y="1322414"/>
                </a:moveTo>
                <a:cubicBezTo>
                  <a:pt x="484267" y="1322414"/>
                  <a:pt x="318281" y="1253639"/>
                  <a:pt x="193370" y="1128728"/>
                </a:cubicBezTo>
                <a:cubicBezTo>
                  <a:pt x="-64457" y="870902"/>
                  <a:pt x="-64457" y="451407"/>
                  <a:pt x="193370" y="193686"/>
                </a:cubicBezTo>
                <a:cubicBezTo>
                  <a:pt x="318281" y="68775"/>
                  <a:pt x="484267" y="0"/>
                  <a:pt x="660891" y="0"/>
                </a:cubicBezTo>
                <a:cubicBezTo>
                  <a:pt x="837515" y="0"/>
                  <a:pt x="1003502" y="68775"/>
                  <a:pt x="1128413" y="193686"/>
                </a:cubicBezTo>
                <a:cubicBezTo>
                  <a:pt x="1253324" y="318597"/>
                  <a:pt x="1322099" y="484583"/>
                  <a:pt x="1322099" y="661207"/>
                </a:cubicBezTo>
                <a:cubicBezTo>
                  <a:pt x="1322099" y="837831"/>
                  <a:pt x="1253324" y="1003817"/>
                  <a:pt x="1128413" y="1128728"/>
                </a:cubicBezTo>
                <a:cubicBezTo>
                  <a:pt x="1003502" y="1253639"/>
                  <a:pt x="837515" y="1322414"/>
                  <a:pt x="660891" y="1322414"/>
                </a:cubicBezTo>
                <a:close/>
              </a:path>
            </a:pathLst>
          </a:custGeom>
          <a:solidFill>
            <a:srgbClr val="FFFFFF"/>
          </a:solidFill>
          <a:ln w="25400" cap="flat">
            <a:solidFill>
              <a:schemeClr val="accent2"/>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A3F0194-C460-81BA-8F0A-54C2F0839396}"/>
              </a:ext>
            </a:extLst>
          </p:cNvPr>
          <p:cNvSpPr/>
          <p:nvPr/>
        </p:nvSpPr>
        <p:spPr>
          <a:xfrm rot="16753201">
            <a:off x="4953050" y="2749375"/>
            <a:ext cx="1322414" cy="1322413"/>
          </a:xfrm>
          <a:custGeom>
            <a:avLst/>
            <a:gdLst>
              <a:gd name="connsiteX0" fmla="*/ 1322414 w 1322414"/>
              <a:gd name="connsiteY0" fmla="*/ 661207 h 1322413"/>
              <a:gd name="connsiteX1" fmla="*/ 661207 w 1322414"/>
              <a:gd name="connsiteY1" fmla="*/ 1322414 h 1322413"/>
              <a:gd name="connsiteX2" fmla="*/ 0 w 1322414"/>
              <a:gd name="connsiteY2" fmla="*/ 661207 h 1322413"/>
              <a:gd name="connsiteX3" fmla="*/ 661207 w 1322414"/>
              <a:gd name="connsiteY3" fmla="*/ 0 h 1322413"/>
              <a:gd name="connsiteX4" fmla="*/ 1322414 w 1322414"/>
              <a:gd name="connsiteY4" fmla="*/ 661207 h 1322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414" h="1322413">
                <a:moveTo>
                  <a:pt x="1322414" y="661207"/>
                </a:moveTo>
                <a:cubicBezTo>
                  <a:pt x="1322414" y="1026381"/>
                  <a:pt x="1026382" y="1322414"/>
                  <a:pt x="661207" y="1322414"/>
                </a:cubicBezTo>
                <a:cubicBezTo>
                  <a:pt x="296032" y="1322414"/>
                  <a:pt x="0" y="1026381"/>
                  <a:pt x="0" y="661207"/>
                </a:cubicBezTo>
                <a:cubicBezTo>
                  <a:pt x="0" y="296032"/>
                  <a:pt x="296032" y="0"/>
                  <a:pt x="661207" y="0"/>
                </a:cubicBezTo>
                <a:cubicBezTo>
                  <a:pt x="1026382" y="0"/>
                  <a:pt x="1322414" y="296032"/>
                  <a:pt x="1322414" y="661207"/>
                </a:cubicBezTo>
                <a:close/>
              </a:path>
            </a:pathLst>
          </a:custGeom>
          <a:solidFill>
            <a:srgbClr val="FFFFFF"/>
          </a:solidFill>
          <a:ln w="25400" cap="flat">
            <a:solidFill>
              <a:schemeClr val="accent2"/>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28DE11-D517-C71B-DEDD-2B60E3581E51}"/>
              </a:ext>
            </a:extLst>
          </p:cNvPr>
          <p:cNvSpPr/>
          <p:nvPr/>
        </p:nvSpPr>
        <p:spPr>
          <a:xfrm>
            <a:off x="5548067" y="4185009"/>
            <a:ext cx="1321782" cy="1322414"/>
          </a:xfrm>
          <a:custGeom>
            <a:avLst/>
            <a:gdLst>
              <a:gd name="connsiteX0" fmla="*/ 660891 w 1321782"/>
              <a:gd name="connsiteY0" fmla="*/ 1322414 h 1322414"/>
              <a:gd name="connsiteX1" fmla="*/ 193370 w 1321782"/>
              <a:gd name="connsiteY1" fmla="*/ 1128728 h 1322414"/>
              <a:gd name="connsiteX2" fmla="*/ 193370 w 1321782"/>
              <a:gd name="connsiteY2" fmla="*/ 193686 h 1322414"/>
              <a:gd name="connsiteX3" fmla="*/ 660891 w 1321782"/>
              <a:gd name="connsiteY3" fmla="*/ 0 h 1322414"/>
              <a:gd name="connsiteX4" fmla="*/ 1128413 w 1321782"/>
              <a:gd name="connsiteY4" fmla="*/ 193686 h 1322414"/>
              <a:gd name="connsiteX5" fmla="*/ 1128413 w 1321782"/>
              <a:gd name="connsiteY5" fmla="*/ 1128728 h 1322414"/>
              <a:gd name="connsiteX6" fmla="*/ 660891 w 1321782"/>
              <a:gd name="connsiteY6" fmla="*/ 1322414 h 132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782" h="1322414">
                <a:moveTo>
                  <a:pt x="660891" y="1322414"/>
                </a:moveTo>
                <a:cubicBezTo>
                  <a:pt x="484267" y="1322414"/>
                  <a:pt x="318281" y="1253639"/>
                  <a:pt x="193370" y="1128728"/>
                </a:cubicBezTo>
                <a:cubicBezTo>
                  <a:pt x="-64457" y="870902"/>
                  <a:pt x="-64457" y="451407"/>
                  <a:pt x="193370" y="193686"/>
                </a:cubicBezTo>
                <a:cubicBezTo>
                  <a:pt x="318281" y="68775"/>
                  <a:pt x="484267" y="0"/>
                  <a:pt x="660891" y="0"/>
                </a:cubicBezTo>
                <a:cubicBezTo>
                  <a:pt x="837515" y="0"/>
                  <a:pt x="1003502" y="68775"/>
                  <a:pt x="1128413" y="193686"/>
                </a:cubicBezTo>
                <a:cubicBezTo>
                  <a:pt x="1386239" y="451512"/>
                  <a:pt x="1386239" y="871007"/>
                  <a:pt x="1128413" y="1128728"/>
                </a:cubicBezTo>
                <a:cubicBezTo>
                  <a:pt x="1003502" y="1253639"/>
                  <a:pt x="837515" y="1322414"/>
                  <a:pt x="660891" y="1322414"/>
                </a:cubicBezTo>
                <a:close/>
              </a:path>
            </a:pathLst>
          </a:custGeom>
          <a:solidFill>
            <a:srgbClr val="FFFFFF"/>
          </a:solidFill>
          <a:ln w="25400" cap="flat">
            <a:solidFill>
              <a:schemeClr val="accent2"/>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06BBBEA-2414-A9C1-4D29-3312543E60E3}"/>
              </a:ext>
            </a:extLst>
          </p:cNvPr>
          <p:cNvSpPr/>
          <p:nvPr/>
        </p:nvSpPr>
        <p:spPr>
          <a:xfrm>
            <a:off x="6983386" y="4779653"/>
            <a:ext cx="1322414" cy="1322414"/>
          </a:xfrm>
          <a:custGeom>
            <a:avLst/>
            <a:gdLst>
              <a:gd name="connsiteX0" fmla="*/ 1322414 w 1322414"/>
              <a:gd name="connsiteY0" fmla="*/ 661207 h 1322414"/>
              <a:gd name="connsiteX1" fmla="*/ 661207 w 1322414"/>
              <a:gd name="connsiteY1" fmla="*/ 1322414 h 1322414"/>
              <a:gd name="connsiteX2" fmla="*/ 0 w 1322414"/>
              <a:gd name="connsiteY2" fmla="*/ 661207 h 1322414"/>
              <a:gd name="connsiteX3" fmla="*/ 661207 w 1322414"/>
              <a:gd name="connsiteY3" fmla="*/ 0 h 1322414"/>
              <a:gd name="connsiteX4" fmla="*/ 1322414 w 1322414"/>
              <a:gd name="connsiteY4" fmla="*/ 661207 h 132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414" h="1322414">
                <a:moveTo>
                  <a:pt x="1322414" y="661207"/>
                </a:moveTo>
                <a:cubicBezTo>
                  <a:pt x="1322414" y="1026381"/>
                  <a:pt x="1026382" y="1322414"/>
                  <a:pt x="661207" y="1322414"/>
                </a:cubicBezTo>
                <a:cubicBezTo>
                  <a:pt x="296032" y="1322414"/>
                  <a:pt x="0" y="1026381"/>
                  <a:pt x="0" y="661207"/>
                </a:cubicBezTo>
                <a:cubicBezTo>
                  <a:pt x="0" y="296032"/>
                  <a:pt x="296032" y="0"/>
                  <a:pt x="661207" y="0"/>
                </a:cubicBezTo>
                <a:cubicBezTo>
                  <a:pt x="1026382" y="0"/>
                  <a:pt x="1322414" y="296032"/>
                  <a:pt x="1322414" y="661207"/>
                </a:cubicBezTo>
                <a:close/>
              </a:path>
            </a:pathLst>
          </a:custGeom>
          <a:solidFill>
            <a:srgbClr val="FFFFFF"/>
          </a:solidFill>
          <a:ln w="25400" cap="flat">
            <a:solidFill>
              <a:schemeClr val="accent2"/>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166831D-0EB5-BCAD-50B7-EC0B45AA91ED}"/>
              </a:ext>
            </a:extLst>
          </p:cNvPr>
          <p:cNvSpPr/>
          <p:nvPr/>
        </p:nvSpPr>
        <p:spPr>
          <a:xfrm>
            <a:off x="8419442" y="4185009"/>
            <a:ext cx="1321782" cy="1322414"/>
          </a:xfrm>
          <a:custGeom>
            <a:avLst/>
            <a:gdLst>
              <a:gd name="connsiteX0" fmla="*/ 660891 w 1321782"/>
              <a:gd name="connsiteY0" fmla="*/ 1322414 h 1322414"/>
              <a:gd name="connsiteX1" fmla="*/ 193370 w 1321782"/>
              <a:gd name="connsiteY1" fmla="*/ 1128728 h 1322414"/>
              <a:gd name="connsiteX2" fmla="*/ 193370 w 1321782"/>
              <a:gd name="connsiteY2" fmla="*/ 193686 h 1322414"/>
              <a:gd name="connsiteX3" fmla="*/ 660891 w 1321782"/>
              <a:gd name="connsiteY3" fmla="*/ 0 h 1322414"/>
              <a:gd name="connsiteX4" fmla="*/ 1128413 w 1321782"/>
              <a:gd name="connsiteY4" fmla="*/ 193686 h 1322414"/>
              <a:gd name="connsiteX5" fmla="*/ 1128413 w 1321782"/>
              <a:gd name="connsiteY5" fmla="*/ 1128728 h 1322414"/>
              <a:gd name="connsiteX6" fmla="*/ 660891 w 1321782"/>
              <a:gd name="connsiteY6" fmla="*/ 1322414 h 132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782" h="1322414">
                <a:moveTo>
                  <a:pt x="660891" y="1322414"/>
                </a:moveTo>
                <a:cubicBezTo>
                  <a:pt x="484268" y="1322414"/>
                  <a:pt x="318281" y="1253639"/>
                  <a:pt x="193370" y="1128728"/>
                </a:cubicBezTo>
                <a:cubicBezTo>
                  <a:pt x="-64457" y="870902"/>
                  <a:pt x="-64457" y="451407"/>
                  <a:pt x="193370" y="193686"/>
                </a:cubicBezTo>
                <a:cubicBezTo>
                  <a:pt x="318281" y="68775"/>
                  <a:pt x="484268" y="0"/>
                  <a:pt x="660891" y="0"/>
                </a:cubicBezTo>
                <a:cubicBezTo>
                  <a:pt x="837515" y="0"/>
                  <a:pt x="1003502" y="68775"/>
                  <a:pt x="1128413" y="193686"/>
                </a:cubicBezTo>
                <a:cubicBezTo>
                  <a:pt x="1386239" y="451512"/>
                  <a:pt x="1386239" y="871007"/>
                  <a:pt x="1128413" y="1128728"/>
                </a:cubicBezTo>
                <a:cubicBezTo>
                  <a:pt x="1003502" y="1253639"/>
                  <a:pt x="837515" y="1322414"/>
                  <a:pt x="660891" y="1322414"/>
                </a:cubicBezTo>
                <a:close/>
              </a:path>
            </a:pathLst>
          </a:custGeom>
          <a:solidFill>
            <a:srgbClr val="FFFFFF"/>
          </a:solidFill>
          <a:ln w="25400" cap="flat">
            <a:solidFill>
              <a:schemeClr val="accent2"/>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0F17F5A-7D6F-F1E6-F2AC-97DE8B600012}"/>
              </a:ext>
            </a:extLst>
          </p:cNvPr>
          <p:cNvSpPr/>
          <p:nvPr/>
        </p:nvSpPr>
        <p:spPr>
          <a:xfrm>
            <a:off x="9013770" y="2749269"/>
            <a:ext cx="1322414" cy="1322414"/>
          </a:xfrm>
          <a:custGeom>
            <a:avLst/>
            <a:gdLst>
              <a:gd name="connsiteX0" fmla="*/ 1322414 w 1322414"/>
              <a:gd name="connsiteY0" fmla="*/ 661207 h 1322414"/>
              <a:gd name="connsiteX1" fmla="*/ 661207 w 1322414"/>
              <a:gd name="connsiteY1" fmla="*/ 1322414 h 1322414"/>
              <a:gd name="connsiteX2" fmla="*/ 0 w 1322414"/>
              <a:gd name="connsiteY2" fmla="*/ 661207 h 1322414"/>
              <a:gd name="connsiteX3" fmla="*/ 661207 w 1322414"/>
              <a:gd name="connsiteY3" fmla="*/ 0 h 1322414"/>
              <a:gd name="connsiteX4" fmla="*/ 1322414 w 1322414"/>
              <a:gd name="connsiteY4" fmla="*/ 661207 h 132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414" h="1322414">
                <a:moveTo>
                  <a:pt x="1322414" y="661207"/>
                </a:moveTo>
                <a:cubicBezTo>
                  <a:pt x="1322414" y="1026381"/>
                  <a:pt x="1026382" y="1322414"/>
                  <a:pt x="661207" y="1322414"/>
                </a:cubicBezTo>
                <a:cubicBezTo>
                  <a:pt x="296033" y="1322414"/>
                  <a:pt x="0" y="1026381"/>
                  <a:pt x="0" y="661207"/>
                </a:cubicBezTo>
                <a:cubicBezTo>
                  <a:pt x="0" y="296032"/>
                  <a:pt x="296033" y="0"/>
                  <a:pt x="661207" y="0"/>
                </a:cubicBezTo>
                <a:cubicBezTo>
                  <a:pt x="1026382" y="0"/>
                  <a:pt x="1322414" y="296032"/>
                  <a:pt x="1322414" y="661207"/>
                </a:cubicBezTo>
                <a:close/>
              </a:path>
            </a:pathLst>
          </a:custGeom>
          <a:solidFill>
            <a:srgbClr val="FFFFFF"/>
          </a:solidFill>
          <a:ln w="25400" cap="flat">
            <a:solidFill>
              <a:schemeClr val="accent2"/>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E62FCBB6-5194-E639-0295-4A0FACED50B8}"/>
              </a:ext>
            </a:extLst>
          </p:cNvPr>
          <p:cNvSpPr/>
          <p:nvPr/>
        </p:nvSpPr>
        <p:spPr>
          <a:xfrm>
            <a:off x="8419442" y="1313635"/>
            <a:ext cx="1321782" cy="1322414"/>
          </a:xfrm>
          <a:custGeom>
            <a:avLst/>
            <a:gdLst>
              <a:gd name="connsiteX0" fmla="*/ 660891 w 1321782"/>
              <a:gd name="connsiteY0" fmla="*/ 1322414 h 1322414"/>
              <a:gd name="connsiteX1" fmla="*/ 193370 w 1321782"/>
              <a:gd name="connsiteY1" fmla="*/ 1128728 h 1322414"/>
              <a:gd name="connsiteX2" fmla="*/ 193370 w 1321782"/>
              <a:gd name="connsiteY2" fmla="*/ 193686 h 1322414"/>
              <a:gd name="connsiteX3" fmla="*/ 660891 w 1321782"/>
              <a:gd name="connsiteY3" fmla="*/ 0 h 1322414"/>
              <a:gd name="connsiteX4" fmla="*/ 1128413 w 1321782"/>
              <a:gd name="connsiteY4" fmla="*/ 193686 h 1322414"/>
              <a:gd name="connsiteX5" fmla="*/ 1128413 w 1321782"/>
              <a:gd name="connsiteY5" fmla="*/ 1128728 h 1322414"/>
              <a:gd name="connsiteX6" fmla="*/ 660891 w 1321782"/>
              <a:gd name="connsiteY6" fmla="*/ 1322414 h 132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782" h="1322414">
                <a:moveTo>
                  <a:pt x="660891" y="1322414"/>
                </a:moveTo>
                <a:cubicBezTo>
                  <a:pt x="484268" y="1322414"/>
                  <a:pt x="318281" y="1253639"/>
                  <a:pt x="193370" y="1128728"/>
                </a:cubicBezTo>
                <a:cubicBezTo>
                  <a:pt x="-64457" y="870902"/>
                  <a:pt x="-64457" y="451407"/>
                  <a:pt x="193370" y="193686"/>
                </a:cubicBezTo>
                <a:cubicBezTo>
                  <a:pt x="318281" y="68775"/>
                  <a:pt x="484268" y="0"/>
                  <a:pt x="660891" y="0"/>
                </a:cubicBezTo>
                <a:cubicBezTo>
                  <a:pt x="837515" y="0"/>
                  <a:pt x="1003502" y="68775"/>
                  <a:pt x="1128413" y="193686"/>
                </a:cubicBezTo>
                <a:cubicBezTo>
                  <a:pt x="1386239" y="451512"/>
                  <a:pt x="1386239" y="871007"/>
                  <a:pt x="1128413" y="1128728"/>
                </a:cubicBezTo>
                <a:cubicBezTo>
                  <a:pt x="1003502" y="1253639"/>
                  <a:pt x="837515" y="1322414"/>
                  <a:pt x="660891" y="1322414"/>
                </a:cubicBezTo>
                <a:close/>
              </a:path>
            </a:pathLst>
          </a:custGeom>
          <a:solidFill>
            <a:srgbClr val="FFFFFF"/>
          </a:solidFill>
          <a:ln w="25400" cap="flat">
            <a:solidFill>
              <a:schemeClr val="accent2"/>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F3AF34FE-BCB7-E6D2-58C8-60A26B341D59}"/>
              </a:ext>
            </a:extLst>
          </p:cNvPr>
          <p:cNvSpPr/>
          <p:nvPr/>
        </p:nvSpPr>
        <p:spPr>
          <a:xfrm>
            <a:off x="6827721" y="2593604"/>
            <a:ext cx="1633744" cy="1633743"/>
          </a:xfrm>
          <a:custGeom>
            <a:avLst/>
            <a:gdLst>
              <a:gd name="connsiteX0" fmla="*/ 1633744 w 1633744"/>
              <a:gd name="connsiteY0" fmla="*/ 816872 h 1633743"/>
              <a:gd name="connsiteX1" fmla="*/ 816872 w 1633744"/>
              <a:gd name="connsiteY1" fmla="*/ 1633744 h 1633743"/>
              <a:gd name="connsiteX2" fmla="*/ 0 w 1633744"/>
              <a:gd name="connsiteY2" fmla="*/ 816872 h 1633743"/>
              <a:gd name="connsiteX3" fmla="*/ 816872 w 1633744"/>
              <a:gd name="connsiteY3" fmla="*/ 0 h 1633743"/>
              <a:gd name="connsiteX4" fmla="*/ 1633744 w 1633744"/>
              <a:gd name="connsiteY4" fmla="*/ 816872 h 1633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744" h="1633743">
                <a:moveTo>
                  <a:pt x="1633744" y="816872"/>
                </a:moveTo>
                <a:cubicBezTo>
                  <a:pt x="1633744" y="1268018"/>
                  <a:pt x="1268018" y="1633744"/>
                  <a:pt x="816872" y="1633744"/>
                </a:cubicBezTo>
                <a:cubicBezTo>
                  <a:pt x="365726" y="1633744"/>
                  <a:pt x="0" y="1268018"/>
                  <a:pt x="0" y="816872"/>
                </a:cubicBezTo>
                <a:cubicBezTo>
                  <a:pt x="0" y="365726"/>
                  <a:pt x="365726" y="0"/>
                  <a:pt x="816872" y="0"/>
                </a:cubicBezTo>
                <a:cubicBezTo>
                  <a:pt x="1268018" y="0"/>
                  <a:pt x="1633744" y="365726"/>
                  <a:pt x="1633744" y="816872"/>
                </a:cubicBezTo>
                <a:close/>
              </a:path>
            </a:pathLst>
          </a:custGeom>
          <a:solidFill>
            <a:srgbClr val="FFFFFF"/>
          </a:solidFill>
          <a:ln w="25400" cap="flat">
            <a:solidFill>
              <a:schemeClr val="accent2"/>
            </a:solidFill>
            <a:prstDash val="solid"/>
            <a:miter/>
          </a:ln>
        </p:spPr>
        <p:txBody>
          <a:bodyPr rtlCol="0" anchor="ctr"/>
          <a:lstStyle/>
          <a:p>
            <a:endParaRPr lang="en-US"/>
          </a:p>
        </p:txBody>
      </p:sp>
      <p:sp>
        <p:nvSpPr>
          <p:cNvPr id="44" name="TextBox 43">
            <a:extLst>
              <a:ext uri="{FF2B5EF4-FFF2-40B4-BE49-F238E27FC236}">
                <a16:creationId xmlns:a16="http://schemas.microsoft.com/office/drawing/2014/main" id="{DC078A8B-7D0F-54C6-9E5F-0471890EC13D}"/>
              </a:ext>
            </a:extLst>
          </p:cNvPr>
          <p:cNvSpPr txBox="1"/>
          <p:nvPr/>
        </p:nvSpPr>
        <p:spPr>
          <a:xfrm>
            <a:off x="6977093" y="1368840"/>
            <a:ext cx="1333948" cy="480131"/>
          </a:xfrm>
          <a:prstGeom prst="rect">
            <a:avLst/>
          </a:prstGeom>
          <a:noFill/>
        </p:spPr>
        <p:txBody>
          <a:bodyPr wrap="square">
            <a:spAutoFit/>
          </a:bodyPr>
          <a:lstStyle/>
          <a:p>
            <a:pPr algn="ctr">
              <a:lnSpc>
                <a:spcPct val="90000"/>
              </a:lnSpc>
            </a:pPr>
            <a:r>
              <a:rPr lang="en-US" sz="1400" dirty="0"/>
              <a:t>Malware</a:t>
            </a:r>
          </a:p>
          <a:p>
            <a:pPr algn="ctr">
              <a:lnSpc>
                <a:spcPct val="90000"/>
              </a:lnSpc>
            </a:pPr>
            <a:r>
              <a:rPr lang="en-US" sz="1400" dirty="0"/>
              <a:t>Prevention</a:t>
            </a:r>
          </a:p>
        </p:txBody>
      </p:sp>
      <p:sp>
        <p:nvSpPr>
          <p:cNvPr id="45" name="TextBox 44">
            <a:extLst>
              <a:ext uri="{FF2B5EF4-FFF2-40B4-BE49-F238E27FC236}">
                <a16:creationId xmlns:a16="http://schemas.microsoft.com/office/drawing/2014/main" id="{A708132B-4F6E-BCB6-1CD4-A8BEF4B6825A}"/>
              </a:ext>
            </a:extLst>
          </p:cNvPr>
          <p:cNvSpPr txBox="1"/>
          <p:nvPr/>
        </p:nvSpPr>
        <p:spPr>
          <a:xfrm>
            <a:off x="8429552" y="1944159"/>
            <a:ext cx="1311671" cy="480131"/>
          </a:xfrm>
          <a:prstGeom prst="rect">
            <a:avLst/>
          </a:prstGeom>
          <a:noFill/>
        </p:spPr>
        <p:txBody>
          <a:bodyPr wrap="square">
            <a:spAutoFit/>
          </a:bodyPr>
          <a:lstStyle/>
          <a:p>
            <a:pPr algn="ctr">
              <a:lnSpc>
                <a:spcPct val="90000"/>
              </a:lnSpc>
            </a:pPr>
            <a:r>
              <a:rPr lang="en-US" sz="1400" dirty="0"/>
              <a:t>Cyber </a:t>
            </a:r>
            <a:br>
              <a:rPr lang="en-US" sz="1400" dirty="0"/>
            </a:br>
            <a:r>
              <a:rPr lang="en-US" sz="1400" dirty="0"/>
              <a:t>Readiness</a:t>
            </a:r>
          </a:p>
        </p:txBody>
      </p:sp>
      <p:sp>
        <p:nvSpPr>
          <p:cNvPr id="46" name="TextBox 45">
            <a:extLst>
              <a:ext uri="{FF2B5EF4-FFF2-40B4-BE49-F238E27FC236}">
                <a16:creationId xmlns:a16="http://schemas.microsoft.com/office/drawing/2014/main" id="{28A700FD-0C31-2ACA-B511-44F43630848D}"/>
              </a:ext>
            </a:extLst>
          </p:cNvPr>
          <p:cNvSpPr txBox="1"/>
          <p:nvPr/>
        </p:nvSpPr>
        <p:spPr>
          <a:xfrm>
            <a:off x="9025167" y="3440956"/>
            <a:ext cx="1333948" cy="480131"/>
          </a:xfrm>
          <a:prstGeom prst="rect">
            <a:avLst/>
          </a:prstGeom>
          <a:noFill/>
        </p:spPr>
        <p:txBody>
          <a:bodyPr wrap="square">
            <a:spAutoFit/>
          </a:bodyPr>
          <a:lstStyle/>
          <a:p>
            <a:pPr algn="ctr">
              <a:lnSpc>
                <a:spcPct val="90000"/>
              </a:lnSpc>
            </a:pPr>
            <a:r>
              <a:rPr lang="en-US" sz="1400" dirty="0"/>
              <a:t>Managed </a:t>
            </a:r>
            <a:br>
              <a:rPr lang="en-US" sz="1400" dirty="0"/>
            </a:br>
            <a:r>
              <a:rPr lang="en-US" sz="1400" dirty="0"/>
              <a:t>SOC</a:t>
            </a:r>
          </a:p>
        </p:txBody>
      </p:sp>
      <p:sp>
        <p:nvSpPr>
          <p:cNvPr id="47" name="TextBox 46">
            <a:extLst>
              <a:ext uri="{FF2B5EF4-FFF2-40B4-BE49-F238E27FC236}">
                <a16:creationId xmlns:a16="http://schemas.microsoft.com/office/drawing/2014/main" id="{56F70D04-7008-D572-CC9A-6E47792AD2B0}"/>
              </a:ext>
            </a:extLst>
          </p:cNvPr>
          <p:cNvSpPr txBox="1"/>
          <p:nvPr/>
        </p:nvSpPr>
        <p:spPr>
          <a:xfrm>
            <a:off x="8413359" y="4761621"/>
            <a:ext cx="1333948" cy="674031"/>
          </a:xfrm>
          <a:prstGeom prst="rect">
            <a:avLst/>
          </a:prstGeom>
          <a:noFill/>
        </p:spPr>
        <p:txBody>
          <a:bodyPr wrap="square">
            <a:spAutoFit/>
          </a:bodyPr>
          <a:lstStyle/>
          <a:p>
            <a:pPr algn="ctr">
              <a:lnSpc>
                <a:spcPct val="90000"/>
              </a:lnSpc>
            </a:pPr>
            <a:r>
              <a:rPr lang="en-US" sz="1400" dirty="0"/>
              <a:t>Zero Trust Network </a:t>
            </a:r>
            <a:br>
              <a:rPr lang="en-US" sz="1400" dirty="0"/>
            </a:br>
            <a:r>
              <a:rPr lang="en-US" sz="1400" dirty="0"/>
              <a:t>Access</a:t>
            </a:r>
          </a:p>
        </p:txBody>
      </p:sp>
      <p:sp>
        <p:nvSpPr>
          <p:cNvPr id="48" name="TextBox 47">
            <a:extLst>
              <a:ext uri="{FF2B5EF4-FFF2-40B4-BE49-F238E27FC236}">
                <a16:creationId xmlns:a16="http://schemas.microsoft.com/office/drawing/2014/main" id="{DAFCCBAC-21A4-9C9E-6B3B-907D54CCF7BF}"/>
              </a:ext>
            </a:extLst>
          </p:cNvPr>
          <p:cNvSpPr txBox="1"/>
          <p:nvPr/>
        </p:nvSpPr>
        <p:spPr>
          <a:xfrm>
            <a:off x="6977093" y="5490733"/>
            <a:ext cx="1333948" cy="480131"/>
          </a:xfrm>
          <a:prstGeom prst="rect">
            <a:avLst/>
          </a:prstGeom>
          <a:noFill/>
        </p:spPr>
        <p:txBody>
          <a:bodyPr wrap="square">
            <a:spAutoFit/>
          </a:bodyPr>
          <a:lstStyle/>
          <a:p>
            <a:pPr algn="ctr">
              <a:lnSpc>
                <a:spcPct val="90000"/>
              </a:lnSpc>
            </a:pPr>
            <a:r>
              <a:rPr lang="en-US" sz="1400" dirty="0"/>
              <a:t>Secure Mobility</a:t>
            </a:r>
          </a:p>
        </p:txBody>
      </p:sp>
      <p:sp>
        <p:nvSpPr>
          <p:cNvPr id="49" name="TextBox 48">
            <a:extLst>
              <a:ext uri="{FF2B5EF4-FFF2-40B4-BE49-F238E27FC236}">
                <a16:creationId xmlns:a16="http://schemas.microsoft.com/office/drawing/2014/main" id="{67169655-8E1F-5124-8182-42BB3CB9F74D}"/>
              </a:ext>
            </a:extLst>
          </p:cNvPr>
          <p:cNvSpPr txBox="1"/>
          <p:nvPr/>
        </p:nvSpPr>
        <p:spPr>
          <a:xfrm>
            <a:off x="5530293" y="4875751"/>
            <a:ext cx="1333948" cy="480131"/>
          </a:xfrm>
          <a:prstGeom prst="rect">
            <a:avLst/>
          </a:prstGeom>
          <a:noFill/>
        </p:spPr>
        <p:txBody>
          <a:bodyPr wrap="square">
            <a:spAutoFit/>
          </a:bodyPr>
          <a:lstStyle/>
          <a:p>
            <a:pPr algn="ctr">
              <a:lnSpc>
                <a:spcPct val="90000"/>
              </a:lnSpc>
            </a:pPr>
            <a:r>
              <a:rPr lang="en-US" sz="1400" dirty="0"/>
              <a:t>Data Protection</a:t>
            </a:r>
          </a:p>
        </p:txBody>
      </p:sp>
      <p:sp>
        <p:nvSpPr>
          <p:cNvPr id="50" name="TextBox 49">
            <a:extLst>
              <a:ext uri="{FF2B5EF4-FFF2-40B4-BE49-F238E27FC236}">
                <a16:creationId xmlns:a16="http://schemas.microsoft.com/office/drawing/2014/main" id="{43533AA9-DAAA-A7A0-0261-76F619E26593}"/>
              </a:ext>
            </a:extLst>
          </p:cNvPr>
          <p:cNvSpPr txBox="1"/>
          <p:nvPr/>
        </p:nvSpPr>
        <p:spPr>
          <a:xfrm>
            <a:off x="4947340" y="3440956"/>
            <a:ext cx="1333948" cy="480131"/>
          </a:xfrm>
          <a:prstGeom prst="rect">
            <a:avLst/>
          </a:prstGeom>
          <a:noFill/>
        </p:spPr>
        <p:txBody>
          <a:bodyPr wrap="square">
            <a:spAutoFit/>
          </a:bodyPr>
          <a:lstStyle/>
          <a:p>
            <a:pPr algn="ctr">
              <a:lnSpc>
                <a:spcPct val="90000"/>
              </a:lnSpc>
            </a:pPr>
            <a:r>
              <a:rPr lang="en-US" sz="1400" dirty="0"/>
              <a:t>Critical Comms</a:t>
            </a:r>
          </a:p>
        </p:txBody>
      </p:sp>
      <p:sp>
        <p:nvSpPr>
          <p:cNvPr id="51" name="TextBox 50">
            <a:extLst>
              <a:ext uri="{FF2B5EF4-FFF2-40B4-BE49-F238E27FC236}">
                <a16:creationId xmlns:a16="http://schemas.microsoft.com/office/drawing/2014/main" id="{D800015B-24BC-2522-6493-F768C2E10620}"/>
              </a:ext>
            </a:extLst>
          </p:cNvPr>
          <p:cNvSpPr txBox="1"/>
          <p:nvPr/>
        </p:nvSpPr>
        <p:spPr>
          <a:xfrm>
            <a:off x="5548123" y="1944159"/>
            <a:ext cx="1333948" cy="480131"/>
          </a:xfrm>
          <a:prstGeom prst="rect">
            <a:avLst/>
          </a:prstGeom>
          <a:noFill/>
        </p:spPr>
        <p:txBody>
          <a:bodyPr wrap="square">
            <a:spAutoFit/>
          </a:bodyPr>
          <a:lstStyle/>
          <a:p>
            <a:pPr algn="ctr">
              <a:lnSpc>
                <a:spcPct val="90000"/>
              </a:lnSpc>
            </a:pPr>
            <a:r>
              <a:rPr lang="en-US" sz="1400" dirty="0"/>
              <a:t>SBOM Integrity</a:t>
            </a:r>
          </a:p>
        </p:txBody>
      </p:sp>
      <p:sp>
        <p:nvSpPr>
          <p:cNvPr id="62" name="Rectangle 61">
            <a:extLst>
              <a:ext uri="{FF2B5EF4-FFF2-40B4-BE49-F238E27FC236}">
                <a16:creationId xmlns:a16="http://schemas.microsoft.com/office/drawing/2014/main" id="{D4A630B6-D767-8BFD-1496-906CF82369A6}"/>
              </a:ext>
            </a:extLst>
          </p:cNvPr>
          <p:cNvSpPr/>
          <p:nvPr/>
        </p:nvSpPr>
        <p:spPr>
          <a:xfrm>
            <a:off x="0" y="6419654"/>
            <a:ext cx="12192000" cy="4383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56D1E6BD-79EE-6A3B-C7D1-60BEE79EF92A}"/>
              </a:ext>
            </a:extLst>
          </p:cNvPr>
          <p:cNvSpPr txBox="1"/>
          <p:nvPr/>
        </p:nvSpPr>
        <p:spPr>
          <a:xfrm>
            <a:off x="8305800" y="6549281"/>
            <a:ext cx="2743200" cy="200055"/>
          </a:xfrm>
          <a:prstGeom prst="rect">
            <a:avLst/>
          </a:prstGeom>
          <a:noFill/>
        </p:spPr>
        <p:txBody>
          <a:bodyPr wrap="square" rtlCol="0">
            <a:spAutoFit/>
          </a:bodyPr>
          <a:lstStyle/>
          <a:p>
            <a:pPr algn="r"/>
            <a:r>
              <a:rPr lang="en-US" sz="700" dirty="0">
                <a:solidFill>
                  <a:srgbClr val="FFFFFF"/>
                </a:solidFill>
              </a:rPr>
              <a:t>© </a:t>
            </a:r>
            <a:r>
              <a:rPr lang="en-CA" sz="700" dirty="0">
                <a:solidFill>
                  <a:srgbClr val="FFFFFF"/>
                </a:solidFill>
              </a:rPr>
              <a:t>2023 </a:t>
            </a:r>
            <a:r>
              <a:rPr lang="en-US" sz="700" baseline="0" dirty="0">
                <a:solidFill>
                  <a:srgbClr val="FFFFFF"/>
                </a:solidFill>
              </a:rPr>
              <a:t>BlackBerry</a:t>
            </a:r>
            <a:r>
              <a:rPr lang="en-US" sz="700" dirty="0">
                <a:solidFill>
                  <a:srgbClr val="FFFFFF"/>
                </a:solidFill>
              </a:rPr>
              <a:t>. All Rights Reserved.</a:t>
            </a:r>
          </a:p>
        </p:txBody>
      </p:sp>
      <p:sp>
        <p:nvSpPr>
          <p:cNvPr id="64" name="Slide Number Placeholder 4">
            <a:extLst>
              <a:ext uri="{FF2B5EF4-FFF2-40B4-BE49-F238E27FC236}">
                <a16:creationId xmlns:a16="http://schemas.microsoft.com/office/drawing/2014/main" id="{7837CA70-8419-7177-77B3-653994C3F6F4}"/>
              </a:ext>
            </a:extLst>
          </p:cNvPr>
          <p:cNvSpPr txBox="1">
            <a:spLocks noGrp="1"/>
          </p:cNvSpPr>
          <p:nvPr/>
        </p:nvSpPr>
        <p:spPr bwMode="auto">
          <a:xfrm rot="10800000" flipV="1">
            <a:off x="11379200" y="6539516"/>
            <a:ext cx="724891" cy="219586"/>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fld id="{C0D0805C-640A-49D9-81A6-59BD7BEBF471}" type="slidenum">
              <a:rPr kumimoji="0" lang="en-US" sz="700" b="0" i="0" u="none" strike="noStrike" kern="0" cap="none" spc="0" normalizeH="0" baseline="0" noProof="0" smtClean="0">
                <a:ln>
                  <a:noFill/>
                </a:ln>
                <a:solidFill>
                  <a:schemeClr val="bg1"/>
                </a:solidFill>
                <a:effectLst/>
                <a:uLnTx/>
                <a:uFillTx/>
              </a:rPr>
              <a:pPr marL="0" marR="0" lvl="0" indent="0" algn="ctr" defTabSz="914400" eaLnBrk="1" fontAlgn="auto" latinLnBrk="0" hangingPunct="1">
                <a:lnSpc>
                  <a:spcPct val="100000"/>
                </a:lnSpc>
                <a:spcBef>
                  <a:spcPct val="0"/>
                </a:spcBef>
                <a:spcAft>
                  <a:spcPts val="0"/>
                </a:spcAft>
                <a:buClrTx/>
                <a:buSzTx/>
                <a:buFontTx/>
                <a:buNone/>
                <a:tabLst/>
                <a:defRPr/>
              </a:pPr>
              <a:t>23</a:t>
            </a:fld>
            <a:endParaRPr kumimoji="0" lang="en-US" sz="700" b="0" i="0" u="none" strike="noStrike" kern="0" cap="none" spc="0" normalizeH="0" baseline="0" noProof="0" dirty="0">
              <a:ln>
                <a:noFill/>
              </a:ln>
              <a:solidFill>
                <a:schemeClr val="bg1"/>
              </a:solidFill>
              <a:effectLst/>
              <a:uLnTx/>
              <a:uFillTx/>
            </a:endParaRPr>
          </a:p>
        </p:txBody>
      </p:sp>
      <p:pic>
        <p:nvPicPr>
          <p:cNvPr id="65" name="Picture 64">
            <a:extLst>
              <a:ext uri="{FF2B5EF4-FFF2-40B4-BE49-F238E27FC236}">
                <a16:creationId xmlns:a16="http://schemas.microsoft.com/office/drawing/2014/main" id="{E7A0CC8B-7CB7-DE52-87C0-6115D4BDB1B6}"/>
              </a:ext>
            </a:extLst>
          </p:cNvPr>
          <p:cNvPicPr>
            <a:picLocks noChangeAspect="1"/>
          </p:cNvPicPr>
          <p:nvPr/>
        </p:nvPicPr>
        <p:blipFill>
          <a:blip r:embed="rId4"/>
          <a:srcRect/>
          <a:stretch/>
        </p:blipFill>
        <p:spPr>
          <a:xfrm>
            <a:off x="444066" y="6538437"/>
            <a:ext cx="2643409" cy="213917"/>
          </a:xfrm>
          <a:prstGeom prst="rect">
            <a:avLst/>
          </a:prstGeom>
        </p:spPr>
      </p:pic>
      <p:pic>
        <p:nvPicPr>
          <p:cNvPr id="66" name="Graphic 65">
            <a:extLst>
              <a:ext uri="{FF2B5EF4-FFF2-40B4-BE49-F238E27FC236}">
                <a16:creationId xmlns:a16="http://schemas.microsoft.com/office/drawing/2014/main" id="{2AB008A0-0D34-92F2-F452-4D26D51DF8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5940" y="4398745"/>
            <a:ext cx="527100" cy="413782"/>
          </a:xfrm>
          <a:prstGeom prst="rect">
            <a:avLst/>
          </a:prstGeom>
        </p:spPr>
      </p:pic>
      <p:pic>
        <p:nvPicPr>
          <p:cNvPr id="68" name="Graphic 67">
            <a:extLst>
              <a:ext uri="{FF2B5EF4-FFF2-40B4-BE49-F238E27FC236}">
                <a16:creationId xmlns:a16="http://schemas.microsoft.com/office/drawing/2014/main" id="{12426AE1-4602-A278-32FA-2444A97610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95879" y="4965327"/>
            <a:ext cx="285192" cy="489760"/>
          </a:xfrm>
          <a:prstGeom prst="rect">
            <a:avLst/>
          </a:prstGeom>
        </p:spPr>
      </p:pic>
      <p:pic>
        <p:nvPicPr>
          <p:cNvPr id="70" name="Graphic 69">
            <a:extLst>
              <a:ext uri="{FF2B5EF4-FFF2-40B4-BE49-F238E27FC236}">
                <a16:creationId xmlns:a16="http://schemas.microsoft.com/office/drawing/2014/main" id="{53C632D8-379E-C1FF-94C5-DA93DFE2BF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91211" y="4310303"/>
            <a:ext cx="367090" cy="437052"/>
          </a:xfrm>
          <a:prstGeom prst="rect">
            <a:avLst/>
          </a:prstGeom>
        </p:spPr>
      </p:pic>
      <p:pic>
        <p:nvPicPr>
          <p:cNvPr id="72" name="Graphic 71">
            <a:extLst>
              <a:ext uri="{FF2B5EF4-FFF2-40B4-BE49-F238E27FC236}">
                <a16:creationId xmlns:a16="http://schemas.microsoft.com/office/drawing/2014/main" id="{54A73D3C-D8F7-F72B-FD03-61685BC2821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58622" y="2974718"/>
            <a:ext cx="692598" cy="454282"/>
          </a:xfrm>
          <a:prstGeom prst="rect">
            <a:avLst/>
          </a:prstGeom>
        </p:spPr>
      </p:pic>
      <p:pic>
        <p:nvPicPr>
          <p:cNvPr id="74" name="Graphic 73">
            <a:extLst>
              <a:ext uri="{FF2B5EF4-FFF2-40B4-BE49-F238E27FC236}">
                <a16:creationId xmlns:a16="http://schemas.microsoft.com/office/drawing/2014/main" id="{D8B5DDEC-1F46-04AA-850F-7332483BE8F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27984" y="869599"/>
            <a:ext cx="412996" cy="491708"/>
          </a:xfrm>
          <a:prstGeom prst="rect">
            <a:avLst/>
          </a:prstGeom>
        </p:spPr>
      </p:pic>
      <p:pic>
        <p:nvPicPr>
          <p:cNvPr id="76" name="Graphic 75">
            <a:extLst>
              <a:ext uri="{FF2B5EF4-FFF2-40B4-BE49-F238E27FC236}">
                <a16:creationId xmlns:a16="http://schemas.microsoft.com/office/drawing/2014/main" id="{C1A82FBF-A149-BFA5-92B5-D2A3FC23E06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29747" y="1501511"/>
            <a:ext cx="359645" cy="432000"/>
          </a:xfrm>
          <a:prstGeom prst="rect">
            <a:avLst/>
          </a:prstGeom>
        </p:spPr>
      </p:pic>
      <p:pic>
        <p:nvPicPr>
          <p:cNvPr id="78" name="Graphic 77">
            <a:extLst>
              <a:ext uri="{FF2B5EF4-FFF2-40B4-BE49-F238E27FC236}">
                <a16:creationId xmlns:a16="http://schemas.microsoft.com/office/drawing/2014/main" id="{2FDAB9A1-C087-0214-B4B2-55D332C7C06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820714" y="1437298"/>
            <a:ext cx="504000" cy="504000"/>
          </a:xfrm>
          <a:prstGeom prst="rect">
            <a:avLst/>
          </a:prstGeom>
        </p:spPr>
      </p:pic>
      <p:pic>
        <p:nvPicPr>
          <p:cNvPr id="80" name="Graphic 79">
            <a:extLst>
              <a:ext uri="{FF2B5EF4-FFF2-40B4-BE49-F238E27FC236}">
                <a16:creationId xmlns:a16="http://schemas.microsoft.com/office/drawing/2014/main" id="{DFF73914-0388-23C9-ACE3-224D8563F3D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448876" y="2903192"/>
            <a:ext cx="468000" cy="468000"/>
          </a:xfrm>
          <a:prstGeom prst="rect">
            <a:avLst/>
          </a:prstGeom>
        </p:spPr>
      </p:pic>
      <p:pic>
        <p:nvPicPr>
          <p:cNvPr id="6" name="Graphic 5">
            <a:extLst>
              <a:ext uri="{FF2B5EF4-FFF2-40B4-BE49-F238E27FC236}">
                <a16:creationId xmlns:a16="http://schemas.microsoft.com/office/drawing/2014/main" id="{FFB804DF-CFAC-E809-7DF0-E50A6E9182E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031916" y="2958485"/>
            <a:ext cx="1263454" cy="827780"/>
          </a:xfrm>
          <a:prstGeom prst="rect">
            <a:avLst/>
          </a:prstGeom>
        </p:spPr>
      </p:pic>
    </p:spTree>
    <p:extLst>
      <p:ext uri="{BB962C8B-B14F-4D97-AF65-F5344CB8AC3E}">
        <p14:creationId xmlns:p14="http://schemas.microsoft.com/office/powerpoint/2010/main" val="677547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810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3D1E320-F472-971A-15D0-9CEAEFB19A60}"/>
              </a:ext>
            </a:extLst>
          </p:cNvPr>
          <p:cNvPicPr>
            <a:picLocks noChangeAspect="1"/>
          </p:cNvPicPr>
          <p:nvPr/>
        </p:nvPicPr>
        <p:blipFill rotWithShape="1">
          <a:blip r:embed="rId3"/>
          <a:srcRect r="4754"/>
          <a:stretch/>
        </p:blipFill>
        <p:spPr>
          <a:xfrm>
            <a:off x="-1758251" y="3426001"/>
            <a:ext cx="7513860" cy="1841152"/>
          </a:xfrm>
          <a:prstGeom prst="rect">
            <a:avLst/>
          </a:prstGeom>
        </p:spPr>
      </p:pic>
      <p:sp>
        <p:nvSpPr>
          <p:cNvPr id="94" name="Freeform: Shape 93">
            <a:extLst>
              <a:ext uri="{FF2B5EF4-FFF2-40B4-BE49-F238E27FC236}">
                <a16:creationId xmlns:a16="http://schemas.microsoft.com/office/drawing/2014/main" id="{43B7689E-C608-A7B0-3161-B03C4BA742CD}"/>
              </a:ext>
            </a:extLst>
          </p:cNvPr>
          <p:cNvSpPr/>
          <p:nvPr/>
        </p:nvSpPr>
        <p:spPr>
          <a:xfrm>
            <a:off x="8208564" y="1269738"/>
            <a:ext cx="2284698" cy="4569396"/>
          </a:xfrm>
          <a:custGeom>
            <a:avLst/>
            <a:gdLst>
              <a:gd name="connsiteX0" fmla="*/ 2284698 w 3415078"/>
              <a:gd name="connsiteY0" fmla="*/ 0 h 4569396"/>
              <a:gd name="connsiteX1" fmla="*/ 3373721 w 3415078"/>
              <a:gd name="connsiteY1" fmla="*/ 275751 h 4569396"/>
              <a:gd name="connsiteX2" fmla="*/ 3415078 w 3415078"/>
              <a:gd name="connsiteY2" fmla="*/ 300876 h 4569396"/>
              <a:gd name="connsiteX3" fmla="*/ 3415078 w 3415078"/>
              <a:gd name="connsiteY3" fmla="*/ 4268520 h 4569396"/>
              <a:gd name="connsiteX4" fmla="*/ 3373721 w 3415078"/>
              <a:gd name="connsiteY4" fmla="*/ 4293646 h 4569396"/>
              <a:gd name="connsiteX5" fmla="*/ 2284698 w 3415078"/>
              <a:gd name="connsiteY5" fmla="*/ 4569396 h 4569396"/>
              <a:gd name="connsiteX6" fmla="*/ 0 w 3415078"/>
              <a:gd name="connsiteY6" fmla="*/ 2284698 h 4569396"/>
              <a:gd name="connsiteX7" fmla="*/ 2284698 w 3415078"/>
              <a:gd name="connsiteY7" fmla="*/ 0 h 4569396"/>
              <a:gd name="connsiteX0" fmla="*/ 2284698 w 3415078"/>
              <a:gd name="connsiteY0" fmla="*/ 0 h 4569396"/>
              <a:gd name="connsiteX1" fmla="*/ 3373721 w 3415078"/>
              <a:gd name="connsiteY1" fmla="*/ 275751 h 4569396"/>
              <a:gd name="connsiteX2" fmla="*/ 3415078 w 3415078"/>
              <a:gd name="connsiteY2" fmla="*/ 300876 h 4569396"/>
              <a:gd name="connsiteX3" fmla="*/ 3405246 w 3415078"/>
              <a:gd name="connsiteY3" fmla="*/ 2092894 h 4569396"/>
              <a:gd name="connsiteX4" fmla="*/ 3415078 w 3415078"/>
              <a:gd name="connsiteY4" fmla="*/ 4268520 h 4569396"/>
              <a:gd name="connsiteX5" fmla="*/ 3373721 w 3415078"/>
              <a:gd name="connsiteY5" fmla="*/ 4293646 h 4569396"/>
              <a:gd name="connsiteX6" fmla="*/ 2284698 w 3415078"/>
              <a:gd name="connsiteY6" fmla="*/ 4569396 h 4569396"/>
              <a:gd name="connsiteX7" fmla="*/ 0 w 3415078"/>
              <a:gd name="connsiteY7" fmla="*/ 2284698 h 4569396"/>
              <a:gd name="connsiteX8" fmla="*/ 2284698 w 3415078"/>
              <a:gd name="connsiteY8" fmla="*/ 0 h 4569396"/>
              <a:gd name="connsiteX0" fmla="*/ 3405246 w 3496686"/>
              <a:gd name="connsiteY0" fmla="*/ 2092894 h 4569396"/>
              <a:gd name="connsiteX1" fmla="*/ 3415078 w 3496686"/>
              <a:gd name="connsiteY1" fmla="*/ 4268520 h 4569396"/>
              <a:gd name="connsiteX2" fmla="*/ 3373721 w 3496686"/>
              <a:gd name="connsiteY2" fmla="*/ 4293646 h 4569396"/>
              <a:gd name="connsiteX3" fmla="*/ 2284698 w 3496686"/>
              <a:gd name="connsiteY3" fmla="*/ 4569396 h 4569396"/>
              <a:gd name="connsiteX4" fmla="*/ 0 w 3496686"/>
              <a:gd name="connsiteY4" fmla="*/ 2284698 h 4569396"/>
              <a:gd name="connsiteX5" fmla="*/ 2284698 w 3496686"/>
              <a:gd name="connsiteY5" fmla="*/ 0 h 4569396"/>
              <a:gd name="connsiteX6" fmla="*/ 3373721 w 3496686"/>
              <a:gd name="connsiteY6" fmla="*/ 275751 h 4569396"/>
              <a:gd name="connsiteX7" fmla="*/ 3415078 w 3496686"/>
              <a:gd name="connsiteY7" fmla="*/ 300876 h 4569396"/>
              <a:gd name="connsiteX8" fmla="*/ 3496686 w 3496686"/>
              <a:gd name="connsiteY8" fmla="*/ 2184334 h 4569396"/>
              <a:gd name="connsiteX0" fmla="*/ 3405246 w 3415078"/>
              <a:gd name="connsiteY0" fmla="*/ 2092894 h 4569396"/>
              <a:gd name="connsiteX1" fmla="*/ 3415078 w 3415078"/>
              <a:gd name="connsiteY1" fmla="*/ 4268520 h 4569396"/>
              <a:gd name="connsiteX2" fmla="*/ 3373721 w 3415078"/>
              <a:gd name="connsiteY2" fmla="*/ 4293646 h 4569396"/>
              <a:gd name="connsiteX3" fmla="*/ 2284698 w 3415078"/>
              <a:gd name="connsiteY3" fmla="*/ 4569396 h 4569396"/>
              <a:gd name="connsiteX4" fmla="*/ 0 w 3415078"/>
              <a:gd name="connsiteY4" fmla="*/ 2284698 h 4569396"/>
              <a:gd name="connsiteX5" fmla="*/ 2284698 w 3415078"/>
              <a:gd name="connsiteY5" fmla="*/ 0 h 4569396"/>
              <a:gd name="connsiteX6" fmla="*/ 3373721 w 3415078"/>
              <a:gd name="connsiteY6" fmla="*/ 275751 h 4569396"/>
              <a:gd name="connsiteX7" fmla="*/ 3415078 w 3415078"/>
              <a:gd name="connsiteY7" fmla="*/ 300876 h 4569396"/>
              <a:gd name="connsiteX0" fmla="*/ 3415078 w 3415078"/>
              <a:gd name="connsiteY0" fmla="*/ 4268520 h 4569396"/>
              <a:gd name="connsiteX1" fmla="*/ 3373721 w 3415078"/>
              <a:gd name="connsiteY1" fmla="*/ 4293646 h 4569396"/>
              <a:gd name="connsiteX2" fmla="*/ 2284698 w 3415078"/>
              <a:gd name="connsiteY2" fmla="*/ 4569396 h 4569396"/>
              <a:gd name="connsiteX3" fmla="*/ 0 w 3415078"/>
              <a:gd name="connsiteY3" fmla="*/ 2284698 h 4569396"/>
              <a:gd name="connsiteX4" fmla="*/ 2284698 w 3415078"/>
              <a:gd name="connsiteY4" fmla="*/ 0 h 4569396"/>
              <a:gd name="connsiteX5" fmla="*/ 3373721 w 3415078"/>
              <a:gd name="connsiteY5" fmla="*/ 275751 h 4569396"/>
              <a:gd name="connsiteX6" fmla="*/ 3415078 w 3415078"/>
              <a:gd name="connsiteY6" fmla="*/ 300876 h 4569396"/>
              <a:gd name="connsiteX0" fmla="*/ 3415078 w 3415078"/>
              <a:gd name="connsiteY0" fmla="*/ 4268520 h 4569396"/>
              <a:gd name="connsiteX1" fmla="*/ 3373721 w 3415078"/>
              <a:gd name="connsiteY1" fmla="*/ 4293646 h 4569396"/>
              <a:gd name="connsiteX2" fmla="*/ 2284698 w 3415078"/>
              <a:gd name="connsiteY2" fmla="*/ 4569396 h 4569396"/>
              <a:gd name="connsiteX3" fmla="*/ 0 w 3415078"/>
              <a:gd name="connsiteY3" fmla="*/ 2284698 h 4569396"/>
              <a:gd name="connsiteX4" fmla="*/ 2284698 w 3415078"/>
              <a:gd name="connsiteY4" fmla="*/ 0 h 4569396"/>
              <a:gd name="connsiteX5" fmla="*/ 3373721 w 3415078"/>
              <a:gd name="connsiteY5" fmla="*/ 275751 h 4569396"/>
              <a:gd name="connsiteX0" fmla="*/ 3415078 w 3415078"/>
              <a:gd name="connsiteY0" fmla="*/ 4268520 h 4569396"/>
              <a:gd name="connsiteX1" fmla="*/ 3373721 w 3415078"/>
              <a:gd name="connsiteY1" fmla="*/ 4293646 h 4569396"/>
              <a:gd name="connsiteX2" fmla="*/ 2284698 w 3415078"/>
              <a:gd name="connsiteY2" fmla="*/ 4569396 h 4569396"/>
              <a:gd name="connsiteX3" fmla="*/ 0 w 3415078"/>
              <a:gd name="connsiteY3" fmla="*/ 2284698 h 4569396"/>
              <a:gd name="connsiteX4" fmla="*/ 2284698 w 3415078"/>
              <a:gd name="connsiteY4" fmla="*/ 0 h 4569396"/>
              <a:gd name="connsiteX0" fmla="*/ 3415078 w 3415078"/>
              <a:gd name="connsiteY0" fmla="*/ 4268520 h 4569396"/>
              <a:gd name="connsiteX1" fmla="*/ 2284698 w 3415078"/>
              <a:gd name="connsiteY1" fmla="*/ 4569396 h 4569396"/>
              <a:gd name="connsiteX2" fmla="*/ 0 w 3415078"/>
              <a:gd name="connsiteY2" fmla="*/ 2284698 h 4569396"/>
              <a:gd name="connsiteX3" fmla="*/ 2284698 w 3415078"/>
              <a:gd name="connsiteY3" fmla="*/ 0 h 4569396"/>
              <a:gd name="connsiteX0" fmla="*/ 2284698 w 2284698"/>
              <a:gd name="connsiteY0" fmla="*/ 4569396 h 4569396"/>
              <a:gd name="connsiteX1" fmla="*/ 0 w 2284698"/>
              <a:gd name="connsiteY1" fmla="*/ 2284698 h 4569396"/>
              <a:gd name="connsiteX2" fmla="*/ 2284698 w 2284698"/>
              <a:gd name="connsiteY2" fmla="*/ 0 h 4569396"/>
            </a:gdLst>
            <a:ahLst/>
            <a:cxnLst>
              <a:cxn ang="0">
                <a:pos x="connsiteX0" y="connsiteY0"/>
              </a:cxn>
              <a:cxn ang="0">
                <a:pos x="connsiteX1" y="connsiteY1"/>
              </a:cxn>
              <a:cxn ang="0">
                <a:pos x="connsiteX2" y="connsiteY2"/>
              </a:cxn>
            </a:cxnLst>
            <a:rect l="l" t="t" r="r" b="b"/>
            <a:pathLst>
              <a:path w="2284698" h="4569396">
                <a:moveTo>
                  <a:pt x="2284698" y="4569396"/>
                </a:moveTo>
                <a:cubicBezTo>
                  <a:pt x="1022894" y="4569396"/>
                  <a:pt x="0" y="3546502"/>
                  <a:pt x="0" y="2284698"/>
                </a:cubicBezTo>
                <a:cubicBezTo>
                  <a:pt x="0" y="1022894"/>
                  <a:pt x="1022894" y="0"/>
                  <a:pt x="2284698" y="0"/>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5" name="Group 94">
            <a:extLst>
              <a:ext uri="{FF2B5EF4-FFF2-40B4-BE49-F238E27FC236}">
                <a16:creationId xmlns:a16="http://schemas.microsoft.com/office/drawing/2014/main" id="{0D8BEAC6-6E8D-8A3F-381B-E9D514F53947}"/>
              </a:ext>
            </a:extLst>
          </p:cNvPr>
          <p:cNvGrpSpPr/>
          <p:nvPr/>
        </p:nvGrpSpPr>
        <p:grpSpPr>
          <a:xfrm>
            <a:off x="6738247" y="5142276"/>
            <a:ext cx="2921034" cy="694664"/>
            <a:chOff x="7306605" y="5142276"/>
            <a:chExt cx="2921034" cy="694664"/>
          </a:xfrm>
        </p:grpSpPr>
        <p:sp>
          <p:nvSpPr>
            <p:cNvPr id="96" name="TextBox 95">
              <a:extLst>
                <a:ext uri="{FF2B5EF4-FFF2-40B4-BE49-F238E27FC236}">
                  <a16:creationId xmlns:a16="http://schemas.microsoft.com/office/drawing/2014/main" id="{7D0D0C8E-1D63-0E65-16FA-FF5EA98402EF}"/>
                </a:ext>
              </a:extLst>
            </p:cNvPr>
            <p:cNvSpPr txBox="1"/>
            <p:nvPr/>
          </p:nvSpPr>
          <p:spPr>
            <a:xfrm>
              <a:off x="7306605" y="5366977"/>
              <a:ext cx="2227677" cy="276999"/>
            </a:xfrm>
            <a:prstGeom prst="rect">
              <a:avLst/>
            </a:prstGeom>
            <a:noFill/>
          </p:spPr>
          <p:txBody>
            <a:bodyPr wrap="square" anchor="ctr">
              <a:spAutoFit/>
            </a:bodyPr>
            <a:lstStyle/>
            <a:p>
              <a:pPr algn="r"/>
              <a:r>
                <a:rPr lang="en-US" sz="1200" dirty="0"/>
                <a:t>User Identity &amp; Behavior</a:t>
              </a:r>
            </a:p>
          </p:txBody>
        </p:sp>
        <p:grpSp>
          <p:nvGrpSpPr>
            <p:cNvPr id="97" name="Group 96">
              <a:extLst>
                <a:ext uri="{FF2B5EF4-FFF2-40B4-BE49-F238E27FC236}">
                  <a16:creationId xmlns:a16="http://schemas.microsoft.com/office/drawing/2014/main" id="{0D481A9C-3D0E-5D05-2411-BDB3D5126C0A}"/>
                </a:ext>
              </a:extLst>
            </p:cNvPr>
            <p:cNvGrpSpPr/>
            <p:nvPr/>
          </p:nvGrpSpPr>
          <p:grpSpPr>
            <a:xfrm>
              <a:off x="9532975" y="5142276"/>
              <a:ext cx="694664" cy="694664"/>
              <a:chOff x="8469800" y="1128118"/>
              <a:chExt cx="635609" cy="635609"/>
            </a:xfrm>
          </p:grpSpPr>
          <p:sp>
            <p:nvSpPr>
              <p:cNvPr id="98" name="Oval 97">
                <a:extLst>
                  <a:ext uri="{FF2B5EF4-FFF2-40B4-BE49-F238E27FC236}">
                    <a16:creationId xmlns:a16="http://schemas.microsoft.com/office/drawing/2014/main" id="{138F5255-A530-1413-25A7-FAE625162C11}"/>
                  </a:ext>
                </a:extLst>
              </p:cNvPr>
              <p:cNvSpPr/>
              <p:nvPr/>
            </p:nvSpPr>
            <p:spPr>
              <a:xfrm>
                <a:off x="8469800" y="1128118"/>
                <a:ext cx="635609" cy="63560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Graphic 98">
                <a:extLst>
                  <a:ext uri="{FF2B5EF4-FFF2-40B4-BE49-F238E27FC236}">
                    <a16:creationId xmlns:a16="http://schemas.microsoft.com/office/drawing/2014/main" id="{890EC186-57D0-7802-131E-1FF603D322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94976" y="1297608"/>
                <a:ext cx="385256" cy="296628"/>
              </a:xfrm>
              <a:prstGeom prst="rect">
                <a:avLst/>
              </a:prstGeom>
            </p:spPr>
          </p:pic>
        </p:grpSp>
      </p:grpSp>
      <p:grpSp>
        <p:nvGrpSpPr>
          <p:cNvPr id="100" name="Group 99">
            <a:extLst>
              <a:ext uri="{FF2B5EF4-FFF2-40B4-BE49-F238E27FC236}">
                <a16:creationId xmlns:a16="http://schemas.microsoft.com/office/drawing/2014/main" id="{37BD9FD1-BE6F-1B96-B3F4-5A194D2FC3F1}"/>
              </a:ext>
            </a:extLst>
          </p:cNvPr>
          <p:cNvGrpSpPr/>
          <p:nvPr/>
        </p:nvGrpSpPr>
        <p:grpSpPr>
          <a:xfrm>
            <a:off x="8255925" y="5461462"/>
            <a:ext cx="2602043" cy="726635"/>
            <a:chOff x="8824283" y="5461462"/>
            <a:chExt cx="2602043" cy="726635"/>
          </a:xfrm>
        </p:grpSpPr>
        <p:sp>
          <p:nvSpPr>
            <p:cNvPr id="101" name="TextBox 100">
              <a:extLst>
                <a:ext uri="{FF2B5EF4-FFF2-40B4-BE49-F238E27FC236}">
                  <a16:creationId xmlns:a16="http://schemas.microsoft.com/office/drawing/2014/main" id="{ECF2ED7B-B99D-ABE7-5822-60DC6ADA33DA}"/>
                </a:ext>
              </a:extLst>
            </p:cNvPr>
            <p:cNvSpPr txBox="1"/>
            <p:nvPr/>
          </p:nvSpPr>
          <p:spPr>
            <a:xfrm>
              <a:off x="8824283" y="5911098"/>
              <a:ext cx="1976076" cy="276999"/>
            </a:xfrm>
            <a:prstGeom prst="rect">
              <a:avLst/>
            </a:prstGeom>
            <a:noFill/>
          </p:spPr>
          <p:txBody>
            <a:bodyPr wrap="square" anchor="ctr">
              <a:spAutoFit/>
            </a:bodyPr>
            <a:lstStyle/>
            <a:p>
              <a:pPr algn="r"/>
              <a:r>
                <a:rPr lang="en-US" sz="1200" dirty="0"/>
                <a:t>Fleet Management</a:t>
              </a:r>
            </a:p>
          </p:txBody>
        </p:sp>
        <p:grpSp>
          <p:nvGrpSpPr>
            <p:cNvPr id="102" name="Group 101">
              <a:extLst>
                <a:ext uri="{FF2B5EF4-FFF2-40B4-BE49-F238E27FC236}">
                  <a16:creationId xmlns:a16="http://schemas.microsoft.com/office/drawing/2014/main" id="{B0895252-045B-A9F5-DF97-96AAC115490D}"/>
                </a:ext>
              </a:extLst>
            </p:cNvPr>
            <p:cNvGrpSpPr/>
            <p:nvPr/>
          </p:nvGrpSpPr>
          <p:grpSpPr>
            <a:xfrm>
              <a:off x="10731662" y="5461462"/>
              <a:ext cx="694664" cy="694664"/>
              <a:chOff x="10946042" y="5562362"/>
              <a:chExt cx="635609" cy="635609"/>
            </a:xfrm>
          </p:grpSpPr>
          <p:sp>
            <p:nvSpPr>
              <p:cNvPr id="103" name="Oval 102">
                <a:extLst>
                  <a:ext uri="{FF2B5EF4-FFF2-40B4-BE49-F238E27FC236}">
                    <a16:creationId xmlns:a16="http://schemas.microsoft.com/office/drawing/2014/main" id="{3471DA08-D57D-E930-1FDC-BE8A7AC1D99F}"/>
                  </a:ext>
                </a:extLst>
              </p:cNvPr>
              <p:cNvSpPr/>
              <p:nvPr/>
            </p:nvSpPr>
            <p:spPr>
              <a:xfrm>
                <a:off x="10946042" y="5562362"/>
                <a:ext cx="635609" cy="63560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Graphic 103">
                <a:extLst>
                  <a:ext uri="{FF2B5EF4-FFF2-40B4-BE49-F238E27FC236}">
                    <a16:creationId xmlns:a16="http://schemas.microsoft.com/office/drawing/2014/main" id="{D6AE27E7-C836-A298-F793-4355490EB3BF}"/>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1156433" y="5695705"/>
                <a:ext cx="214826" cy="368923"/>
              </a:xfrm>
              <a:prstGeom prst="rect">
                <a:avLst/>
              </a:prstGeom>
            </p:spPr>
          </p:pic>
        </p:grpSp>
      </p:grpSp>
      <p:grpSp>
        <p:nvGrpSpPr>
          <p:cNvPr id="105" name="Group 104">
            <a:extLst>
              <a:ext uri="{FF2B5EF4-FFF2-40B4-BE49-F238E27FC236}">
                <a16:creationId xmlns:a16="http://schemas.microsoft.com/office/drawing/2014/main" id="{59EEA565-5599-F20E-52B9-091A044353BE}"/>
              </a:ext>
            </a:extLst>
          </p:cNvPr>
          <p:cNvGrpSpPr/>
          <p:nvPr/>
        </p:nvGrpSpPr>
        <p:grpSpPr>
          <a:xfrm>
            <a:off x="6681108" y="4309812"/>
            <a:ext cx="2158830" cy="694664"/>
            <a:chOff x="7249466" y="4309812"/>
            <a:chExt cx="2158830" cy="694664"/>
          </a:xfrm>
        </p:grpSpPr>
        <p:sp>
          <p:nvSpPr>
            <p:cNvPr id="106" name="TextBox 105">
              <a:extLst>
                <a:ext uri="{FF2B5EF4-FFF2-40B4-BE49-F238E27FC236}">
                  <a16:creationId xmlns:a16="http://schemas.microsoft.com/office/drawing/2014/main" id="{036E6D73-18BC-5826-F220-ABF1E89DEFFA}"/>
                </a:ext>
              </a:extLst>
            </p:cNvPr>
            <p:cNvSpPr txBox="1"/>
            <p:nvPr/>
          </p:nvSpPr>
          <p:spPr>
            <a:xfrm>
              <a:off x="7249466" y="4518643"/>
              <a:ext cx="1453389" cy="276999"/>
            </a:xfrm>
            <a:prstGeom prst="rect">
              <a:avLst/>
            </a:prstGeom>
            <a:noFill/>
          </p:spPr>
          <p:txBody>
            <a:bodyPr wrap="square" anchor="ctr">
              <a:spAutoFit/>
            </a:bodyPr>
            <a:lstStyle/>
            <a:p>
              <a:pPr algn="r"/>
              <a:r>
                <a:rPr lang="en-US" sz="1200" dirty="0"/>
                <a:t>Network &amp; Comms</a:t>
              </a:r>
            </a:p>
          </p:txBody>
        </p:sp>
        <p:grpSp>
          <p:nvGrpSpPr>
            <p:cNvPr id="107" name="Group 106">
              <a:extLst>
                <a:ext uri="{FF2B5EF4-FFF2-40B4-BE49-F238E27FC236}">
                  <a16:creationId xmlns:a16="http://schemas.microsoft.com/office/drawing/2014/main" id="{D1D8DB99-9D60-225B-A221-D18FD39FB01F}"/>
                </a:ext>
              </a:extLst>
            </p:cNvPr>
            <p:cNvGrpSpPr/>
            <p:nvPr/>
          </p:nvGrpSpPr>
          <p:grpSpPr>
            <a:xfrm>
              <a:off x="8713632" y="4309812"/>
              <a:ext cx="694664" cy="694664"/>
              <a:chOff x="8695446" y="5553276"/>
              <a:chExt cx="635609" cy="635609"/>
            </a:xfrm>
          </p:grpSpPr>
          <p:sp>
            <p:nvSpPr>
              <p:cNvPr id="108" name="Oval 107">
                <a:extLst>
                  <a:ext uri="{FF2B5EF4-FFF2-40B4-BE49-F238E27FC236}">
                    <a16:creationId xmlns:a16="http://schemas.microsoft.com/office/drawing/2014/main" id="{17362577-376E-BC5A-B83F-9CA49EC607A4}"/>
                  </a:ext>
                </a:extLst>
              </p:cNvPr>
              <p:cNvSpPr/>
              <p:nvPr/>
            </p:nvSpPr>
            <p:spPr>
              <a:xfrm>
                <a:off x="8695446" y="5553276"/>
                <a:ext cx="635609" cy="63560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Graphic 108">
                <a:extLst>
                  <a:ext uri="{FF2B5EF4-FFF2-40B4-BE49-F238E27FC236}">
                    <a16:creationId xmlns:a16="http://schemas.microsoft.com/office/drawing/2014/main" id="{08E9BB08-D39F-4F72-6384-536699A74E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30712" y="5674972"/>
                <a:ext cx="355216" cy="392216"/>
              </a:xfrm>
              <a:prstGeom prst="rect">
                <a:avLst/>
              </a:prstGeom>
            </p:spPr>
          </p:pic>
        </p:grpSp>
      </p:grpSp>
      <p:grpSp>
        <p:nvGrpSpPr>
          <p:cNvPr id="110" name="Group 109">
            <a:extLst>
              <a:ext uri="{FF2B5EF4-FFF2-40B4-BE49-F238E27FC236}">
                <a16:creationId xmlns:a16="http://schemas.microsoft.com/office/drawing/2014/main" id="{4ABC2751-FD55-AE30-99D3-84C4760C10EA}"/>
              </a:ext>
            </a:extLst>
          </p:cNvPr>
          <p:cNvGrpSpPr/>
          <p:nvPr/>
        </p:nvGrpSpPr>
        <p:grpSpPr>
          <a:xfrm>
            <a:off x="6436392" y="3207104"/>
            <a:ext cx="2153454" cy="694664"/>
            <a:chOff x="7004750" y="3207104"/>
            <a:chExt cx="2153454" cy="694664"/>
          </a:xfrm>
        </p:grpSpPr>
        <p:sp>
          <p:nvSpPr>
            <p:cNvPr id="111" name="TextBox 110">
              <a:extLst>
                <a:ext uri="{FF2B5EF4-FFF2-40B4-BE49-F238E27FC236}">
                  <a16:creationId xmlns:a16="http://schemas.microsoft.com/office/drawing/2014/main" id="{39F7CB33-0141-DB69-4B95-6FC4A11FCC1C}"/>
                </a:ext>
              </a:extLst>
            </p:cNvPr>
            <p:cNvSpPr txBox="1"/>
            <p:nvPr/>
          </p:nvSpPr>
          <p:spPr>
            <a:xfrm>
              <a:off x="7004750" y="3395808"/>
              <a:ext cx="1453390" cy="276999"/>
            </a:xfrm>
            <a:prstGeom prst="rect">
              <a:avLst/>
            </a:prstGeom>
            <a:noFill/>
          </p:spPr>
          <p:txBody>
            <a:bodyPr wrap="square" anchor="ctr">
              <a:spAutoFit/>
            </a:bodyPr>
            <a:lstStyle/>
            <a:p>
              <a:pPr algn="r"/>
              <a:r>
                <a:rPr lang="en-US" sz="1200" dirty="0"/>
                <a:t>Encrypted Data</a:t>
              </a:r>
            </a:p>
          </p:txBody>
        </p:sp>
        <p:grpSp>
          <p:nvGrpSpPr>
            <p:cNvPr id="112" name="Group 111">
              <a:extLst>
                <a:ext uri="{FF2B5EF4-FFF2-40B4-BE49-F238E27FC236}">
                  <a16:creationId xmlns:a16="http://schemas.microsoft.com/office/drawing/2014/main" id="{12444A73-2C89-851B-DF24-066180C651DD}"/>
                </a:ext>
              </a:extLst>
            </p:cNvPr>
            <p:cNvGrpSpPr/>
            <p:nvPr/>
          </p:nvGrpSpPr>
          <p:grpSpPr>
            <a:xfrm>
              <a:off x="8463540" y="3207104"/>
              <a:ext cx="694664" cy="694664"/>
              <a:chOff x="10929912" y="1423379"/>
              <a:chExt cx="635609" cy="635609"/>
            </a:xfrm>
          </p:grpSpPr>
          <p:sp>
            <p:nvSpPr>
              <p:cNvPr id="113" name="Oval 112">
                <a:extLst>
                  <a:ext uri="{FF2B5EF4-FFF2-40B4-BE49-F238E27FC236}">
                    <a16:creationId xmlns:a16="http://schemas.microsoft.com/office/drawing/2014/main" id="{4B821F93-DD3A-9858-76FE-63661E504EF2}"/>
                  </a:ext>
                </a:extLst>
              </p:cNvPr>
              <p:cNvSpPr/>
              <p:nvPr/>
            </p:nvSpPr>
            <p:spPr>
              <a:xfrm>
                <a:off x="10929912" y="1423379"/>
                <a:ext cx="635609" cy="635609"/>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Graphic 113">
                <a:extLst>
                  <a:ext uri="{FF2B5EF4-FFF2-40B4-BE49-F238E27FC236}">
                    <a16:creationId xmlns:a16="http://schemas.microsoft.com/office/drawing/2014/main" id="{E49EF147-37C8-CF15-9A1D-2D461CE232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58825" y="1564851"/>
                <a:ext cx="402326" cy="315832"/>
              </a:xfrm>
              <a:prstGeom prst="rect">
                <a:avLst/>
              </a:prstGeom>
            </p:spPr>
          </p:pic>
        </p:grpSp>
      </p:grpSp>
      <p:grpSp>
        <p:nvGrpSpPr>
          <p:cNvPr id="115" name="Group 114">
            <a:extLst>
              <a:ext uri="{FF2B5EF4-FFF2-40B4-BE49-F238E27FC236}">
                <a16:creationId xmlns:a16="http://schemas.microsoft.com/office/drawing/2014/main" id="{D1243F40-4566-0964-E90B-987C08028019}"/>
              </a:ext>
            </a:extLst>
          </p:cNvPr>
          <p:cNvGrpSpPr/>
          <p:nvPr/>
        </p:nvGrpSpPr>
        <p:grpSpPr>
          <a:xfrm>
            <a:off x="9238046" y="824118"/>
            <a:ext cx="1619922" cy="823292"/>
            <a:chOff x="9806404" y="824118"/>
            <a:chExt cx="1619922" cy="823292"/>
          </a:xfrm>
        </p:grpSpPr>
        <p:sp>
          <p:nvSpPr>
            <p:cNvPr id="116" name="TextBox 115">
              <a:extLst>
                <a:ext uri="{FF2B5EF4-FFF2-40B4-BE49-F238E27FC236}">
                  <a16:creationId xmlns:a16="http://schemas.microsoft.com/office/drawing/2014/main" id="{E317C7B6-F0FE-8721-AB9E-4E064C8A7CFE}"/>
                </a:ext>
              </a:extLst>
            </p:cNvPr>
            <p:cNvSpPr txBox="1"/>
            <p:nvPr/>
          </p:nvSpPr>
          <p:spPr>
            <a:xfrm>
              <a:off x="9806404" y="824118"/>
              <a:ext cx="1026831" cy="276999"/>
            </a:xfrm>
            <a:prstGeom prst="rect">
              <a:avLst/>
            </a:prstGeom>
            <a:noFill/>
          </p:spPr>
          <p:txBody>
            <a:bodyPr wrap="square" anchor="ctr">
              <a:spAutoFit/>
            </a:bodyPr>
            <a:lstStyle/>
            <a:p>
              <a:pPr algn="r"/>
              <a:r>
                <a:rPr lang="en-US" sz="1200" dirty="0"/>
                <a:t>Hardware</a:t>
              </a:r>
            </a:p>
          </p:txBody>
        </p:sp>
        <p:grpSp>
          <p:nvGrpSpPr>
            <p:cNvPr id="117" name="Group 116">
              <a:extLst>
                <a:ext uri="{FF2B5EF4-FFF2-40B4-BE49-F238E27FC236}">
                  <a16:creationId xmlns:a16="http://schemas.microsoft.com/office/drawing/2014/main" id="{DBBD07C9-22A1-AEAE-813B-B2DAD79760D8}"/>
                </a:ext>
              </a:extLst>
            </p:cNvPr>
            <p:cNvGrpSpPr/>
            <p:nvPr/>
          </p:nvGrpSpPr>
          <p:grpSpPr>
            <a:xfrm>
              <a:off x="10731662" y="952746"/>
              <a:ext cx="694664" cy="694664"/>
              <a:chOff x="7773155" y="5013725"/>
              <a:chExt cx="635609" cy="635609"/>
            </a:xfrm>
          </p:grpSpPr>
          <p:sp>
            <p:nvSpPr>
              <p:cNvPr id="118" name="Oval 117">
                <a:extLst>
                  <a:ext uri="{FF2B5EF4-FFF2-40B4-BE49-F238E27FC236}">
                    <a16:creationId xmlns:a16="http://schemas.microsoft.com/office/drawing/2014/main" id="{F802FBD6-B989-9797-CB6D-2C9854A3EC61}"/>
                  </a:ext>
                </a:extLst>
              </p:cNvPr>
              <p:cNvSpPr/>
              <p:nvPr/>
            </p:nvSpPr>
            <p:spPr>
              <a:xfrm>
                <a:off x="7773155" y="5013725"/>
                <a:ext cx="635609" cy="63560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Graphic 118">
                <a:extLst>
                  <a:ext uri="{FF2B5EF4-FFF2-40B4-BE49-F238E27FC236}">
                    <a16:creationId xmlns:a16="http://schemas.microsoft.com/office/drawing/2014/main" id="{2C627915-AFF8-D9CF-F56C-D5BB9F8EDED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83009" y="5146954"/>
                <a:ext cx="215900" cy="369150"/>
              </a:xfrm>
              <a:prstGeom prst="rect">
                <a:avLst/>
              </a:prstGeom>
            </p:spPr>
          </p:pic>
        </p:grpSp>
      </p:grpSp>
      <p:grpSp>
        <p:nvGrpSpPr>
          <p:cNvPr id="120" name="Group 119">
            <a:extLst>
              <a:ext uri="{FF2B5EF4-FFF2-40B4-BE49-F238E27FC236}">
                <a16:creationId xmlns:a16="http://schemas.microsoft.com/office/drawing/2014/main" id="{4712AC8C-E343-519A-0822-92250AC2E151}"/>
              </a:ext>
            </a:extLst>
          </p:cNvPr>
          <p:cNvGrpSpPr/>
          <p:nvPr/>
        </p:nvGrpSpPr>
        <p:grpSpPr>
          <a:xfrm>
            <a:off x="6609190" y="2120206"/>
            <a:ext cx="2230748" cy="694664"/>
            <a:chOff x="7177548" y="2120206"/>
            <a:chExt cx="2230748" cy="694664"/>
          </a:xfrm>
        </p:grpSpPr>
        <p:sp>
          <p:nvSpPr>
            <p:cNvPr id="121" name="TextBox 120">
              <a:extLst>
                <a:ext uri="{FF2B5EF4-FFF2-40B4-BE49-F238E27FC236}">
                  <a16:creationId xmlns:a16="http://schemas.microsoft.com/office/drawing/2014/main" id="{007F57B9-15C1-79AF-9775-7E77CC128265}"/>
                </a:ext>
              </a:extLst>
            </p:cNvPr>
            <p:cNvSpPr txBox="1"/>
            <p:nvPr/>
          </p:nvSpPr>
          <p:spPr>
            <a:xfrm>
              <a:off x="7177548" y="2341707"/>
              <a:ext cx="1536084" cy="276999"/>
            </a:xfrm>
            <a:prstGeom prst="rect">
              <a:avLst/>
            </a:prstGeom>
            <a:noFill/>
          </p:spPr>
          <p:txBody>
            <a:bodyPr wrap="square" anchor="ctr">
              <a:spAutoFit/>
            </a:bodyPr>
            <a:lstStyle/>
            <a:p>
              <a:pPr algn="r"/>
              <a:r>
                <a:rPr lang="en-US" sz="1200" dirty="0"/>
                <a:t>Apps &amp; Workloads</a:t>
              </a:r>
            </a:p>
          </p:txBody>
        </p:sp>
        <p:grpSp>
          <p:nvGrpSpPr>
            <p:cNvPr id="122" name="Group 121">
              <a:extLst>
                <a:ext uri="{FF2B5EF4-FFF2-40B4-BE49-F238E27FC236}">
                  <a16:creationId xmlns:a16="http://schemas.microsoft.com/office/drawing/2014/main" id="{98F6E3C9-8068-1D61-F312-1D1522669AA5}"/>
                </a:ext>
              </a:extLst>
            </p:cNvPr>
            <p:cNvGrpSpPr/>
            <p:nvPr/>
          </p:nvGrpSpPr>
          <p:grpSpPr>
            <a:xfrm>
              <a:off x="8713632" y="2120206"/>
              <a:ext cx="694664" cy="694664"/>
              <a:chOff x="7192666" y="2469105"/>
              <a:chExt cx="635609" cy="635609"/>
            </a:xfrm>
          </p:grpSpPr>
          <p:sp>
            <p:nvSpPr>
              <p:cNvPr id="123" name="Oval 122">
                <a:extLst>
                  <a:ext uri="{FF2B5EF4-FFF2-40B4-BE49-F238E27FC236}">
                    <a16:creationId xmlns:a16="http://schemas.microsoft.com/office/drawing/2014/main" id="{13214AA6-21B3-7337-228F-813165DB3065}"/>
                  </a:ext>
                </a:extLst>
              </p:cNvPr>
              <p:cNvSpPr/>
              <p:nvPr/>
            </p:nvSpPr>
            <p:spPr>
              <a:xfrm>
                <a:off x="7192666" y="2469105"/>
                <a:ext cx="635609" cy="63560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Graphic 123">
                <a:extLst>
                  <a:ext uri="{FF2B5EF4-FFF2-40B4-BE49-F238E27FC236}">
                    <a16:creationId xmlns:a16="http://schemas.microsoft.com/office/drawing/2014/main" id="{0CB301FA-18CE-DB73-6D25-B5C51F95142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305601" y="2649749"/>
                <a:ext cx="440218" cy="274320"/>
              </a:xfrm>
              <a:prstGeom prst="rect">
                <a:avLst/>
              </a:prstGeom>
            </p:spPr>
          </p:pic>
        </p:grpSp>
      </p:grpSp>
      <p:grpSp>
        <p:nvGrpSpPr>
          <p:cNvPr id="125" name="Group 124">
            <a:extLst>
              <a:ext uri="{FF2B5EF4-FFF2-40B4-BE49-F238E27FC236}">
                <a16:creationId xmlns:a16="http://schemas.microsoft.com/office/drawing/2014/main" id="{1350AA08-65EE-242C-290A-149D2E7FBB89}"/>
              </a:ext>
            </a:extLst>
          </p:cNvPr>
          <p:cNvGrpSpPr/>
          <p:nvPr/>
        </p:nvGrpSpPr>
        <p:grpSpPr>
          <a:xfrm>
            <a:off x="7450314" y="1233137"/>
            <a:ext cx="2208967" cy="694664"/>
            <a:chOff x="8018672" y="1233137"/>
            <a:chExt cx="2208967" cy="694664"/>
          </a:xfrm>
        </p:grpSpPr>
        <p:sp>
          <p:nvSpPr>
            <p:cNvPr id="126" name="TextBox 125">
              <a:extLst>
                <a:ext uri="{FF2B5EF4-FFF2-40B4-BE49-F238E27FC236}">
                  <a16:creationId xmlns:a16="http://schemas.microsoft.com/office/drawing/2014/main" id="{954754CC-95E0-A44B-B7A8-B1F139441D42}"/>
                </a:ext>
              </a:extLst>
            </p:cNvPr>
            <p:cNvSpPr txBox="1"/>
            <p:nvPr/>
          </p:nvSpPr>
          <p:spPr>
            <a:xfrm>
              <a:off x="8018672" y="1442734"/>
              <a:ext cx="1536084" cy="276999"/>
            </a:xfrm>
            <a:prstGeom prst="rect">
              <a:avLst/>
            </a:prstGeom>
            <a:noFill/>
          </p:spPr>
          <p:txBody>
            <a:bodyPr wrap="square" anchor="ctr">
              <a:spAutoFit/>
            </a:bodyPr>
            <a:lstStyle/>
            <a:p>
              <a:pPr algn="r"/>
              <a:r>
                <a:rPr lang="en-US" sz="1200" dirty="0"/>
                <a:t>Operating System</a:t>
              </a:r>
            </a:p>
          </p:txBody>
        </p:sp>
        <p:grpSp>
          <p:nvGrpSpPr>
            <p:cNvPr id="127" name="Group 126">
              <a:extLst>
                <a:ext uri="{FF2B5EF4-FFF2-40B4-BE49-F238E27FC236}">
                  <a16:creationId xmlns:a16="http://schemas.microsoft.com/office/drawing/2014/main" id="{67A724B0-DD12-E2CE-69AA-DA818FCC718A}"/>
                </a:ext>
              </a:extLst>
            </p:cNvPr>
            <p:cNvGrpSpPr/>
            <p:nvPr/>
          </p:nvGrpSpPr>
          <p:grpSpPr>
            <a:xfrm>
              <a:off x="9532975" y="1233137"/>
              <a:ext cx="694664" cy="694664"/>
              <a:chOff x="6850768" y="3868963"/>
              <a:chExt cx="635609" cy="635609"/>
            </a:xfrm>
          </p:grpSpPr>
          <p:sp>
            <p:nvSpPr>
              <p:cNvPr id="128" name="Oval 127">
                <a:extLst>
                  <a:ext uri="{FF2B5EF4-FFF2-40B4-BE49-F238E27FC236}">
                    <a16:creationId xmlns:a16="http://schemas.microsoft.com/office/drawing/2014/main" id="{E2CEFB24-1DF3-8CAC-2725-C27AF499A1B6}"/>
                  </a:ext>
                </a:extLst>
              </p:cNvPr>
              <p:cNvSpPr/>
              <p:nvPr/>
            </p:nvSpPr>
            <p:spPr>
              <a:xfrm>
                <a:off x="6850768" y="3868963"/>
                <a:ext cx="635609" cy="63560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a:extLst>
                  <a:ext uri="{FF2B5EF4-FFF2-40B4-BE49-F238E27FC236}">
                    <a16:creationId xmlns:a16="http://schemas.microsoft.com/office/drawing/2014/main" id="{BBA155CA-7F57-1F7D-EA07-36E2C12021D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64842" y="4050539"/>
                <a:ext cx="407460" cy="272456"/>
              </a:xfrm>
              <a:prstGeom prst="rect">
                <a:avLst/>
              </a:prstGeom>
            </p:spPr>
          </p:pic>
        </p:grpSp>
      </p:grpSp>
      <p:pic>
        <p:nvPicPr>
          <p:cNvPr id="71" name="Picture 70">
            <a:extLst>
              <a:ext uri="{FF2B5EF4-FFF2-40B4-BE49-F238E27FC236}">
                <a16:creationId xmlns:a16="http://schemas.microsoft.com/office/drawing/2014/main" id="{C99E9471-A418-11C8-FD90-24125D8F3361}"/>
              </a:ext>
            </a:extLst>
          </p:cNvPr>
          <p:cNvPicPr>
            <a:picLocks noChangeAspect="1"/>
          </p:cNvPicPr>
          <p:nvPr/>
        </p:nvPicPr>
        <p:blipFill>
          <a:blip r:embed="rId18"/>
          <a:stretch>
            <a:fillRect/>
          </a:stretch>
        </p:blipFill>
        <p:spPr>
          <a:xfrm>
            <a:off x="9643423" y="2876013"/>
            <a:ext cx="360000" cy="360000"/>
          </a:xfrm>
          <a:prstGeom prst="ellipse">
            <a:avLst/>
          </a:prstGeom>
        </p:spPr>
      </p:pic>
      <p:pic>
        <p:nvPicPr>
          <p:cNvPr id="72" name="Picture 2" descr="Windows Logo, symbol, meaning, history, PNG, brand">
            <a:extLst>
              <a:ext uri="{FF2B5EF4-FFF2-40B4-BE49-F238E27FC236}">
                <a16:creationId xmlns:a16="http://schemas.microsoft.com/office/drawing/2014/main" id="{EA5ABD97-BA01-477A-943A-09A0C7B6B70E}"/>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18242" r="15683"/>
          <a:stretch/>
        </p:blipFill>
        <p:spPr bwMode="auto">
          <a:xfrm>
            <a:off x="10924074" y="3327123"/>
            <a:ext cx="389835" cy="33039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Windows, os, logo Icon in Operating System - Flat">
            <a:extLst>
              <a:ext uri="{FF2B5EF4-FFF2-40B4-BE49-F238E27FC236}">
                <a16:creationId xmlns:a16="http://schemas.microsoft.com/office/drawing/2014/main" id="{3F5B8FDE-EDA2-D1C0-A426-393C62FA7D7E}"/>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0852" t="10852" r="10852" b="10852"/>
          <a:stretch/>
        </p:blipFill>
        <p:spPr bwMode="auto">
          <a:xfrm>
            <a:off x="9201434" y="2881077"/>
            <a:ext cx="360001" cy="360000"/>
          </a:xfrm>
          <a:prstGeom prst="ellipse">
            <a:avLst/>
          </a:prstGeom>
          <a:noFill/>
          <a:extLst>
            <a:ext uri="{909E8E84-426E-40DD-AFC4-6F175D3DCCD1}">
              <a14:hiddenFill xmlns:a14="http://schemas.microsoft.com/office/drawing/2010/main">
                <a:solidFill>
                  <a:srgbClr val="FFFFFF"/>
                </a:solidFill>
              </a14:hiddenFill>
            </a:ext>
          </a:extLst>
        </p:spPr>
      </p:pic>
      <p:pic>
        <p:nvPicPr>
          <p:cNvPr id="74" name="Picture 6" descr="Windows Logo and symbol, meaning, history, PNG, brand">
            <a:extLst>
              <a:ext uri="{FF2B5EF4-FFF2-40B4-BE49-F238E27FC236}">
                <a16:creationId xmlns:a16="http://schemas.microsoft.com/office/drawing/2014/main" id="{C93A57EC-ACFD-E00F-DB87-A25CBB336AC3}"/>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26930" r="3033" b="28490"/>
          <a:stretch/>
        </p:blipFill>
        <p:spPr bwMode="auto">
          <a:xfrm>
            <a:off x="8880796" y="3879887"/>
            <a:ext cx="1116595" cy="28747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8" descr="iOS Logo and symbol, meaning, history, PNG, brand">
            <a:extLst>
              <a:ext uri="{FF2B5EF4-FFF2-40B4-BE49-F238E27FC236}">
                <a16:creationId xmlns:a16="http://schemas.microsoft.com/office/drawing/2014/main" id="{EC72F482-9195-5CB1-9987-571B19A1375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749258" y="3301684"/>
            <a:ext cx="822348" cy="38127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2" descr="Linux vs Windows | Different Types Of Operating Systems | Edureka">
            <a:extLst>
              <a:ext uri="{FF2B5EF4-FFF2-40B4-BE49-F238E27FC236}">
                <a16:creationId xmlns:a16="http://schemas.microsoft.com/office/drawing/2014/main" id="{385E0E76-124C-AAD1-1D64-27A3C0783B22}"/>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t="21163" b="25333"/>
          <a:stretch/>
        </p:blipFill>
        <p:spPr bwMode="auto">
          <a:xfrm>
            <a:off x="9602107" y="3318958"/>
            <a:ext cx="648037" cy="346723"/>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6" descr="Android Logo, symbol, meaning, history, PNG, brand">
            <a:extLst>
              <a:ext uri="{FF2B5EF4-FFF2-40B4-BE49-F238E27FC236}">
                <a16:creationId xmlns:a16="http://schemas.microsoft.com/office/drawing/2014/main" id="{3330260C-8485-0C98-185A-504998E31E70}"/>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12500" r="12500"/>
          <a:stretch/>
        </p:blipFill>
        <p:spPr bwMode="auto">
          <a:xfrm>
            <a:off x="10364220" y="3330343"/>
            <a:ext cx="433864" cy="323952"/>
          </a:xfrm>
          <a:prstGeom prst="rect">
            <a:avLst/>
          </a:prstGeom>
          <a:noFill/>
          <a:extLst>
            <a:ext uri="{909E8E84-426E-40DD-AFC4-6F175D3DCCD1}">
              <a14:hiddenFill xmlns:a14="http://schemas.microsoft.com/office/drawing/2010/main">
                <a:solidFill>
                  <a:srgbClr val="FFFFFF"/>
                </a:solidFill>
              </a14:hiddenFill>
            </a:ext>
          </a:extLst>
        </p:spPr>
      </p:pic>
      <p:pic>
        <p:nvPicPr>
          <p:cNvPr id="85" name="Graphic 84">
            <a:extLst>
              <a:ext uri="{FF2B5EF4-FFF2-40B4-BE49-F238E27FC236}">
                <a16:creationId xmlns:a16="http://schemas.microsoft.com/office/drawing/2014/main" id="{9A8BE01E-0D6B-4062-2E73-9F79800860B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091663" y="2916059"/>
            <a:ext cx="360000" cy="273750"/>
          </a:xfrm>
          <a:prstGeom prst="rect">
            <a:avLst/>
          </a:prstGeom>
        </p:spPr>
      </p:pic>
      <p:pic>
        <p:nvPicPr>
          <p:cNvPr id="87" name="Picture 86" descr="A logo of a google chrome os&#10;&#10;Description automatically generated">
            <a:extLst>
              <a:ext uri="{FF2B5EF4-FFF2-40B4-BE49-F238E27FC236}">
                <a16:creationId xmlns:a16="http://schemas.microsoft.com/office/drawing/2014/main" id="{BA4444AD-F334-6847-6A54-DBB2D6384FE9}"/>
              </a:ext>
            </a:extLst>
          </p:cNvPr>
          <p:cNvPicPr>
            <a:picLocks noChangeAspect="1"/>
          </p:cNvPicPr>
          <p:nvPr/>
        </p:nvPicPr>
        <p:blipFill>
          <a:blip r:embed="rId27"/>
          <a:stretch>
            <a:fillRect/>
          </a:stretch>
        </p:blipFill>
        <p:spPr>
          <a:xfrm>
            <a:off x="10530984" y="2787304"/>
            <a:ext cx="513074" cy="513074"/>
          </a:xfrm>
          <a:prstGeom prst="rect">
            <a:avLst/>
          </a:prstGeom>
        </p:spPr>
      </p:pic>
      <p:grpSp>
        <p:nvGrpSpPr>
          <p:cNvPr id="90" name="Group 89">
            <a:extLst>
              <a:ext uri="{FF2B5EF4-FFF2-40B4-BE49-F238E27FC236}">
                <a16:creationId xmlns:a16="http://schemas.microsoft.com/office/drawing/2014/main" id="{613BED2C-7374-25EA-09C2-76CB55883199}"/>
              </a:ext>
            </a:extLst>
          </p:cNvPr>
          <p:cNvGrpSpPr/>
          <p:nvPr/>
        </p:nvGrpSpPr>
        <p:grpSpPr>
          <a:xfrm>
            <a:off x="10123190" y="3707121"/>
            <a:ext cx="1252210" cy="507139"/>
            <a:chOff x="8856904" y="3972751"/>
            <a:chExt cx="1252210" cy="507139"/>
          </a:xfrm>
        </p:grpSpPr>
        <p:sp>
          <p:nvSpPr>
            <p:cNvPr id="81" name="TextBox 80">
              <a:extLst>
                <a:ext uri="{FF2B5EF4-FFF2-40B4-BE49-F238E27FC236}">
                  <a16:creationId xmlns:a16="http://schemas.microsoft.com/office/drawing/2014/main" id="{7A5D3D7D-08CB-F907-989E-0606D3474C75}"/>
                </a:ext>
              </a:extLst>
            </p:cNvPr>
            <p:cNvSpPr txBox="1"/>
            <p:nvPr/>
          </p:nvSpPr>
          <p:spPr>
            <a:xfrm>
              <a:off x="9206461" y="4141336"/>
              <a:ext cx="902653" cy="338554"/>
            </a:xfrm>
            <a:prstGeom prst="rect">
              <a:avLst/>
            </a:prstGeom>
            <a:noFill/>
          </p:spPr>
          <p:txBody>
            <a:bodyPr wrap="square">
              <a:spAutoFit/>
            </a:bodyPr>
            <a:lstStyle/>
            <a:p>
              <a:r>
                <a:rPr lang="en-US" sz="800" b="1" dirty="0">
                  <a:latin typeface="+mj-lt"/>
                </a:rPr>
                <a:t>“24 of the top 25 EV makers”</a:t>
              </a:r>
            </a:p>
          </p:txBody>
        </p:sp>
        <p:pic>
          <p:nvPicPr>
            <p:cNvPr id="89" name="Graphic 88">
              <a:extLst>
                <a:ext uri="{FF2B5EF4-FFF2-40B4-BE49-F238E27FC236}">
                  <a16:creationId xmlns:a16="http://schemas.microsoft.com/office/drawing/2014/main" id="{BA4D58B0-9387-2C08-D3A5-AEEC23E4A36F}"/>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856904" y="3972751"/>
              <a:ext cx="380618" cy="483488"/>
            </a:xfrm>
            <a:prstGeom prst="rect">
              <a:avLst/>
            </a:prstGeom>
          </p:spPr>
        </p:pic>
      </p:grpSp>
      <p:sp>
        <p:nvSpPr>
          <p:cNvPr id="4" name="Text Placeholder 3">
            <a:extLst>
              <a:ext uri="{FF2B5EF4-FFF2-40B4-BE49-F238E27FC236}">
                <a16:creationId xmlns:a16="http://schemas.microsoft.com/office/drawing/2014/main" id="{C8CFA893-324B-BE44-9734-B4456856DDDF}"/>
              </a:ext>
            </a:extLst>
          </p:cNvPr>
          <p:cNvSpPr>
            <a:spLocks noGrp="1"/>
          </p:cNvSpPr>
          <p:nvPr>
            <p:ph type="body" sz="quarter" idx="13"/>
          </p:nvPr>
        </p:nvSpPr>
        <p:spPr>
          <a:xfrm>
            <a:off x="361949" y="559576"/>
            <a:ext cx="6319158" cy="608824"/>
          </a:xfrm>
        </p:spPr>
        <p:txBody>
          <a:bodyPr/>
          <a:lstStyle/>
          <a:p>
            <a:r>
              <a:rPr lang="en-US" dirty="0"/>
              <a:t>Consumerization of IT Fuels </a:t>
            </a:r>
            <a:r>
              <a:rPr lang="en-US" dirty="0">
                <a:solidFill>
                  <a:schemeClr val="accent2"/>
                </a:solidFill>
              </a:rPr>
              <a:t>Second Wave </a:t>
            </a:r>
            <a:r>
              <a:rPr lang="en-US" dirty="0"/>
              <a:t>of Success For Threat Actors</a:t>
            </a:r>
          </a:p>
        </p:txBody>
      </p:sp>
      <p:cxnSp>
        <p:nvCxnSpPr>
          <p:cNvPr id="24" name="Straight Connector 23">
            <a:extLst>
              <a:ext uri="{FF2B5EF4-FFF2-40B4-BE49-F238E27FC236}">
                <a16:creationId xmlns:a16="http://schemas.microsoft.com/office/drawing/2014/main" id="{15A2B779-458F-BA4F-0FBA-D303AA0E23CC}"/>
              </a:ext>
            </a:extLst>
          </p:cNvPr>
          <p:cNvCxnSpPr>
            <a:cxnSpLocks/>
          </p:cNvCxnSpPr>
          <p:nvPr/>
        </p:nvCxnSpPr>
        <p:spPr>
          <a:xfrm>
            <a:off x="-2054828" y="4852194"/>
            <a:ext cx="0" cy="408281"/>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30301D9-5E5F-DF93-D3A3-6DDACCFA90CC}"/>
              </a:ext>
            </a:extLst>
          </p:cNvPr>
          <p:cNvCxnSpPr>
            <a:cxnSpLocks/>
          </p:cNvCxnSpPr>
          <p:nvPr/>
        </p:nvCxnSpPr>
        <p:spPr>
          <a:xfrm>
            <a:off x="-2144828" y="5274644"/>
            <a:ext cx="8929683" cy="0"/>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B20B469-4E06-8F14-4A20-827E9814A9D4}"/>
              </a:ext>
            </a:extLst>
          </p:cNvPr>
          <p:cNvSpPr/>
          <p:nvPr/>
        </p:nvSpPr>
        <p:spPr>
          <a:xfrm>
            <a:off x="-2144828" y="5184642"/>
            <a:ext cx="180000" cy="180000"/>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8DC1FB1-F338-9E79-0C6B-BEFF8E4836BB}"/>
              </a:ext>
            </a:extLst>
          </p:cNvPr>
          <p:cNvSpPr/>
          <p:nvPr/>
        </p:nvSpPr>
        <p:spPr>
          <a:xfrm>
            <a:off x="-198999" y="5184642"/>
            <a:ext cx="180000" cy="180000"/>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6CE4AD2-B3F9-30DE-162C-2DA717442D3D}"/>
              </a:ext>
            </a:extLst>
          </p:cNvPr>
          <p:cNvSpPr txBox="1"/>
          <p:nvPr/>
        </p:nvSpPr>
        <p:spPr>
          <a:xfrm rot="16200000">
            <a:off x="-2325337" y="5503140"/>
            <a:ext cx="569387" cy="292388"/>
          </a:xfrm>
          <a:prstGeom prst="rect">
            <a:avLst/>
          </a:prstGeom>
          <a:noFill/>
        </p:spPr>
        <p:txBody>
          <a:bodyPr wrap="none" rtlCol="0" anchor="ctr">
            <a:spAutoFit/>
          </a:bodyPr>
          <a:lstStyle/>
          <a:p>
            <a:pPr algn="r"/>
            <a:r>
              <a:rPr lang="en-US" sz="1300" b="1" dirty="0">
                <a:solidFill>
                  <a:schemeClr val="accent2"/>
                </a:solidFill>
                <a:latin typeface="+mj-lt"/>
                <a:ea typeface="Roboto Light" panose="02000000000000000000" pitchFamily="2" charset="0"/>
              </a:rPr>
              <a:t>1999</a:t>
            </a:r>
          </a:p>
        </p:txBody>
      </p:sp>
      <p:sp>
        <p:nvSpPr>
          <p:cNvPr id="19" name="TextBox 18">
            <a:extLst>
              <a:ext uri="{FF2B5EF4-FFF2-40B4-BE49-F238E27FC236}">
                <a16:creationId xmlns:a16="http://schemas.microsoft.com/office/drawing/2014/main" id="{C8D76D0C-4B24-5D09-63B7-2ADECEE96F1D}"/>
              </a:ext>
            </a:extLst>
          </p:cNvPr>
          <p:cNvSpPr txBox="1"/>
          <p:nvPr/>
        </p:nvSpPr>
        <p:spPr>
          <a:xfrm rot="16200000">
            <a:off x="-384166" y="5503140"/>
            <a:ext cx="569387" cy="292388"/>
          </a:xfrm>
          <a:prstGeom prst="rect">
            <a:avLst/>
          </a:prstGeom>
          <a:noFill/>
        </p:spPr>
        <p:txBody>
          <a:bodyPr wrap="none" rtlCol="0" anchor="ctr">
            <a:spAutoFit/>
          </a:bodyPr>
          <a:lstStyle/>
          <a:p>
            <a:pPr algn="r"/>
            <a:r>
              <a:rPr lang="en-US" sz="1300" b="1" dirty="0">
                <a:solidFill>
                  <a:schemeClr val="accent2"/>
                </a:solidFill>
                <a:latin typeface="+mj-lt"/>
                <a:ea typeface="Roboto Light" panose="02000000000000000000" pitchFamily="2" charset="0"/>
              </a:rPr>
              <a:t>2010</a:t>
            </a:r>
          </a:p>
        </p:txBody>
      </p:sp>
      <p:cxnSp>
        <p:nvCxnSpPr>
          <p:cNvPr id="17" name="Straight Connector 16">
            <a:extLst>
              <a:ext uri="{FF2B5EF4-FFF2-40B4-BE49-F238E27FC236}">
                <a16:creationId xmlns:a16="http://schemas.microsoft.com/office/drawing/2014/main" id="{2A192A93-7CD7-145E-D54A-D4E0C11CE59D}"/>
              </a:ext>
            </a:extLst>
          </p:cNvPr>
          <p:cNvCxnSpPr>
            <a:cxnSpLocks/>
          </p:cNvCxnSpPr>
          <p:nvPr/>
        </p:nvCxnSpPr>
        <p:spPr>
          <a:xfrm>
            <a:off x="5740256" y="2388940"/>
            <a:ext cx="0" cy="2903285"/>
          </a:xfrm>
          <a:prstGeom prst="line">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8DE34F-5A10-0476-F36B-31EBCD68F87B}"/>
              </a:ext>
            </a:extLst>
          </p:cNvPr>
          <p:cNvSpPr txBox="1"/>
          <p:nvPr/>
        </p:nvSpPr>
        <p:spPr>
          <a:xfrm rot="16200000">
            <a:off x="1556436" y="5503140"/>
            <a:ext cx="569387" cy="292388"/>
          </a:xfrm>
          <a:prstGeom prst="rect">
            <a:avLst/>
          </a:prstGeom>
          <a:noFill/>
        </p:spPr>
        <p:txBody>
          <a:bodyPr wrap="none" rtlCol="0" anchor="ctr">
            <a:spAutoFit/>
          </a:bodyPr>
          <a:lstStyle/>
          <a:p>
            <a:pPr algn="r"/>
            <a:r>
              <a:rPr lang="en-US" sz="1300" b="1" dirty="0">
                <a:solidFill>
                  <a:schemeClr val="accent2"/>
                </a:solidFill>
                <a:latin typeface="+mj-lt"/>
                <a:ea typeface="Roboto Light" panose="02000000000000000000" pitchFamily="2" charset="0"/>
              </a:rPr>
              <a:t>2015</a:t>
            </a:r>
          </a:p>
        </p:txBody>
      </p:sp>
      <p:sp>
        <p:nvSpPr>
          <p:cNvPr id="22" name="TextBox 21">
            <a:extLst>
              <a:ext uri="{FF2B5EF4-FFF2-40B4-BE49-F238E27FC236}">
                <a16:creationId xmlns:a16="http://schemas.microsoft.com/office/drawing/2014/main" id="{B01FC4B0-43F0-2341-D23D-67F5D3525063}"/>
              </a:ext>
            </a:extLst>
          </p:cNvPr>
          <p:cNvSpPr txBox="1"/>
          <p:nvPr/>
        </p:nvSpPr>
        <p:spPr>
          <a:xfrm rot="16200000">
            <a:off x="3501030" y="5503140"/>
            <a:ext cx="569387" cy="292388"/>
          </a:xfrm>
          <a:prstGeom prst="rect">
            <a:avLst/>
          </a:prstGeom>
          <a:noFill/>
        </p:spPr>
        <p:txBody>
          <a:bodyPr wrap="none" rtlCol="0" anchor="ctr">
            <a:spAutoFit/>
          </a:bodyPr>
          <a:lstStyle/>
          <a:p>
            <a:pPr algn="r"/>
            <a:r>
              <a:rPr lang="en-US" sz="1300" b="1" dirty="0">
                <a:solidFill>
                  <a:schemeClr val="accent2"/>
                </a:solidFill>
                <a:latin typeface="+mj-lt"/>
                <a:ea typeface="Roboto Light" panose="02000000000000000000" pitchFamily="2" charset="0"/>
              </a:rPr>
              <a:t>2019</a:t>
            </a:r>
          </a:p>
        </p:txBody>
      </p:sp>
      <p:sp>
        <p:nvSpPr>
          <p:cNvPr id="23" name="TextBox 22">
            <a:extLst>
              <a:ext uri="{FF2B5EF4-FFF2-40B4-BE49-F238E27FC236}">
                <a16:creationId xmlns:a16="http://schemas.microsoft.com/office/drawing/2014/main" id="{C35A3947-928F-1DC1-CFC7-DDE1740EAE06}"/>
              </a:ext>
            </a:extLst>
          </p:cNvPr>
          <p:cNvSpPr txBox="1"/>
          <p:nvPr/>
        </p:nvSpPr>
        <p:spPr>
          <a:xfrm rot="16200000">
            <a:off x="5353708" y="5601725"/>
            <a:ext cx="766557" cy="292388"/>
          </a:xfrm>
          <a:prstGeom prst="rect">
            <a:avLst/>
          </a:prstGeom>
          <a:noFill/>
        </p:spPr>
        <p:txBody>
          <a:bodyPr wrap="none" rtlCol="0" anchor="ctr">
            <a:spAutoFit/>
          </a:bodyPr>
          <a:lstStyle/>
          <a:p>
            <a:pPr algn="r"/>
            <a:r>
              <a:rPr lang="en-US" sz="1300" b="1" dirty="0">
                <a:solidFill>
                  <a:schemeClr val="accent2"/>
                </a:solidFill>
                <a:latin typeface="+mj-lt"/>
                <a:ea typeface="Roboto Light" panose="02000000000000000000" pitchFamily="2" charset="0"/>
              </a:rPr>
              <a:t>Present</a:t>
            </a:r>
          </a:p>
        </p:txBody>
      </p:sp>
      <p:sp>
        <p:nvSpPr>
          <p:cNvPr id="14" name="Oval 13">
            <a:extLst>
              <a:ext uri="{FF2B5EF4-FFF2-40B4-BE49-F238E27FC236}">
                <a16:creationId xmlns:a16="http://schemas.microsoft.com/office/drawing/2014/main" id="{C2677C56-F15E-DD28-2826-CE647963EACE}"/>
              </a:ext>
            </a:extLst>
          </p:cNvPr>
          <p:cNvSpPr/>
          <p:nvPr/>
        </p:nvSpPr>
        <p:spPr>
          <a:xfrm>
            <a:off x="5638488" y="5184642"/>
            <a:ext cx="180000" cy="180000"/>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59C4A9-69E8-2116-7A13-0364F0D6B803}"/>
              </a:ext>
            </a:extLst>
          </p:cNvPr>
          <p:cNvSpPr/>
          <p:nvPr/>
        </p:nvSpPr>
        <p:spPr>
          <a:xfrm>
            <a:off x="-2054829" y="4228929"/>
            <a:ext cx="1584000" cy="631825"/>
          </a:xfrm>
          <a:prstGeom prst="rect">
            <a:avLst/>
          </a:prstGeom>
          <a:solidFill>
            <a:schemeClr val="accent2"/>
          </a:solidFill>
          <a:ln w="19050" cap="rnd">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A55256-9003-7FEB-DC46-C8A0B4F9B67D}"/>
              </a:ext>
            </a:extLst>
          </p:cNvPr>
          <p:cNvSpPr txBox="1"/>
          <p:nvPr/>
        </p:nvSpPr>
        <p:spPr>
          <a:xfrm>
            <a:off x="-2026829" y="4263646"/>
            <a:ext cx="1548347" cy="553998"/>
          </a:xfrm>
          <a:prstGeom prst="rect">
            <a:avLst/>
          </a:prstGeom>
          <a:noFill/>
        </p:spPr>
        <p:txBody>
          <a:bodyPr wrap="square">
            <a:spAutoFit/>
          </a:bodyPr>
          <a:lstStyle/>
          <a:p>
            <a:r>
              <a:rPr lang="en-US" sz="1000" b="1" dirty="0">
                <a:solidFill>
                  <a:schemeClr val="bg1"/>
                </a:solidFill>
                <a:latin typeface="+mj-lt"/>
              </a:rPr>
              <a:t>BlackBerry Creates and Dominates The Secure Mobility Market</a:t>
            </a:r>
          </a:p>
        </p:txBody>
      </p:sp>
      <p:sp>
        <p:nvSpPr>
          <p:cNvPr id="10" name="Oval 9">
            <a:extLst>
              <a:ext uri="{FF2B5EF4-FFF2-40B4-BE49-F238E27FC236}">
                <a16:creationId xmlns:a16="http://schemas.microsoft.com/office/drawing/2014/main" id="{9FEC3473-1D4D-83F2-A9C1-1CA69C9F34AD}"/>
              </a:ext>
            </a:extLst>
          </p:cNvPr>
          <p:cNvSpPr/>
          <p:nvPr/>
        </p:nvSpPr>
        <p:spPr>
          <a:xfrm>
            <a:off x="1746830" y="5184642"/>
            <a:ext cx="180000" cy="180000"/>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DBC88E4E-D4EA-7BBE-97A8-367C188C2AB1}"/>
              </a:ext>
            </a:extLst>
          </p:cNvPr>
          <p:cNvCxnSpPr>
            <a:cxnSpLocks/>
          </p:cNvCxnSpPr>
          <p:nvPr/>
        </p:nvCxnSpPr>
        <p:spPr>
          <a:xfrm>
            <a:off x="3782659" y="2286000"/>
            <a:ext cx="0" cy="3006225"/>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7F9A4C15-4B2C-09DC-14A0-56F4E6D5CD5E}"/>
              </a:ext>
            </a:extLst>
          </p:cNvPr>
          <p:cNvSpPr/>
          <p:nvPr/>
        </p:nvSpPr>
        <p:spPr>
          <a:xfrm>
            <a:off x="1435100" y="1800224"/>
            <a:ext cx="2347559" cy="818481"/>
          </a:xfrm>
          <a:prstGeom prst="rect">
            <a:avLst/>
          </a:prstGeom>
          <a:solidFill>
            <a:schemeClr val="accent2"/>
          </a:solidFill>
          <a:ln w="19050" cap="rnd">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84D05F1-874D-F6FB-96B3-BD109AD18163}"/>
              </a:ext>
            </a:extLst>
          </p:cNvPr>
          <p:cNvSpPr txBox="1"/>
          <p:nvPr/>
        </p:nvSpPr>
        <p:spPr>
          <a:xfrm>
            <a:off x="1482361" y="1939707"/>
            <a:ext cx="1460371" cy="523220"/>
          </a:xfrm>
          <a:prstGeom prst="rect">
            <a:avLst/>
          </a:prstGeom>
          <a:noFill/>
        </p:spPr>
        <p:txBody>
          <a:bodyPr wrap="square">
            <a:spAutoFit/>
          </a:bodyPr>
          <a:lstStyle/>
          <a:p>
            <a:r>
              <a:rPr lang="en-US" sz="1400" b="1" dirty="0">
                <a:solidFill>
                  <a:schemeClr val="bg1"/>
                </a:solidFill>
                <a:latin typeface="+mj-lt"/>
              </a:rPr>
              <a:t>BlackBerry acquires</a:t>
            </a:r>
          </a:p>
        </p:txBody>
      </p:sp>
      <p:sp>
        <p:nvSpPr>
          <p:cNvPr id="40" name="Rectangle 39">
            <a:extLst>
              <a:ext uri="{FF2B5EF4-FFF2-40B4-BE49-F238E27FC236}">
                <a16:creationId xmlns:a16="http://schemas.microsoft.com/office/drawing/2014/main" id="{8FBF2343-1FB1-D5D8-BE1E-3DBA53033EF9}"/>
              </a:ext>
            </a:extLst>
          </p:cNvPr>
          <p:cNvSpPr/>
          <p:nvPr/>
        </p:nvSpPr>
        <p:spPr>
          <a:xfrm>
            <a:off x="4652963" y="1800225"/>
            <a:ext cx="1087293" cy="588715"/>
          </a:xfrm>
          <a:prstGeom prst="rect">
            <a:avLst/>
          </a:prstGeom>
          <a:noFill/>
          <a:ln w="19050" cap="rnd">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A28FCD3-7C71-C635-628D-33D2A689D9E6}"/>
              </a:ext>
            </a:extLst>
          </p:cNvPr>
          <p:cNvSpPr txBox="1"/>
          <p:nvPr/>
        </p:nvSpPr>
        <p:spPr>
          <a:xfrm>
            <a:off x="4700734" y="1815892"/>
            <a:ext cx="1182606" cy="553998"/>
          </a:xfrm>
          <a:prstGeom prst="rect">
            <a:avLst/>
          </a:prstGeom>
          <a:noFill/>
        </p:spPr>
        <p:txBody>
          <a:bodyPr wrap="square">
            <a:spAutoFit/>
          </a:bodyPr>
          <a:lstStyle/>
          <a:p>
            <a:r>
              <a:rPr lang="en-US" sz="1000" dirty="0"/>
              <a:t>AI emerges as mainstream offensive tool</a:t>
            </a:r>
          </a:p>
        </p:txBody>
      </p:sp>
      <p:sp>
        <p:nvSpPr>
          <p:cNvPr id="13" name="Oval 12">
            <a:extLst>
              <a:ext uri="{FF2B5EF4-FFF2-40B4-BE49-F238E27FC236}">
                <a16:creationId xmlns:a16="http://schemas.microsoft.com/office/drawing/2014/main" id="{F15A53FE-7B38-D510-8C4B-A3FEC15E1D90}"/>
              </a:ext>
            </a:extLst>
          </p:cNvPr>
          <p:cNvSpPr/>
          <p:nvPr/>
        </p:nvSpPr>
        <p:spPr>
          <a:xfrm>
            <a:off x="3692659" y="5184642"/>
            <a:ext cx="180000" cy="180000"/>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0688DAFB-E0D9-198C-731C-08BD3D4F3CED}"/>
              </a:ext>
            </a:extLst>
          </p:cNvPr>
          <p:cNvSpPr txBox="1"/>
          <p:nvPr/>
        </p:nvSpPr>
        <p:spPr>
          <a:xfrm>
            <a:off x="9097559" y="2317410"/>
            <a:ext cx="2002196" cy="535531"/>
          </a:xfrm>
          <a:prstGeom prst="rect">
            <a:avLst/>
          </a:prstGeom>
          <a:noFill/>
        </p:spPr>
        <p:txBody>
          <a:bodyPr wrap="square">
            <a:spAutoFit/>
          </a:bodyPr>
          <a:lstStyle/>
          <a:p>
            <a:pPr algn="ctr">
              <a:lnSpc>
                <a:spcPct val="90000"/>
              </a:lnSpc>
            </a:pPr>
            <a:r>
              <a:rPr lang="en-US" sz="1600" b="1" dirty="0">
                <a:latin typeface="+mj-lt"/>
              </a:rPr>
              <a:t>BlackBerry </a:t>
            </a:r>
            <a:br>
              <a:rPr lang="en-US" sz="1600" b="1" dirty="0">
                <a:latin typeface="+mj-lt"/>
              </a:rPr>
            </a:br>
            <a:r>
              <a:rPr lang="en-US" sz="1600" b="1" dirty="0">
                <a:latin typeface="+mj-lt"/>
              </a:rPr>
              <a:t>“Now”</a:t>
            </a:r>
          </a:p>
        </p:txBody>
      </p:sp>
      <p:sp>
        <p:nvSpPr>
          <p:cNvPr id="131" name="TextBox 130">
            <a:extLst>
              <a:ext uri="{FF2B5EF4-FFF2-40B4-BE49-F238E27FC236}">
                <a16:creationId xmlns:a16="http://schemas.microsoft.com/office/drawing/2014/main" id="{91E80D36-0DD1-6A94-E72B-51A77E13E0DB}"/>
              </a:ext>
            </a:extLst>
          </p:cNvPr>
          <p:cNvSpPr txBox="1"/>
          <p:nvPr/>
        </p:nvSpPr>
        <p:spPr>
          <a:xfrm>
            <a:off x="9065195" y="4372607"/>
            <a:ext cx="2066924" cy="461665"/>
          </a:xfrm>
          <a:prstGeom prst="rect">
            <a:avLst/>
          </a:prstGeom>
          <a:noFill/>
        </p:spPr>
        <p:txBody>
          <a:bodyPr wrap="square">
            <a:spAutoFit/>
          </a:bodyPr>
          <a:lstStyle/>
          <a:p>
            <a:pPr algn="ctr"/>
            <a:r>
              <a:rPr lang="en-US" sz="1200" dirty="0"/>
              <a:t>AI-driven security for heterogenous infrastructure</a:t>
            </a:r>
          </a:p>
        </p:txBody>
      </p:sp>
      <p:pic>
        <p:nvPicPr>
          <p:cNvPr id="28" name="Graphic 27">
            <a:extLst>
              <a:ext uri="{FF2B5EF4-FFF2-40B4-BE49-F238E27FC236}">
                <a16:creationId xmlns:a16="http://schemas.microsoft.com/office/drawing/2014/main" id="{1926AF03-AFE3-EE5A-9BFA-471C79A2892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639951" y="1882888"/>
            <a:ext cx="993851" cy="651144"/>
          </a:xfrm>
          <a:prstGeom prst="rect">
            <a:avLst/>
          </a:prstGeom>
        </p:spPr>
      </p:pic>
      <p:grpSp>
        <p:nvGrpSpPr>
          <p:cNvPr id="7" name="Group 6">
            <a:extLst>
              <a:ext uri="{FF2B5EF4-FFF2-40B4-BE49-F238E27FC236}">
                <a16:creationId xmlns:a16="http://schemas.microsoft.com/office/drawing/2014/main" id="{75F58BFF-F9D2-84F5-11A5-1BACBBE2BC94}"/>
              </a:ext>
            </a:extLst>
          </p:cNvPr>
          <p:cNvGrpSpPr/>
          <p:nvPr/>
        </p:nvGrpSpPr>
        <p:grpSpPr>
          <a:xfrm>
            <a:off x="1202020" y="2903360"/>
            <a:ext cx="2566686" cy="1448774"/>
            <a:chOff x="3820903" y="3457360"/>
            <a:chExt cx="2566686" cy="1448774"/>
          </a:xfrm>
        </p:grpSpPr>
        <p:sp>
          <p:nvSpPr>
            <p:cNvPr id="11" name="Arrow: Pentagon 10">
              <a:extLst>
                <a:ext uri="{FF2B5EF4-FFF2-40B4-BE49-F238E27FC236}">
                  <a16:creationId xmlns:a16="http://schemas.microsoft.com/office/drawing/2014/main" id="{49A7698D-6F45-0A19-F951-E47C617FD4A9}"/>
                </a:ext>
              </a:extLst>
            </p:cNvPr>
            <p:cNvSpPr/>
            <p:nvPr/>
          </p:nvSpPr>
          <p:spPr>
            <a:xfrm rot="5400000">
              <a:off x="4373634" y="2924214"/>
              <a:ext cx="1448774" cy="2515065"/>
            </a:xfrm>
            <a:prstGeom prst="homePlate">
              <a:avLst>
                <a:gd name="adj" fmla="val 32350"/>
              </a:avLst>
            </a:prstGeom>
            <a:solidFill>
              <a:schemeClr val="bg1"/>
            </a:solidFill>
            <a:ln w="19050">
              <a:solidFill>
                <a:schemeClr val="accent5"/>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508BB94-3C3E-1BD4-2D54-F3FD53E11585}"/>
                </a:ext>
              </a:extLst>
            </p:cNvPr>
            <p:cNvSpPr txBox="1"/>
            <p:nvPr/>
          </p:nvSpPr>
          <p:spPr>
            <a:xfrm>
              <a:off x="3820903" y="3481409"/>
              <a:ext cx="2566686" cy="1072088"/>
            </a:xfrm>
            <a:prstGeom prst="rect">
              <a:avLst/>
            </a:prstGeom>
            <a:noFill/>
          </p:spPr>
          <p:txBody>
            <a:bodyPr wrap="square" anchor="ctr">
              <a:spAutoFit/>
            </a:bodyPr>
            <a:lstStyle/>
            <a:p>
              <a:pPr algn="ctr">
                <a:spcBef>
                  <a:spcPts val="150"/>
                </a:spcBef>
              </a:pPr>
              <a:r>
                <a:rPr lang="en-US" sz="1400" b="1" dirty="0">
                  <a:latin typeface="+mj-lt"/>
                </a:rPr>
                <a:t>SECOND WAVE</a:t>
              </a:r>
            </a:p>
            <a:p>
              <a:pPr algn="ctr">
                <a:spcBef>
                  <a:spcPts val="150"/>
                </a:spcBef>
              </a:pPr>
              <a:r>
                <a:rPr lang="en-US" sz="1200" b="1" dirty="0">
                  <a:latin typeface="+mj-lt"/>
                </a:rPr>
                <a:t>Consumerization of IT </a:t>
              </a:r>
              <a:r>
                <a:rPr lang="en-US" sz="1200" dirty="0">
                  <a:latin typeface="+mj-lt"/>
                </a:rPr>
                <a:t>drives</a:t>
              </a:r>
              <a:r>
                <a:rPr lang="en-US" sz="1200" dirty="0"/>
                <a:t> an increased attack surface at the same time as increased adversary reward.</a:t>
              </a:r>
            </a:p>
          </p:txBody>
        </p:sp>
      </p:grpSp>
    </p:spTree>
    <p:extLst>
      <p:ext uri="{BB962C8B-B14F-4D97-AF65-F5344CB8AC3E}">
        <p14:creationId xmlns:p14="http://schemas.microsoft.com/office/powerpoint/2010/main" val="2371612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30" grpId="0"/>
      <p:bldP spid="1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289E6CF3-E351-8B4C-B20B-3A070E7DCCB2}"/>
              </a:ext>
            </a:extLst>
          </p:cNvPr>
          <p:cNvSpPr/>
          <p:nvPr/>
        </p:nvSpPr>
        <p:spPr>
          <a:xfrm rot="16200000">
            <a:off x="2724713" y="240734"/>
            <a:ext cx="4582492" cy="5485319"/>
          </a:xfrm>
          <a:prstGeom prst="rtTriangle">
            <a:avLst/>
          </a:prstGeom>
          <a:solidFill>
            <a:srgbClr val="DA2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0BFCB47-6DF6-3B0F-5F39-991FC3288BE8}"/>
              </a:ext>
            </a:extLst>
          </p:cNvPr>
          <p:cNvPicPr>
            <a:picLocks noChangeAspect="1"/>
          </p:cNvPicPr>
          <p:nvPr/>
        </p:nvPicPr>
        <p:blipFill rotWithShape="1">
          <a:blip r:embed="rId3"/>
          <a:srcRect r="7430"/>
          <a:stretch/>
        </p:blipFill>
        <p:spPr>
          <a:xfrm>
            <a:off x="-2826430" y="3188919"/>
            <a:ext cx="7302735" cy="2105758"/>
          </a:xfrm>
          <a:prstGeom prst="rect">
            <a:avLst/>
          </a:prstGeom>
        </p:spPr>
      </p:pic>
      <p:sp>
        <p:nvSpPr>
          <p:cNvPr id="4" name="Text Placeholder 3">
            <a:extLst>
              <a:ext uri="{FF2B5EF4-FFF2-40B4-BE49-F238E27FC236}">
                <a16:creationId xmlns:a16="http://schemas.microsoft.com/office/drawing/2014/main" id="{C8CFA893-324B-BE44-9734-B4456856DDDF}"/>
              </a:ext>
            </a:extLst>
          </p:cNvPr>
          <p:cNvSpPr>
            <a:spLocks noGrp="1"/>
          </p:cNvSpPr>
          <p:nvPr>
            <p:ph type="body" sz="quarter" idx="13"/>
          </p:nvPr>
        </p:nvSpPr>
        <p:spPr>
          <a:xfrm>
            <a:off x="361949" y="559576"/>
            <a:ext cx="5993605" cy="608824"/>
          </a:xfrm>
        </p:spPr>
        <p:txBody>
          <a:bodyPr/>
          <a:lstStyle/>
          <a:p>
            <a:r>
              <a:rPr lang="en-US" dirty="0">
                <a:solidFill>
                  <a:schemeClr val="accent2"/>
                </a:solidFill>
              </a:rPr>
              <a:t>The Third Wave: </a:t>
            </a:r>
            <a:r>
              <a:rPr lang="en-US" dirty="0"/>
              <a:t>AI Becomes An Overpowering Offensive Threat </a:t>
            </a:r>
          </a:p>
        </p:txBody>
      </p:sp>
      <p:cxnSp>
        <p:nvCxnSpPr>
          <p:cNvPr id="6" name="Straight Arrow Connector 5">
            <a:extLst>
              <a:ext uri="{FF2B5EF4-FFF2-40B4-BE49-F238E27FC236}">
                <a16:creationId xmlns:a16="http://schemas.microsoft.com/office/drawing/2014/main" id="{A30301D9-5E5F-DF93-D3A3-6DDACCFA90CC}"/>
              </a:ext>
            </a:extLst>
          </p:cNvPr>
          <p:cNvCxnSpPr>
            <a:cxnSpLocks/>
          </p:cNvCxnSpPr>
          <p:nvPr/>
        </p:nvCxnSpPr>
        <p:spPr>
          <a:xfrm>
            <a:off x="-3407192" y="5274644"/>
            <a:ext cx="11306175" cy="0"/>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B20B469-4E06-8F14-4A20-827E9814A9D4}"/>
              </a:ext>
            </a:extLst>
          </p:cNvPr>
          <p:cNvSpPr/>
          <p:nvPr/>
        </p:nvSpPr>
        <p:spPr>
          <a:xfrm>
            <a:off x="-3407192" y="5184642"/>
            <a:ext cx="180000" cy="180000"/>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8DC1FB1-F338-9E79-0C6B-BEFF8E4836BB}"/>
              </a:ext>
            </a:extLst>
          </p:cNvPr>
          <p:cNvSpPr/>
          <p:nvPr/>
        </p:nvSpPr>
        <p:spPr>
          <a:xfrm>
            <a:off x="-1461363" y="5184642"/>
            <a:ext cx="180000" cy="180000"/>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6CE4AD2-B3F9-30DE-162C-2DA717442D3D}"/>
              </a:ext>
            </a:extLst>
          </p:cNvPr>
          <p:cNvSpPr txBox="1"/>
          <p:nvPr/>
        </p:nvSpPr>
        <p:spPr>
          <a:xfrm rot="16200000">
            <a:off x="-3587701" y="5503140"/>
            <a:ext cx="569387" cy="292388"/>
          </a:xfrm>
          <a:prstGeom prst="rect">
            <a:avLst/>
          </a:prstGeom>
          <a:noFill/>
        </p:spPr>
        <p:txBody>
          <a:bodyPr wrap="none" rtlCol="0" anchor="ctr">
            <a:spAutoFit/>
          </a:bodyPr>
          <a:lstStyle/>
          <a:p>
            <a:pPr algn="r"/>
            <a:r>
              <a:rPr lang="en-US" sz="1300" b="1" dirty="0">
                <a:solidFill>
                  <a:schemeClr val="accent2"/>
                </a:solidFill>
                <a:latin typeface="+mj-lt"/>
                <a:ea typeface="Roboto Light" panose="02000000000000000000" pitchFamily="2" charset="0"/>
              </a:rPr>
              <a:t>1999</a:t>
            </a:r>
          </a:p>
        </p:txBody>
      </p:sp>
      <p:sp>
        <p:nvSpPr>
          <p:cNvPr id="19" name="TextBox 18">
            <a:extLst>
              <a:ext uri="{FF2B5EF4-FFF2-40B4-BE49-F238E27FC236}">
                <a16:creationId xmlns:a16="http://schemas.microsoft.com/office/drawing/2014/main" id="{C8D76D0C-4B24-5D09-63B7-2ADECEE96F1D}"/>
              </a:ext>
            </a:extLst>
          </p:cNvPr>
          <p:cNvSpPr txBox="1"/>
          <p:nvPr/>
        </p:nvSpPr>
        <p:spPr>
          <a:xfrm rot="16200000">
            <a:off x="-1646530" y="5503140"/>
            <a:ext cx="569387" cy="292388"/>
          </a:xfrm>
          <a:prstGeom prst="rect">
            <a:avLst/>
          </a:prstGeom>
          <a:noFill/>
        </p:spPr>
        <p:txBody>
          <a:bodyPr wrap="none" rtlCol="0" anchor="ctr">
            <a:spAutoFit/>
          </a:bodyPr>
          <a:lstStyle/>
          <a:p>
            <a:pPr algn="r"/>
            <a:r>
              <a:rPr lang="en-US" sz="1300" b="1" dirty="0">
                <a:solidFill>
                  <a:schemeClr val="accent2"/>
                </a:solidFill>
                <a:latin typeface="+mj-lt"/>
                <a:ea typeface="Roboto Light" panose="02000000000000000000" pitchFamily="2" charset="0"/>
              </a:rPr>
              <a:t>2010</a:t>
            </a:r>
          </a:p>
        </p:txBody>
      </p:sp>
      <p:cxnSp>
        <p:nvCxnSpPr>
          <p:cNvPr id="17" name="Straight Connector 16">
            <a:extLst>
              <a:ext uri="{FF2B5EF4-FFF2-40B4-BE49-F238E27FC236}">
                <a16:creationId xmlns:a16="http://schemas.microsoft.com/office/drawing/2014/main" id="{2A192A93-7CD7-145E-D54A-D4E0C11CE59D}"/>
              </a:ext>
            </a:extLst>
          </p:cNvPr>
          <p:cNvCxnSpPr>
            <a:cxnSpLocks/>
          </p:cNvCxnSpPr>
          <p:nvPr/>
        </p:nvCxnSpPr>
        <p:spPr>
          <a:xfrm>
            <a:off x="4476304" y="2388940"/>
            <a:ext cx="0" cy="2903285"/>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8DE34F-5A10-0476-F36B-31EBCD68F87B}"/>
              </a:ext>
            </a:extLst>
          </p:cNvPr>
          <p:cNvSpPr txBox="1"/>
          <p:nvPr/>
        </p:nvSpPr>
        <p:spPr>
          <a:xfrm rot="16200000">
            <a:off x="294072" y="5503140"/>
            <a:ext cx="569387" cy="292388"/>
          </a:xfrm>
          <a:prstGeom prst="rect">
            <a:avLst/>
          </a:prstGeom>
          <a:noFill/>
        </p:spPr>
        <p:txBody>
          <a:bodyPr wrap="none" rtlCol="0" anchor="ctr">
            <a:spAutoFit/>
          </a:bodyPr>
          <a:lstStyle/>
          <a:p>
            <a:pPr algn="r"/>
            <a:r>
              <a:rPr lang="en-US" sz="1300" b="1" dirty="0">
                <a:solidFill>
                  <a:schemeClr val="accent2"/>
                </a:solidFill>
                <a:latin typeface="+mj-lt"/>
                <a:ea typeface="Roboto Light" panose="02000000000000000000" pitchFamily="2" charset="0"/>
              </a:rPr>
              <a:t>2015</a:t>
            </a:r>
          </a:p>
        </p:txBody>
      </p:sp>
      <p:sp>
        <p:nvSpPr>
          <p:cNvPr id="22" name="TextBox 21">
            <a:extLst>
              <a:ext uri="{FF2B5EF4-FFF2-40B4-BE49-F238E27FC236}">
                <a16:creationId xmlns:a16="http://schemas.microsoft.com/office/drawing/2014/main" id="{B01FC4B0-43F0-2341-D23D-67F5D3525063}"/>
              </a:ext>
            </a:extLst>
          </p:cNvPr>
          <p:cNvSpPr txBox="1"/>
          <p:nvPr/>
        </p:nvSpPr>
        <p:spPr>
          <a:xfrm rot="16200000">
            <a:off x="2238666" y="5503140"/>
            <a:ext cx="569387" cy="292388"/>
          </a:xfrm>
          <a:prstGeom prst="rect">
            <a:avLst/>
          </a:prstGeom>
          <a:noFill/>
        </p:spPr>
        <p:txBody>
          <a:bodyPr wrap="none" rtlCol="0" anchor="ctr">
            <a:spAutoFit/>
          </a:bodyPr>
          <a:lstStyle/>
          <a:p>
            <a:pPr algn="r"/>
            <a:r>
              <a:rPr lang="en-US" sz="1300" b="1" dirty="0">
                <a:solidFill>
                  <a:schemeClr val="accent2"/>
                </a:solidFill>
                <a:latin typeface="+mj-lt"/>
                <a:ea typeface="Roboto Light" panose="02000000000000000000" pitchFamily="2" charset="0"/>
              </a:rPr>
              <a:t>2019</a:t>
            </a:r>
          </a:p>
        </p:txBody>
      </p:sp>
      <p:sp>
        <p:nvSpPr>
          <p:cNvPr id="23" name="TextBox 22">
            <a:extLst>
              <a:ext uri="{FF2B5EF4-FFF2-40B4-BE49-F238E27FC236}">
                <a16:creationId xmlns:a16="http://schemas.microsoft.com/office/drawing/2014/main" id="{C35A3947-928F-1DC1-CFC7-DDE1740EAE06}"/>
              </a:ext>
            </a:extLst>
          </p:cNvPr>
          <p:cNvSpPr txBox="1"/>
          <p:nvPr/>
        </p:nvSpPr>
        <p:spPr>
          <a:xfrm rot="16200000">
            <a:off x="4091344" y="5601725"/>
            <a:ext cx="766557" cy="292388"/>
          </a:xfrm>
          <a:prstGeom prst="rect">
            <a:avLst/>
          </a:prstGeom>
          <a:noFill/>
        </p:spPr>
        <p:txBody>
          <a:bodyPr wrap="none" rtlCol="0" anchor="ctr">
            <a:spAutoFit/>
          </a:bodyPr>
          <a:lstStyle/>
          <a:p>
            <a:pPr algn="r"/>
            <a:r>
              <a:rPr lang="en-US" sz="1300" b="1" dirty="0">
                <a:solidFill>
                  <a:schemeClr val="accent2"/>
                </a:solidFill>
                <a:latin typeface="+mj-lt"/>
                <a:ea typeface="Roboto Light" panose="02000000000000000000" pitchFamily="2" charset="0"/>
              </a:rPr>
              <a:t>Present</a:t>
            </a:r>
          </a:p>
        </p:txBody>
      </p:sp>
      <p:sp>
        <p:nvSpPr>
          <p:cNvPr id="14" name="Oval 13">
            <a:extLst>
              <a:ext uri="{FF2B5EF4-FFF2-40B4-BE49-F238E27FC236}">
                <a16:creationId xmlns:a16="http://schemas.microsoft.com/office/drawing/2014/main" id="{C2677C56-F15E-DD28-2826-CE647963EACE}"/>
              </a:ext>
            </a:extLst>
          </p:cNvPr>
          <p:cNvSpPr/>
          <p:nvPr/>
        </p:nvSpPr>
        <p:spPr>
          <a:xfrm>
            <a:off x="4376124" y="5184642"/>
            <a:ext cx="180000" cy="180000"/>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FEC3473-1D4D-83F2-A9C1-1CA69C9F34AD}"/>
              </a:ext>
            </a:extLst>
          </p:cNvPr>
          <p:cNvSpPr/>
          <p:nvPr/>
        </p:nvSpPr>
        <p:spPr>
          <a:xfrm>
            <a:off x="484466" y="5184642"/>
            <a:ext cx="180000" cy="180000"/>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FBF2343-1FB1-D5D8-BE1E-3DBA53033EF9}"/>
              </a:ext>
            </a:extLst>
          </p:cNvPr>
          <p:cNvSpPr/>
          <p:nvPr/>
        </p:nvSpPr>
        <p:spPr>
          <a:xfrm>
            <a:off x="3173507" y="1692651"/>
            <a:ext cx="1302798" cy="755009"/>
          </a:xfrm>
          <a:prstGeom prst="rect">
            <a:avLst/>
          </a:prstGeom>
          <a:solidFill>
            <a:schemeClr val="accent2"/>
          </a:solidFill>
          <a:ln w="19050" cap="rnd">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A28FCD3-7C71-C635-628D-33D2A689D9E6}"/>
              </a:ext>
            </a:extLst>
          </p:cNvPr>
          <p:cNvSpPr txBox="1"/>
          <p:nvPr/>
        </p:nvSpPr>
        <p:spPr>
          <a:xfrm>
            <a:off x="3270502" y="1738415"/>
            <a:ext cx="1182606" cy="646331"/>
          </a:xfrm>
          <a:prstGeom prst="rect">
            <a:avLst/>
          </a:prstGeom>
          <a:noFill/>
        </p:spPr>
        <p:txBody>
          <a:bodyPr wrap="square">
            <a:spAutoFit/>
          </a:bodyPr>
          <a:lstStyle/>
          <a:p>
            <a:r>
              <a:rPr lang="en-US" sz="1200" b="1" dirty="0">
                <a:solidFill>
                  <a:schemeClr val="bg1"/>
                </a:solidFill>
                <a:latin typeface="+mj-lt"/>
              </a:rPr>
              <a:t>AI emerges as mainstream offensive tool</a:t>
            </a:r>
          </a:p>
        </p:txBody>
      </p:sp>
      <p:sp>
        <p:nvSpPr>
          <p:cNvPr id="13" name="Oval 12">
            <a:extLst>
              <a:ext uri="{FF2B5EF4-FFF2-40B4-BE49-F238E27FC236}">
                <a16:creationId xmlns:a16="http://schemas.microsoft.com/office/drawing/2014/main" id="{F15A53FE-7B38-D510-8C4B-A3FEC15E1D90}"/>
              </a:ext>
            </a:extLst>
          </p:cNvPr>
          <p:cNvSpPr/>
          <p:nvPr/>
        </p:nvSpPr>
        <p:spPr>
          <a:xfrm>
            <a:off x="2430295" y="5184642"/>
            <a:ext cx="180000" cy="180000"/>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B54E22FD-6A12-C77F-4095-C831F560AF76}"/>
              </a:ext>
            </a:extLst>
          </p:cNvPr>
          <p:cNvGrpSpPr/>
          <p:nvPr/>
        </p:nvGrpSpPr>
        <p:grpSpPr>
          <a:xfrm>
            <a:off x="8067673" y="1097017"/>
            <a:ext cx="3505202" cy="1107996"/>
            <a:chOff x="8067673" y="1340529"/>
            <a:chExt cx="3505202" cy="1107996"/>
          </a:xfrm>
        </p:grpSpPr>
        <p:sp>
          <p:nvSpPr>
            <p:cNvPr id="28" name="TextBox 27">
              <a:extLst>
                <a:ext uri="{FF2B5EF4-FFF2-40B4-BE49-F238E27FC236}">
                  <a16:creationId xmlns:a16="http://schemas.microsoft.com/office/drawing/2014/main" id="{81E8EA76-D97E-5FBA-A585-ED9809620723}"/>
                </a:ext>
              </a:extLst>
            </p:cNvPr>
            <p:cNvSpPr txBox="1"/>
            <p:nvPr/>
          </p:nvSpPr>
          <p:spPr>
            <a:xfrm>
              <a:off x="8490985" y="1340529"/>
              <a:ext cx="3081890" cy="1107996"/>
            </a:xfrm>
            <a:prstGeom prst="rect">
              <a:avLst/>
            </a:prstGeom>
            <a:noFill/>
          </p:spPr>
          <p:txBody>
            <a:bodyPr wrap="square" anchor="ctr">
              <a:spAutoFit/>
            </a:bodyPr>
            <a:lstStyle/>
            <a:p>
              <a:r>
                <a:rPr lang="en-US" b="1" dirty="0">
                  <a:solidFill>
                    <a:srgbClr val="DA2128"/>
                  </a:solidFill>
                  <a:latin typeface="+mj-lt"/>
                </a:rPr>
                <a:t>70% increase </a:t>
              </a:r>
              <a:r>
                <a:rPr lang="en-US" sz="1600" dirty="0">
                  <a:solidFill>
                    <a:srgbClr val="DA2128"/>
                  </a:solidFill>
                </a:rPr>
                <a:t>in the development of novel malware YTD – BlackBerry Global Threat Report</a:t>
              </a:r>
            </a:p>
          </p:txBody>
        </p:sp>
        <p:sp>
          <p:nvSpPr>
            <p:cNvPr id="42" name="Arrow: Chevron 41">
              <a:extLst>
                <a:ext uri="{FF2B5EF4-FFF2-40B4-BE49-F238E27FC236}">
                  <a16:creationId xmlns:a16="http://schemas.microsoft.com/office/drawing/2014/main" id="{D405D5E2-5ED3-DA5E-303F-1FF3D2A9D904}"/>
                </a:ext>
              </a:extLst>
            </p:cNvPr>
            <p:cNvSpPr/>
            <p:nvPr/>
          </p:nvSpPr>
          <p:spPr>
            <a:xfrm flipH="1">
              <a:off x="8067673" y="1566281"/>
              <a:ext cx="264900" cy="584775"/>
            </a:xfrm>
            <a:prstGeom prst="chevron">
              <a:avLst>
                <a:gd name="adj" fmla="val 64659"/>
              </a:avLst>
            </a:prstGeom>
            <a:solidFill>
              <a:srgbClr val="DA2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50">
            <a:extLst>
              <a:ext uri="{FF2B5EF4-FFF2-40B4-BE49-F238E27FC236}">
                <a16:creationId xmlns:a16="http://schemas.microsoft.com/office/drawing/2014/main" id="{06945D8E-431D-8113-EE92-B257F6A09D5E}"/>
              </a:ext>
            </a:extLst>
          </p:cNvPr>
          <p:cNvGrpSpPr/>
          <p:nvPr/>
        </p:nvGrpSpPr>
        <p:grpSpPr>
          <a:xfrm>
            <a:off x="8067673" y="2546781"/>
            <a:ext cx="3228977" cy="861774"/>
            <a:chOff x="8067673" y="2472326"/>
            <a:chExt cx="3228977" cy="861774"/>
          </a:xfrm>
        </p:grpSpPr>
        <p:sp>
          <p:nvSpPr>
            <p:cNvPr id="29" name="TextBox 28">
              <a:extLst>
                <a:ext uri="{FF2B5EF4-FFF2-40B4-BE49-F238E27FC236}">
                  <a16:creationId xmlns:a16="http://schemas.microsoft.com/office/drawing/2014/main" id="{35C382AA-AAFD-9E22-D76C-0F217B23B5B8}"/>
                </a:ext>
              </a:extLst>
            </p:cNvPr>
            <p:cNvSpPr txBox="1"/>
            <p:nvPr/>
          </p:nvSpPr>
          <p:spPr>
            <a:xfrm>
              <a:off x="8490985" y="2472326"/>
              <a:ext cx="2805665" cy="861774"/>
            </a:xfrm>
            <a:prstGeom prst="rect">
              <a:avLst/>
            </a:prstGeom>
            <a:noFill/>
          </p:spPr>
          <p:txBody>
            <a:bodyPr wrap="square" anchor="ctr">
              <a:spAutoFit/>
            </a:bodyPr>
            <a:lstStyle/>
            <a:p>
              <a:r>
                <a:rPr lang="en-US" b="1" dirty="0">
                  <a:solidFill>
                    <a:srgbClr val="DA2128"/>
                  </a:solidFill>
                  <a:latin typeface="+mj-lt"/>
                </a:rPr>
                <a:t>BlackMamba </a:t>
              </a:r>
              <a:r>
                <a:rPr lang="en-US" sz="1600" dirty="0">
                  <a:solidFill>
                    <a:srgbClr val="DA2128"/>
                  </a:solidFill>
                </a:rPr>
                <a:t>–</a:t>
              </a:r>
              <a:r>
                <a:rPr lang="en-US" sz="1600" b="1" dirty="0">
                  <a:solidFill>
                    <a:srgbClr val="DA2128"/>
                  </a:solidFill>
                </a:rPr>
                <a:t> </a:t>
              </a:r>
              <a:r>
                <a:rPr lang="en-US" sz="1600" dirty="0">
                  <a:solidFill>
                    <a:srgbClr val="DA2128"/>
                  </a:solidFill>
                </a:rPr>
                <a:t>chatGPT-powered polymorphic keylogger</a:t>
              </a:r>
            </a:p>
          </p:txBody>
        </p:sp>
        <p:sp>
          <p:nvSpPr>
            <p:cNvPr id="43" name="Arrow: Chevron 42">
              <a:extLst>
                <a:ext uri="{FF2B5EF4-FFF2-40B4-BE49-F238E27FC236}">
                  <a16:creationId xmlns:a16="http://schemas.microsoft.com/office/drawing/2014/main" id="{646C5146-3BB3-2E31-F178-60C879A57B2D}"/>
                </a:ext>
              </a:extLst>
            </p:cNvPr>
            <p:cNvSpPr/>
            <p:nvPr/>
          </p:nvSpPr>
          <p:spPr>
            <a:xfrm flipH="1">
              <a:off x="8067673" y="2592896"/>
              <a:ext cx="264900" cy="584775"/>
            </a:xfrm>
            <a:prstGeom prst="chevron">
              <a:avLst>
                <a:gd name="adj" fmla="val 64659"/>
              </a:avLst>
            </a:prstGeom>
            <a:solidFill>
              <a:srgbClr val="DA2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 name="Group 45">
            <a:extLst>
              <a:ext uri="{FF2B5EF4-FFF2-40B4-BE49-F238E27FC236}">
                <a16:creationId xmlns:a16="http://schemas.microsoft.com/office/drawing/2014/main" id="{4ACEEE3B-2236-10BC-A0CA-30C5BFC4A615}"/>
              </a:ext>
            </a:extLst>
          </p:cNvPr>
          <p:cNvGrpSpPr/>
          <p:nvPr/>
        </p:nvGrpSpPr>
        <p:grpSpPr>
          <a:xfrm>
            <a:off x="8067673" y="3822031"/>
            <a:ext cx="3228977" cy="1107996"/>
            <a:chOff x="8067673" y="3348375"/>
            <a:chExt cx="3228977" cy="1107996"/>
          </a:xfrm>
        </p:grpSpPr>
        <p:sp>
          <p:nvSpPr>
            <p:cNvPr id="31" name="TextBox 30">
              <a:extLst>
                <a:ext uri="{FF2B5EF4-FFF2-40B4-BE49-F238E27FC236}">
                  <a16:creationId xmlns:a16="http://schemas.microsoft.com/office/drawing/2014/main" id="{F0B8CA17-A829-79C5-CD45-7AC34E90DB23}"/>
                </a:ext>
              </a:extLst>
            </p:cNvPr>
            <p:cNvSpPr txBox="1"/>
            <p:nvPr/>
          </p:nvSpPr>
          <p:spPr>
            <a:xfrm>
              <a:off x="8490985" y="3348375"/>
              <a:ext cx="2805665" cy="1107996"/>
            </a:xfrm>
            <a:prstGeom prst="rect">
              <a:avLst/>
            </a:prstGeom>
            <a:noFill/>
          </p:spPr>
          <p:txBody>
            <a:bodyPr wrap="square" anchor="ctr">
              <a:spAutoFit/>
            </a:bodyPr>
            <a:lstStyle/>
            <a:p>
              <a:r>
                <a:rPr lang="en-US" b="1" dirty="0">
                  <a:solidFill>
                    <a:srgbClr val="DA2128"/>
                  </a:solidFill>
                  <a:latin typeface="+mj-lt"/>
                </a:rPr>
                <a:t>ChattyCat </a:t>
              </a:r>
              <a:r>
                <a:rPr lang="en-US" sz="1600" dirty="0">
                  <a:solidFill>
                    <a:srgbClr val="DA2128"/>
                  </a:solidFill>
                </a:rPr>
                <a:t>– provides POC to build polymorphic including ransomware and infostealers</a:t>
              </a:r>
            </a:p>
          </p:txBody>
        </p:sp>
        <p:sp>
          <p:nvSpPr>
            <p:cNvPr id="44" name="Arrow: Chevron 43">
              <a:extLst>
                <a:ext uri="{FF2B5EF4-FFF2-40B4-BE49-F238E27FC236}">
                  <a16:creationId xmlns:a16="http://schemas.microsoft.com/office/drawing/2014/main" id="{1C2FE68C-FC11-B46B-5A98-591AB659136A}"/>
                </a:ext>
              </a:extLst>
            </p:cNvPr>
            <p:cNvSpPr/>
            <p:nvPr/>
          </p:nvSpPr>
          <p:spPr>
            <a:xfrm flipH="1">
              <a:off x="8067673" y="3583653"/>
              <a:ext cx="264900" cy="584775"/>
            </a:xfrm>
            <a:prstGeom prst="chevron">
              <a:avLst>
                <a:gd name="adj" fmla="val 64659"/>
              </a:avLst>
            </a:prstGeom>
            <a:solidFill>
              <a:srgbClr val="DA2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6">
            <a:extLst>
              <a:ext uri="{FF2B5EF4-FFF2-40B4-BE49-F238E27FC236}">
                <a16:creationId xmlns:a16="http://schemas.microsoft.com/office/drawing/2014/main" id="{B9D98B06-9392-1798-B3E4-F5194953A96C}"/>
              </a:ext>
            </a:extLst>
          </p:cNvPr>
          <p:cNvGrpSpPr/>
          <p:nvPr/>
        </p:nvGrpSpPr>
        <p:grpSpPr>
          <a:xfrm>
            <a:off x="4857480" y="1696453"/>
            <a:ext cx="2566686" cy="2125579"/>
            <a:chOff x="3820903" y="3457360"/>
            <a:chExt cx="2566686" cy="1448774"/>
          </a:xfrm>
        </p:grpSpPr>
        <p:sp>
          <p:nvSpPr>
            <p:cNvPr id="11" name="Arrow: Pentagon 10">
              <a:extLst>
                <a:ext uri="{FF2B5EF4-FFF2-40B4-BE49-F238E27FC236}">
                  <a16:creationId xmlns:a16="http://schemas.microsoft.com/office/drawing/2014/main" id="{1A632C02-C150-88AA-3833-84F0610DBDD0}"/>
                </a:ext>
              </a:extLst>
            </p:cNvPr>
            <p:cNvSpPr/>
            <p:nvPr/>
          </p:nvSpPr>
          <p:spPr>
            <a:xfrm rot="5400000">
              <a:off x="4373634" y="2924214"/>
              <a:ext cx="1448774" cy="2515065"/>
            </a:xfrm>
            <a:prstGeom prst="homePlate">
              <a:avLst>
                <a:gd name="adj" fmla="val 25411"/>
              </a:avLst>
            </a:prstGeom>
            <a:solidFill>
              <a:schemeClr val="bg1"/>
            </a:solidFill>
            <a:ln w="19050">
              <a:solidFill>
                <a:schemeClr val="accent5"/>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B5F076F-5B7C-E681-EFB0-42623B8A8943}"/>
                </a:ext>
              </a:extLst>
            </p:cNvPr>
            <p:cNvSpPr txBox="1"/>
            <p:nvPr/>
          </p:nvSpPr>
          <p:spPr>
            <a:xfrm>
              <a:off x="3820903" y="3526224"/>
              <a:ext cx="2566686" cy="982458"/>
            </a:xfrm>
            <a:prstGeom prst="rect">
              <a:avLst/>
            </a:prstGeom>
            <a:noFill/>
          </p:spPr>
          <p:txBody>
            <a:bodyPr wrap="square" anchor="ctr">
              <a:spAutoFit/>
            </a:bodyPr>
            <a:lstStyle/>
            <a:p>
              <a:pPr algn="ctr">
                <a:spcBef>
                  <a:spcPts val="150"/>
                </a:spcBef>
              </a:pPr>
              <a:r>
                <a:rPr lang="en-US" sz="1400" b="1" dirty="0">
                  <a:solidFill>
                    <a:srgbClr val="C00000"/>
                  </a:solidFill>
                  <a:latin typeface="+mj-lt"/>
                </a:rPr>
                <a:t>THIRD WAVE</a:t>
              </a:r>
            </a:p>
            <a:p>
              <a:pPr algn="ctr">
                <a:spcBef>
                  <a:spcPts val="150"/>
                </a:spcBef>
              </a:pPr>
              <a:r>
                <a:rPr lang="en-US" sz="1200" b="1" dirty="0">
                  <a:solidFill>
                    <a:srgbClr val="DA2128"/>
                  </a:solidFill>
                  <a:latin typeface="+mj-lt"/>
                </a:rPr>
                <a:t>Democratized AI </a:t>
              </a:r>
              <a:r>
                <a:rPr lang="en-US" sz="1200" dirty="0">
                  <a:solidFill>
                    <a:srgbClr val="DA2128"/>
                  </a:solidFill>
                </a:rPr>
                <a:t>leads to mainstream offensive cyber weaponry. Force multiplies the impact of social engineering, phishing and polymorphic payloads.</a:t>
              </a:r>
              <a:endParaRPr lang="en-US" sz="1200" dirty="0"/>
            </a:p>
          </p:txBody>
        </p:sp>
      </p:grpSp>
    </p:spTree>
    <p:extLst>
      <p:ext uri="{BB962C8B-B14F-4D97-AF65-F5344CB8AC3E}">
        <p14:creationId xmlns:p14="http://schemas.microsoft.com/office/powerpoint/2010/main" val="2098166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ue squares&#10;&#10;Description automatically generated">
            <a:extLst>
              <a:ext uri="{FF2B5EF4-FFF2-40B4-BE49-F238E27FC236}">
                <a16:creationId xmlns:a16="http://schemas.microsoft.com/office/drawing/2014/main" id="{EE2AF54E-2097-8662-245D-A4418A235A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715BD4C-522D-A381-747E-62FB5C32F3B9}"/>
              </a:ext>
            </a:extLst>
          </p:cNvPr>
          <p:cNvSpPr/>
          <p:nvPr/>
        </p:nvSpPr>
        <p:spPr>
          <a:xfrm>
            <a:off x="0" y="6419654"/>
            <a:ext cx="12192000" cy="4383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2060B85-3723-CCD7-4AD0-5F344F8480F9}"/>
              </a:ext>
            </a:extLst>
          </p:cNvPr>
          <p:cNvSpPr txBox="1"/>
          <p:nvPr/>
        </p:nvSpPr>
        <p:spPr>
          <a:xfrm>
            <a:off x="8305800" y="6549281"/>
            <a:ext cx="2743200" cy="200055"/>
          </a:xfrm>
          <a:prstGeom prst="rect">
            <a:avLst/>
          </a:prstGeom>
          <a:noFill/>
        </p:spPr>
        <p:txBody>
          <a:bodyPr wrap="square" rtlCol="0">
            <a:spAutoFit/>
          </a:bodyPr>
          <a:lstStyle/>
          <a:p>
            <a:pPr algn="r"/>
            <a:r>
              <a:rPr lang="en-US" sz="700" dirty="0">
                <a:solidFill>
                  <a:srgbClr val="FFFFFF"/>
                </a:solidFill>
              </a:rPr>
              <a:t>© </a:t>
            </a:r>
            <a:r>
              <a:rPr lang="en-CA" sz="700" dirty="0">
                <a:solidFill>
                  <a:srgbClr val="FFFFFF"/>
                </a:solidFill>
              </a:rPr>
              <a:t>2023 </a:t>
            </a:r>
            <a:r>
              <a:rPr lang="en-US" sz="700" baseline="0" dirty="0">
                <a:solidFill>
                  <a:srgbClr val="FFFFFF"/>
                </a:solidFill>
              </a:rPr>
              <a:t>BlackBerry</a:t>
            </a:r>
            <a:r>
              <a:rPr lang="en-US" sz="700" dirty="0">
                <a:solidFill>
                  <a:srgbClr val="FFFFFF"/>
                </a:solidFill>
              </a:rPr>
              <a:t>. All Rights Reserved.</a:t>
            </a:r>
          </a:p>
        </p:txBody>
      </p:sp>
      <p:sp>
        <p:nvSpPr>
          <p:cNvPr id="9" name="Slide Number Placeholder 4">
            <a:extLst>
              <a:ext uri="{FF2B5EF4-FFF2-40B4-BE49-F238E27FC236}">
                <a16:creationId xmlns:a16="http://schemas.microsoft.com/office/drawing/2014/main" id="{39F8E26F-9EF2-10C7-3F57-6EE619334CAB}"/>
              </a:ext>
            </a:extLst>
          </p:cNvPr>
          <p:cNvSpPr txBox="1">
            <a:spLocks noGrp="1"/>
          </p:cNvSpPr>
          <p:nvPr/>
        </p:nvSpPr>
        <p:spPr bwMode="auto">
          <a:xfrm rot="10800000" flipV="1">
            <a:off x="11379200" y="6539516"/>
            <a:ext cx="724891" cy="219586"/>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fld id="{C0D0805C-640A-49D9-81A6-59BD7BEBF471}" type="slidenum">
              <a:rPr kumimoji="0" lang="en-US" sz="700" b="0" i="0" u="none" strike="noStrike" kern="0" cap="none" spc="0" normalizeH="0" baseline="0" noProof="0" smtClean="0">
                <a:ln>
                  <a:noFill/>
                </a:ln>
                <a:solidFill>
                  <a:schemeClr val="bg1"/>
                </a:solidFill>
                <a:effectLst/>
                <a:uLnTx/>
                <a:uFillTx/>
              </a:rPr>
              <a:pPr marL="0" marR="0" lvl="0" indent="0" algn="ctr" defTabSz="914400" eaLnBrk="1" fontAlgn="auto" latinLnBrk="0" hangingPunct="1">
                <a:lnSpc>
                  <a:spcPct val="100000"/>
                </a:lnSpc>
                <a:spcBef>
                  <a:spcPct val="0"/>
                </a:spcBef>
                <a:spcAft>
                  <a:spcPts val="0"/>
                </a:spcAft>
                <a:buClrTx/>
                <a:buSzTx/>
                <a:buFontTx/>
                <a:buNone/>
                <a:tabLst/>
                <a:defRPr/>
              </a:pPr>
              <a:t>5</a:t>
            </a:fld>
            <a:endParaRPr kumimoji="0" lang="en-US" sz="700" b="0" i="0" u="none" strike="noStrike" kern="0" cap="none" spc="0" normalizeH="0" baseline="0" noProof="0" dirty="0">
              <a:ln>
                <a:noFill/>
              </a:ln>
              <a:solidFill>
                <a:schemeClr val="bg1"/>
              </a:solidFill>
              <a:effectLst/>
              <a:uLnTx/>
              <a:uFillTx/>
            </a:endParaRPr>
          </a:p>
        </p:txBody>
      </p:sp>
      <p:pic>
        <p:nvPicPr>
          <p:cNvPr id="10" name="Picture 9">
            <a:extLst>
              <a:ext uri="{FF2B5EF4-FFF2-40B4-BE49-F238E27FC236}">
                <a16:creationId xmlns:a16="http://schemas.microsoft.com/office/drawing/2014/main" id="{739C6496-B740-FF29-B66F-E0C188E61219}"/>
              </a:ext>
            </a:extLst>
          </p:cNvPr>
          <p:cNvPicPr>
            <a:picLocks noChangeAspect="1"/>
          </p:cNvPicPr>
          <p:nvPr/>
        </p:nvPicPr>
        <p:blipFill>
          <a:blip r:embed="rId4"/>
          <a:srcRect/>
          <a:stretch/>
        </p:blipFill>
        <p:spPr>
          <a:xfrm>
            <a:off x="444066" y="6538437"/>
            <a:ext cx="2643409" cy="213917"/>
          </a:xfrm>
          <a:prstGeom prst="rect">
            <a:avLst/>
          </a:prstGeom>
        </p:spPr>
      </p:pic>
      <p:sp>
        <p:nvSpPr>
          <p:cNvPr id="14" name="TextBox 13">
            <a:extLst>
              <a:ext uri="{FF2B5EF4-FFF2-40B4-BE49-F238E27FC236}">
                <a16:creationId xmlns:a16="http://schemas.microsoft.com/office/drawing/2014/main" id="{25FCD921-7790-3EF9-E2DC-FBC756B3A833}"/>
              </a:ext>
            </a:extLst>
          </p:cNvPr>
          <p:cNvSpPr txBox="1"/>
          <p:nvPr/>
        </p:nvSpPr>
        <p:spPr>
          <a:xfrm>
            <a:off x="2057400" y="1235700"/>
            <a:ext cx="8077200" cy="1323439"/>
          </a:xfrm>
          <a:prstGeom prst="rect">
            <a:avLst/>
          </a:prstGeom>
          <a:noFill/>
        </p:spPr>
        <p:txBody>
          <a:bodyPr wrap="square">
            <a:spAutoFit/>
          </a:bodyPr>
          <a:lstStyle/>
          <a:p>
            <a:pPr algn="ctr"/>
            <a:r>
              <a:rPr lang="en-US" sz="4000" dirty="0">
                <a:solidFill>
                  <a:schemeClr val="accent2"/>
                </a:solidFill>
              </a:rPr>
              <a:t>You WILL NOT succeed </a:t>
            </a:r>
            <a:br>
              <a:rPr lang="en-US" sz="4000" dirty="0">
                <a:solidFill>
                  <a:schemeClr val="accent2"/>
                </a:solidFill>
              </a:rPr>
            </a:br>
            <a:r>
              <a:rPr lang="en-US" sz="4000" dirty="0">
                <a:solidFill>
                  <a:schemeClr val="accent2"/>
                </a:solidFill>
              </a:rPr>
              <a:t>without AI-driven defense</a:t>
            </a:r>
          </a:p>
        </p:txBody>
      </p:sp>
      <p:sp>
        <p:nvSpPr>
          <p:cNvPr id="15" name="TextBox 14">
            <a:extLst>
              <a:ext uri="{FF2B5EF4-FFF2-40B4-BE49-F238E27FC236}">
                <a16:creationId xmlns:a16="http://schemas.microsoft.com/office/drawing/2014/main" id="{D31626A4-0316-8DCC-5AA9-E9F568797874}"/>
              </a:ext>
            </a:extLst>
          </p:cNvPr>
          <p:cNvSpPr txBox="1"/>
          <p:nvPr/>
        </p:nvSpPr>
        <p:spPr>
          <a:xfrm>
            <a:off x="3014663" y="2743611"/>
            <a:ext cx="6162675" cy="338554"/>
          </a:xfrm>
          <a:prstGeom prst="rect">
            <a:avLst/>
          </a:prstGeom>
          <a:noFill/>
        </p:spPr>
        <p:txBody>
          <a:bodyPr wrap="square">
            <a:spAutoFit/>
          </a:bodyPr>
          <a:lstStyle/>
          <a:p>
            <a:pPr algn="ctr"/>
            <a:r>
              <a:rPr lang="en-US" sz="1600" b="1" dirty="0">
                <a:latin typeface="+mj-lt"/>
              </a:rPr>
              <a:t>2 key components are required: </a:t>
            </a:r>
          </a:p>
        </p:txBody>
      </p:sp>
      <p:sp>
        <p:nvSpPr>
          <p:cNvPr id="16" name="Oval 15">
            <a:extLst>
              <a:ext uri="{FF2B5EF4-FFF2-40B4-BE49-F238E27FC236}">
                <a16:creationId xmlns:a16="http://schemas.microsoft.com/office/drawing/2014/main" id="{15A314C1-BF45-3289-5C41-C3D1655D3723}"/>
              </a:ext>
            </a:extLst>
          </p:cNvPr>
          <p:cNvSpPr/>
          <p:nvPr/>
        </p:nvSpPr>
        <p:spPr>
          <a:xfrm>
            <a:off x="3376658" y="3200571"/>
            <a:ext cx="2247900" cy="2247900"/>
          </a:xfrm>
          <a:prstGeom prst="ellipse">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B1AF846-51AE-9102-176B-6B7CE43DA0F8}"/>
              </a:ext>
            </a:extLst>
          </p:cNvPr>
          <p:cNvSpPr/>
          <p:nvPr/>
        </p:nvSpPr>
        <p:spPr>
          <a:xfrm>
            <a:off x="6567445" y="3200571"/>
            <a:ext cx="2247900" cy="2247900"/>
          </a:xfrm>
          <a:prstGeom prst="ellipse">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9D98856-9DA3-17F5-C745-06020ED9D91F}"/>
              </a:ext>
            </a:extLst>
          </p:cNvPr>
          <p:cNvSpPr txBox="1"/>
          <p:nvPr/>
        </p:nvSpPr>
        <p:spPr>
          <a:xfrm>
            <a:off x="5624558" y="3539691"/>
            <a:ext cx="942887" cy="1569660"/>
          </a:xfrm>
          <a:prstGeom prst="rect">
            <a:avLst/>
          </a:prstGeom>
          <a:noFill/>
        </p:spPr>
        <p:txBody>
          <a:bodyPr wrap="none" rtlCol="0">
            <a:spAutoFit/>
          </a:bodyPr>
          <a:lstStyle/>
          <a:p>
            <a:pPr algn="l"/>
            <a:r>
              <a:rPr lang="en-US" sz="9600" dirty="0">
                <a:ln w="19050">
                  <a:solidFill>
                    <a:schemeClr val="bg1"/>
                  </a:solidFill>
                </a:ln>
                <a:solidFill>
                  <a:schemeClr val="accent2">
                    <a:alpha val="50000"/>
                  </a:schemeClr>
                </a:solidFill>
                <a:latin typeface="Roboto Light" panose="02000000000000000000" pitchFamily="2" charset="0"/>
                <a:ea typeface="Roboto Light" panose="02000000000000000000" pitchFamily="2" charset="0"/>
              </a:rPr>
              <a:t>&amp;</a:t>
            </a:r>
          </a:p>
        </p:txBody>
      </p:sp>
      <p:sp>
        <p:nvSpPr>
          <p:cNvPr id="20" name="TextBox 19">
            <a:extLst>
              <a:ext uri="{FF2B5EF4-FFF2-40B4-BE49-F238E27FC236}">
                <a16:creationId xmlns:a16="http://schemas.microsoft.com/office/drawing/2014/main" id="{7597FC98-7DFC-CA48-5B75-7D357229CF8E}"/>
              </a:ext>
            </a:extLst>
          </p:cNvPr>
          <p:cNvSpPr txBox="1"/>
          <p:nvPr/>
        </p:nvSpPr>
        <p:spPr>
          <a:xfrm>
            <a:off x="3543345" y="4392972"/>
            <a:ext cx="1914525" cy="646331"/>
          </a:xfrm>
          <a:prstGeom prst="rect">
            <a:avLst/>
          </a:prstGeom>
          <a:noFill/>
        </p:spPr>
        <p:txBody>
          <a:bodyPr wrap="square">
            <a:spAutoFit/>
          </a:bodyPr>
          <a:lstStyle/>
          <a:p>
            <a:pPr algn="ctr">
              <a:lnSpc>
                <a:spcPct val="90000"/>
              </a:lnSpc>
            </a:pPr>
            <a:r>
              <a:rPr lang="en-US" sz="2000" b="1" dirty="0">
                <a:solidFill>
                  <a:schemeClr val="accent2"/>
                </a:solidFill>
                <a:latin typeface="+mj-lt"/>
              </a:rPr>
              <a:t>Predictive Shielding </a:t>
            </a:r>
          </a:p>
        </p:txBody>
      </p:sp>
      <p:sp>
        <p:nvSpPr>
          <p:cNvPr id="21" name="TextBox 20">
            <a:extLst>
              <a:ext uri="{FF2B5EF4-FFF2-40B4-BE49-F238E27FC236}">
                <a16:creationId xmlns:a16="http://schemas.microsoft.com/office/drawing/2014/main" id="{855B7B61-F4DA-71C2-156E-9609DC934F7A}"/>
              </a:ext>
            </a:extLst>
          </p:cNvPr>
          <p:cNvSpPr txBox="1"/>
          <p:nvPr/>
        </p:nvSpPr>
        <p:spPr>
          <a:xfrm>
            <a:off x="6734132" y="4392972"/>
            <a:ext cx="1914525" cy="646331"/>
          </a:xfrm>
          <a:prstGeom prst="rect">
            <a:avLst/>
          </a:prstGeom>
          <a:noFill/>
        </p:spPr>
        <p:txBody>
          <a:bodyPr wrap="square">
            <a:spAutoFit/>
          </a:bodyPr>
          <a:lstStyle/>
          <a:p>
            <a:pPr algn="ctr">
              <a:lnSpc>
                <a:spcPct val="90000"/>
              </a:lnSpc>
            </a:pPr>
            <a:r>
              <a:rPr lang="en-US" sz="2000" b="1" dirty="0">
                <a:solidFill>
                  <a:schemeClr val="accent2"/>
                </a:solidFill>
                <a:latin typeface="+mj-lt"/>
              </a:rPr>
              <a:t>Automated Sense-Making</a:t>
            </a:r>
          </a:p>
        </p:txBody>
      </p:sp>
      <p:pic>
        <p:nvPicPr>
          <p:cNvPr id="23" name="Graphic 22">
            <a:extLst>
              <a:ext uri="{FF2B5EF4-FFF2-40B4-BE49-F238E27FC236}">
                <a16:creationId xmlns:a16="http://schemas.microsoft.com/office/drawing/2014/main" id="{4E4F4CA6-AE73-561F-1E1B-2B72236F77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3939" y="3627446"/>
            <a:ext cx="733336" cy="678084"/>
          </a:xfrm>
          <a:prstGeom prst="rect">
            <a:avLst/>
          </a:prstGeom>
        </p:spPr>
      </p:pic>
      <p:pic>
        <p:nvPicPr>
          <p:cNvPr id="25" name="Graphic 24">
            <a:extLst>
              <a:ext uri="{FF2B5EF4-FFF2-40B4-BE49-F238E27FC236}">
                <a16:creationId xmlns:a16="http://schemas.microsoft.com/office/drawing/2014/main" id="{5BD775EA-9CFE-B120-E2C8-60D7A28136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99743" y="3627446"/>
            <a:ext cx="783304" cy="678084"/>
          </a:xfrm>
          <a:prstGeom prst="rect">
            <a:avLst/>
          </a:prstGeom>
        </p:spPr>
      </p:pic>
    </p:spTree>
    <p:extLst>
      <p:ext uri="{BB962C8B-B14F-4D97-AF65-F5344CB8AC3E}">
        <p14:creationId xmlns:p14="http://schemas.microsoft.com/office/powerpoint/2010/main" val="396606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ue squares&#10;&#10;Description automatically generated">
            <a:extLst>
              <a:ext uri="{FF2B5EF4-FFF2-40B4-BE49-F238E27FC236}">
                <a16:creationId xmlns:a16="http://schemas.microsoft.com/office/drawing/2014/main" id="{EE2AF54E-2097-8662-245D-A4418A235A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715BD4C-522D-A381-747E-62FB5C32F3B9}"/>
              </a:ext>
            </a:extLst>
          </p:cNvPr>
          <p:cNvSpPr/>
          <p:nvPr/>
        </p:nvSpPr>
        <p:spPr>
          <a:xfrm>
            <a:off x="0" y="6419654"/>
            <a:ext cx="12192000" cy="4383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2060B85-3723-CCD7-4AD0-5F344F8480F9}"/>
              </a:ext>
            </a:extLst>
          </p:cNvPr>
          <p:cNvSpPr txBox="1"/>
          <p:nvPr/>
        </p:nvSpPr>
        <p:spPr>
          <a:xfrm>
            <a:off x="8305800" y="6549281"/>
            <a:ext cx="2743200" cy="200055"/>
          </a:xfrm>
          <a:prstGeom prst="rect">
            <a:avLst/>
          </a:prstGeom>
          <a:noFill/>
        </p:spPr>
        <p:txBody>
          <a:bodyPr wrap="square" rtlCol="0">
            <a:spAutoFit/>
          </a:bodyPr>
          <a:lstStyle/>
          <a:p>
            <a:pPr algn="r"/>
            <a:r>
              <a:rPr lang="en-US" sz="700" dirty="0">
                <a:solidFill>
                  <a:srgbClr val="FFFFFF"/>
                </a:solidFill>
              </a:rPr>
              <a:t>© </a:t>
            </a:r>
            <a:r>
              <a:rPr lang="en-CA" sz="700" dirty="0">
                <a:solidFill>
                  <a:srgbClr val="FFFFFF"/>
                </a:solidFill>
              </a:rPr>
              <a:t>2023 </a:t>
            </a:r>
            <a:r>
              <a:rPr lang="en-US" sz="700" baseline="0" dirty="0">
                <a:solidFill>
                  <a:srgbClr val="FFFFFF"/>
                </a:solidFill>
              </a:rPr>
              <a:t>BlackBerry</a:t>
            </a:r>
            <a:r>
              <a:rPr lang="en-US" sz="700" dirty="0">
                <a:solidFill>
                  <a:srgbClr val="FFFFFF"/>
                </a:solidFill>
              </a:rPr>
              <a:t>. All Rights Reserved.</a:t>
            </a:r>
          </a:p>
        </p:txBody>
      </p:sp>
      <p:sp>
        <p:nvSpPr>
          <p:cNvPr id="9" name="Slide Number Placeholder 4">
            <a:extLst>
              <a:ext uri="{FF2B5EF4-FFF2-40B4-BE49-F238E27FC236}">
                <a16:creationId xmlns:a16="http://schemas.microsoft.com/office/drawing/2014/main" id="{39F8E26F-9EF2-10C7-3F57-6EE619334CAB}"/>
              </a:ext>
            </a:extLst>
          </p:cNvPr>
          <p:cNvSpPr txBox="1">
            <a:spLocks noGrp="1"/>
          </p:cNvSpPr>
          <p:nvPr/>
        </p:nvSpPr>
        <p:spPr bwMode="auto">
          <a:xfrm rot="10800000" flipV="1">
            <a:off x="11379200" y="6539516"/>
            <a:ext cx="724891" cy="219586"/>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fld id="{C0D0805C-640A-49D9-81A6-59BD7BEBF471}" type="slidenum">
              <a:rPr kumimoji="0" lang="en-US" sz="700" b="0" i="0" u="none" strike="noStrike" kern="0" cap="none" spc="0" normalizeH="0" baseline="0" noProof="0" smtClean="0">
                <a:ln>
                  <a:noFill/>
                </a:ln>
                <a:solidFill>
                  <a:schemeClr val="bg1"/>
                </a:solidFill>
                <a:effectLst/>
                <a:uLnTx/>
                <a:uFillTx/>
              </a:rPr>
              <a:pPr marL="0" marR="0" lvl="0" indent="0" algn="ctr" defTabSz="914400" eaLnBrk="1" fontAlgn="auto" latinLnBrk="0" hangingPunct="1">
                <a:lnSpc>
                  <a:spcPct val="100000"/>
                </a:lnSpc>
                <a:spcBef>
                  <a:spcPct val="0"/>
                </a:spcBef>
                <a:spcAft>
                  <a:spcPts val="0"/>
                </a:spcAft>
                <a:buClrTx/>
                <a:buSzTx/>
                <a:buFontTx/>
                <a:buNone/>
                <a:tabLst/>
                <a:defRPr/>
              </a:pPr>
              <a:t>6</a:t>
            </a:fld>
            <a:endParaRPr kumimoji="0" lang="en-US" sz="700" b="0" i="0" u="none" strike="noStrike" kern="0" cap="none" spc="0" normalizeH="0" baseline="0" noProof="0" dirty="0">
              <a:ln>
                <a:noFill/>
              </a:ln>
              <a:solidFill>
                <a:schemeClr val="bg1"/>
              </a:solidFill>
              <a:effectLst/>
              <a:uLnTx/>
              <a:uFillTx/>
            </a:endParaRPr>
          </a:p>
        </p:txBody>
      </p:sp>
      <p:pic>
        <p:nvPicPr>
          <p:cNvPr id="10" name="Picture 9">
            <a:extLst>
              <a:ext uri="{FF2B5EF4-FFF2-40B4-BE49-F238E27FC236}">
                <a16:creationId xmlns:a16="http://schemas.microsoft.com/office/drawing/2014/main" id="{739C6496-B740-FF29-B66F-E0C188E61219}"/>
              </a:ext>
            </a:extLst>
          </p:cNvPr>
          <p:cNvPicPr>
            <a:picLocks noChangeAspect="1"/>
          </p:cNvPicPr>
          <p:nvPr/>
        </p:nvPicPr>
        <p:blipFill>
          <a:blip r:embed="rId4"/>
          <a:srcRect/>
          <a:stretch/>
        </p:blipFill>
        <p:spPr>
          <a:xfrm>
            <a:off x="444066" y="6538437"/>
            <a:ext cx="2643409" cy="213917"/>
          </a:xfrm>
          <a:prstGeom prst="rect">
            <a:avLst/>
          </a:prstGeom>
        </p:spPr>
      </p:pic>
      <p:sp>
        <p:nvSpPr>
          <p:cNvPr id="14" name="TextBox 13">
            <a:extLst>
              <a:ext uri="{FF2B5EF4-FFF2-40B4-BE49-F238E27FC236}">
                <a16:creationId xmlns:a16="http://schemas.microsoft.com/office/drawing/2014/main" id="{25FCD921-7790-3EF9-E2DC-FBC756B3A833}"/>
              </a:ext>
            </a:extLst>
          </p:cNvPr>
          <p:cNvSpPr txBox="1"/>
          <p:nvPr/>
        </p:nvSpPr>
        <p:spPr>
          <a:xfrm>
            <a:off x="2057400" y="1381125"/>
            <a:ext cx="8077200" cy="3961084"/>
          </a:xfrm>
          <a:prstGeom prst="rect">
            <a:avLst/>
          </a:prstGeom>
          <a:noFill/>
        </p:spPr>
        <p:txBody>
          <a:bodyPr wrap="square">
            <a:spAutoFit/>
          </a:bodyPr>
          <a:lstStyle/>
          <a:p>
            <a:pPr algn="ctr">
              <a:spcAft>
                <a:spcPts val="3600"/>
              </a:spcAft>
            </a:pPr>
            <a:r>
              <a:rPr lang="en-US" sz="5400" dirty="0"/>
              <a:t>Not all AI is </a:t>
            </a:r>
            <a:br>
              <a:rPr lang="en-US" sz="5400" dirty="0"/>
            </a:br>
            <a:r>
              <a:rPr lang="en-US" sz="5400" dirty="0"/>
              <a:t>created the same. </a:t>
            </a:r>
          </a:p>
          <a:p>
            <a:pPr algn="ctr">
              <a:lnSpc>
                <a:spcPct val="90000"/>
              </a:lnSpc>
              <a:spcAft>
                <a:spcPts val="3000"/>
              </a:spcAft>
            </a:pPr>
            <a:r>
              <a:rPr lang="en-US" sz="5400" dirty="0"/>
              <a:t>Not all AI is </a:t>
            </a:r>
            <a:br>
              <a:rPr lang="en-US" sz="5400" dirty="0"/>
            </a:br>
            <a:r>
              <a:rPr lang="en-US" sz="7200" dirty="0">
                <a:solidFill>
                  <a:schemeClr val="accent2"/>
                </a:solidFill>
                <a:latin typeface="+mj-lt"/>
              </a:rPr>
              <a:t>Cylance</a:t>
            </a:r>
            <a:r>
              <a:rPr lang="en-US" sz="4400" baseline="60000" dirty="0">
                <a:solidFill>
                  <a:schemeClr val="accent2"/>
                </a:solidFill>
                <a:latin typeface="+mj-lt"/>
              </a:rPr>
              <a:t>®</a:t>
            </a:r>
            <a:r>
              <a:rPr lang="en-US" sz="7200" dirty="0">
                <a:solidFill>
                  <a:schemeClr val="accent2"/>
                </a:solidFill>
                <a:latin typeface="+mj-lt"/>
              </a:rPr>
              <a:t> AI</a:t>
            </a:r>
            <a:r>
              <a:rPr lang="en-US" sz="5400" dirty="0">
                <a:solidFill>
                  <a:schemeClr val="accent2"/>
                </a:solidFill>
              </a:rPr>
              <a:t>.</a:t>
            </a:r>
          </a:p>
        </p:txBody>
      </p:sp>
    </p:spTree>
    <p:extLst>
      <p:ext uri="{BB962C8B-B14F-4D97-AF65-F5344CB8AC3E}">
        <p14:creationId xmlns:p14="http://schemas.microsoft.com/office/powerpoint/2010/main" val="488665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B4BA536-1BA2-2B4C-381D-10E03E453384}"/>
              </a:ext>
            </a:extLst>
          </p:cNvPr>
          <p:cNvSpPr/>
          <p:nvPr/>
        </p:nvSpPr>
        <p:spPr>
          <a:xfrm>
            <a:off x="752474" y="1433323"/>
            <a:ext cx="10686944" cy="4285819"/>
          </a:xfrm>
          <a:custGeom>
            <a:avLst/>
            <a:gdLst>
              <a:gd name="connsiteX0" fmla="*/ 9719070 w 10686944"/>
              <a:gd name="connsiteY0" fmla="*/ 0 h 4285819"/>
              <a:gd name="connsiteX1" fmla="*/ 5349134 w 10686944"/>
              <a:gd name="connsiteY1" fmla="*/ 0 h 4285819"/>
              <a:gd name="connsiteX2" fmla="*/ 5309880 w 10686944"/>
              <a:gd name="connsiteY2" fmla="*/ 2588 h 4285819"/>
              <a:gd name="connsiteX3" fmla="*/ 5270626 w 10686944"/>
              <a:gd name="connsiteY3" fmla="*/ 0 h 4285819"/>
              <a:gd name="connsiteX4" fmla="*/ 967982 w 10686944"/>
              <a:gd name="connsiteY4" fmla="*/ 0 h 4285819"/>
              <a:gd name="connsiteX5" fmla="*/ 0 w 10686944"/>
              <a:gd name="connsiteY5" fmla="*/ 967981 h 4285819"/>
              <a:gd name="connsiteX6" fmla="*/ 0 w 10686944"/>
              <a:gd name="connsiteY6" fmla="*/ 3317838 h 4285819"/>
              <a:gd name="connsiteX7" fmla="*/ 967982 w 10686944"/>
              <a:gd name="connsiteY7" fmla="*/ 4285820 h 4285819"/>
              <a:gd name="connsiteX8" fmla="*/ 5270518 w 10686944"/>
              <a:gd name="connsiteY8" fmla="*/ 4285820 h 4285819"/>
              <a:gd name="connsiteX9" fmla="*/ 5309772 w 10686944"/>
              <a:gd name="connsiteY9" fmla="*/ 4283231 h 4285819"/>
              <a:gd name="connsiteX10" fmla="*/ 5349026 w 10686944"/>
              <a:gd name="connsiteY10" fmla="*/ 4285820 h 4285819"/>
              <a:gd name="connsiteX11" fmla="*/ 9718962 w 10686944"/>
              <a:gd name="connsiteY11" fmla="*/ 4285820 h 4285819"/>
              <a:gd name="connsiteX12" fmla="*/ 10686944 w 10686944"/>
              <a:gd name="connsiteY12" fmla="*/ 3317838 h 4285819"/>
              <a:gd name="connsiteX13" fmla="*/ 10686944 w 10686944"/>
              <a:gd name="connsiteY13" fmla="*/ 967981 h 4285819"/>
              <a:gd name="connsiteX14" fmla="*/ 9718962 w 10686944"/>
              <a:gd name="connsiteY14" fmla="*/ 0 h 428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86944" h="4285819">
                <a:moveTo>
                  <a:pt x="9719070" y="0"/>
                </a:moveTo>
                <a:lnTo>
                  <a:pt x="5349134" y="0"/>
                </a:lnTo>
                <a:cubicBezTo>
                  <a:pt x="5336085" y="0"/>
                  <a:pt x="5322929" y="863"/>
                  <a:pt x="5309880" y="2588"/>
                </a:cubicBezTo>
                <a:cubicBezTo>
                  <a:pt x="5296831" y="863"/>
                  <a:pt x="5283675" y="0"/>
                  <a:pt x="5270626" y="0"/>
                </a:cubicBezTo>
                <a:lnTo>
                  <a:pt x="967982" y="0"/>
                </a:lnTo>
                <a:cubicBezTo>
                  <a:pt x="434276" y="0"/>
                  <a:pt x="0" y="434276"/>
                  <a:pt x="0" y="967981"/>
                </a:cubicBezTo>
                <a:lnTo>
                  <a:pt x="0" y="3317838"/>
                </a:lnTo>
                <a:cubicBezTo>
                  <a:pt x="0" y="3851651"/>
                  <a:pt x="434276" y="4285820"/>
                  <a:pt x="967982" y="4285820"/>
                </a:cubicBezTo>
                <a:lnTo>
                  <a:pt x="5270518" y="4285820"/>
                </a:lnTo>
                <a:cubicBezTo>
                  <a:pt x="5283567" y="4285820"/>
                  <a:pt x="5296723" y="4284957"/>
                  <a:pt x="5309772" y="4283231"/>
                </a:cubicBezTo>
                <a:cubicBezTo>
                  <a:pt x="5322821" y="4284957"/>
                  <a:pt x="5335977" y="4285820"/>
                  <a:pt x="5349026" y="4285820"/>
                </a:cubicBezTo>
                <a:lnTo>
                  <a:pt x="9718962" y="4285820"/>
                </a:lnTo>
                <a:cubicBezTo>
                  <a:pt x="10252668" y="4285820"/>
                  <a:pt x="10686944" y="3851543"/>
                  <a:pt x="10686944" y="3317838"/>
                </a:cubicBezTo>
                <a:lnTo>
                  <a:pt x="10686944" y="967981"/>
                </a:lnTo>
                <a:cubicBezTo>
                  <a:pt x="10686944" y="434276"/>
                  <a:pt x="10252668" y="0"/>
                  <a:pt x="9718962" y="0"/>
                </a:cubicBezTo>
                <a:close/>
              </a:path>
            </a:pathLst>
          </a:custGeom>
          <a:noFill/>
          <a:ln w="25400" cap="flat">
            <a:solidFill>
              <a:schemeClr val="tx1"/>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B25E6F8-1DB1-D247-42BC-40B00AE32121}"/>
              </a:ext>
            </a:extLst>
          </p:cNvPr>
          <p:cNvSpPr/>
          <p:nvPr/>
        </p:nvSpPr>
        <p:spPr>
          <a:xfrm>
            <a:off x="5477099" y="1729885"/>
            <a:ext cx="5665863" cy="3692693"/>
          </a:xfrm>
          <a:custGeom>
            <a:avLst/>
            <a:gdLst>
              <a:gd name="connsiteX0" fmla="*/ 4994445 w 5665863"/>
              <a:gd name="connsiteY0" fmla="*/ 0 h 3692693"/>
              <a:gd name="connsiteX1" fmla="*/ 624508 w 5665863"/>
              <a:gd name="connsiteY1" fmla="*/ 0 h 3692693"/>
              <a:gd name="connsiteX2" fmla="*/ 624508 w 5665863"/>
              <a:gd name="connsiteY2" fmla="*/ 653193 h 3692693"/>
              <a:gd name="connsiteX3" fmla="*/ 925384 w 5665863"/>
              <a:gd name="connsiteY3" fmla="*/ 543519 h 3692693"/>
              <a:gd name="connsiteX4" fmla="*/ 1175037 w 5665863"/>
              <a:gd name="connsiteY4" fmla="*/ 627851 h 3692693"/>
              <a:gd name="connsiteX5" fmla="*/ 1316632 w 5665863"/>
              <a:gd name="connsiteY5" fmla="*/ 960325 h 3692693"/>
              <a:gd name="connsiteX6" fmla="*/ 1161557 w 5665863"/>
              <a:gd name="connsiteY6" fmla="*/ 1295279 h 3692693"/>
              <a:gd name="connsiteX7" fmla="*/ 905003 w 5665863"/>
              <a:gd name="connsiteY7" fmla="*/ 1372062 h 3692693"/>
              <a:gd name="connsiteX8" fmla="*/ 624616 w 5665863"/>
              <a:gd name="connsiteY8" fmla="*/ 1266054 h 3692693"/>
              <a:gd name="connsiteX9" fmla="*/ 624616 w 5665863"/>
              <a:gd name="connsiteY9" fmla="*/ 2433973 h 3692693"/>
              <a:gd name="connsiteX10" fmla="*/ 598087 w 5665863"/>
              <a:gd name="connsiteY10" fmla="*/ 2471178 h 3692693"/>
              <a:gd name="connsiteX11" fmla="*/ 554303 w 5665863"/>
              <a:gd name="connsiteY11" fmla="*/ 2458129 h 3692693"/>
              <a:gd name="connsiteX12" fmla="*/ 551284 w 5665863"/>
              <a:gd name="connsiteY12" fmla="*/ 2454678 h 3692693"/>
              <a:gd name="connsiteX13" fmla="*/ 540068 w 5665863"/>
              <a:gd name="connsiteY13" fmla="*/ 2442816 h 3692693"/>
              <a:gd name="connsiteX14" fmla="*/ 494451 w 5665863"/>
              <a:gd name="connsiteY14" fmla="*/ 2405287 h 3692693"/>
              <a:gd name="connsiteX15" fmla="*/ 321690 w 5665863"/>
              <a:gd name="connsiteY15" fmla="*/ 2350827 h 3692693"/>
              <a:gd name="connsiteX16" fmla="*/ 431 w 5665863"/>
              <a:gd name="connsiteY16" fmla="*/ 2634449 h 3692693"/>
              <a:gd name="connsiteX17" fmla="*/ 0 w 5665863"/>
              <a:gd name="connsiteY17" fmla="*/ 2655371 h 3692693"/>
              <a:gd name="connsiteX18" fmla="*/ 91989 w 5665863"/>
              <a:gd name="connsiteY18" fmla="*/ 2908689 h 3692693"/>
              <a:gd name="connsiteX19" fmla="*/ 308102 w 5665863"/>
              <a:gd name="connsiteY19" fmla="*/ 2996687 h 3692693"/>
              <a:gd name="connsiteX20" fmla="*/ 550960 w 5665863"/>
              <a:gd name="connsiteY20" fmla="*/ 2873749 h 3692693"/>
              <a:gd name="connsiteX21" fmla="*/ 551284 w 5665863"/>
              <a:gd name="connsiteY21" fmla="*/ 2873209 h 3692693"/>
              <a:gd name="connsiteX22" fmla="*/ 595499 w 5665863"/>
              <a:gd name="connsiteY22" fmla="*/ 2855092 h 3692693"/>
              <a:gd name="connsiteX23" fmla="*/ 624508 w 5665863"/>
              <a:gd name="connsiteY23" fmla="*/ 2893052 h 3692693"/>
              <a:gd name="connsiteX24" fmla="*/ 624508 w 5665863"/>
              <a:gd name="connsiteY24" fmla="*/ 3692694 h 3692693"/>
              <a:gd name="connsiteX25" fmla="*/ 4994445 w 5665863"/>
              <a:gd name="connsiteY25" fmla="*/ 3692694 h 3692693"/>
              <a:gd name="connsiteX26" fmla="*/ 5665863 w 5665863"/>
              <a:gd name="connsiteY26" fmla="*/ 3021275 h 3692693"/>
              <a:gd name="connsiteX27" fmla="*/ 5665863 w 5665863"/>
              <a:gd name="connsiteY27" fmla="*/ 671418 h 3692693"/>
              <a:gd name="connsiteX28" fmla="*/ 4994445 w 5665863"/>
              <a:gd name="connsiteY28" fmla="*/ 0 h 369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65863" h="3692693">
                <a:moveTo>
                  <a:pt x="4994445" y="0"/>
                </a:moveTo>
                <a:lnTo>
                  <a:pt x="624508" y="0"/>
                </a:lnTo>
                <a:lnTo>
                  <a:pt x="624508" y="653193"/>
                </a:lnTo>
                <a:cubicBezTo>
                  <a:pt x="691369" y="606606"/>
                  <a:pt x="802338" y="544813"/>
                  <a:pt x="925384" y="543519"/>
                </a:cubicBezTo>
                <a:cubicBezTo>
                  <a:pt x="998285" y="543627"/>
                  <a:pt x="1094156" y="564117"/>
                  <a:pt x="1175037" y="627851"/>
                </a:cubicBezTo>
                <a:cubicBezTo>
                  <a:pt x="1256026" y="691477"/>
                  <a:pt x="1317279" y="800289"/>
                  <a:pt x="1316632" y="960325"/>
                </a:cubicBezTo>
                <a:cubicBezTo>
                  <a:pt x="1317495" y="1126184"/>
                  <a:pt x="1248692" y="1235104"/>
                  <a:pt x="1161557" y="1295279"/>
                </a:cubicBezTo>
                <a:cubicBezTo>
                  <a:pt x="1074745" y="1355994"/>
                  <a:pt x="974668" y="1371738"/>
                  <a:pt x="905003" y="1372062"/>
                </a:cubicBezTo>
                <a:cubicBezTo>
                  <a:pt x="776672" y="1371307"/>
                  <a:pt x="682958" y="1315769"/>
                  <a:pt x="624616" y="1266054"/>
                </a:cubicBezTo>
                <a:lnTo>
                  <a:pt x="624616" y="2433973"/>
                </a:lnTo>
                <a:cubicBezTo>
                  <a:pt x="624616" y="2450688"/>
                  <a:pt x="613940" y="2465678"/>
                  <a:pt x="598087" y="2471178"/>
                </a:cubicBezTo>
                <a:cubicBezTo>
                  <a:pt x="582234" y="2476570"/>
                  <a:pt x="564548" y="2471286"/>
                  <a:pt x="554303" y="2458129"/>
                </a:cubicBezTo>
                <a:cubicBezTo>
                  <a:pt x="554303" y="2458129"/>
                  <a:pt x="553656" y="2457374"/>
                  <a:pt x="551284" y="2454678"/>
                </a:cubicBezTo>
                <a:cubicBezTo>
                  <a:pt x="548911" y="2451982"/>
                  <a:pt x="545137" y="2447884"/>
                  <a:pt x="540068" y="2442816"/>
                </a:cubicBezTo>
                <a:cubicBezTo>
                  <a:pt x="529931" y="2432679"/>
                  <a:pt x="514618" y="2418983"/>
                  <a:pt x="494451" y="2405287"/>
                </a:cubicBezTo>
                <a:cubicBezTo>
                  <a:pt x="454119" y="2377788"/>
                  <a:pt x="396100" y="2350827"/>
                  <a:pt x="321690" y="2350827"/>
                </a:cubicBezTo>
                <a:cubicBezTo>
                  <a:pt x="145370" y="2352553"/>
                  <a:pt x="8196" y="2458453"/>
                  <a:pt x="431" y="2634449"/>
                </a:cubicBezTo>
                <a:cubicBezTo>
                  <a:pt x="108" y="2641567"/>
                  <a:pt x="0" y="2648577"/>
                  <a:pt x="0" y="2655371"/>
                </a:cubicBezTo>
                <a:cubicBezTo>
                  <a:pt x="108" y="2767417"/>
                  <a:pt x="36450" y="2851534"/>
                  <a:pt x="91989" y="2908689"/>
                </a:cubicBezTo>
                <a:cubicBezTo>
                  <a:pt x="147634" y="2965737"/>
                  <a:pt x="223663" y="2996580"/>
                  <a:pt x="308102" y="2996687"/>
                </a:cubicBezTo>
                <a:cubicBezTo>
                  <a:pt x="469648" y="2997119"/>
                  <a:pt x="543843" y="2884748"/>
                  <a:pt x="550960" y="2873749"/>
                </a:cubicBezTo>
                <a:cubicBezTo>
                  <a:pt x="551284" y="2873317"/>
                  <a:pt x="551284" y="2873209"/>
                  <a:pt x="551284" y="2873209"/>
                </a:cubicBezTo>
                <a:cubicBezTo>
                  <a:pt x="560235" y="2857788"/>
                  <a:pt x="578352" y="2850455"/>
                  <a:pt x="595499" y="2855092"/>
                </a:cubicBezTo>
                <a:cubicBezTo>
                  <a:pt x="612646" y="2859729"/>
                  <a:pt x="624508" y="2875258"/>
                  <a:pt x="624508" y="2893052"/>
                </a:cubicBezTo>
                <a:lnTo>
                  <a:pt x="624508" y="3692694"/>
                </a:lnTo>
                <a:lnTo>
                  <a:pt x="4994445" y="3692694"/>
                </a:lnTo>
                <a:cubicBezTo>
                  <a:pt x="5365310" y="3692694"/>
                  <a:pt x="5665863" y="3392033"/>
                  <a:pt x="5665863" y="3021275"/>
                </a:cubicBezTo>
                <a:lnTo>
                  <a:pt x="5665863" y="671418"/>
                </a:lnTo>
                <a:cubicBezTo>
                  <a:pt x="5665863" y="300553"/>
                  <a:pt x="5365202" y="0"/>
                  <a:pt x="4994445" y="0"/>
                </a:cubicBezTo>
                <a:close/>
              </a:path>
            </a:pathLst>
          </a:custGeom>
          <a:solidFill>
            <a:schemeClr val="accent2"/>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323AE960-38AB-B74F-3089-765396AC9DBF}"/>
              </a:ext>
            </a:extLst>
          </p:cNvPr>
          <p:cNvSpPr/>
          <p:nvPr/>
        </p:nvSpPr>
        <p:spPr>
          <a:xfrm>
            <a:off x="1049036" y="1729885"/>
            <a:ext cx="5666186" cy="3692693"/>
          </a:xfrm>
          <a:custGeom>
            <a:avLst/>
            <a:gdLst>
              <a:gd name="connsiteX0" fmla="*/ 4971798 w 5666186"/>
              <a:gd name="connsiteY0" fmla="*/ 2995286 h 3692693"/>
              <a:gd name="connsiteX1" fmla="*/ 4736058 w 5666186"/>
              <a:gd name="connsiteY1" fmla="*/ 3075304 h 3692693"/>
              <a:gd name="connsiteX2" fmla="*/ 4463651 w 5666186"/>
              <a:gd name="connsiteY2" fmla="*/ 2963580 h 3692693"/>
              <a:gd name="connsiteX3" fmla="*/ 4349339 w 5666186"/>
              <a:gd name="connsiteY3" fmla="*/ 2655478 h 3692693"/>
              <a:gd name="connsiteX4" fmla="*/ 4349878 w 5666186"/>
              <a:gd name="connsiteY4" fmla="*/ 2631430 h 3692693"/>
              <a:gd name="connsiteX5" fmla="*/ 4749753 w 5666186"/>
              <a:gd name="connsiteY5" fmla="*/ 2272319 h 3692693"/>
              <a:gd name="connsiteX6" fmla="*/ 4974063 w 5666186"/>
              <a:gd name="connsiteY6" fmla="*/ 2345327 h 3692693"/>
              <a:gd name="connsiteX7" fmla="*/ 4974063 w 5666186"/>
              <a:gd name="connsiteY7" fmla="*/ 1167056 h 3692693"/>
              <a:gd name="connsiteX8" fmla="*/ 5001886 w 5666186"/>
              <a:gd name="connsiteY8" fmla="*/ 1129419 h 3692693"/>
              <a:gd name="connsiteX9" fmla="*/ 5045993 w 5666186"/>
              <a:gd name="connsiteY9" fmla="*/ 1145056 h 3692693"/>
              <a:gd name="connsiteX10" fmla="*/ 5049875 w 5666186"/>
              <a:gd name="connsiteY10" fmla="*/ 1150341 h 3692693"/>
              <a:gd name="connsiteX11" fmla="*/ 5063571 w 5666186"/>
              <a:gd name="connsiteY11" fmla="*/ 1166948 h 3692693"/>
              <a:gd name="connsiteX12" fmla="*/ 5119217 w 5666186"/>
              <a:gd name="connsiteY12" fmla="*/ 1218820 h 3692693"/>
              <a:gd name="connsiteX13" fmla="*/ 5333066 w 5666186"/>
              <a:gd name="connsiteY13" fmla="*/ 1293446 h 3692693"/>
              <a:gd name="connsiteX14" fmla="*/ 5544542 w 5666186"/>
              <a:gd name="connsiteY14" fmla="*/ 1231114 h 3692693"/>
              <a:gd name="connsiteX15" fmla="*/ 5666187 w 5666186"/>
              <a:gd name="connsiteY15" fmla="*/ 960325 h 3692693"/>
              <a:gd name="connsiteX16" fmla="*/ 5554355 w 5666186"/>
              <a:gd name="connsiteY16" fmla="*/ 689536 h 3692693"/>
              <a:gd name="connsiteX17" fmla="*/ 5353555 w 5666186"/>
              <a:gd name="connsiteY17" fmla="*/ 622135 h 3692693"/>
              <a:gd name="connsiteX18" fmla="*/ 5046316 w 5666186"/>
              <a:gd name="connsiteY18" fmla="*/ 756829 h 3692693"/>
              <a:gd name="connsiteX19" fmla="*/ 5039954 w 5666186"/>
              <a:gd name="connsiteY19" fmla="*/ 762328 h 3692693"/>
              <a:gd name="connsiteX20" fmla="*/ 4997572 w 5666186"/>
              <a:gd name="connsiteY20" fmla="*/ 769230 h 3692693"/>
              <a:gd name="connsiteX21" fmla="*/ 4974171 w 5666186"/>
              <a:gd name="connsiteY21" fmla="*/ 733211 h 3692693"/>
              <a:gd name="connsiteX22" fmla="*/ 4974171 w 5666186"/>
              <a:gd name="connsiteY22" fmla="*/ 0 h 3692693"/>
              <a:gd name="connsiteX23" fmla="*/ 671419 w 5666186"/>
              <a:gd name="connsiteY23" fmla="*/ 0 h 3692693"/>
              <a:gd name="connsiteX24" fmla="*/ 0 w 5666186"/>
              <a:gd name="connsiteY24" fmla="*/ 671418 h 3692693"/>
              <a:gd name="connsiteX25" fmla="*/ 0 w 5666186"/>
              <a:gd name="connsiteY25" fmla="*/ 3021275 h 3692693"/>
              <a:gd name="connsiteX26" fmla="*/ 671419 w 5666186"/>
              <a:gd name="connsiteY26" fmla="*/ 3692694 h 3692693"/>
              <a:gd name="connsiteX27" fmla="*/ 4973955 w 5666186"/>
              <a:gd name="connsiteY27" fmla="*/ 3692694 h 3692693"/>
              <a:gd name="connsiteX28" fmla="*/ 4973955 w 5666186"/>
              <a:gd name="connsiteY28" fmla="*/ 2993452 h 3692693"/>
              <a:gd name="connsiteX29" fmla="*/ 4971798 w 5666186"/>
              <a:gd name="connsiteY29" fmla="*/ 2995178 h 369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66186" h="3692693">
                <a:moveTo>
                  <a:pt x="4971798" y="2995286"/>
                </a:moveTo>
                <a:cubicBezTo>
                  <a:pt x="4921652" y="3035294"/>
                  <a:pt x="4842928" y="3075411"/>
                  <a:pt x="4736058" y="3075304"/>
                </a:cubicBezTo>
                <a:cubicBezTo>
                  <a:pt x="4632314" y="3075411"/>
                  <a:pt x="4534610" y="3036588"/>
                  <a:pt x="4463651" y="2963580"/>
                </a:cubicBezTo>
                <a:cubicBezTo>
                  <a:pt x="4392476" y="2890787"/>
                  <a:pt x="4349124" y="2784564"/>
                  <a:pt x="4349339" y="2655478"/>
                </a:cubicBezTo>
                <a:cubicBezTo>
                  <a:pt x="4349339" y="2647498"/>
                  <a:pt x="4349555" y="2639410"/>
                  <a:pt x="4349878" y="2631430"/>
                </a:cubicBezTo>
                <a:cubicBezTo>
                  <a:pt x="4358074" y="2409816"/>
                  <a:pt x="4541512" y="2270701"/>
                  <a:pt x="4749753" y="2272319"/>
                </a:cubicBezTo>
                <a:cubicBezTo>
                  <a:pt x="4848967" y="2272858"/>
                  <a:pt x="4924348" y="2309848"/>
                  <a:pt x="4974063" y="2345327"/>
                </a:cubicBezTo>
                <a:lnTo>
                  <a:pt x="4974063" y="1167056"/>
                </a:lnTo>
                <a:cubicBezTo>
                  <a:pt x="4974063" y="1149694"/>
                  <a:pt x="4985278" y="1134488"/>
                  <a:pt x="5001886" y="1129419"/>
                </a:cubicBezTo>
                <a:cubicBezTo>
                  <a:pt x="5018385" y="1124351"/>
                  <a:pt x="5036179" y="1130714"/>
                  <a:pt x="5045993" y="1145056"/>
                </a:cubicBezTo>
                <a:cubicBezTo>
                  <a:pt x="5045993" y="1145056"/>
                  <a:pt x="5046855" y="1146458"/>
                  <a:pt x="5049875" y="1150341"/>
                </a:cubicBezTo>
                <a:cubicBezTo>
                  <a:pt x="5052787" y="1154223"/>
                  <a:pt x="5057424" y="1159938"/>
                  <a:pt x="5063571" y="1166948"/>
                </a:cubicBezTo>
                <a:cubicBezTo>
                  <a:pt x="5075973" y="1180967"/>
                  <a:pt x="5094737" y="1199948"/>
                  <a:pt x="5119217" y="1218820"/>
                </a:cubicBezTo>
                <a:cubicBezTo>
                  <a:pt x="5168608" y="1256564"/>
                  <a:pt x="5239891" y="1293446"/>
                  <a:pt x="5333066" y="1293446"/>
                </a:cubicBezTo>
                <a:cubicBezTo>
                  <a:pt x="5390869" y="1293769"/>
                  <a:pt x="5477034" y="1278887"/>
                  <a:pt x="5544542" y="1231114"/>
                </a:cubicBezTo>
                <a:cubicBezTo>
                  <a:pt x="5611727" y="1182909"/>
                  <a:pt x="5665324" y="1105694"/>
                  <a:pt x="5666187" y="960325"/>
                </a:cubicBezTo>
                <a:cubicBezTo>
                  <a:pt x="5665648" y="819269"/>
                  <a:pt x="5616472" y="739466"/>
                  <a:pt x="5554355" y="689536"/>
                </a:cubicBezTo>
                <a:cubicBezTo>
                  <a:pt x="5492132" y="639821"/>
                  <a:pt x="5412005" y="621919"/>
                  <a:pt x="5353555" y="622135"/>
                </a:cubicBezTo>
                <a:cubicBezTo>
                  <a:pt x="5220264" y="620625"/>
                  <a:pt x="5076943" y="729653"/>
                  <a:pt x="5046316" y="756829"/>
                </a:cubicBezTo>
                <a:cubicBezTo>
                  <a:pt x="5041895" y="760603"/>
                  <a:pt x="5039954" y="762328"/>
                  <a:pt x="5039954" y="762328"/>
                </a:cubicBezTo>
                <a:cubicBezTo>
                  <a:pt x="5028415" y="772789"/>
                  <a:pt x="5011807" y="775485"/>
                  <a:pt x="4997572" y="769230"/>
                </a:cubicBezTo>
                <a:cubicBezTo>
                  <a:pt x="4983337" y="762868"/>
                  <a:pt x="4974171" y="748740"/>
                  <a:pt x="4974171" y="733211"/>
                </a:cubicBezTo>
                <a:lnTo>
                  <a:pt x="4974171" y="0"/>
                </a:lnTo>
                <a:lnTo>
                  <a:pt x="671419" y="0"/>
                </a:lnTo>
                <a:cubicBezTo>
                  <a:pt x="300553" y="0"/>
                  <a:pt x="0" y="300661"/>
                  <a:pt x="0" y="671418"/>
                </a:cubicBezTo>
                <a:lnTo>
                  <a:pt x="0" y="3021275"/>
                </a:lnTo>
                <a:cubicBezTo>
                  <a:pt x="0" y="3392140"/>
                  <a:pt x="300661" y="3692694"/>
                  <a:pt x="671419" y="3692694"/>
                </a:cubicBezTo>
                <a:lnTo>
                  <a:pt x="4973955" y="3692694"/>
                </a:lnTo>
                <a:lnTo>
                  <a:pt x="4973955" y="2993452"/>
                </a:lnTo>
                <a:cubicBezTo>
                  <a:pt x="4973200" y="2993991"/>
                  <a:pt x="4972445" y="2994638"/>
                  <a:pt x="4971798" y="2995178"/>
                </a:cubicBezTo>
                <a:close/>
              </a:path>
            </a:pathLst>
          </a:custGeom>
          <a:solidFill>
            <a:schemeClr val="accent2"/>
          </a:solidFill>
          <a:ln w="0" cap="flat">
            <a:no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id="{87EE54A5-9C9F-2202-5F2D-ACE5D591987C}"/>
              </a:ext>
            </a:extLst>
          </p:cNvPr>
          <p:cNvSpPr>
            <a:spLocks noGrp="1"/>
          </p:cNvSpPr>
          <p:nvPr>
            <p:ph type="body" sz="quarter" idx="13"/>
          </p:nvPr>
        </p:nvSpPr>
        <p:spPr/>
        <p:txBody>
          <a:bodyPr/>
          <a:lstStyle/>
          <a:p>
            <a:r>
              <a:rPr lang="en-US" dirty="0"/>
              <a:t>The Role of AI in Defensive Cybersecurity</a:t>
            </a:r>
          </a:p>
        </p:txBody>
      </p:sp>
      <p:sp>
        <p:nvSpPr>
          <p:cNvPr id="16" name="TextBox 15">
            <a:extLst>
              <a:ext uri="{FF2B5EF4-FFF2-40B4-BE49-F238E27FC236}">
                <a16:creationId xmlns:a16="http://schemas.microsoft.com/office/drawing/2014/main" id="{9F5B7CCA-159D-0A02-29C8-193B82F1C6C4}"/>
              </a:ext>
            </a:extLst>
          </p:cNvPr>
          <p:cNvSpPr txBox="1"/>
          <p:nvPr/>
        </p:nvSpPr>
        <p:spPr>
          <a:xfrm>
            <a:off x="1971721" y="2044184"/>
            <a:ext cx="3231504" cy="707886"/>
          </a:xfrm>
          <a:prstGeom prst="rect">
            <a:avLst/>
          </a:prstGeom>
          <a:noFill/>
        </p:spPr>
        <p:txBody>
          <a:bodyPr wrap="square">
            <a:spAutoFit/>
          </a:bodyPr>
          <a:lstStyle/>
          <a:p>
            <a:pPr algn="ctr"/>
            <a:r>
              <a:rPr lang="en-US" sz="4000" dirty="0">
                <a:solidFill>
                  <a:schemeClr val="bg1"/>
                </a:solidFill>
              </a:rPr>
              <a:t>Predictive</a:t>
            </a:r>
          </a:p>
        </p:txBody>
      </p:sp>
      <p:sp>
        <p:nvSpPr>
          <p:cNvPr id="19" name="TextBox 18">
            <a:extLst>
              <a:ext uri="{FF2B5EF4-FFF2-40B4-BE49-F238E27FC236}">
                <a16:creationId xmlns:a16="http://schemas.microsoft.com/office/drawing/2014/main" id="{F2949649-AB67-19D7-ECAD-BBD6EB1018E6}"/>
              </a:ext>
            </a:extLst>
          </p:cNvPr>
          <p:cNvSpPr txBox="1"/>
          <p:nvPr/>
        </p:nvSpPr>
        <p:spPr>
          <a:xfrm>
            <a:off x="1911494" y="2598181"/>
            <a:ext cx="3351958" cy="307777"/>
          </a:xfrm>
          <a:prstGeom prst="rect">
            <a:avLst/>
          </a:prstGeom>
          <a:noFill/>
        </p:spPr>
        <p:txBody>
          <a:bodyPr wrap="square">
            <a:spAutoFit/>
          </a:bodyPr>
          <a:lstStyle/>
          <a:p>
            <a:pPr algn="ctr"/>
            <a:r>
              <a:rPr lang="en-US" sz="1400" dirty="0">
                <a:solidFill>
                  <a:schemeClr val="bg1"/>
                </a:solidFill>
              </a:rPr>
              <a:t>(Machine Learning / Deep Learning)</a:t>
            </a:r>
          </a:p>
        </p:txBody>
      </p:sp>
      <p:sp>
        <p:nvSpPr>
          <p:cNvPr id="22" name="TextBox 21">
            <a:extLst>
              <a:ext uri="{FF2B5EF4-FFF2-40B4-BE49-F238E27FC236}">
                <a16:creationId xmlns:a16="http://schemas.microsoft.com/office/drawing/2014/main" id="{C3A64951-CC0A-9A77-E050-3A3B93CB01FD}"/>
              </a:ext>
            </a:extLst>
          </p:cNvPr>
          <p:cNvSpPr txBox="1"/>
          <p:nvPr/>
        </p:nvSpPr>
        <p:spPr>
          <a:xfrm>
            <a:off x="1703605" y="3077458"/>
            <a:ext cx="3767736" cy="646331"/>
          </a:xfrm>
          <a:prstGeom prst="rect">
            <a:avLst/>
          </a:prstGeom>
          <a:noFill/>
        </p:spPr>
        <p:txBody>
          <a:bodyPr wrap="square">
            <a:spAutoFit/>
          </a:bodyPr>
          <a:lstStyle/>
          <a:p>
            <a:pPr algn="ctr"/>
            <a:r>
              <a:rPr lang="en-US" b="1" i="1" dirty="0">
                <a:solidFill>
                  <a:schemeClr val="bg1"/>
                </a:solidFill>
                <a:latin typeface="+mj-lt"/>
              </a:rPr>
              <a:t>Stops attacks automatically.</a:t>
            </a:r>
          </a:p>
          <a:p>
            <a:pPr algn="ctr"/>
            <a:r>
              <a:rPr lang="en-US" b="1" i="1" dirty="0">
                <a:solidFill>
                  <a:schemeClr val="bg1"/>
                </a:solidFill>
                <a:latin typeface="+mj-lt"/>
              </a:rPr>
              <a:t>Doesn’t chat with people.</a:t>
            </a:r>
          </a:p>
        </p:txBody>
      </p:sp>
      <p:cxnSp>
        <p:nvCxnSpPr>
          <p:cNvPr id="25" name="Straight Connector 24">
            <a:extLst>
              <a:ext uri="{FF2B5EF4-FFF2-40B4-BE49-F238E27FC236}">
                <a16:creationId xmlns:a16="http://schemas.microsoft.com/office/drawing/2014/main" id="{A910F63B-A59C-E3BE-713E-E6AA52591AED}"/>
              </a:ext>
            </a:extLst>
          </p:cNvPr>
          <p:cNvCxnSpPr>
            <a:cxnSpLocks/>
          </p:cNvCxnSpPr>
          <p:nvPr/>
        </p:nvCxnSpPr>
        <p:spPr>
          <a:xfrm flipH="1">
            <a:off x="2687473" y="3971925"/>
            <a:ext cx="1800000"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2047674-A2E8-2C1D-0F05-4CCD63771EBA}"/>
              </a:ext>
            </a:extLst>
          </p:cNvPr>
          <p:cNvSpPr txBox="1"/>
          <p:nvPr/>
        </p:nvSpPr>
        <p:spPr>
          <a:xfrm>
            <a:off x="1219292" y="4165198"/>
            <a:ext cx="4736362" cy="523220"/>
          </a:xfrm>
          <a:prstGeom prst="rect">
            <a:avLst/>
          </a:prstGeom>
          <a:noFill/>
        </p:spPr>
        <p:txBody>
          <a:bodyPr wrap="square">
            <a:spAutoFit/>
          </a:bodyPr>
          <a:lstStyle/>
          <a:p>
            <a:pPr algn="ctr"/>
            <a:r>
              <a:rPr lang="en-US" sz="1400" dirty="0">
                <a:solidFill>
                  <a:schemeClr val="bg1"/>
                </a:solidFill>
              </a:rPr>
              <a:t>Good for automating </a:t>
            </a:r>
            <a:br>
              <a:rPr lang="en-US" sz="1400" dirty="0">
                <a:solidFill>
                  <a:schemeClr val="bg1"/>
                </a:solidFill>
              </a:rPr>
            </a:br>
            <a:r>
              <a:rPr lang="en-US" sz="1400" dirty="0">
                <a:solidFill>
                  <a:schemeClr val="bg1"/>
                </a:solidFill>
              </a:rPr>
              <a:t>defense early in </a:t>
            </a:r>
            <a:r>
              <a:rPr lang="en-US" sz="1400" dirty="0" err="1">
                <a:solidFill>
                  <a:schemeClr val="bg1"/>
                </a:solidFill>
              </a:rPr>
              <a:t>killchain</a:t>
            </a:r>
            <a:endParaRPr lang="en-US" sz="1400" dirty="0">
              <a:solidFill>
                <a:schemeClr val="bg1"/>
              </a:solidFill>
            </a:endParaRPr>
          </a:p>
        </p:txBody>
      </p:sp>
      <p:sp>
        <p:nvSpPr>
          <p:cNvPr id="31" name="TextBox 30">
            <a:extLst>
              <a:ext uri="{FF2B5EF4-FFF2-40B4-BE49-F238E27FC236}">
                <a16:creationId xmlns:a16="http://schemas.microsoft.com/office/drawing/2014/main" id="{8B9BC5E3-F0D9-FDD2-03E5-50B310374F24}"/>
              </a:ext>
            </a:extLst>
          </p:cNvPr>
          <p:cNvSpPr txBox="1"/>
          <p:nvPr/>
        </p:nvSpPr>
        <p:spPr>
          <a:xfrm>
            <a:off x="1101448" y="4754278"/>
            <a:ext cx="4972050" cy="230832"/>
          </a:xfrm>
          <a:prstGeom prst="rect">
            <a:avLst/>
          </a:prstGeom>
          <a:noFill/>
        </p:spPr>
        <p:txBody>
          <a:bodyPr wrap="square">
            <a:spAutoFit/>
          </a:bodyPr>
          <a:lstStyle/>
          <a:p>
            <a:pPr algn="ctr"/>
            <a:r>
              <a:rPr lang="en-US" sz="900" dirty="0">
                <a:solidFill>
                  <a:schemeClr val="bg1"/>
                </a:solidFill>
                <a:latin typeface="+mj-lt"/>
              </a:rPr>
              <a:t>Prevents zero-day attacks | Stops lateral movement | Organizes alerts</a:t>
            </a:r>
          </a:p>
        </p:txBody>
      </p:sp>
      <p:grpSp>
        <p:nvGrpSpPr>
          <p:cNvPr id="34" name="Group 33">
            <a:extLst>
              <a:ext uri="{FF2B5EF4-FFF2-40B4-BE49-F238E27FC236}">
                <a16:creationId xmlns:a16="http://schemas.microsoft.com/office/drawing/2014/main" id="{BA6EF3AC-2495-53C2-C1B2-77E07E43871C}"/>
              </a:ext>
            </a:extLst>
          </p:cNvPr>
          <p:cNvGrpSpPr/>
          <p:nvPr/>
        </p:nvGrpSpPr>
        <p:grpSpPr>
          <a:xfrm>
            <a:off x="6226427" y="2044184"/>
            <a:ext cx="4972050" cy="2940926"/>
            <a:chOff x="5840211" y="2129909"/>
            <a:chExt cx="4972050" cy="2940926"/>
          </a:xfrm>
        </p:grpSpPr>
        <p:sp>
          <p:nvSpPr>
            <p:cNvPr id="17" name="TextBox 16">
              <a:extLst>
                <a:ext uri="{FF2B5EF4-FFF2-40B4-BE49-F238E27FC236}">
                  <a16:creationId xmlns:a16="http://schemas.microsoft.com/office/drawing/2014/main" id="{67C77732-91AF-3AAC-AA76-3A38AB61E2A4}"/>
                </a:ext>
              </a:extLst>
            </p:cNvPr>
            <p:cNvSpPr txBox="1"/>
            <p:nvPr/>
          </p:nvSpPr>
          <p:spPr>
            <a:xfrm>
              <a:off x="6521602" y="2129909"/>
              <a:ext cx="3609269" cy="707886"/>
            </a:xfrm>
            <a:prstGeom prst="rect">
              <a:avLst/>
            </a:prstGeom>
            <a:noFill/>
          </p:spPr>
          <p:txBody>
            <a:bodyPr wrap="square">
              <a:spAutoFit/>
            </a:bodyPr>
            <a:lstStyle/>
            <a:p>
              <a:pPr algn="ctr"/>
              <a:r>
                <a:rPr lang="en-US" sz="4000" dirty="0">
                  <a:solidFill>
                    <a:schemeClr val="bg1"/>
                  </a:solidFill>
                </a:rPr>
                <a:t>Generative</a:t>
              </a:r>
            </a:p>
          </p:txBody>
        </p:sp>
        <p:sp>
          <p:nvSpPr>
            <p:cNvPr id="20" name="TextBox 19">
              <a:extLst>
                <a:ext uri="{FF2B5EF4-FFF2-40B4-BE49-F238E27FC236}">
                  <a16:creationId xmlns:a16="http://schemas.microsoft.com/office/drawing/2014/main" id="{216ED320-D66B-CDA2-2D01-50A800508990}"/>
                </a:ext>
              </a:extLst>
            </p:cNvPr>
            <p:cNvSpPr txBox="1"/>
            <p:nvPr/>
          </p:nvSpPr>
          <p:spPr>
            <a:xfrm>
              <a:off x="6650257" y="2683906"/>
              <a:ext cx="3351958" cy="307777"/>
            </a:xfrm>
            <a:prstGeom prst="rect">
              <a:avLst/>
            </a:prstGeom>
            <a:noFill/>
          </p:spPr>
          <p:txBody>
            <a:bodyPr wrap="square">
              <a:spAutoFit/>
            </a:bodyPr>
            <a:lstStyle/>
            <a:p>
              <a:pPr algn="ctr"/>
              <a:r>
                <a:rPr lang="en-US" sz="1400" dirty="0">
                  <a:solidFill>
                    <a:schemeClr val="bg1"/>
                  </a:solidFill>
                </a:rPr>
                <a:t>(Large Language Models like ChatGPT)</a:t>
              </a:r>
            </a:p>
          </p:txBody>
        </p:sp>
        <p:cxnSp>
          <p:nvCxnSpPr>
            <p:cNvPr id="26" name="Straight Connector 25">
              <a:extLst>
                <a:ext uri="{FF2B5EF4-FFF2-40B4-BE49-F238E27FC236}">
                  <a16:creationId xmlns:a16="http://schemas.microsoft.com/office/drawing/2014/main" id="{8A8C5F11-F496-DA2F-D4D1-FA891DA5292B}"/>
                </a:ext>
              </a:extLst>
            </p:cNvPr>
            <p:cNvCxnSpPr>
              <a:cxnSpLocks/>
            </p:cNvCxnSpPr>
            <p:nvPr/>
          </p:nvCxnSpPr>
          <p:spPr>
            <a:xfrm flipH="1">
              <a:off x="7426236" y="4057650"/>
              <a:ext cx="1800000"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7269E6E-A50C-1D5D-4347-4ECD6A14FCF7}"/>
                </a:ext>
              </a:extLst>
            </p:cNvPr>
            <p:cNvSpPr txBox="1"/>
            <p:nvPr/>
          </p:nvSpPr>
          <p:spPr>
            <a:xfrm>
              <a:off x="6295869" y="3163183"/>
              <a:ext cx="4060735" cy="646331"/>
            </a:xfrm>
            <a:prstGeom prst="rect">
              <a:avLst/>
            </a:prstGeom>
            <a:noFill/>
          </p:spPr>
          <p:txBody>
            <a:bodyPr wrap="square">
              <a:spAutoFit/>
            </a:bodyPr>
            <a:lstStyle/>
            <a:p>
              <a:pPr algn="ctr"/>
              <a:r>
                <a:rPr lang="en-US" b="1" i="1" dirty="0">
                  <a:solidFill>
                    <a:schemeClr val="bg1"/>
                  </a:solidFill>
                  <a:latin typeface="+mj-lt"/>
                </a:rPr>
                <a:t>Chats with people to speed up work.</a:t>
              </a:r>
            </a:p>
            <a:p>
              <a:pPr algn="ctr"/>
              <a:r>
                <a:rPr lang="en-US" b="1" i="1" dirty="0">
                  <a:solidFill>
                    <a:schemeClr val="bg1"/>
                  </a:solidFill>
                  <a:latin typeface="+mj-lt"/>
                </a:rPr>
                <a:t>Doesn’t stop attacks.</a:t>
              </a:r>
            </a:p>
          </p:txBody>
        </p:sp>
        <p:sp>
          <p:nvSpPr>
            <p:cNvPr id="29" name="TextBox 28">
              <a:extLst>
                <a:ext uri="{FF2B5EF4-FFF2-40B4-BE49-F238E27FC236}">
                  <a16:creationId xmlns:a16="http://schemas.microsoft.com/office/drawing/2014/main" id="{8C58276A-6239-D518-52E9-C0B279A9A1B3}"/>
                </a:ext>
              </a:extLst>
            </p:cNvPr>
            <p:cNvSpPr txBox="1"/>
            <p:nvPr/>
          </p:nvSpPr>
          <p:spPr>
            <a:xfrm>
              <a:off x="6442368" y="4250923"/>
              <a:ext cx="3767736" cy="523220"/>
            </a:xfrm>
            <a:prstGeom prst="rect">
              <a:avLst/>
            </a:prstGeom>
            <a:noFill/>
          </p:spPr>
          <p:txBody>
            <a:bodyPr wrap="square">
              <a:spAutoFit/>
            </a:bodyPr>
            <a:lstStyle/>
            <a:p>
              <a:pPr algn="ctr"/>
              <a:r>
                <a:rPr lang="en-US" sz="1400" dirty="0">
                  <a:solidFill>
                    <a:schemeClr val="bg1"/>
                  </a:solidFill>
                </a:rPr>
                <a:t>Good for helping make sense of </a:t>
              </a:r>
              <a:br>
                <a:rPr lang="en-US" sz="1400" dirty="0">
                  <a:solidFill>
                    <a:schemeClr val="bg1"/>
                  </a:solidFill>
                </a:rPr>
              </a:br>
              <a:r>
                <a:rPr lang="en-US" sz="1400" dirty="0">
                  <a:solidFill>
                    <a:schemeClr val="bg1"/>
                  </a:solidFill>
                </a:rPr>
                <a:t>incidents that have already occurred</a:t>
              </a:r>
            </a:p>
          </p:txBody>
        </p:sp>
        <p:sp>
          <p:nvSpPr>
            <p:cNvPr id="32" name="TextBox 31">
              <a:extLst>
                <a:ext uri="{FF2B5EF4-FFF2-40B4-BE49-F238E27FC236}">
                  <a16:creationId xmlns:a16="http://schemas.microsoft.com/office/drawing/2014/main" id="{4EDA085A-418C-2606-B276-0DB2622A2EA6}"/>
                </a:ext>
              </a:extLst>
            </p:cNvPr>
            <p:cNvSpPr txBox="1"/>
            <p:nvPr/>
          </p:nvSpPr>
          <p:spPr>
            <a:xfrm>
              <a:off x="5840211" y="4840003"/>
              <a:ext cx="4972050" cy="230832"/>
            </a:xfrm>
            <a:prstGeom prst="rect">
              <a:avLst/>
            </a:prstGeom>
            <a:noFill/>
          </p:spPr>
          <p:txBody>
            <a:bodyPr wrap="square">
              <a:spAutoFit/>
            </a:bodyPr>
            <a:lstStyle/>
            <a:p>
              <a:pPr algn="ctr"/>
              <a:r>
                <a:rPr lang="en-US" sz="900" dirty="0">
                  <a:solidFill>
                    <a:schemeClr val="bg1"/>
                  </a:solidFill>
                  <a:latin typeface="+mj-lt"/>
                </a:rPr>
                <a:t>Product assistance | Threat intelligence context | Incident summarization </a:t>
              </a:r>
            </a:p>
          </p:txBody>
        </p:sp>
      </p:grpSp>
    </p:spTree>
    <p:extLst>
      <p:ext uri="{BB962C8B-B14F-4D97-AF65-F5344CB8AC3E}">
        <p14:creationId xmlns:p14="http://schemas.microsoft.com/office/powerpoint/2010/main" val="388006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BB60EEC-D4B1-66DA-92C5-EC075E4A215A}"/>
              </a:ext>
            </a:extLst>
          </p:cNvPr>
          <p:cNvSpPr>
            <a:spLocks noGrp="1"/>
          </p:cNvSpPr>
          <p:nvPr>
            <p:ph type="body" sz="quarter" idx="13"/>
          </p:nvPr>
        </p:nvSpPr>
        <p:spPr>
          <a:xfrm>
            <a:off x="361950" y="559576"/>
            <a:ext cx="7858126" cy="608824"/>
          </a:xfrm>
        </p:spPr>
        <p:txBody>
          <a:bodyPr/>
          <a:lstStyle/>
          <a:p>
            <a:r>
              <a:rPr lang="en-US" dirty="0">
                <a:solidFill>
                  <a:schemeClr val="accent2"/>
                </a:solidFill>
              </a:rPr>
              <a:t>Cylance: </a:t>
            </a:r>
            <a:r>
              <a:rPr lang="en-US" dirty="0"/>
              <a:t>Longest running, continuously improving, Predictive AI in market</a:t>
            </a:r>
          </a:p>
        </p:txBody>
      </p:sp>
      <p:sp>
        <p:nvSpPr>
          <p:cNvPr id="5" name="Oval 4">
            <a:extLst>
              <a:ext uri="{FF2B5EF4-FFF2-40B4-BE49-F238E27FC236}">
                <a16:creationId xmlns:a16="http://schemas.microsoft.com/office/drawing/2014/main" id="{139D2D46-4290-BA75-AC40-5AF39F5774C7}"/>
              </a:ext>
            </a:extLst>
          </p:cNvPr>
          <p:cNvSpPr/>
          <p:nvPr/>
        </p:nvSpPr>
        <p:spPr>
          <a:xfrm>
            <a:off x="871538" y="1984376"/>
            <a:ext cx="3683002" cy="368300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E11DAA6-7756-6333-D45E-5C88036F8977}"/>
              </a:ext>
            </a:extLst>
          </p:cNvPr>
          <p:cNvSpPr/>
          <p:nvPr/>
        </p:nvSpPr>
        <p:spPr>
          <a:xfrm>
            <a:off x="1198562" y="2311400"/>
            <a:ext cx="3028954" cy="3028952"/>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E05DF4B-812C-8CE9-A16B-3765FF078590}"/>
              </a:ext>
            </a:extLst>
          </p:cNvPr>
          <p:cNvSpPr/>
          <p:nvPr/>
        </p:nvSpPr>
        <p:spPr>
          <a:xfrm>
            <a:off x="4289425" y="2431364"/>
            <a:ext cx="2209800" cy="432000"/>
          </a:xfrm>
          <a:custGeom>
            <a:avLst/>
            <a:gdLst>
              <a:gd name="connsiteX0" fmla="*/ 0 w 2209800"/>
              <a:gd name="connsiteY0" fmla="*/ 762000 h 762000"/>
              <a:gd name="connsiteX1" fmla="*/ 762000 w 2209800"/>
              <a:gd name="connsiteY1" fmla="*/ 0 h 762000"/>
              <a:gd name="connsiteX2" fmla="*/ 2209800 w 2209800"/>
              <a:gd name="connsiteY2" fmla="*/ 0 h 762000"/>
            </a:gdLst>
            <a:ahLst/>
            <a:cxnLst>
              <a:cxn ang="0">
                <a:pos x="connsiteX0" y="connsiteY0"/>
              </a:cxn>
              <a:cxn ang="0">
                <a:pos x="connsiteX1" y="connsiteY1"/>
              </a:cxn>
              <a:cxn ang="0">
                <a:pos x="connsiteX2" y="connsiteY2"/>
              </a:cxn>
            </a:cxnLst>
            <a:rect l="l" t="t" r="r" b="b"/>
            <a:pathLst>
              <a:path w="2209800" h="762000">
                <a:moveTo>
                  <a:pt x="0" y="762000"/>
                </a:moveTo>
                <a:lnTo>
                  <a:pt x="762000" y="0"/>
                </a:lnTo>
                <a:lnTo>
                  <a:pt x="2209800" y="0"/>
                </a:lnTo>
              </a:path>
            </a:pathLst>
          </a:custGeom>
          <a:noFill/>
          <a:ln>
            <a:solidFill>
              <a:schemeClr val="tx1"/>
            </a:solidFill>
            <a:headEnd type="oval" w="lg" len="lg"/>
            <a:tailEnd type="oval"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EBA31A1-F6CD-E09E-606F-72974A2974AC}"/>
              </a:ext>
            </a:extLst>
          </p:cNvPr>
          <p:cNvSpPr txBox="1"/>
          <p:nvPr/>
        </p:nvSpPr>
        <p:spPr>
          <a:xfrm>
            <a:off x="6561133" y="2107106"/>
            <a:ext cx="4630741" cy="646331"/>
          </a:xfrm>
          <a:prstGeom prst="rect">
            <a:avLst/>
          </a:prstGeom>
          <a:noFill/>
        </p:spPr>
        <p:txBody>
          <a:bodyPr wrap="square">
            <a:spAutoFit/>
          </a:bodyPr>
          <a:lstStyle/>
          <a:p>
            <a:r>
              <a:rPr lang="en-US" sz="2000" b="1" dirty="0">
                <a:latin typeface="+mj-lt"/>
              </a:rPr>
              <a:t>Aggressive Design Parameters</a:t>
            </a:r>
          </a:p>
          <a:p>
            <a:r>
              <a:rPr lang="en-US" sz="1600" dirty="0"/>
              <a:t>High efficacy, low noise, &amp; imperceptible overhead</a:t>
            </a:r>
          </a:p>
        </p:txBody>
      </p:sp>
      <p:sp>
        <p:nvSpPr>
          <p:cNvPr id="13" name="Freeform: Shape 12">
            <a:extLst>
              <a:ext uri="{FF2B5EF4-FFF2-40B4-BE49-F238E27FC236}">
                <a16:creationId xmlns:a16="http://schemas.microsoft.com/office/drawing/2014/main" id="{15B68257-B1DF-BE63-C208-CE5097AD6A05}"/>
              </a:ext>
            </a:extLst>
          </p:cNvPr>
          <p:cNvSpPr/>
          <p:nvPr/>
        </p:nvSpPr>
        <p:spPr>
          <a:xfrm flipV="1">
            <a:off x="4289425" y="4782645"/>
            <a:ext cx="2209800" cy="439200"/>
          </a:xfrm>
          <a:custGeom>
            <a:avLst/>
            <a:gdLst>
              <a:gd name="connsiteX0" fmla="*/ 0 w 2209800"/>
              <a:gd name="connsiteY0" fmla="*/ 762000 h 762000"/>
              <a:gd name="connsiteX1" fmla="*/ 762000 w 2209800"/>
              <a:gd name="connsiteY1" fmla="*/ 0 h 762000"/>
              <a:gd name="connsiteX2" fmla="*/ 2209800 w 2209800"/>
              <a:gd name="connsiteY2" fmla="*/ 0 h 762000"/>
            </a:gdLst>
            <a:ahLst/>
            <a:cxnLst>
              <a:cxn ang="0">
                <a:pos x="connsiteX0" y="connsiteY0"/>
              </a:cxn>
              <a:cxn ang="0">
                <a:pos x="connsiteX1" y="connsiteY1"/>
              </a:cxn>
              <a:cxn ang="0">
                <a:pos x="connsiteX2" y="connsiteY2"/>
              </a:cxn>
            </a:cxnLst>
            <a:rect l="l" t="t" r="r" b="b"/>
            <a:pathLst>
              <a:path w="2209800" h="762000">
                <a:moveTo>
                  <a:pt x="0" y="762000"/>
                </a:moveTo>
                <a:lnTo>
                  <a:pt x="762000" y="0"/>
                </a:lnTo>
                <a:lnTo>
                  <a:pt x="2209800" y="0"/>
                </a:lnTo>
              </a:path>
            </a:pathLst>
          </a:custGeom>
          <a:noFill/>
          <a:ln>
            <a:solidFill>
              <a:schemeClr val="tx1"/>
            </a:solidFill>
            <a:headEnd type="oval" w="lg" len="lg"/>
            <a:tailEnd type="oval"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75FC39C-FF6E-062C-17BD-51A21BFBBEF7}"/>
              </a:ext>
            </a:extLst>
          </p:cNvPr>
          <p:cNvCxnSpPr>
            <a:cxnSpLocks/>
          </p:cNvCxnSpPr>
          <p:nvPr/>
        </p:nvCxnSpPr>
        <p:spPr>
          <a:xfrm>
            <a:off x="4554540" y="3825876"/>
            <a:ext cx="1944685" cy="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4FB0FC0-F43C-4F0D-DCB2-14DC056C7B95}"/>
              </a:ext>
            </a:extLst>
          </p:cNvPr>
          <p:cNvSpPr txBox="1"/>
          <p:nvPr/>
        </p:nvSpPr>
        <p:spPr>
          <a:xfrm>
            <a:off x="6561133" y="3502710"/>
            <a:ext cx="4630741" cy="646331"/>
          </a:xfrm>
          <a:prstGeom prst="rect">
            <a:avLst/>
          </a:prstGeom>
          <a:noFill/>
        </p:spPr>
        <p:txBody>
          <a:bodyPr wrap="square">
            <a:spAutoFit/>
          </a:bodyPr>
          <a:lstStyle/>
          <a:p>
            <a:r>
              <a:rPr lang="en-US" sz="2000" b="1" dirty="0">
                <a:latin typeface="+mj-lt"/>
              </a:rPr>
              <a:t>Threat Intelligence Expertise</a:t>
            </a:r>
          </a:p>
          <a:p>
            <a:r>
              <a:rPr lang="en-US" sz="1600" dirty="0"/>
              <a:t>Global visibility, original insights &amp; analytics</a:t>
            </a:r>
          </a:p>
        </p:txBody>
      </p:sp>
      <p:sp>
        <p:nvSpPr>
          <p:cNvPr id="18" name="TextBox 17">
            <a:extLst>
              <a:ext uri="{FF2B5EF4-FFF2-40B4-BE49-F238E27FC236}">
                <a16:creationId xmlns:a16="http://schemas.microsoft.com/office/drawing/2014/main" id="{8D8872F9-F448-9F1A-8365-431E03C0BEB0}"/>
              </a:ext>
            </a:extLst>
          </p:cNvPr>
          <p:cNvSpPr txBox="1"/>
          <p:nvPr/>
        </p:nvSpPr>
        <p:spPr>
          <a:xfrm>
            <a:off x="6561133" y="4900093"/>
            <a:ext cx="4887917" cy="646331"/>
          </a:xfrm>
          <a:prstGeom prst="rect">
            <a:avLst/>
          </a:prstGeom>
          <a:noFill/>
        </p:spPr>
        <p:txBody>
          <a:bodyPr wrap="square">
            <a:spAutoFit/>
          </a:bodyPr>
          <a:lstStyle/>
          <a:p>
            <a:r>
              <a:rPr lang="en-US" sz="2000" b="1" dirty="0">
                <a:latin typeface="+mj-lt"/>
              </a:rPr>
              <a:t>Patented Data Science </a:t>
            </a:r>
          </a:p>
          <a:p>
            <a:r>
              <a:rPr lang="en-US" sz="1600" dirty="0"/>
              <a:t>The right variation of models, datasets, &amp; attributes</a:t>
            </a:r>
          </a:p>
        </p:txBody>
      </p:sp>
      <p:pic>
        <p:nvPicPr>
          <p:cNvPr id="14" name="Graphic 13">
            <a:extLst>
              <a:ext uri="{FF2B5EF4-FFF2-40B4-BE49-F238E27FC236}">
                <a16:creationId xmlns:a16="http://schemas.microsoft.com/office/drawing/2014/main" id="{0F0C948A-737C-38AE-C963-AB71E6DF9B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6714" y="2996714"/>
            <a:ext cx="2209800" cy="1447800"/>
          </a:xfrm>
          <a:prstGeom prst="rect">
            <a:avLst/>
          </a:prstGeom>
        </p:spPr>
      </p:pic>
    </p:spTree>
    <p:extLst>
      <p:ext uri="{BB962C8B-B14F-4D97-AF65-F5344CB8AC3E}">
        <p14:creationId xmlns:p14="http://schemas.microsoft.com/office/powerpoint/2010/main" val="3955976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088FE9B-8753-2E06-3F64-775020F7D6E4}"/>
              </a:ext>
            </a:extLst>
          </p:cNvPr>
          <p:cNvPicPr>
            <a:picLocks noChangeAspect="1"/>
          </p:cNvPicPr>
          <p:nvPr/>
        </p:nvPicPr>
        <p:blipFill>
          <a:blip r:embed="rId3"/>
          <a:stretch>
            <a:fillRect/>
          </a:stretch>
        </p:blipFill>
        <p:spPr>
          <a:xfrm>
            <a:off x="4007493" y="2669803"/>
            <a:ext cx="4064562" cy="2948656"/>
          </a:xfrm>
          <a:prstGeom prst="rect">
            <a:avLst/>
          </a:prstGeom>
        </p:spPr>
      </p:pic>
      <p:sp>
        <p:nvSpPr>
          <p:cNvPr id="9" name="Arrow: Chevron 8">
            <a:extLst>
              <a:ext uri="{FF2B5EF4-FFF2-40B4-BE49-F238E27FC236}">
                <a16:creationId xmlns:a16="http://schemas.microsoft.com/office/drawing/2014/main" id="{9D86D7CB-4C09-A6A0-65D0-F829CC7FCE29}"/>
              </a:ext>
            </a:extLst>
          </p:cNvPr>
          <p:cNvSpPr/>
          <p:nvPr/>
        </p:nvSpPr>
        <p:spPr>
          <a:xfrm>
            <a:off x="7882220" y="2103019"/>
            <a:ext cx="3852000" cy="3586581"/>
          </a:xfrm>
          <a:prstGeom prst="chevron">
            <a:avLst>
              <a:gd name="adj" fmla="val 14945"/>
            </a:avLst>
          </a:prstGeom>
          <a:solidFill>
            <a:schemeClr val="tx2"/>
          </a:solidFill>
          <a:ln w="25400" cap="flat">
            <a:solidFill>
              <a:schemeClr val="tx1"/>
            </a:solidFill>
            <a:prstDash val="solid"/>
            <a:miter/>
          </a:ln>
        </p:spPr>
        <p:txBody>
          <a:bodyPr rtlCol="0" anchor="ctr"/>
          <a:lstStyle/>
          <a:p>
            <a:endParaRPr lang="en-US"/>
          </a:p>
        </p:txBody>
      </p:sp>
      <p:sp>
        <p:nvSpPr>
          <p:cNvPr id="20" name="TextBox 19">
            <a:extLst>
              <a:ext uri="{FF2B5EF4-FFF2-40B4-BE49-F238E27FC236}">
                <a16:creationId xmlns:a16="http://schemas.microsoft.com/office/drawing/2014/main" id="{0C08871E-FB5E-0019-B0A6-1E4D2347EF10}"/>
              </a:ext>
            </a:extLst>
          </p:cNvPr>
          <p:cNvSpPr txBox="1"/>
          <p:nvPr/>
        </p:nvSpPr>
        <p:spPr>
          <a:xfrm>
            <a:off x="8564320" y="2295525"/>
            <a:ext cx="3390901" cy="369332"/>
          </a:xfrm>
          <a:prstGeom prst="rect">
            <a:avLst/>
          </a:prstGeom>
          <a:noFill/>
        </p:spPr>
        <p:txBody>
          <a:bodyPr wrap="square">
            <a:spAutoFit/>
          </a:bodyPr>
          <a:lstStyle/>
          <a:p>
            <a:r>
              <a:rPr lang="en-US" b="1" dirty="0">
                <a:solidFill>
                  <a:schemeClr val="bg1"/>
                </a:solidFill>
                <a:latin typeface="+mj-lt"/>
              </a:rPr>
              <a:t>Automated Use Cases</a:t>
            </a:r>
          </a:p>
        </p:txBody>
      </p:sp>
      <p:sp>
        <p:nvSpPr>
          <p:cNvPr id="22" name="TextBox 21">
            <a:extLst>
              <a:ext uri="{FF2B5EF4-FFF2-40B4-BE49-F238E27FC236}">
                <a16:creationId xmlns:a16="http://schemas.microsoft.com/office/drawing/2014/main" id="{86101063-9DC8-0840-800A-6C507F85E561}"/>
              </a:ext>
            </a:extLst>
          </p:cNvPr>
          <p:cNvSpPr txBox="1"/>
          <p:nvPr/>
        </p:nvSpPr>
        <p:spPr>
          <a:xfrm>
            <a:off x="8564320" y="2769335"/>
            <a:ext cx="2388394" cy="2400657"/>
          </a:xfrm>
          <a:prstGeom prst="rect">
            <a:avLst/>
          </a:prstGeom>
          <a:noFill/>
        </p:spPr>
        <p:txBody>
          <a:bodyPr wrap="square">
            <a:spAutoFit/>
          </a:bodyPr>
          <a:lstStyle/>
          <a:p>
            <a:pPr marL="144000" indent="-144000">
              <a:spcBef>
                <a:spcPts val="300"/>
              </a:spcBef>
              <a:buFont typeface="Arial" panose="020B0604020202020204" pitchFamily="34" charset="0"/>
              <a:buChar char="•"/>
            </a:pPr>
            <a:r>
              <a:rPr lang="en-US" sz="1400" dirty="0">
                <a:solidFill>
                  <a:schemeClr val="bg1"/>
                </a:solidFill>
              </a:rPr>
              <a:t>Stop attacks before </a:t>
            </a:r>
            <a:br>
              <a:rPr lang="en-US" sz="1400" dirty="0">
                <a:solidFill>
                  <a:schemeClr val="bg1"/>
                </a:solidFill>
              </a:rPr>
            </a:br>
            <a:r>
              <a:rPr lang="en-US" sz="1400" dirty="0">
                <a:solidFill>
                  <a:schemeClr val="bg1"/>
                </a:solidFill>
              </a:rPr>
              <a:t>they execute</a:t>
            </a:r>
          </a:p>
          <a:p>
            <a:pPr marL="144000" indent="-144000">
              <a:spcBef>
                <a:spcPts val="300"/>
              </a:spcBef>
              <a:buFont typeface="Arial" panose="020B0604020202020204" pitchFamily="34" charset="0"/>
              <a:buChar char="•"/>
            </a:pPr>
            <a:r>
              <a:rPr lang="en-US" sz="1400" dirty="0">
                <a:solidFill>
                  <a:schemeClr val="bg1"/>
                </a:solidFill>
              </a:rPr>
              <a:t>Identify and block malicious behavior</a:t>
            </a:r>
          </a:p>
          <a:p>
            <a:pPr marL="144000" indent="-144000">
              <a:spcBef>
                <a:spcPts val="300"/>
              </a:spcBef>
              <a:buFont typeface="Arial" panose="020B0604020202020204" pitchFamily="34" charset="0"/>
              <a:buChar char="•"/>
            </a:pPr>
            <a:r>
              <a:rPr lang="en-US" sz="1400" dirty="0">
                <a:solidFill>
                  <a:schemeClr val="bg1"/>
                </a:solidFill>
              </a:rPr>
              <a:t>Detect lateral movement &amp; C2 beaconing</a:t>
            </a:r>
          </a:p>
          <a:p>
            <a:pPr marL="144000" indent="-144000">
              <a:spcBef>
                <a:spcPts val="300"/>
              </a:spcBef>
              <a:buFont typeface="Arial" panose="020B0604020202020204" pitchFamily="34" charset="0"/>
              <a:buChar char="•"/>
            </a:pPr>
            <a:r>
              <a:rPr lang="en-US" sz="1400" dirty="0">
                <a:solidFill>
                  <a:schemeClr val="bg1"/>
                </a:solidFill>
              </a:rPr>
              <a:t>Enforce authorized access / ZTNA</a:t>
            </a:r>
          </a:p>
          <a:p>
            <a:pPr marL="144000" indent="-144000">
              <a:spcBef>
                <a:spcPts val="300"/>
              </a:spcBef>
              <a:buFont typeface="Arial" panose="020B0604020202020204" pitchFamily="34" charset="0"/>
              <a:buChar char="•"/>
            </a:pPr>
            <a:r>
              <a:rPr lang="en-US" sz="1400" dirty="0">
                <a:solidFill>
                  <a:schemeClr val="bg1"/>
                </a:solidFill>
              </a:rPr>
              <a:t>Organize alerts for situation awareness</a:t>
            </a:r>
          </a:p>
        </p:txBody>
      </p:sp>
      <p:sp>
        <p:nvSpPr>
          <p:cNvPr id="11" name="Arrow: Chevron 10">
            <a:extLst>
              <a:ext uri="{FF2B5EF4-FFF2-40B4-BE49-F238E27FC236}">
                <a16:creationId xmlns:a16="http://schemas.microsoft.com/office/drawing/2014/main" id="{4724E0F5-C0AF-B883-A020-80C6429B679C}"/>
              </a:ext>
            </a:extLst>
          </p:cNvPr>
          <p:cNvSpPr/>
          <p:nvPr/>
        </p:nvSpPr>
        <p:spPr>
          <a:xfrm>
            <a:off x="3468316" y="2103019"/>
            <a:ext cx="4835488" cy="3586353"/>
          </a:xfrm>
          <a:prstGeom prst="chevron">
            <a:avLst>
              <a:gd name="adj" fmla="val 15208"/>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extLst>
              <a:ext uri="{FF2B5EF4-FFF2-40B4-BE49-F238E27FC236}">
                <a16:creationId xmlns:a16="http://schemas.microsoft.com/office/drawing/2014/main" id="{A5FB8C89-B1A6-445E-8D6B-368178940010}"/>
              </a:ext>
            </a:extLst>
          </p:cNvPr>
          <p:cNvSpPr txBox="1"/>
          <p:nvPr/>
        </p:nvSpPr>
        <p:spPr>
          <a:xfrm>
            <a:off x="4563517" y="2295525"/>
            <a:ext cx="3390901" cy="369332"/>
          </a:xfrm>
          <a:prstGeom prst="rect">
            <a:avLst/>
          </a:prstGeom>
          <a:noFill/>
        </p:spPr>
        <p:txBody>
          <a:bodyPr wrap="square">
            <a:spAutoFit/>
          </a:bodyPr>
          <a:lstStyle/>
          <a:p>
            <a:r>
              <a:rPr lang="en-US" b="1" dirty="0">
                <a:solidFill>
                  <a:schemeClr val="accent1"/>
                </a:solidFill>
                <a:latin typeface="+mj-lt"/>
              </a:rPr>
              <a:t>Train | Cluster | Classify</a:t>
            </a:r>
          </a:p>
        </p:txBody>
      </p:sp>
      <p:sp>
        <p:nvSpPr>
          <p:cNvPr id="3" name="Text Placeholder 2">
            <a:extLst>
              <a:ext uri="{FF2B5EF4-FFF2-40B4-BE49-F238E27FC236}">
                <a16:creationId xmlns:a16="http://schemas.microsoft.com/office/drawing/2014/main" id="{5B10A8F7-4AE8-6781-7661-081422ADAC7F}"/>
              </a:ext>
            </a:extLst>
          </p:cNvPr>
          <p:cNvSpPr>
            <a:spLocks noGrp="1"/>
          </p:cNvSpPr>
          <p:nvPr>
            <p:ph type="body" sz="quarter" idx="12"/>
          </p:nvPr>
        </p:nvSpPr>
        <p:spPr/>
        <p:txBody>
          <a:bodyPr/>
          <a:lstStyle/>
          <a:p>
            <a:r>
              <a:rPr lang="en-US" dirty="0"/>
              <a:t>Conviction at a speed, scale and accuracy beyond human capacity</a:t>
            </a:r>
          </a:p>
        </p:txBody>
      </p:sp>
      <p:sp>
        <p:nvSpPr>
          <p:cNvPr id="4" name="Text Placeholder 3">
            <a:extLst>
              <a:ext uri="{FF2B5EF4-FFF2-40B4-BE49-F238E27FC236}">
                <a16:creationId xmlns:a16="http://schemas.microsoft.com/office/drawing/2014/main" id="{99C1DC19-BE30-E432-3289-B3660749FB42}"/>
              </a:ext>
            </a:extLst>
          </p:cNvPr>
          <p:cNvSpPr>
            <a:spLocks noGrp="1"/>
          </p:cNvSpPr>
          <p:nvPr>
            <p:ph type="body" sz="quarter" idx="13"/>
          </p:nvPr>
        </p:nvSpPr>
        <p:spPr/>
        <p:txBody>
          <a:bodyPr/>
          <a:lstStyle/>
          <a:p>
            <a:r>
              <a:rPr lang="en-US" dirty="0">
                <a:solidFill>
                  <a:schemeClr val="accent2"/>
                </a:solidFill>
              </a:rPr>
              <a:t>Cylance</a:t>
            </a:r>
            <a:r>
              <a:rPr lang="en-US" sz="2000" baseline="60000" dirty="0">
                <a:solidFill>
                  <a:schemeClr val="accent2"/>
                </a:solidFill>
              </a:rPr>
              <a:t>®</a:t>
            </a:r>
            <a:r>
              <a:rPr lang="en-US" dirty="0">
                <a:solidFill>
                  <a:schemeClr val="accent2"/>
                </a:solidFill>
              </a:rPr>
              <a:t> AI  </a:t>
            </a:r>
            <a:r>
              <a:rPr lang="en-US" dirty="0"/>
              <a:t>- Human Intuition at Machine Speed</a:t>
            </a:r>
          </a:p>
        </p:txBody>
      </p:sp>
      <p:sp>
        <p:nvSpPr>
          <p:cNvPr id="44" name="Arrow: Pentagon 43">
            <a:extLst>
              <a:ext uri="{FF2B5EF4-FFF2-40B4-BE49-F238E27FC236}">
                <a16:creationId xmlns:a16="http://schemas.microsoft.com/office/drawing/2014/main" id="{7D3DA30A-1E34-D9FA-1E5D-7E3FAFA5894C}"/>
              </a:ext>
            </a:extLst>
          </p:cNvPr>
          <p:cNvSpPr/>
          <p:nvPr/>
        </p:nvSpPr>
        <p:spPr>
          <a:xfrm>
            <a:off x="1" y="2103019"/>
            <a:ext cx="3889898" cy="3586353"/>
          </a:xfrm>
          <a:prstGeom prst="homePlate">
            <a:avLst>
              <a:gd name="adj" fmla="val 15473"/>
            </a:avLst>
          </a:prstGeom>
          <a:solidFill>
            <a:schemeClr val="accent2"/>
          </a:solidFill>
          <a:ln w="25400" cap="flat">
            <a:solidFill>
              <a:schemeClr val="accent2"/>
            </a:solidFill>
            <a:prstDash val="solid"/>
            <a:miter/>
          </a:ln>
        </p:spPr>
        <p:txBody>
          <a:bodyPr rtlCol="0" anchor="ctr"/>
          <a:lstStyle/>
          <a:p>
            <a:endParaRPr lang="en-US"/>
          </a:p>
        </p:txBody>
      </p:sp>
      <p:sp>
        <p:nvSpPr>
          <p:cNvPr id="15" name="TextBox 14">
            <a:extLst>
              <a:ext uri="{FF2B5EF4-FFF2-40B4-BE49-F238E27FC236}">
                <a16:creationId xmlns:a16="http://schemas.microsoft.com/office/drawing/2014/main" id="{EC224E9C-7448-22CC-840F-3CF1D2C7A801}"/>
              </a:ext>
            </a:extLst>
          </p:cNvPr>
          <p:cNvSpPr txBox="1"/>
          <p:nvPr/>
        </p:nvSpPr>
        <p:spPr>
          <a:xfrm>
            <a:off x="361949" y="2295525"/>
            <a:ext cx="3390901" cy="369332"/>
          </a:xfrm>
          <a:prstGeom prst="rect">
            <a:avLst/>
          </a:prstGeom>
          <a:noFill/>
        </p:spPr>
        <p:txBody>
          <a:bodyPr wrap="square">
            <a:spAutoFit/>
          </a:bodyPr>
          <a:lstStyle/>
          <a:p>
            <a:r>
              <a:rPr lang="en-US" b="1" dirty="0">
                <a:solidFill>
                  <a:schemeClr val="bg1"/>
                </a:solidFill>
                <a:latin typeface="+mj-lt"/>
              </a:rPr>
              <a:t>Entities &amp; Attributes</a:t>
            </a:r>
          </a:p>
        </p:txBody>
      </p:sp>
      <p:sp>
        <p:nvSpPr>
          <p:cNvPr id="24" name="TextBox 23">
            <a:extLst>
              <a:ext uri="{FF2B5EF4-FFF2-40B4-BE49-F238E27FC236}">
                <a16:creationId xmlns:a16="http://schemas.microsoft.com/office/drawing/2014/main" id="{BCED210F-4C96-B8F3-0934-2722723C242A}"/>
              </a:ext>
            </a:extLst>
          </p:cNvPr>
          <p:cNvSpPr txBox="1"/>
          <p:nvPr/>
        </p:nvSpPr>
        <p:spPr>
          <a:xfrm>
            <a:off x="920813" y="2852087"/>
            <a:ext cx="2888456" cy="307777"/>
          </a:xfrm>
          <a:prstGeom prst="rect">
            <a:avLst/>
          </a:prstGeom>
          <a:noFill/>
        </p:spPr>
        <p:txBody>
          <a:bodyPr wrap="square">
            <a:spAutoFit/>
          </a:bodyPr>
          <a:lstStyle/>
          <a:p>
            <a:r>
              <a:rPr lang="en-US" sz="1400" dirty="0">
                <a:solidFill>
                  <a:schemeClr val="bg1"/>
                </a:solidFill>
              </a:rPr>
              <a:t>Static PEs &amp; productivity files</a:t>
            </a:r>
          </a:p>
        </p:txBody>
      </p:sp>
      <p:sp>
        <p:nvSpPr>
          <p:cNvPr id="25" name="TextBox 24">
            <a:extLst>
              <a:ext uri="{FF2B5EF4-FFF2-40B4-BE49-F238E27FC236}">
                <a16:creationId xmlns:a16="http://schemas.microsoft.com/office/drawing/2014/main" id="{2315BC86-66EA-23A6-4745-620C3D62323B}"/>
              </a:ext>
            </a:extLst>
          </p:cNvPr>
          <p:cNvSpPr txBox="1"/>
          <p:nvPr/>
        </p:nvSpPr>
        <p:spPr>
          <a:xfrm>
            <a:off x="920813" y="3391033"/>
            <a:ext cx="2888456" cy="307777"/>
          </a:xfrm>
          <a:prstGeom prst="rect">
            <a:avLst/>
          </a:prstGeom>
          <a:noFill/>
        </p:spPr>
        <p:txBody>
          <a:bodyPr wrap="square">
            <a:spAutoFit/>
          </a:bodyPr>
          <a:lstStyle/>
          <a:p>
            <a:r>
              <a:rPr lang="en-US" sz="1400" dirty="0">
                <a:solidFill>
                  <a:schemeClr val="bg1"/>
                </a:solidFill>
              </a:rPr>
              <a:t>Run-time process behavior</a:t>
            </a:r>
          </a:p>
        </p:txBody>
      </p:sp>
      <p:sp>
        <p:nvSpPr>
          <p:cNvPr id="26" name="TextBox 25">
            <a:extLst>
              <a:ext uri="{FF2B5EF4-FFF2-40B4-BE49-F238E27FC236}">
                <a16:creationId xmlns:a16="http://schemas.microsoft.com/office/drawing/2014/main" id="{09FDC4DE-9325-D3B4-51E9-47A3184EE99D}"/>
              </a:ext>
            </a:extLst>
          </p:cNvPr>
          <p:cNvSpPr txBox="1"/>
          <p:nvPr/>
        </p:nvSpPr>
        <p:spPr>
          <a:xfrm>
            <a:off x="920813" y="3929979"/>
            <a:ext cx="2888456" cy="307777"/>
          </a:xfrm>
          <a:prstGeom prst="rect">
            <a:avLst/>
          </a:prstGeom>
          <a:noFill/>
        </p:spPr>
        <p:txBody>
          <a:bodyPr wrap="square">
            <a:spAutoFit/>
          </a:bodyPr>
          <a:lstStyle/>
          <a:p>
            <a:r>
              <a:rPr lang="en-US" sz="1400" dirty="0">
                <a:solidFill>
                  <a:schemeClr val="bg1"/>
                </a:solidFill>
              </a:rPr>
              <a:t>User access events</a:t>
            </a:r>
          </a:p>
        </p:txBody>
      </p:sp>
      <p:sp>
        <p:nvSpPr>
          <p:cNvPr id="27" name="TextBox 26">
            <a:extLst>
              <a:ext uri="{FF2B5EF4-FFF2-40B4-BE49-F238E27FC236}">
                <a16:creationId xmlns:a16="http://schemas.microsoft.com/office/drawing/2014/main" id="{60F2D7F9-E85A-4414-50B7-E94D8F5AE34D}"/>
              </a:ext>
            </a:extLst>
          </p:cNvPr>
          <p:cNvSpPr txBox="1"/>
          <p:nvPr/>
        </p:nvSpPr>
        <p:spPr>
          <a:xfrm>
            <a:off x="920813" y="4468925"/>
            <a:ext cx="2888456" cy="307777"/>
          </a:xfrm>
          <a:prstGeom prst="rect">
            <a:avLst/>
          </a:prstGeom>
          <a:noFill/>
        </p:spPr>
        <p:txBody>
          <a:bodyPr wrap="square">
            <a:spAutoFit/>
          </a:bodyPr>
          <a:lstStyle/>
          <a:p>
            <a:r>
              <a:rPr lang="en-US" sz="1400" dirty="0">
                <a:solidFill>
                  <a:schemeClr val="bg1"/>
                </a:solidFill>
              </a:rPr>
              <a:t>Network packets</a:t>
            </a:r>
          </a:p>
        </p:txBody>
      </p:sp>
      <p:sp>
        <p:nvSpPr>
          <p:cNvPr id="28" name="TextBox 27">
            <a:extLst>
              <a:ext uri="{FF2B5EF4-FFF2-40B4-BE49-F238E27FC236}">
                <a16:creationId xmlns:a16="http://schemas.microsoft.com/office/drawing/2014/main" id="{618C8FE5-4CFB-EE82-9534-7D4C9F83DAB1}"/>
              </a:ext>
            </a:extLst>
          </p:cNvPr>
          <p:cNvSpPr txBox="1"/>
          <p:nvPr/>
        </p:nvSpPr>
        <p:spPr>
          <a:xfrm>
            <a:off x="920813" y="5007872"/>
            <a:ext cx="2888456" cy="307777"/>
          </a:xfrm>
          <a:prstGeom prst="rect">
            <a:avLst/>
          </a:prstGeom>
          <a:noFill/>
        </p:spPr>
        <p:txBody>
          <a:bodyPr wrap="square">
            <a:spAutoFit/>
          </a:bodyPr>
          <a:lstStyle/>
          <a:p>
            <a:r>
              <a:rPr lang="en-US" sz="1400" dirty="0">
                <a:solidFill>
                  <a:schemeClr val="bg1"/>
                </a:solidFill>
              </a:rPr>
              <a:t>Scripts</a:t>
            </a:r>
          </a:p>
        </p:txBody>
      </p:sp>
      <p:pic>
        <p:nvPicPr>
          <p:cNvPr id="34" name="Graphic 33">
            <a:extLst>
              <a:ext uri="{FF2B5EF4-FFF2-40B4-BE49-F238E27FC236}">
                <a16:creationId xmlns:a16="http://schemas.microsoft.com/office/drawing/2014/main" id="{2DE8E7A0-1C62-BE75-63D2-85E1F297F7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6869" y="2769335"/>
            <a:ext cx="361863" cy="433081"/>
          </a:xfrm>
          <a:prstGeom prst="rect">
            <a:avLst/>
          </a:prstGeom>
        </p:spPr>
      </p:pic>
      <p:pic>
        <p:nvPicPr>
          <p:cNvPr id="36" name="Graphic 35">
            <a:extLst>
              <a:ext uri="{FF2B5EF4-FFF2-40B4-BE49-F238E27FC236}">
                <a16:creationId xmlns:a16="http://schemas.microsoft.com/office/drawing/2014/main" id="{42B1F026-AC7A-BCC6-AC5C-9F3F491C98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1800" y="3328921"/>
            <a:ext cx="432000" cy="432000"/>
          </a:xfrm>
          <a:prstGeom prst="rect">
            <a:avLst/>
          </a:prstGeom>
        </p:spPr>
      </p:pic>
      <p:pic>
        <p:nvPicPr>
          <p:cNvPr id="38" name="Graphic 37">
            <a:extLst>
              <a:ext uri="{FF2B5EF4-FFF2-40B4-BE49-F238E27FC236}">
                <a16:creationId xmlns:a16="http://schemas.microsoft.com/office/drawing/2014/main" id="{88318D21-1B01-BF0F-B680-A91DE04EAE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1800" y="3867867"/>
            <a:ext cx="432000" cy="432000"/>
          </a:xfrm>
          <a:prstGeom prst="rect">
            <a:avLst/>
          </a:prstGeom>
        </p:spPr>
      </p:pic>
      <p:pic>
        <p:nvPicPr>
          <p:cNvPr id="40" name="Graphic 39">
            <a:extLst>
              <a:ext uri="{FF2B5EF4-FFF2-40B4-BE49-F238E27FC236}">
                <a16:creationId xmlns:a16="http://schemas.microsoft.com/office/drawing/2014/main" id="{8AF7A90B-B23B-B17F-3ED2-CED8B74351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7780" y="4406813"/>
            <a:ext cx="432000" cy="432000"/>
          </a:xfrm>
          <a:prstGeom prst="rect">
            <a:avLst/>
          </a:prstGeom>
        </p:spPr>
      </p:pic>
      <p:pic>
        <p:nvPicPr>
          <p:cNvPr id="42" name="Graphic 41">
            <a:extLst>
              <a:ext uri="{FF2B5EF4-FFF2-40B4-BE49-F238E27FC236}">
                <a16:creationId xmlns:a16="http://schemas.microsoft.com/office/drawing/2014/main" id="{E844F9FC-E207-150A-C898-36B4D89068C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1631" y="4945759"/>
            <a:ext cx="412525" cy="432000"/>
          </a:xfrm>
          <a:prstGeom prst="rect">
            <a:avLst/>
          </a:prstGeom>
        </p:spPr>
      </p:pic>
    </p:spTree>
    <p:extLst>
      <p:ext uri="{BB962C8B-B14F-4D97-AF65-F5344CB8AC3E}">
        <p14:creationId xmlns:p14="http://schemas.microsoft.com/office/powerpoint/2010/main" val="575400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blackberry-corporate">
  <a:themeElements>
    <a:clrScheme name="Custom 1">
      <a:dk1>
        <a:srgbClr val="00033E"/>
      </a:dk1>
      <a:lt1>
        <a:srgbClr val="FFFFFF"/>
      </a:lt1>
      <a:dk2>
        <a:srgbClr val="00033E"/>
      </a:dk2>
      <a:lt2>
        <a:srgbClr val="F8F8F8"/>
      </a:lt2>
      <a:accent1>
        <a:srgbClr val="01BEFF"/>
      </a:accent1>
      <a:accent2>
        <a:srgbClr val="1371DC"/>
      </a:accent2>
      <a:accent3>
        <a:srgbClr val="D1D1D1"/>
      </a:accent3>
      <a:accent4>
        <a:srgbClr val="01BEFF"/>
      </a:accent4>
      <a:accent5>
        <a:srgbClr val="D1D1D1"/>
      </a:accent5>
      <a:accent6>
        <a:srgbClr val="A9A9A9"/>
      </a:accent6>
      <a:hlink>
        <a:srgbClr val="1371DC"/>
      </a:hlink>
      <a:folHlink>
        <a:srgbClr val="919191"/>
      </a:folHlink>
    </a:clrScheme>
    <a:fontScheme name="esight">
      <a:majorFont>
        <a:latin typeface="Roboto"/>
        <a:ea typeface=""/>
        <a:cs typeface=""/>
      </a:majorFont>
      <a:minorFont>
        <a:latin typeface="Robo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300" dirty="0" err="1" smtClean="0">
            <a:latin typeface="Roboto Light" panose="02000000000000000000" pitchFamily="2" charset="0"/>
            <a:ea typeface="Roboto Light" panose="02000000000000000000" pitchFamily="2" charset="0"/>
          </a:defRPr>
        </a:defPPr>
      </a:lstStyle>
    </a:txDef>
  </a:objectDefaults>
  <a:extraClrSchemeLst/>
  <a:extLst>
    <a:ext uri="{05A4C25C-085E-4340-85A3-A5531E510DB2}">
      <thm15:themeFamily xmlns:thm15="http://schemas.microsoft.com/office/thememl/2012/main" name="Presentation1" id="{3E512CFC-587C-3F48-B7DA-E28DA704FB8B}" vid="{DAAA5150-9D92-BC4F-B15F-BE8802712D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34765BCC57E4BA82CB8BDC84FEB72" ma:contentTypeVersion="17" ma:contentTypeDescription="Create a new document." ma:contentTypeScope="" ma:versionID="6b2ff2d804d1cc5bf5a3af546fdb4168">
  <xsd:schema xmlns:xsd="http://www.w3.org/2001/XMLSchema" xmlns:xs="http://www.w3.org/2001/XMLSchema" xmlns:p="http://schemas.microsoft.com/office/2006/metadata/properties" xmlns:ns2="23713f58-54a5-4b17-a4e8-803c5a479822" xmlns:ns3="57afdbc4-3a88-4e46-b4cc-bca755f3ff18" targetNamespace="http://schemas.microsoft.com/office/2006/metadata/properties" ma:root="true" ma:fieldsID="54b68057d898b5a55b926bdb5784da2e" ns2:_="" ns3:_="">
    <xsd:import namespace="23713f58-54a5-4b17-a4e8-803c5a479822"/>
    <xsd:import namespace="57afdbc4-3a88-4e46-b4cc-bca755f3ff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13f58-54a5-4b17-a4e8-803c5a479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51cbd5-185a-4e93-8638-f19223a2b2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afdbc4-3a88-4e46-b4cc-bca755f3ff1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833499c-2635-4317-86f3-c0f1bc168141}" ma:internalName="TaxCatchAll" ma:showField="CatchAllData" ma:web="57afdbc4-3a88-4e46-b4cc-bca755f3ff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3713f58-54a5-4b17-a4e8-803c5a479822">
      <Terms xmlns="http://schemas.microsoft.com/office/infopath/2007/PartnerControls"/>
    </lcf76f155ced4ddcb4097134ff3c332f>
    <TaxCatchAll xmlns="57afdbc4-3a88-4e46-b4cc-bca755f3ff1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D45C92-1385-4226-BD68-DC79E643584C}"/>
</file>

<file path=customXml/itemProps2.xml><?xml version="1.0" encoding="utf-8"?>
<ds:datastoreItem xmlns:ds="http://schemas.openxmlformats.org/officeDocument/2006/customXml" ds:itemID="{12852D66-F220-42FA-A1E7-7C26CA68EF6A}">
  <ds:schemaRefs>
    <ds:schemaRef ds:uri="e8a6d542-224d-417a-94bd-d97359b8bed0"/>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purl.org/dc/dcmitype/"/>
    <ds:schemaRef ds:uri="3b29b2d2-af07-4ed0-a708-4488c36c83a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13E2477A-BBDD-4103-AF54-D25FAC93AA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55830</TotalTime>
  <Words>5226</Words>
  <Application>Microsoft Office PowerPoint</Application>
  <PresentationFormat>Widescreen</PresentationFormat>
  <Paragraphs>562</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Roboto Medium</vt:lpstr>
      <vt:lpstr>Calibri</vt:lpstr>
      <vt:lpstr>Roboto Light</vt:lpstr>
      <vt:lpstr>Calibri Light</vt:lpstr>
      <vt:lpstr>Roboto Thin</vt:lpstr>
      <vt:lpstr>Roboto</vt:lpstr>
      <vt:lpstr>Times New Roman</vt:lpstr>
      <vt:lpstr>blackberry-corporate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on Presentations</dc:title>
  <dc:creator>Douglas Kraus</dc:creator>
  <cp:lastModifiedBy>Paul Fryer</cp:lastModifiedBy>
  <cp:revision>311</cp:revision>
  <cp:lastPrinted>2023-10-02T17:39:39Z</cp:lastPrinted>
  <dcterms:created xsi:type="dcterms:W3CDTF">2020-04-13T22:34:47Z</dcterms:created>
  <dcterms:modified xsi:type="dcterms:W3CDTF">2023-11-08T15:53:04Z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0x010100848F499C4537844B995F4DA35AD06C4A</vt:lpwstr>
  </property>
  <property fmtid="{D5CDD505-2E9C-101B-9397-08002B2CF9AE}" pid="3" name="MediaServiceImageTags">
    <vt:lpwstr/>
  </property>
</Properties>
</file>