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8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9.xml" ContentType="application/vnd.openxmlformats-officedocument.presentationml.tags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8"/>
  </p:notesMasterIdLst>
  <p:handoutMasterIdLst>
    <p:handoutMasterId r:id="rId39"/>
  </p:handoutMasterIdLst>
  <p:sldIdLst>
    <p:sldId id="723" r:id="rId5"/>
    <p:sldId id="774" r:id="rId6"/>
    <p:sldId id="794" r:id="rId7"/>
    <p:sldId id="807" r:id="rId8"/>
    <p:sldId id="808" r:id="rId9"/>
    <p:sldId id="796" r:id="rId10"/>
    <p:sldId id="797" r:id="rId11"/>
    <p:sldId id="482" r:id="rId12"/>
    <p:sldId id="315" r:id="rId13"/>
    <p:sldId id="493" r:id="rId14"/>
    <p:sldId id="800" r:id="rId15"/>
    <p:sldId id="454" r:id="rId16"/>
    <p:sldId id="680" r:id="rId17"/>
    <p:sldId id="771" r:id="rId18"/>
    <p:sldId id="801" r:id="rId19"/>
    <p:sldId id="802" r:id="rId20"/>
    <p:sldId id="803" r:id="rId21"/>
    <p:sldId id="804" r:id="rId22"/>
    <p:sldId id="701" r:id="rId23"/>
    <p:sldId id="805" r:id="rId24"/>
    <p:sldId id="806" r:id="rId25"/>
    <p:sldId id="799" r:id="rId26"/>
    <p:sldId id="681" r:id="rId27"/>
    <p:sldId id="690" r:id="rId28"/>
    <p:sldId id="730" r:id="rId29"/>
    <p:sldId id="452" r:id="rId30"/>
    <p:sldId id="695" r:id="rId31"/>
    <p:sldId id="704" r:id="rId32"/>
    <p:sldId id="721" r:id="rId33"/>
    <p:sldId id="689" r:id="rId34"/>
    <p:sldId id="809" r:id="rId35"/>
    <p:sldId id="495" r:id="rId36"/>
    <p:sldId id="79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8080"/>
    <a:srgbClr val="005757"/>
    <a:srgbClr val="3F7777"/>
    <a:srgbClr val="56A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218B7D-9C38-4B81-AAF1-315D7564AC68}" v="5" dt="2023-11-07T15:06:34.8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116" autoAdjust="0"/>
    <p:restoredTop sz="79739" autoAdjust="0"/>
  </p:normalViewPr>
  <p:slideViewPr>
    <p:cSldViewPr snapToGrid="0">
      <p:cViewPr varScale="1">
        <p:scale>
          <a:sx n="65" d="100"/>
          <a:sy n="65" d="100"/>
        </p:scale>
        <p:origin x="730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813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e Agueli" userId="34de5e2f-7b17-49b5-89c3-e74eb749fff1" providerId="ADAL" clId="{A9218B7D-9C38-4B81-AAF1-315D7564AC68}"/>
    <pc:docChg chg="undo custSel addSld delSld modSld">
      <pc:chgData name="Daniele Agueli" userId="34de5e2f-7b17-49b5-89c3-e74eb749fff1" providerId="ADAL" clId="{A9218B7D-9C38-4B81-AAF1-315D7564AC68}" dt="2023-11-07T15:12:42.402" v="159" actId="47"/>
      <pc:docMkLst>
        <pc:docMk/>
      </pc:docMkLst>
      <pc:sldChg chg="addSp delSp modSp mod">
        <pc:chgData name="Daniele Agueli" userId="34de5e2f-7b17-49b5-89c3-e74eb749fff1" providerId="ADAL" clId="{A9218B7D-9C38-4B81-AAF1-315D7564AC68}" dt="2023-11-07T15:06:50.390" v="98" actId="1076"/>
        <pc:sldMkLst>
          <pc:docMk/>
          <pc:sldMk cId="273100335" sldId="793"/>
        </pc:sldMkLst>
        <pc:spChg chg="add mod">
          <ac:chgData name="Daniele Agueli" userId="34de5e2f-7b17-49b5-89c3-e74eb749fff1" providerId="ADAL" clId="{A9218B7D-9C38-4B81-AAF1-315D7564AC68}" dt="2023-11-07T14:58:38.518" v="68" actId="164"/>
          <ac:spMkLst>
            <pc:docMk/>
            <pc:sldMk cId="273100335" sldId="793"/>
            <ac:spMk id="12" creationId="{DD4C2A92-B6DF-CA0B-4776-924BABDB8DA8}"/>
          </ac:spMkLst>
        </pc:spChg>
        <pc:spChg chg="add del">
          <ac:chgData name="Daniele Agueli" userId="34de5e2f-7b17-49b5-89c3-e74eb749fff1" providerId="ADAL" clId="{A9218B7D-9C38-4B81-AAF1-315D7564AC68}" dt="2023-11-07T14:57:03.888" v="24" actId="11529"/>
          <ac:spMkLst>
            <pc:docMk/>
            <pc:sldMk cId="273100335" sldId="793"/>
            <ac:spMk id="13" creationId="{89FF7E78-090A-42A7-980B-346D64A0EEF5}"/>
          </ac:spMkLst>
        </pc:spChg>
        <pc:spChg chg="add mod">
          <ac:chgData name="Daniele Agueli" userId="34de5e2f-7b17-49b5-89c3-e74eb749fff1" providerId="ADAL" clId="{A9218B7D-9C38-4B81-AAF1-315D7564AC68}" dt="2023-11-07T14:58:38.518" v="68" actId="164"/>
          <ac:spMkLst>
            <pc:docMk/>
            <pc:sldMk cId="273100335" sldId="793"/>
            <ac:spMk id="14" creationId="{2560A406-030B-7B80-8645-C93FA14BB689}"/>
          </ac:spMkLst>
        </pc:spChg>
        <pc:grpChg chg="add mod">
          <ac:chgData name="Daniele Agueli" userId="34de5e2f-7b17-49b5-89c3-e74eb749fff1" providerId="ADAL" clId="{A9218B7D-9C38-4B81-AAF1-315D7564AC68}" dt="2023-11-07T14:58:42.524" v="86" actId="1035"/>
          <ac:grpSpMkLst>
            <pc:docMk/>
            <pc:sldMk cId="273100335" sldId="793"/>
            <ac:grpSpMk id="15" creationId="{D266D115-57D6-330F-163F-68A656D6A184}"/>
          </ac:grpSpMkLst>
        </pc:grpChg>
        <pc:picChg chg="add del mod">
          <ac:chgData name="Daniele Agueli" userId="34de5e2f-7b17-49b5-89c3-e74eb749fff1" providerId="ADAL" clId="{A9218B7D-9C38-4B81-AAF1-315D7564AC68}" dt="2023-11-07T14:54:36.038" v="11" actId="478"/>
          <ac:picMkLst>
            <pc:docMk/>
            <pc:sldMk cId="273100335" sldId="793"/>
            <ac:picMk id="7" creationId="{6A03B6DF-A00F-1340-F346-C8DDD06DC0AD}"/>
          </ac:picMkLst>
        </pc:picChg>
        <pc:picChg chg="add del mod">
          <ac:chgData name="Daniele Agueli" userId="34de5e2f-7b17-49b5-89c3-e74eb749fff1" providerId="ADAL" clId="{A9218B7D-9C38-4B81-AAF1-315D7564AC68}" dt="2023-11-07T15:04:07.762" v="90" actId="478"/>
          <ac:picMkLst>
            <pc:docMk/>
            <pc:sldMk cId="273100335" sldId="793"/>
            <ac:picMk id="9" creationId="{4B400553-3E04-1450-6BA2-1E4F0ADAFF8D}"/>
          </ac:picMkLst>
        </pc:picChg>
        <pc:picChg chg="add del mod">
          <ac:chgData name="Daniele Agueli" userId="34de5e2f-7b17-49b5-89c3-e74eb749fff1" providerId="ADAL" clId="{A9218B7D-9C38-4B81-AAF1-315D7564AC68}" dt="2023-11-07T15:06:39.932" v="97" actId="478"/>
          <ac:picMkLst>
            <pc:docMk/>
            <pc:sldMk cId="273100335" sldId="793"/>
            <ac:picMk id="17" creationId="{E8A2EA81-50A9-685C-A774-BA4E310790F0}"/>
          </ac:picMkLst>
        </pc:picChg>
        <pc:picChg chg="add mod">
          <ac:chgData name="Daniele Agueli" userId="34de5e2f-7b17-49b5-89c3-e74eb749fff1" providerId="ADAL" clId="{A9218B7D-9C38-4B81-AAF1-315D7564AC68}" dt="2023-11-07T15:06:50.390" v="98" actId="1076"/>
          <ac:picMkLst>
            <pc:docMk/>
            <pc:sldMk cId="273100335" sldId="793"/>
            <ac:picMk id="19" creationId="{BCC12135-8CF3-7805-4353-B4AEDBD3286C}"/>
          </ac:picMkLst>
        </pc:picChg>
        <pc:cxnChg chg="add del">
          <ac:chgData name="Daniele Agueli" userId="34de5e2f-7b17-49b5-89c3-e74eb749fff1" providerId="ADAL" clId="{A9218B7D-9C38-4B81-AAF1-315D7564AC68}" dt="2023-11-07T14:54:58.382" v="16" actId="11529"/>
          <ac:cxnSpMkLst>
            <pc:docMk/>
            <pc:sldMk cId="273100335" sldId="793"/>
            <ac:cxnSpMk id="11" creationId="{4673C493-AA95-5C67-CE8F-796C1708D902}"/>
          </ac:cxnSpMkLst>
        </pc:cxnChg>
      </pc:sldChg>
      <pc:sldChg chg="delSp modSp add del mod">
        <pc:chgData name="Daniele Agueli" userId="34de5e2f-7b17-49b5-89c3-e74eb749fff1" providerId="ADAL" clId="{A9218B7D-9C38-4B81-AAF1-315D7564AC68}" dt="2023-11-07T15:12:42.402" v="159" actId="47"/>
        <pc:sldMkLst>
          <pc:docMk/>
          <pc:sldMk cId="4246640266" sldId="810"/>
        </pc:sldMkLst>
        <pc:spChg chg="del">
          <ac:chgData name="Daniele Agueli" userId="34de5e2f-7b17-49b5-89c3-e74eb749fff1" providerId="ADAL" clId="{A9218B7D-9C38-4B81-AAF1-315D7564AC68}" dt="2023-11-07T15:07:29.011" v="100" actId="478"/>
          <ac:spMkLst>
            <pc:docMk/>
            <pc:sldMk cId="4246640266" sldId="810"/>
            <ac:spMk id="4" creationId="{E5419264-E5DC-6114-5E38-4AC83FE178DF}"/>
          </ac:spMkLst>
        </pc:spChg>
        <pc:grpChg chg="mod">
          <ac:chgData name="Daniele Agueli" userId="34de5e2f-7b17-49b5-89c3-e74eb749fff1" providerId="ADAL" clId="{A9218B7D-9C38-4B81-AAF1-315D7564AC68}" dt="2023-11-07T15:07:47.046" v="106" actId="1076"/>
          <ac:grpSpMkLst>
            <pc:docMk/>
            <pc:sldMk cId="4246640266" sldId="810"/>
            <ac:grpSpMk id="15" creationId="{D266D115-57D6-330F-163F-68A656D6A184}"/>
          </ac:grpSpMkLst>
        </pc:grpChg>
        <pc:picChg chg="mod">
          <ac:chgData name="Daniele Agueli" userId="34de5e2f-7b17-49b5-89c3-e74eb749fff1" providerId="ADAL" clId="{A9218B7D-9C38-4B81-AAF1-315D7564AC68}" dt="2023-11-07T15:10:19.812" v="158" actId="1037"/>
          <ac:picMkLst>
            <pc:docMk/>
            <pc:sldMk cId="4246640266" sldId="810"/>
            <ac:picMk id="6" creationId="{1461F7CC-627C-5002-D717-786A4C937F61}"/>
          </ac:picMkLst>
        </pc:picChg>
        <pc:picChg chg="mod">
          <ac:chgData name="Daniele Agueli" userId="34de5e2f-7b17-49b5-89c3-e74eb749fff1" providerId="ADAL" clId="{A9218B7D-9C38-4B81-AAF1-315D7564AC68}" dt="2023-11-07T15:07:37.594" v="103" actId="1076"/>
          <ac:picMkLst>
            <pc:docMk/>
            <pc:sldMk cId="4246640266" sldId="810"/>
            <ac:picMk id="19" creationId="{BCC12135-8CF3-7805-4353-B4AEDBD3286C}"/>
          </ac:picMkLst>
        </pc:picChg>
      </pc:sldChg>
    </pc:docChg>
  </pc:docChgLst>
  <pc:docChgLst>
    <pc:chgData name="Tim Ward" userId="a7949ae7-738a-4366-8898-f5b0b84ea61b" providerId="ADAL" clId="{956D337C-AFB3-4915-9A2C-19287735FB57}"/>
    <pc:docChg chg="modSld">
      <pc:chgData name="Tim Ward" userId="a7949ae7-738a-4366-8898-f5b0b84ea61b" providerId="ADAL" clId="{956D337C-AFB3-4915-9A2C-19287735FB57}" dt="2023-06-14T07:49:04.733" v="24" actId="729"/>
      <pc:docMkLst>
        <pc:docMk/>
      </pc:docMkLst>
      <pc:sldChg chg="delSp modTransition modAnim">
        <pc:chgData name="Tim Ward" userId="a7949ae7-738a-4366-8898-f5b0b84ea61b" providerId="ADAL" clId="{956D337C-AFB3-4915-9A2C-19287735FB57}" dt="2023-06-09T11:32:46.445" v="0"/>
        <pc:sldMkLst>
          <pc:docMk/>
          <pc:sldMk cId="1997900175" sldId="315"/>
        </pc:sldMkLst>
        <pc:picChg chg="del">
          <ac:chgData name="Tim Ward" userId="a7949ae7-738a-4366-8898-f5b0b84ea61b" providerId="ADAL" clId="{956D337C-AFB3-4915-9A2C-19287735FB57}" dt="2023-06-09T11:32:46.445" v="0"/>
          <ac:picMkLst>
            <pc:docMk/>
            <pc:sldMk cId="1997900175" sldId="315"/>
            <ac:picMk id="3" creationId="{CC422C43-D107-DD78-48A2-F933001CFDAD}"/>
          </ac:picMkLst>
        </pc:picChg>
      </pc:sldChg>
      <pc:sldChg chg="delSp mod modTransition modAnim modShow">
        <pc:chgData name="Tim Ward" userId="a7949ae7-738a-4366-8898-f5b0b84ea61b" providerId="ADAL" clId="{956D337C-AFB3-4915-9A2C-19287735FB57}" dt="2023-06-14T07:49:04.733" v="24" actId="729"/>
        <pc:sldMkLst>
          <pc:docMk/>
          <pc:sldMk cId="0" sldId="452"/>
        </pc:sldMkLst>
        <pc:picChg chg="del">
          <ac:chgData name="Tim Ward" userId="a7949ae7-738a-4366-8898-f5b0b84ea61b" providerId="ADAL" clId="{956D337C-AFB3-4915-9A2C-19287735FB57}" dt="2023-06-09T11:32:46.445" v="0"/>
          <ac:picMkLst>
            <pc:docMk/>
            <pc:sldMk cId="0" sldId="452"/>
            <ac:picMk id="6" creationId="{B6DC26D4-49D5-C80F-33D6-A475096C89AF}"/>
          </ac:picMkLst>
        </pc:picChg>
      </pc:sldChg>
      <pc:sldChg chg="delSp modTransition modAnim">
        <pc:chgData name="Tim Ward" userId="a7949ae7-738a-4366-8898-f5b0b84ea61b" providerId="ADAL" clId="{956D337C-AFB3-4915-9A2C-19287735FB57}" dt="2023-06-09T11:32:46.445" v="0"/>
        <pc:sldMkLst>
          <pc:docMk/>
          <pc:sldMk cId="1201148044" sldId="454"/>
        </pc:sldMkLst>
        <pc:picChg chg="del">
          <ac:chgData name="Tim Ward" userId="a7949ae7-738a-4366-8898-f5b0b84ea61b" providerId="ADAL" clId="{956D337C-AFB3-4915-9A2C-19287735FB57}" dt="2023-06-09T11:32:46.445" v="0"/>
          <ac:picMkLst>
            <pc:docMk/>
            <pc:sldMk cId="1201148044" sldId="454"/>
            <ac:picMk id="5" creationId="{97EF5305-C287-855D-3754-26AFD1D79C08}"/>
          </ac:picMkLst>
        </pc:picChg>
      </pc:sldChg>
      <pc:sldChg chg="delSp modTransition modAnim">
        <pc:chgData name="Tim Ward" userId="a7949ae7-738a-4366-8898-f5b0b84ea61b" providerId="ADAL" clId="{956D337C-AFB3-4915-9A2C-19287735FB57}" dt="2023-06-09T11:32:46.445" v="0"/>
        <pc:sldMkLst>
          <pc:docMk/>
          <pc:sldMk cId="2979534219" sldId="482"/>
        </pc:sldMkLst>
        <pc:picChg chg="del">
          <ac:chgData name="Tim Ward" userId="a7949ae7-738a-4366-8898-f5b0b84ea61b" providerId="ADAL" clId="{956D337C-AFB3-4915-9A2C-19287735FB57}" dt="2023-06-09T11:32:46.445" v="0"/>
          <ac:picMkLst>
            <pc:docMk/>
            <pc:sldMk cId="2979534219" sldId="482"/>
            <ac:picMk id="4" creationId="{662D6A26-DB72-9656-41E6-33BDD5BD2134}"/>
          </ac:picMkLst>
        </pc:picChg>
      </pc:sldChg>
      <pc:sldChg chg="delSp modTransition modAnim">
        <pc:chgData name="Tim Ward" userId="a7949ae7-738a-4366-8898-f5b0b84ea61b" providerId="ADAL" clId="{956D337C-AFB3-4915-9A2C-19287735FB57}" dt="2023-06-09T11:32:46.445" v="0"/>
        <pc:sldMkLst>
          <pc:docMk/>
          <pc:sldMk cId="1281868551" sldId="493"/>
        </pc:sldMkLst>
        <pc:picChg chg="del">
          <ac:chgData name="Tim Ward" userId="a7949ae7-738a-4366-8898-f5b0b84ea61b" providerId="ADAL" clId="{956D337C-AFB3-4915-9A2C-19287735FB57}" dt="2023-06-09T11:32:46.445" v="0"/>
          <ac:picMkLst>
            <pc:docMk/>
            <pc:sldMk cId="1281868551" sldId="493"/>
            <ac:picMk id="3" creationId="{C4FB65AE-383D-4D23-FF05-4A8E8BFC7E3F}"/>
          </ac:picMkLst>
        </pc:picChg>
      </pc:sldChg>
      <pc:sldChg chg="delSp modTransition modAnim">
        <pc:chgData name="Tim Ward" userId="a7949ae7-738a-4366-8898-f5b0b84ea61b" providerId="ADAL" clId="{956D337C-AFB3-4915-9A2C-19287735FB57}" dt="2023-06-09T11:32:46.445" v="0"/>
        <pc:sldMkLst>
          <pc:docMk/>
          <pc:sldMk cId="30275137" sldId="495"/>
        </pc:sldMkLst>
        <pc:picChg chg="del">
          <ac:chgData name="Tim Ward" userId="a7949ae7-738a-4366-8898-f5b0b84ea61b" providerId="ADAL" clId="{956D337C-AFB3-4915-9A2C-19287735FB57}" dt="2023-06-09T11:32:46.445" v="0"/>
          <ac:picMkLst>
            <pc:docMk/>
            <pc:sldMk cId="30275137" sldId="495"/>
            <ac:picMk id="3" creationId="{C6B9260A-B509-2282-BA8D-23C8910B9B09}"/>
          </ac:picMkLst>
        </pc:picChg>
      </pc:sldChg>
      <pc:sldChg chg="delSp modTransition modAnim">
        <pc:chgData name="Tim Ward" userId="a7949ae7-738a-4366-8898-f5b0b84ea61b" providerId="ADAL" clId="{956D337C-AFB3-4915-9A2C-19287735FB57}" dt="2023-06-09T11:32:46.445" v="0"/>
        <pc:sldMkLst>
          <pc:docMk/>
          <pc:sldMk cId="2385284065" sldId="680"/>
        </pc:sldMkLst>
        <pc:picChg chg="del">
          <ac:chgData name="Tim Ward" userId="a7949ae7-738a-4366-8898-f5b0b84ea61b" providerId="ADAL" clId="{956D337C-AFB3-4915-9A2C-19287735FB57}" dt="2023-06-09T11:32:46.445" v="0"/>
          <ac:picMkLst>
            <pc:docMk/>
            <pc:sldMk cId="2385284065" sldId="680"/>
            <ac:picMk id="3" creationId="{88384A98-4356-9FAA-7848-3160FDEA3CEB}"/>
          </ac:picMkLst>
        </pc:picChg>
      </pc:sldChg>
      <pc:sldChg chg="delSp modTransition modAnim">
        <pc:chgData name="Tim Ward" userId="a7949ae7-738a-4366-8898-f5b0b84ea61b" providerId="ADAL" clId="{956D337C-AFB3-4915-9A2C-19287735FB57}" dt="2023-06-09T11:32:46.445" v="0"/>
        <pc:sldMkLst>
          <pc:docMk/>
          <pc:sldMk cId="3092881687" sldId="681"/>
        </pc:sldMkLst>
        <pc:picChg chg="del">
          <ac:chgData name="Tim Ward" userId="a7949ae7-738a-4366-8898-f5b0b84ea61b" providerId="ADAL" clId="{956D337C-AFB3-4915-9A2C-19287735FB57}" dt="2023-06-09T11:32:46.445" v="0"/>
          <ac:picMkLst>
            <pc:docMk/>
            <pc:sldMk cId="3092881687" sldId="681"/>
            <ac:picMk id="3" creationId="{D2E02BE8-FB73-5391-FABC-3F68A09B25E8}"/>
          </ac:picMkLst>
        </pc:picChg>
      </pc:sldChg>
      <pc:sldChg chg="delSp modTransition modAnim">
        <pc:chgData name="Tim Ward" userId="a7949ae7-738a-4366-8898-f5b0b84ea61b" providerId="ADAL" clId="{956D337C-AFB3-4915-9A2C-19287735FB57}" dt="2023-06-09T11:32:46.445" v="0"/>
        <pc:sldMkLst>
          <pc:docMk/>
          <pc:sldMk cId="2594538666" sldId="689"/>
        </pc:sldMkLst>
        <pc:picChg chg="del">
          <ac:chgData name="Tim Ward" userId="a7949ae7-738a-4366-8898-f5b0b84ea61b" providerId="ADAL" clId="{956D337C-AFB3-4915-9A2C-19287735FB57}" dt="2023-06-09T11:32:46.445" v="0"/>
          <ac:picMkLst>
            <pc:docMk/>
            <pc:sldMk cId="2594538666" sldId="689"/>
            <ac:picMk id="4" creationId="{D858E099-FAF5-F473-5F53-D25182FB07CD}"/>
          </ac:picMkLst>
        </pc:picChg>
      </pc:sldChg>
      <pc:sldChg chg="delSp mod modTransition modAnim modShow">
        <pc:chgData name="Tim Ward" userId="a7949ae7-738a-4366-8898-f5b0b84ea61b" providerId="ADAL" clId="{956D337C-AFB3-4915-9A2C-19287735FB57}" dt="2023-06-14T07:48:47.067" v="23" actId="729"/>
        <pc:sldMkLst>
          <pc:docMk/>
          <pc:sldMk cId="2050169906" sldId="690"/>
        </pc:sldMkLst>
        <pc:picChg chg="del">
          <ac:chgData name="Tim Ward" userId="a7949ae7-738a-4366-8898-f5b0b84ea61b" providerId="ADAL" clId="{956D337C-AFB3-4915-9A2C-19287735FB57}" dt="2023-06-09T11:32:46.445" v="0"/>
          <ac:picMkLst>
            <pc:docMk/>
            <pc:sldMk cId="2050169906" sldId="690"/>
            <ac:picMk id="6" creationId="{E1DFBDFA-5F7A-434A-1495-1D0C96780585}"/>
          </ac:picMkLst>
        </pc:picChg>
      </pc:sldChg>
      <pc:sldChg chg="delSp modTransition modAnim">
        <pc:chgData name="Tim Ward" userId="a7949ae7-738a-4366-8898-f5b0b84ea61b" providerId="ADAL" clId="{956D337C-AFB3-4915-9A2C-19287735FB57}" dt="2023-06-09T11:32:46.445" v="0"/>
        <pc:sldMkLst>
          <pc:docMk/>
          <pc:sldMk cId="1957466633" sldId="695"/>
        </pc:sldMkLst>
        <pc:picChg chg="del">
          <ac:chgData name="Tim Ward" userId="a7949ae7-738a-4366-8898-f5b0b84ea61b" providerId="ADAL" clId="{956D337C-AFB3-4915-9A2C-19287735FB57}" dt="2023-06-09T11:32:46.445" v="0"/>
          <ac:picMkLst>
            <pc:docMk/>
            <pc:sldMk cId="1957466633" sldId="695"/>
            <ac:picMk id="3" creationId="{FCB41073-E437-ABC9-813D-D88F10BCBEF3}"/>
          </ac:picMkLst>
        </pc:picChg>
      </pc:sldChg>
      <pc:sldChg chg="delSp modTransition modAnim">
        <pc:chgData name="Tim Ward" userId="a7949ae7-738a-4366-8898-f5b0b84ea61b" providerId="ADAL" clId="{956D337C-AFB3-4915-9A2C-19287735FB57}" dt="2023-06-09T11:32:46.445" v="0"/>
        <pc:sldMkLst>
          <pc:docMk/>
          <pc:sldMk cId="3222672562" sldId="701"/>
        </pc:sldMkLst>
        <pc:picChg chg="del">
          <ac:chgData name="Tim Ward" userId="a7949ae7-738a-4366-8898-f5b0b84ea61b" providerId="ADAL" clId="{956D337C-AFB3-4915-9A2C-19287735FB57}" dt="2023-06-09T11:32:46.445" v="0"/>
          <ac:picMkLst>
            <pc:docMk/>
            <pc:sldMk cId="3222672562" sldId="701"/>
            <ac:picMk id="3" creationId="{412C80BE-D2EE-3C67-1232-8F9BF02727B2}"/>
          </ac:picMkLst>
        </pc:picChg>
      </pc:sldChg>
      <pc:sldChg chg="delSp modTransition modAnim">
        <pc:chgData name="Tim Ward" userId="a7949ae7-738a-4366-8898-f5b0b84ea61b" providerId="ADAL" clId="{956D337C-AFB3-4915-9A2C-19287735FB57}" dt="2023-06-09T11:32:46.445" v="0"/>
        <pc:sldMkLst>
          <pc:docMk/>
          <pc:sldMk cId="3067376841" sldId="704"/>
        </pc:sldMkLst>
        <pc:picChg chg="del">
          <ac:chgData name="Tim Ward" userId="a7949ae7-738a-4366-8898-f5b0b84ea61b" providerId="ADAL" clId="{956D337C-AFB3-4915-9A2C-19287735FB57}" dt="2023-06-09T11:32:46.445" v="0"/>
          <ac:picMkLst>
            <pc:docMk/>
            <pc:sldMk cId="3067376841" sldId="704"/>
            <ac:picMk id="4" creationId="{9F11A58F-D284-F44A-C641-266D70351C0E}"/>
          </ac:picMkLst>
        </pc:picChg>
      </pc:sldChg>
      <pc:sldChg chg="delSp modTransition modAnim">
        <pc:chgData name="Tim Ward" userId="a7949ae7-738a-4366-8898-f5b0b84ea61b" providerId="ADAL" clId="{956D337C-AFB3-4915-9A2C-19287735FB57}" dt="2023-06-09T11:32:46.445" v="0"/>
        <pc:sldMkLst>
          <pc:docMk/>
          <pc:sldMk cId="3232367483" sldId="706"/>
        </pc:sldMkLst>
        <pc:picChg chg="del">
          <ac:chgData name="Tim Ward" userId="a7949ae7-738a-4366-8898-f5b0b84ea61b" providerId="ADAL" clId="{956D337C-AFB3-4915-9A2C-19287735FB57}" dt="2023-06-09T11:32:46.445" v="0"/>
          <ac:picMkLst>
            <pc:docMk/>
            <pc:sldMk cId="3232367483" sldId="706"/>
            <ac:picMk id="4" creationId="{3EE5E975-23F3-2B3F-1614-5C42D38AAD5C}"/>
          </ac:picMkLst>
        </pc:picChg>
      </pc:sldChg>
      <pc:sldChg chg="delSp modTransition modAnim">
        <pc:chgData name="Tim Ward" userId="a7949ae7-738a-4366-8898-f5b0b84ea61b" providerId="ADAL" clId="{956D337C-AFB3-4915-9A2C-19287735FB57}" dt="2023-06-09T11:32:46.445" v="0"/>
        <pc:sldMkLst>
          <pc:docMk/>
          <pc:sldMk cId="3247369205" sldId="721"/>
        </pc:sldMkLst>
        <pc:picChg chg="del">
          <ac:chgData name="Tim Ward" userId="a7949ae7-738a-4366-8898-f5b0b84ea61b" providerId="ADAL" clId="{956D337C-AFB3-4915-9A2C-19287735FB57}" dt="2023-06-09T11:32:46.445" v="0"/>
          <ac:picMkLst>
            <pc:docMk/>
            <pc:sldMk cId="3247369205" sldId="721"/>
            <ac:picMk id="4" creationId="{CFA74078-CC2F-393C-2D58-051B32964467}"/>
          </ac:picMkLst>
        </pc:picChg>
      </pc:sldChg>
      <pc:sldChg chg="delSp modTransition modAnim">
        <pc:chgData name="Tim Ward" userId="a7949ae7-738a-4366-8898-f5b0b84ea61b" providerId="ADAL" clId="{956D337C-AFB3-4915-9A2C-19287735FB57}" dt="2023-06-09T11:32:46.445" v="0"/>
        <pc:sldMkLst>
          <pc:docMk/>
          <pc:sldMk cId="587601528" sldId="723"/>
        </pc:sldMkLst>
        <pc:picChg chg="del">
          <ac:chgData name="Tim Ward" userId="a7949ae7-738a-4366-8898-f5b0b84ea61b" providerId="ADAL" clId="{956D337C-AFB3-4915-9A2C-19287735FB57}" dt="2023-06-09T11:32:46.445" v="0"/>
          <ac:picMkLst>
            <pc:docMk/>
            <pc:sldMk cId="587601528" sldId="723"/>
            <ac:picMk id="23" creationId="{1CCFAD56-5BA9-2FCE-075B-B9C85C28D83B}"/>
          </ac:picMkLst>
        </pc:picChg>
        <pc:picChg chg="del">
          <ac:chgData name="Tim Ward" userId="a7949ae7-738a-4366-8898-f5b0b84ea61b" providerId="ADAL" clId="{956D337C-AFB3-4915-9A2C-19287735FB57}" dt="2023-06-09T11:32:46.445" v="0"/>
          <ac:picMkLst>
            <pc:docMk/>
            <pc:sldMk cId="587601528" sldId="723"/>
            <ac:picMk id="24" creationId="{42F90048-A47D-F718-37F4-5C381DFE8076}"/>
          </ac:picMkLst>
        </pc:picChg>
        <pc:picChg chg="del">
          <ac:chgData name="Tim Ward" userId="a7949ae7-738a-4366-8898-f5b0b84ea61b" providerId="ADAL" clId="{956D337C-AFB3-4915-9A2C-19287735FB57}" dt="2023-06-09T11:32:46.445" v="0"/>
          <ac:picMkLst>
            <pc:docMk/>
            <pc:sldMk cId="587601528" sldId="723"/>
            <ac:picMk id="25" creationId="{90258F0E-A0D6-C577-D590-9ABFE1F7EE6E}"/>
          </ac:picMkLst>
        </pc:picChg>
      </pc:sldChg>
      <pc:sldChg chg="delSp modTransition modAnim">
        <pc:chgData name="Tim Ward" userId="a7949ae7-738a-4366-8898-f5b0b84ea61b" providerId="ADAL" clId="{956D337C-AFB3-4915-9A2C-19287735FB57}" dt="2023-06-09T11:32:46.445" v="0"/>
        <pc:sldMkLst>
          <pc:docMk/>
          <pc:sldMk cId="3398193319" sldId="730"/>
        </pc:sldMkLst>
        <pc:picChg chg="del">
          <ac:chgData name="Tim Ward" userId="a7949ae7-738a-4366-8898-f5b0b84ea61b" providerId="ADAL" clId="{956D337C-AFB3-4915-9A2C-19287735FB57}" dt="2023-06-09T11:32:46.445" v="0"/>
          <ac:picMkLst>
            <pc:docMk/>
            <pc:sldMk cId="3398193319" sldId="730"/>
            <ac:picMk id="5" creationId="{DBD99F2F-B899-8334-0C6B-38A4E477ECFA}"/>
          </ac:picMkLst>
        </pc:picChg>
      </pc:sldChg>
      <pc:sldChg chg="delSp modTransition modAnim">
        <pc:chgData name="Tim Ward" userId="a7949ae7-738a-4366-8898-f5b0b84ea61b" providerId="ADAL" clId="{956D337C-AFB3-4915-9A2C-19287735FB57}" dt="2023-06-09T11:32:46.445" v="0"/>
        <pc:sldMkLst>
          <pc:docMk/>
          <pc:sldMk cId="3167603788" sldId="771"/>
        </pc:sldMkLst>
        <pc:picChg chg="del">
          <ac:chgData name="Tim Ward" userId="a7949ae7-738a-4366-8898-f5b0b84ea61b" providerId="ADAL" clId="{956D337C-AFB3-4915-9A2C-19287735FB57}" dt="2023-06-09T11:32:46.445" v="0"/>
          <ac:picMkLst>
            <pc:docMk/>
            <pc:sldMk cId="3167603788" sldId="771"/>
            <ac:picMk id="3" creationId="{85050564-0CCE-5A75-B605-BE9280C0110C}"/>
          </ac:picMkLst>
        </pc:picChg>
      </pc:sldChg>
      <pc:sldChg chg="delSp modTransition modAnim">
        <pc:chgData name="Tim Ward" userId="a7949ae7-738a-4366-8898-f5b0b84ea61b" providerId="ADAL" clId="{956D337C-AFB3-4915-9A2C-19287735FB57}" dt="2023-06-09T11:32:46.445" v="0"/>
        <pc:sldMkLst>
          <pc:docMk/>
          <pc:sldMk cId="544879034" sldId="774"/>
        </pc:sldMkLst>
        <pc:picChg chg="del">
          <ac:chgData name="Tim Ward" userId="a7949ae7-738a-4366-8898-f5b0b84ea61b" providerId="ADAL" clId="{956D337C-AFB3-4915-9A2C-19287735FB57}" dt="2023-06-09T11:32:46.445" v="0"/>
          <ac:picMkLst>
            <pc:docMk/>
            <pc:sldMk cId="544879034" sldId="774"/>
            <ac:picMk id="14" creationId="{79509884-7957-5414-6E15-EB700566FDEF}"/>
          </ac:picMkLst>
        </pc:picChg>
      </pc:sldChg>
      <pc:sldChg chg="delSp modSp mod modTransition modAnim">
        <pc:chgData name="Tim Ward" userId="a7949ae7-738a-4366-8898-f5b0b84ea61b" providerId="ADAL" clId="{956D337C-AFB3-4915-9A2C-19287735FB57}" dt="2023-06-09T14:21:22.681" v="22" actId="14100"/>
        <pc:sldMkLst>
          <pc:docMk/>
          <pc:sldMk cId="273100335" sldId="793"/>
        </pc:sldMkLst>
        <pc:spChg chg="mod">
          <ac:chgData name="Tim Ward" userId="a7949ae7-738a-4366-8898-f5b0b84ea61b" providerId="ADAL" clId="{956D337C-AFB3-4915-9A2C-19287735FB57}" dt="2023-06-09T14:21:22.681" v="22" actId="14100"/>
          <ac:spMkLst>
            <pc:docMk/>
            <pc:sldMk cId="273100335" sldId="793"/>
            <ac:spMk id="4" creationId="{E5419264-E5DC-6114-5E38-4AC83FE178DF}"/>
          </ac:spMkLst>
        </pc:spChg>
        <pc:picChg chg="del">
          <ac:chgData name="Tim Ward" userId="a7949ae7-738a-4366-8898-f5b0b84ea61b" providerId="ADAL" clId="{956D337C-AFB3-4915-9A2C-19287735FB57}" dt="2023-06-09T11:32:46.445" v="0"/>
          <ac:picMkLst>
            <pc:docMk/>
            <pc:sldMk cId="273100335" sldId="793"/>
            <ac:picMk id="12" creationId="{85555FF2-1FD7-8AA0-C618-F55A2C96A07A}"/>
          </ac:picMkLst>
        </pc:picChg>
      </pc:sldChg>
      <pc:sldChg chg="delSp modTransition modAnim">
        <pc:chgData name="Tim Ward" userId="a7949ae7-738a-4366-8898-f5b0b84ea61b" providerId="ADAL" clId="{956D337C-AFB3-4915-9A2C-19287735FB57}" dt="2023-06-09T11:32:46.445" v="0"/>
        <pc:sldMkLst>
          <pc:docMk/>
          <pc:sldMk cId="408494789" sldId="794"/>
        </pc:sldMkLst>
        <pc:picChg chg="del">
          <ac:chgData name="Tim Ward" userId="a7949ae7-738a-4366-8898-f5b0b84ea61b" providerId="ADAL" clId="{956D337C-AFB3-4915-9A2C-19287735FB57}" dt="2023-06-09T11:32:46.445" v="0"/>
          <ac:picMkLst>
            <pc:docMk/>
            <pc:sldMk cId="408494789" sldId="794"/>
            <ac:picMk id="10" creationId="{229E215F-F1DC-CF85-0916-503182FD9DB5}"/>
          </ac:picMkLst>
        </pc:picChg>
      </pc:sldChg>
      <pc:sldChg chg="delSp modTransition modAnim">
        <pc:chgData name="Tim Ward" userId="a7949ae7-738a-4366-8898-f5b0b84ea61b" providerId="ADAL" clId="{956D337C-AFB3-4915-9A2C-19287735FB57}" dt="2023-06-09T11:32:46.445" v="0"/>
        <pc:sldMkLst>
          <pc:docMk/>
          <pc:sldMk cId="3743168604" sldId="796"/>
        </pc:sldMkLst>
        <pc:picChg chg="del">
          <ac:chgData name="Tim Ward" userId="a7949ae7-738a-4366-8898-f5b0b84ea61b" providerId="ADAL" clId="{956D337C-AFB3-4915-9A2C-19287735FB57}" dt="2023-06-09T11:32:46.445" v="0"/>
          <ac:picMkLst>
            <pc:docMk/>
            <pc:sldMk cId="3743168604" sldId="796"/>
            <ac:picMk id="8" creationId="{35F1EB3C-1D74-0A1D-CCDE-5DBCCF462264}"/>
          </ac:picMkLst>
        </pc:picChg>
      </pc:sldChg>
      <pc:sldChg chg="delSp modTransition modAnim">
        <pc:chgData name="Tim Ward" userId="a7949ae7-738a-4366-8898-f5b0b84ea61b" providerId="ADAL" clId="{956D337C-AFB3-4915-9A2C-19287735FB57}" dt="2023-06-09T11:32:46.445" v="0"/>
        <pc:sldMkLst>
          <pc:docMk/>
          <pc:sldMk cId="2732823986" sldId="797"/>
        </pc:sldMkLst>
        <pc:picChg chg="del">
          <ac:chgData name="Tim Ward" userId="a7949ae7-738a-4366-8898-f5b0b84ea61b" providerId="ADAL" clId="{956D337C-AFB3-4915-9A2C-19287735FB57}" dt="2023-06-09T11:32:46.445" v="0"/>
          <ac:picMkLst>
            <pc:docMk/>
            <pc:sldMk cId="2732823986" sldId="797"/>
            <ac:picMk id="6" creationId="{C41DCFA0-BC94-A579-9FCF-AC88DA9A6B55}"/>
          </ac:picMkLst>
        </pc:picChg>
      </pc:sldChg>
      <pc:sldChg chg="delSp modTransition modAnim">
        <pc:chgData name="Tim Ward" userId="a7949ae7-738a-4366-8898-f5b0b84ea61b" providerId="ADAL" clId="{956D337C-AFB3-4915-9A2C-19287735FB57}" dt="2023-06-09T11:32:46.445" v="0"/>
        <pc:sldMkLst>
          <pc:docMk/>
          <pc:sldMk cId="17358077" sldId="799"/>
        </pc:sldMkLst>
        <pc:picChg chg="del">
          <ac:chgData name="Tim Ward" userId="a7949ae7-738a-4366-8898-f5b0b84ea61b" providerId="ADAL" clId="{956D337C-AFB3-4915-9A2C-19287735FB57}" dt="2023-06-09T11:32:46.445" v="0"/>
          <ac:picMkLst>
            <pc:docMk/>
            <pc:sldMk cId="17358077" sldId="799"/>
            <ac:picMk id="6" creationId="{8C9B370E-05AE-617A-B12E-4D47423A07B5}"/>
          </ac:picMkLst>
        </pc:picChg>
      </pc:sldChg>
      <pc:sldChg chg="delSp modTransition modAnim">
        <pc:chgData name="Tim Ward" userId="a7949ae7-738a-4366-8898-f5b0b84ea61b" providerId="ADAL" clId="{956D337C-AFB3-4915-9A2C-19287735FB57}" dt="2023-06-09T11:32:46.445" v="0"/>
        <pc:sldMkLst>
          <pc:docMk/>
          <pc:sldMk cId="1670607438" sldId="800"/>
        </pc:sldMkLst>
        <pc:picChg chg="del">
          <ac:chgData name="Tim Ward" userId="a7949ae7-738a-4366-8898-f5b0b84ea61b" providerId="ADAL" clId="{956D337C-AFB3-4915-9A2C-19287735FB57}" dt="2023-06-09T11:32:46.445" v="0"/>
          <ac:picMkLst>
            <pc:docMk/>
            <pc:sldMk cId="1670607438" sldId="800"/>
            <ac:picMk id="3" creationId="{3F62C5D9-B567-93D8-10EE-7668EE3F7771}"/>
          </ac:picMkLst>
        </pc:picChg>
      </pc:sldChg>
      <pc:sldChg chg="delSp modTransition modAnim">
        <pc:chgData name="Tim Ward" userId="a7949ae7-738a-4366-8898-f5b0b84ea61b" providerId="ADAL" clId="{956D337C-AFB3-4915-9A2C-19287735FB57}" dt="2023-06-09T11:32:46.445" v="0"/>
        <pc:sldMkLst>
          <pc:docMk/>
          <pc:sldMk cId="1703517304" sldId="801"/>
        </pc:sldMkLst>
        <pc:picChg chg="del">
          <ac:chgData name="Tim Ward" userId="a7949ae7-738a-4366-8898-f5b0b84ea61b" providerId="ADAL" clId="{956D337C-AFB3-4915-9A2C-19287735FB57}" dt="2023-06-09T11:32:46.445" v="0"/>
          <ac:picMkLst>
            <pc:docMk/>
            <pc:sldMk cId="1703517304" sldId="801"/>
            <ac:picMk id="6" creationId="{04B68032-ADA7-9CF5-A63C-B18733E4DEA4}"/>
          </ac:picMkLst>
        </pc:picChg>
      </pc:sldChg>
      <pc:sldChg chg="delSp modTransition modAnim">
        <pc:chgData name="Tim Ward" userId="a7949ae7-738a-4366-8898-f5b0b84ea61b" providerId="ADAL" clId="{956D337C-AFB3-4915-9A2C-19287735FB57}" dt="2023-06-09T11:32:46.445" v="0"/>
        <pc:sldMkLst>
          <pc:docMk/>
          <pc:sldMk cId="1247471086" sldId="802"/>
        </pc:sldMkLst>
        <pc:picChg chg="del">
          <ac:chgData name="Tim Ward" userId="a7949ae7-738a-4366-8898-f5b0b84ea61b" providerId="ADAL" clId="{956D337C-AFB3-4915-9A2C-19287735FB57}" dt="2023-06-09T11:32:46.445" v="0"/>
          <ac:picMkLst>
            <pc:docMk/>
            <pc:sldMk cId="1247471086" sldId="802"/>
            <ac:picMk id="6" creationId="{4BC53A3A-F6D6-1B51-DD60-0E3ECEA8A195}"/>
          </ac:picMkLst>
        </pc:picChg>
      </pc:sldChg>
      <pc:sldChg chg="delSp modTransition modAnim">
        <pc:chgData name="Tim Ward" userId="a7949ae7-738a-4366-8898-f5b0b84ea61b" providerId="ADAL" clId="{956D337C-AFB3-4915-9A2C-19287735FB57}" dt="2023-06-09T11:32:46.445" v="0"/>
        <pc:sldMkLst>
          <pc:docMk/>
          <pc:sldMk cId="4206000073" sldId="803"/>
        </pc:sldMkLst>
        <pc:picChg chg="del">
          <ac:chgData name="Tim Ward" userId="a7949ae7-738a-4366-8898-f5b0b84ea61b" providerId="ADAL" clId="{956D337C-AFB3-4915-9A2C-19287735FB57}" dt="2023-06-09T11:32:46.445" v="0"/>
          <ac:picMkLst>
            <pc:docMk/>
            <pc:sldMk cId="4206000073" sldId="803"/>
            <ac:picMk id="4" creationId="{76C17099-865C-80EA-362B-4A0D4263A5F7}"/>
          </ac:picMkLst>
        </pc:picChg>
      </pc:sldChg>
      <pc:sldChg chg="delSp modTransition modAnim">
        <pc:chgData name="Tim Ward" userId="a7949ae7-738a-4366-8898-f5b0b84ea61b" providerId="ADAL" clId="{956D337C-AFB3-4915-9A2C-19287735FB57}" dt="2023-06-09T11:32:46.445" v="0"/>
        <pc:sldMkLst>
          <pc:docMk/>
          <pc:sldMk cId="1711920616" sldId="804"/>
        </pc:sldMkLst>
        <pc:picChg chg="del">
          <ac:chgData name="Tim Ward" userId="a7949ae7-738a-4366-8898-f5b0b84ea61b" providerId="ADAL" clId="{956D337C-AFB3-4915-9A2C-19287735FB57}" dt="2023-06-09T11:32:46.445" v="0"/>
          <ac:picMkLst>
            <pc:docMk/>
            <pc:sldMk cId="1711920616" sldId="804"/>
            <ac:picMk id="6" creationId="{297D9A34-292D-374F-D797-1CC8D9817F18}"/>
          </ac:picMkLst>
        </pc:picChg>
      </pc:sldChg>
      <pc:sldChg chg="delSp modTransition modAnim">
        <pc:chgData name="Tim Ward" userId="a7949ae7-738a-4366-8898-f5b0b84ea61b" providerId="ADAL" clId="{956D337C-AFB3-4915-9A2C-19287735FB57}" dt="2023-06-09T11:32:46.445" v="0"/>
        <pc:sldMkLst>
          <pc:docMk/>
          <pc:sldMk cId="1239071261" sldId="805"/>
        </pc:sldMkLst>
        <pc:picChg chg="del">
          <ac:chgData name="Tim Ward" userId="a7949ae7-738a-4366-8898-f5b0b84ea61b" providerId="ADAL" clId="{956D337C-AFB3-4915-9A2C-19287735FB57}" dt="2023-06-09T11:32:46.445" v="0"/>
          <ac:picMkLst>
            <pc:docMk/>
            <pc:sldMk cId="1239071261" sldId="805"/>
            <ac:picMk id="4" creationId="{0CB0B975-79E2-2F4B-AAAC-F83D2C388603}"/>
          </ac:picMkLst>
        </pc:picChg>
      </pc:sldChg>
      <pc:sldChg chg="delSp modTransition modAnim">
        <pc:chgData name="Tim Ward" userId="a7949ae7-738a-4366-8898-f5b0b84ea61b" providerId="ADAL" clId="{956D337C-AFB3-4915-9A2C-19287735FB57}" dt="2023-06-09T11:32:46.445" v="0"/>
        <pc:sldMkLst>
          <pc:docMk/>
          <pc:sldMk cId="3946964544" sldId="806"/>
        </pc:sldMkLst>
        <pc:picChg chg="del">
          <ac:chgData name="Tim Ward" userId="a7949ae7-738a-4366-8898-f5b0b84ea61b" providerId="ADAL" clId="{956D337C-AFB3-4915-9A2C-19287735FB57}" dt="2023-06-09T11:32:46.445" v="0"/>
          <ac:picMkLst>
            <pc:docMk/>
            <pc:sldMk cId="3946964544" sldId="806"/>
            <ac:picMk id="3" creationId="{0C22AFA6-DC7C-A589-2E77-CE322FB2EBB0}"/>
          </ac:picMkLst>
        </pc:picChg>
      </pc:sldChg>
      <pc:sldChg chg="delSp modTransition modAnim">
        <pc:chgData name="Tim Ward" userId="a7949ae7-738a-4366-8898-f5b0b84ea61b" providerId="ADAL" clId="{956D337C-AFB3-4915-9A2C-19287735FB57}" dt="2023-06-09T11:32:46.445" v="0"/>
        <pc:sldMkLst>
          <pc:docMk/>
          <pc:sldMk cId="1107683646" sldId="807"/>
        </pc:sldMkLst>
        <pc:picChg chg="del">
          <ac:chgData name="Tim Ward" userId="a7949ae7-738a-4366-8898-f5b0b84ea61b" providerId="ADAL" clId="{956D337C-AFB3-4915-9A2C-19287735FB57}" dt="2023-06-09T11:32:46.445" v="0"/>
          <ac:picMkLst>
            <pc:docMk/>
            <pc:sldMk cId="1107683646" sldId="807"/>
            <ac:picMk id="7" creationId="{8923D833-311A-6D44-8B8E-127D2FB5D0D2}"/>
          </ac:picMkLst>
        </pc:picChg>
      </pc:sldChg>
      <pc:sldChg chg="delSp modTransition modAnim">
        <pc:chgData name="Tim Ward" userId="a7949ae7-738a-4366-8898-f5b0b84ea61b" providerId="ADAL" clId="{956D337C-AFB3-4915-9A2C-19287735FB57}" dt="2023-06-09T11:32:46.445" v="0"/>
        <pc:sldMkLst>
          <pc:docMk/>
          <pc:sldMk cId="3110360436" sldId="808"/>
        </pc:sldMkLst>
        <pc:picChg chg="del">
          <ac:chgData name="Tim Ward" userId="a7949ae7-738a-4366-8898-f5b0b84ea61b" providerId="ADAL" clId="{956D337C-AFB3-4915-9A2C-19287735FB57}" dt="2023-06-09T11:32:46.445" v="0"/>
          <ac:picMkLst>
            <pc:docMk/>
            <pc:sldMk cId="3110360436" sldId="808"/>
            <ac:picMk id="14" creationId="{5D82D921-C8E3-6AB6-F87A-7C1AC2B3ADAF}"/>
          </ac:picMkLst>
        </pc:picChg>
      </pc:sldChg>
    </pc:docChg>
  </pc:docChgLst>
  <pc:docChgLst>
    <pc:chgData name="Tim Ward" userId="a7949ae7-738a-4366-8898-f5b0b84ea61b" providerId="ADAL" clId="{76EA7F8B-AF99-4000-9DC0-890F37D14F63}"/>
    <pc:docChg chg="addSld delSld modSld">
      <pc:chgData name="Tim Ward" userId="a7949ae7-738a-4366-8898-f5b0b84ea61b" providerId="ADAL" clId="{76EA7F8B-AF99-4000-9DC0-890F37D14F63}" dt="2023-09-14T16:15:29.880" v="2" actId="20577"/>
      <pc:docMkLst>
        <pc:docMk/>
      </pc:docMkLst>
      <pc:sldChg chg="modSp">
        <pc:chgData name="Tim Ward" userId="a7949ae7-738a-4366-8898-f5b0b84ea61b" providerId="ADAL" clId="{76EA7F8B-AF99-4000-9DC0-890F37D14F63}" dt="2023-09-14T16:15:29.880" v="2" actId="20577"/>
        <pc:sldMkLst>
          <pc:docMk/>
          <pc:sldMk cId="30275137" sldId="495"/>
        </pc:sldMkLst>
        <pc:spChg chg="mod">
          <ac:chgData name="Tim Ward" userId="a7949ae7-738a-4366-8898-f5b0b84ea61b" providerId="ADAL" clId="{76EA7F8B-AF99-4000-9DC0-890F37D14F63}" dt="2023-09-14T16:15:29.880" v="2" actId="20577"/>
          <ac:spMkLst>
            <pc:docMk/>
            <pc:sldMk cId="30275137" sldId="495"/>
            <ac:spMk id="8" creationId="{5FE91EC1-1A9D-4855-9439-A783EC4203C1}"/>
          </ac:spMkLst>
        </pc:spChg>
      </pc:sldChg>
      <pc:sldChg chg="del">
        <pc:chgData name="Tim Ward" userId="a7949ae7-738a-4366-8898-f5b0b84ea61b" providerId="ADAL" clId="{76EA7F8B-AF99-4000-9DC0-890F37D14F63}" dt="2023-09-14T16:15:20.388" v="1" actId="47"/>
        <pc:sldMkLst>
          <pc:docMk/>
          <pc:sldMk cId="3232367483" sldId="706"/>
        </pc:sldMkLst>
      </pc:sldChg>
      <pc:sldChg chg="add">
        <pc:chgData name="Tim Ward" userId="a7949ae7-738a-4366-8898-f5b0b84ea61b" providerId="ADAL" clId="{76EA7F8B-AF99-4000-9DC0-890F37D14F63}" dt="2023-09-14T16:15:18.254" v="0"/>
        <pc:sldMkLst>
          <pc:docMk/>
          <pc:sldMk cId="250098195" sldId="80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35E798-B95E-3DA3-DE92-3C2EDC43370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059981-2412-1927-4DF5-A84313B58C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13E4FE-D606-4BF1-9AA5-CCDCE777C759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22B472-CD54-911C-C91D-830FE0CB48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B76F31-558F-98E8-682B-F221C2987B2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AAE7BA-FD01-4783-B50F-A36FFA5D3A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086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3CE179-0B26-4C0E-B1FC-85EF8F0C51DF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F5C3EF-575F-433C-8CC3-69A91CFF68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7796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urosciencemarketing.com/blog/articles/positive-framing.htm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Thanks of that kind introduction John.</a:t>
            </a:r>
          </a:p>
          <a:p>
            <a:endParaRPr lang="en-GB" dirty="0"/>
          </a:p>
          <a:p>
            <a:r>
              <a:rPr lang="en-GB" dirty="0"/>
              <a:t>So yes, I’m going to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5C3EF-575F-433C-8CC3-69A91CFF68C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17352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GB" dirty="0"/>
              <a:t>Loss more significant to a gain – loss aversion to avoid an action</a:t>
            </a:r>
          </a:p>
          <a:p>
            <a:pPr marL="158750" indent="0">
              <a:buNone/>
            </a:pPr>
            <a:endParaRPr lang="en-GB" dirty="0"/>
          </a:p>
          <a:p>
            <a:pPr marL="158750" indent="0">
              <a:buNone/>
            </a:pPr>
            <a:r>
              <a:rPr lang="en-GB" dirty="0"/>
              <a:t>Positive frame when want to do an action</a:t>
            </a:r>
          </a:p>
          <a:p>
            <a:pPr marL="158750" indent="0">
              <a:buNone/>
            </a:pPr>
            <a:endParaRPr lang="en-GB" dirty="0"/>
          </a:p>
          <a:p>
            <a:pPr marL="158750" indent="0">
              <a:buNone/>
            </a:pPr>
            <a:r>
              <a:rPr lang="en-GB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Express the risk in negative terms, but present your solution using positive framing.</a:t>
            </a:r>
          </a:p>
          <a:p>
            <a:pPr marL="158750" indent="0">
              <a:buNone/>
            </a:pPr>
            <a:endParaRPr lang="en-GB" sz="1100" b="1" i="0" u="none" strike="noStrike" cap="none" dirty="0">
              <a:solidFill>
                <a:srgbClr val="000000"/>
              </a:solidFill>
              <a:effectLst/>
              <a:latin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en-GB" dirty="0">
                <a:hlinkClick r:id="rId3"/>
              </a:rPr>
              <a:t>https://www.neurosciencemarketing.com/blog/articles/positive-framing.htm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6455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Why does this smatter</a:t>
            </a:r>
          </a:p>
          <a:p>
            <a:endParaRPr lang="en-GB" dirty="0"/>
          </a:p>
          <a:p>
            <a:r>
              <a:rPr lang="en-GB" dirty="0"/>
              <a:t>Awareness practitioners can justify their roles!</a:t>
            </a:r>
          </a:p>
          <a:p>
            <a:r>
              <a:rPr lang="en-GB" dirty="0"/>
              <a:t>They can measure what they do is working</a:t>
            </a:r>
          </a:p>
          <a:p>
            <a:r>
              <a:rPr lang="en-GB" dirty="0"/>
              <a:t>They can target behaviours</a:t>
            </a:r>
          </a:p>
          <a:p>
            <a:endParaRPr lang="en-GB" dirty="0"/>
          </a:p>
          <a:p>
            <a:r>
              <a:rPr lang="en-GB" dirty="0"/>
              <a:t>A quick goggle will tell you everyone is talking about behaviours…. But NONE of them can measure and intervene before they happen!</a:t>
            </a:r>
          </a:p>
        </p:txBody>
      </p:sp>
    </p:spTree>
    <p:extLst>
      <p:ext uri="{BB962C8B-B14F-4D97-AF65-F5344CB8AC3E}">
        <p14:creationId xmlns:p14="http://schemas.microsoft.com/office/powerpoint/2010/main" val="1634585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Organisational context gone – automated posters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80-90% engagement</a:t>
            </a:r>
            <a:endParaRPr dirty="0"/>
          </a:p>
        </p:txBody>
      </p:sp>
      <p:sp>
        <p:nvSpPr>
          <p:cNvPr id="575" name="Google Shape;57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70222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Organisational context gone – automated posters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80-90% engagement</a:t>
            </a:r>
            <a:endParaRPr dirty="0"/>
          </a:p>
        </p:txBody>
      </p:sp>
      <p:sp>
        <p:nvSpPr>
          <p:cNvPr id="575" name="Google Shape;57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97658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6:notes"/>
          <p:cNvSpPr txBox="1">
            <a:spLocks noGrp="1"/>
          </p:cNvSpPr>
          <p:nvPr>
            <p:ph type="body" idx="1"/>
          </p:nvPr>
        </p:nvSpPr>
        <p:spPr>
          <a:xfrm>
            <a:off x="694929" y="4408352"/>
            <a:ext cx="5559433" cy="4176333"/>
          </a:xfrm>
          <a:prstGeom prst="rect">
            <a:avLst/>
          </a:prstGeom>
        </p:spPr>
        <p:txBody>
          <a:bodyPr spcFirstLastPara="1" wrap="square" lIns="92723" tIns="92723" rIns="92723" bIns="92723" anchor="t" anchorCtr="0">
            <a:noAutofit/>
          </a:bodyPr>
          <a:lstStyle/>
          <a:p>
            <a:r>
              <a:rPr lang="en-GB" sz="1600" dirty="0"/>
              <a:t>Timely reminder</a:t>
            </a:r>
          </a:p>
          <a:p>
            <a:endParaRPr lang="en-GB" sz="1600" dirty="0"/>
          </a:p>
          <a:p>
            <a:r>
              <a:rPr lang="en-GB" sz="1600" dirty="0"/>
              <a:t>Coping or facilitator nudge</a:t>
            </a:r>
          </a:p>
          <a:p>
            <a:endParaRPr sz="1600" dirty="0"/>
          </a:p>
        </p:txBody>
      </p:sp>
      <p:sp>
        <p:nvSpPr>
          <p:cNvPr id="575" name="Google Shape;57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95325"/>
            <a:ext cx="6186488" cy="3481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5006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Take nudge to </a:t>
            </a:r>
            <a:r>
              <a:rPr lang="en-GB"/>
              <a:t>logical conclusion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5C3EF-575F-433C-8CC3-69A91CFF68C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2469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Timely reminder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Easy to digest – 30 seconds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Easy action – report it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Motivation – social proof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GB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Timelines / salience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Measure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Have seen click rates half after only 3 months</a:t>
            </a:r>
            <a:endParaRPr dirty="0"/>
          </a:p>
        </p:txBody>
      </p:sp>
      <p:sp>
        <p:nvSpPr>
          <p:cNvPr id="575" name="Google Shape;57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32562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Timely reminder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Easy to digest – 30 seconds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Easy action – report it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Motivation – social proof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Measure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Have seen click rates half after only 3 months</a:t>
            </a:r>
            <a:endParaRPr dirty="0"/>
          </a:p>
        </p:txBody>
      </p:sp>
      <p:sp>
        <p:nvSpPr>
          <p:cNvPr id="575" name="Google Shape;57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00811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6:notes"/>
          <p:cNvSpPr txBox="1">
            <a:spLocks noGrp="1"/>
          </p:cNvSpPr>
          <p:nvPr>
            <p:ph type="body" idx="1"/>
          </p:nvPr>
        </p:nvSpPr>
        <p:spPr>
          <a:xfrm>
            <a:off x="694929" y="4408352"/>
            <a:ext cx="5559433" cy="4176333"/>
          </a:xfrm>
          <a:prstGeom prst="rect">
            <a:avLst/>
          </a:prstGeom>
        </p:spPr>
        <p:txBody>
          <a:bodyPr spcFirstLastPara="1" wrap="square" lIns="92723" tIns="92723" rIns="92723" bIns="92723" anchor="t" anchorCtr="0">
            <a:noAutofit/>
          </a:bodyPr>
          <a:lstStyle/>
          <a:p>
            <a:endParaRPr/>
          </a:p>
        </p:txBody>
      </p:sp>
      <p:sp>
        <p:nvSpPr>
          <p:cNvPr id="575" name="Google Shape;57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95325"/>
            <a:ext cx="6186488" cy="3481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47039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Organisational context gone – automated posters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80-90% engagement</a:t>
            </a:r>
            <a:endParaRPr dirty="0"/>
          </a:p>
        </p:txBody>
      </p:sp>
      <p:sp>
        <p:nvSpPr>
          <p:cNvPr id="575" name="Google Shape;57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Thaler Sunstein – though much work builds on Tversky and </a:t>
            </a:r>
            <a:r>
              <a:rPr lang="en-GB" dirty="0" err="1"/>
              <a:t>Kahnemans</a:t>
            </a:r>
            <a:r>
              <a:rPr lang="en-GB" dirty="0"/>
              <a:t> work</a:t>
            </a:r>
          </a:p>
          <a:p>
            <a:r>
              <a:rPr lang="en-GB" dirty="0"/>
              <a:t>Essentially helping people make decisions that are in their own best interest.</a:t>
            </a:r>
          </a:p>
          <a:p>
            <a:endParaRPr lang="en-GB" dirty="0"/>
          </a:p>
          <a:p>
            <a:r>
              <a:rPr lang="en-GB" dirty="0"/>
              <a:t>Enforced change vs nudge</a:t>
            </a:r>
          </a:p>
          <a:p>
            <a:r>
              <a:rPr lang="en-GB" dirty="0"/>
              <a:t>Instruct to tidy room - Play a tidy up game</a:t>
            </a:r>
          </a:p>
          <a:p>
            <a:r>
              <a:rPr lang="en-GB" dirty="0"/>
              <a:t>Signs say no littering - Improve availability or visibility of bins</a:t>
            </a:r>
          </a:p>
          <a:p>
            <a:r>
              <a:rPr lang="en-GB" dirty="0"/>
              <a:t>Counting calories – smaller plate</a:t>
            </a:r>
          </a:p>
          <a:p>
            <a:r>
              <a:rPr lang="en-GB" dirty="0"/>
              <a:t>Weekly budget – use a basket not trolley</a:t>
            </a:r>
          </a:p>
          <a:p>
            <a:r>
              <a:rPr lang="en-GB" dirty="0"/>
              <a:t>Join a gym – use the stairs</a:t>
            </a:r>
          </a:p>
          <a:p>
            <a:endParaRPr lang="en-GB" dirty="0"/>
          </a:p>
          <a:p>
            <a:r>
              <a:rPr lang="en-GB" dirty="0"/>
              <a:t>Really important aspect of this is that decisions are being made anyway and the environment will influence them what ever we do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5C3EF-575F-433C-8CC3-69A91CFF68C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38708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6:notes"/>
          <p:cNvSpPr txBox="1">
            <a:spLocks noGrp="1"/>
          </p:cNvSpPr>
          <p:nvPr>
            <p:ph type="body" idx="1"/>
          </p:nvPr>
        </p:nvSpPr>
        <p:spPr>
          <a:xfrm>
            <a:off x="694929" y="4408352"/>
            <a:ext cx="5559433" cy="4176333"/>
          </a:xfrm>
          <a:prstGeom prst="rect">
            <a:avLst/>
          </a:prstGeom>
        </p:spPr>
        <p:txBody>
          <a:bodyPr spcFirstLastPara="1" wrap="square" lIns="92723" tIns="92723" rIns="92723" bIns="92723" anchor="t" anchorCtr="0">
            <a:noAutofit/>
          </a:bodyPr>
          <a:lstStyle/>
          <a:p>
            <a:endParaRPr dirty="0"/>
          </a:p>
        </p:txBody>
      </p:sp>
      <p:sp>
        <p:nvSpPr>
          <p:cNvPr id="575" name="Google Shape;57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95325"/>
            <a:ext cx="6186488" cy="3481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35735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6:notes"/>
          <p:cNvSpPr txBox="1">
            <a:spLocks noGrp="1"/>
          </p:cNvSpPr>
          <p:nvPr>
            <p:ph type="body" idx="1"/>
          </p:nvPr>
        </p:nvSpPr>
        <p:spPr>
          <a:xfrm>
            <a:off x="694929" y="4408352"/>
            <a:ext cx="5559433" cy="4176333"/>
          </a:xfrm>
          <a:prstGeom prst="rect">
            <a:avLst/>
          </a:prstGeom>
        </p:spPr>
        <p:txBody>
          <a:bodyPr spcFirstLastPara="1" wrap="square" lIns="92723" tIns="92723" rIns="92723" bIns="92723" anchor="t" anchorCtr="0">
            <a:noAutofit/>
          </a:bodyPr>
          <a:lstStyle/>
          <a:p>
            <a:endParaRPr/>
          </a:p>
        </p:txBody>
      </p:sp>
      <p:sp>
        <p:nvSpPr>
          <p:cNvPr id="575" name="Google Shape;57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95325"/>
            <a:ext cx="6186488" cy="3481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70078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6:notes"/>
          <p:cNvSpPr txBox="1">
            <a:spLocks noGrp="1"/>
          </p:cNvSpPr>
          <p:nvPr>
            <p:ph type="body" idx="1"/>
          </p:nvPr>
        </p:nvSpPr>
        <p:spPr>
          <a:xfrm>
            <a:off x="694929" y="4408352"/>
            <a:ext cx="5559433" cy="4176333"/>
          </a:xfrm>
          <a:prstGeom prst="rect">
            <a:avLst/>
          </a:prstGeom>
        </p:spPr>
        <p:txBody>
          <a:bodyPr spcFirstLastPara="1" wrap="square" lIns="92723" tIns="92723" rIns="92723" bIns="92723" anchor="t" anchorCtr="0">
            <a:noAutofit/>
          </a:bodyPr>
          <a:lstStyle/>
          <a:p>
            <a:endParaRPr/>
          </a:p>
        </p:txBody>
      </p:sp>
      <p:sp>
        <p:nvSpPr>
          <p:cNvPr id="575" name="Google Shape;57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95325"/>
            <a:ext cx="6186488" cy="3481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61172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27301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6:notes"/>
          <p:cNvSpPr txBox="1">
            <a:spLocks noGrp="1"/>
          </p:cNvSpPr>
          <p:nvPr>
            <p:ph type="body" idx="1"/>
          </p:nvPr>
        </p:nvSpPr>
        <p:spPr>
          <a:xfrm>
            <a:off x="694929" y="4408352"/>
            <a:ext cx="5559433" cy="4176333"/>
          </a:xfrm>
          <a:prstGeom prst="rect">
            <a:avLst/>
          </a:prstGeom>
        </p:spPr>
        <p:txBody>
          <a:bodyPr spcFirstLastPara="1" wrap="square" lIns="92723" tIns="92723" rIns="92723" bIns="92723" anchor="t" anchorCtr="0">
            <a:noAutofit/>
          </a:bodyPr>
          <a:lstStyle/>
          <a:p>
            <a:endParaRPr/>
          </a:p>
        </p:txBody>
      </p:sp>
      <p:sp>
        <p:nvSpPr>
          <p:cNvPr id="575" name="Google Shape;57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95325"/>
            <a:ext cx="6186488" cy="3481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7702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3714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Supermarket – apples or sweets on the top shelf?</a:t>
            </a:r>
          </a:p>
          <a:p>
            <a:r>
              <a:rPr lang="en-GB" dirty="0"/>
              <a:t>School canteen </a:t>
            </a:r>
          </a:p>
          <a:p>
            <a:r>
              <a:rPr lang="en-GB" dirty="0"/>
              <a:t>Attractiveness Vegetables labelled with creative names Convenience Fresh fruits, located near the box, at eye level Normativity Question from the employee: "Would you like to try ... How about a vegetable?"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5C3EF-575F-433C-8CC3-69A91CFF68C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065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More common </a:t>
            </a:r>
            <a:r>
              <a:rPr lang="en-GB" dirty="0" err="1"/>
              <a:t>senseical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5C3EF-575F-433C-8CC3-69A91CFF68C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6278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Anchoring – rely on first piece of information given</a:t>
            </a:r>
          </a:p>
          <a:p>
            <a:endParaRPr lang="en-GB" dirty="0"/>
          </a:p>
          <a:p>
            <a:r>
              <a:rPr lang="en-GB" dirty="0"/>
              <a:t>Availability – perceive risk based on experience – so examples and stories about attacks can be effective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5C3EF-575F-433C-8CC3-69A91CFF68C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229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GB" dirty="0"/>
              <a:t>Timeliness / Salience</a:t>
            </a:r>
          </a:p>
          <a:p>
            <a:pPr marL="158750" indent="0">
              <a:buNone/>
            </a:pPr>
            <a:r>
              <a:rPr lang="en-GB" dirty="0">
                <a:sym typeface="Wingdings" panose="05000000000000000000" pitchFamily="2" charset="2"/>
              </a:rPr>
              <a:t>Actually prompt / more physically “nudge”</a:t>
            </a:r>
          </a:p>
          <a:p>
            <a:pPr marL="158750" indent="0">
              <a:buNone/>
            </a:pPr>
            <a:r>
              <a:rPr lang="en-GB" dirty="0">
                <a:sym typeface="Wingdings" panose="05000000000000000000" pitchFamily="2" charset="2"/>
              </a:rPr>
              <a:t>Context prompts and Action prompts</a:t>
            </a:r>
          </a:p>
          <a:p>
            <a:pPr marL="15875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1149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ym typeface="PT Sans"/>
              </a:rPr>
              <a:t>Key to preventing phishing is both a healthy scepticism and users pausing to think before acting on an email.</a:t>
            </a:r>
          </a:p>
          <a:p>
            <a:endParaRPr lang="en-GB" dirty="0"/>
          </a:p>
          <a:p>
            <a:endParaRPr lang="en-GB" dirty="0"/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One of the best behaviours to encourage in users, that supports thinking before they click, is to report suspicious emails.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/>
              <a:t>However most IT/Security teams don’t have time to respond and without a reward for good behaviour users stop reporting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F56261-09C0-4394-926A-E2527EDF9BE8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9806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GB" dirty="0"/>
              <a:t>Ready.</a:t>
            </a:r>
          </a:p>
          <a:p>
            <a:pPr marL="158750" indent="0">
              <a:buNone/>
            </a:pPr>
            <a:r>
              <a:rPr lang="en-GB" dirty="0"/>
              <a:t>Again, timeliness is key.</a:t>
            </a:r>
          </a:p>
          <a:p>
            <a:pPr marL="158750" indent="0">
              <a:buNone/>
            </a:pPr>
            <a:r>
              <a:rPr lang="en-GB" dirty="0"/>
              <a:t>In email</a:t>
            </a:r>
          </a:p>
          <a:p>
            <a:pPr marL="158750" indent="0">
              <a:buNone/>
            </a:pPr>
            <a:r>
              <a:rPr lang="en-GB" dirty="0"/>
              <a:t>A phishing button is quite a good prompt.</a:t>
            </a:r>
          </a:p>
          <a:p>
            <a:pPr marL="158750" indent="0">
              <a:buNone/>
            </a:pPr>
            <a:r>
              <a:rPr lang="en-GB" dirty="0"/>
              <a:t>The prompt is along the lines of “you’re in email. Remember that some of those emails could be dodgy.”</a:t>
            </a:r>
          </a:p>
          <a:p>
            <a:pPr marL="158750" indent="0">
              <a:buNone/>
            </a:pPr>
            <a:endParaRPr lang="en-GB" dirty="0"/>
          </a:p>
          <a:p>
            <a:pPr marL="158750" indent="0">
              <a:buNone/>
            </a:pPr>
            <a:r>
              <a:rPr lang="en-GB" dirty="0"/>
              <a:t>Easy.</a:t>
            </a:r>
          </a:p>
          <a:p>
            <a:pPr marL="158750" indent="0">
              <a:buNone/>
            </a:pPr>
            <a:r>
              <a:rPr lang="en-GB" dirty="0"/>
              <a:t>Key thing is not to over-complicate. </a:t>
            </a:r>
          </a:p>
          <a:p>
            <a:pPr marL="158750" indent="0">
              <a:buNone/>
            </a:pPr>
            <a:r>
              <a:rPr lang="en-GB" dirty="0"/>
              <a:t>Can be tempting to try to make everybody an expert in spotting phishing. </a:t>
            </a:r>
          </a:p>
          <a:p>
            <a:pPr marL="158750" indent="0">
              <a:buNone/>
            </a:pPr>
            <a:r>
              <a:rPr lang="en-GB" dirty="0"/>
              <a:t>But better to focus more on the fact that you can’t trust all emails.</a:t>
            </a:r>
          </a:p>
          <a:p>
            <a:pPr marL="158750" indent="0">
              <a:buNone/>
            </a:pPr>
            <a:r>
              <a:rPr lang="en-GB" dirty="0"/>
              <a:t>And provide a simple action to perform if you have any doubts - report</a:t>
            </a:r>
          </a:p>
          <a:p>
            <a:pPr marL="158750" indent="0">
              <a:buNone/>
            </a:pPr>
            <a:endParaRPr lang="en-GB" dirty="0"/>
          </a:p>
          <a:p>
            <a:pPr marL="158750" indent="0">
              <a:buNone/>
            </a:pPr>
            <a:r>
              <a:rPr lang="en-GB" dirty="0"/>
              <a:t>Willing.</a:t>
            </a:r>
          </a:p>
          <a:p>
            <a:pPr marL="158750" indent="0">
              <a:buNone/>
            </a:pPr>
            <a:r>
              <a:rPr lang="en-GB" dirty="0"/>
              <a:t>Drive threat appraisal. </a:t>
            </a:r>
          </a:p>
          <a:p>
            <a:pPr marL="158750" indent="0">
              <a:buNone/>
            </a:pPr>
            <a:r>
              <a:rPr lang="en-GB" dirty="0"/>
              <a:t>Make people aware of how many received. Make the threat real.</a:t>
            </a:r>
          </a:p>
          <a:p>
            <a:pPr marL="158750" indent="0">
              <a:buNone/>
            </a:pPr>
            <a:r>
              <a:rPr lang="en-GB" dirty="0"/>
              <a:t>Maybe distribute actual examples. Amazing how many security awareness courses are based on showing people cartoon drawings of emails. Find a way to show them the real thing.</a:t>
            </a:r>
          </a:p>
          <a:p>
            <a:pPr marL="158750" indent="0">
              <a:buNone/>
            </a:pPr>
            <a:r>
              <a:rPr lang="en-GB" dirty="0"/>
              <a:t>Social proof.  How many reports are received. And stopped by your team (can play to reciprocity cognitive bias)</a:t>
            </a:r>
          </a:p>
          <a:p>
            <a:pPr marL="158750" indent="0">
              <a:buNone/>
            </a:pPr>
            <a:endParaRPr lang="en-GB" dirty="0"/>
          </a:p>
          <a:p>
            <a:pPr marL="15875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3004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Timely reminder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Easy to digest – 30 seconds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Easy action – report it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Motivation – social proof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GB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Timelines / salience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Measure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Have seen click rates half after only 3 months</a:t>
            </a:r>
            <a:endParaRPr dirty="0"/>
          </a:p>
        </p:txBody>
      </p:sp>
      <p:sp>
        <p:nvSpPr>
          <p:cNvPr id="575" name="Google Shape;57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8277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17E71-2971-FD8D-4E24-E267ABDAE9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3B2488-672C-DD5E-A5B3-25392ADAB3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6B623-8AA0-075F-96BB-8DE6829D8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67670" y="6482778"/>
            <a:ext cx="2743200" cy="365125"/>
          </a:xfrm>
        </p:spPr>
        <p:txBody>
          <a:bodyPr/>
          <a:lstStyle/>
          <a:p>
            <a:fld id="{231AE114-106B-4FB3-9198-E0B493C540B3}" type="slidenum">
              <a:rPr lang="en-GB" smtClean="0"/>
              <a:t>‹#›</a:t>
            </a:fld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3855290C-BC45-A32C-6594-AFAC8331F9A1}"/>
              </a:ext>
            </a:extLst>
          </p:cNvPr>
          <p:cNvSpPr txBox="1">
            <a:spLocks/>
          </p:cNvSpPr>
          <p:nvPr userDrawn="1"/>
        </p:nvSpPr>
        <p:spPr>
          <a:xfrm>
            <a:off x="6607731" y="6500823"/>
            <a:ext cx="5441989" cy="40350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37070" indent="-23072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Font typeface="Arial" charset="0"/>
              <a:buChar char="•"/>
              <a:tabLst/>
              <a:defRPr sz="2667" kern="1200">
                <a:solidFill>
                  <a:schemeClr val="bg1">
                    <a:lumMod val="8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717560" indent="-21802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80000"/>
              <a:buFont typeface="Arial" charset="0"/>
              <a:buChar char="•"/>
              <a:tabLst/>
              <a:defRPr sz="1867" kern="1200">
                <a:solidFill>
                  <a:schemeClr val="bg1">
                    <a:lumMod val="8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237070" indent="-23072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Font typeface="Arial" charset="0"/>
              <a:buChar char="•"/>
              <a:tabLst/>
              <a:defRPr sz="1867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82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43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45717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  <a:defRPr/>
            </a:pPr>
            <a:r>
              <a:rPr lang="en-GB" sz="1070" kern="0" dirty="0">
                <a:solidFill>
                  <a:prstClr val="white"/>
                </a:solidFill>
                <a:cs typeface="Arial"/>
                <a:sym typeface="Arial"/>
              </a:rPr>
              <a:t>Copyright © Think Cyber Security Ltd 2023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560656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46E30-EF66-0AC1-CA1E-C3CFA4596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D79CD7-C524-CB10-28D5-C4D59F8903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49781E-79D1-71BA-903E-2441C7E818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2CC03F-2080-643B-26E9-76A84ED56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DCAE8-9437-2B85-7202-3ECBC4DB2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AE114-106B-4FB3-9198-E0B493C540B3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59CC154-DF5D-7B1F-3564-D8C080D415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62" y="6283679"/>
            <a:ext cx="1957526" cy="461758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AB7F6BA1-FAB7-074E-5E23-5F2456E47767}"/>
              </a:ext>
            </a:extLst>
          </p:cNvPr>
          <p:cNvSpPr txBox="1">
            <a:spLocks/>
          </p:cNvSpPr>
          <p:nvPr userDrawn="1"/>
        </p:nvSpPr>
        <p:spPr>
          <a:xfrm>
            <a:off x="6659685" y="6494070"/>
            <a:ext cx="5441989" cy="40350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37070" indent="-23072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Font typeface="Arial" charset="0"/>
              <a:buChar char="•"/>
              <a:tabLst/>
              <a:defRPr sz="2667" kern="1200">
                <a:solidFill>
                  <a:schemeClr val="bg1">
                    <a:lumMod val="8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717560" indent="-21802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80000"/>
              <a:buFont typeface="Arial" charset="0"/>
              <a:buChar char="•"/>
              <a:tabLst/>
              <a:defRPr sz="1867" kern="1200">
                <a:solidFill>
                  <a:schemeClr val="bg1">
                    <a:lumMod val="8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237070" indent="-23072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Font typeface="Arial" charset="0"/>
              <a:buChar char="•"/>
              <a:tabLst/>
              <a:defRPr sz="1867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82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43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45717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  <a:defRPr/>
            </a:pPr>
            <a:r>
              <a:rPr lang="en-GB" sz="1070" kern="0" dirty="0">
                <a:solidFill>
                  <a:prstClr val="white"/>
                </a:solidFill>
                <a:cs typeface="Arial"/>
                <a:sym typeface="Arial"/>
              </a:rPr>
              <a:t>Copyright © Think Cyber Security Ltd 2023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882558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8CE08E-9C03-AAC3-3CCE-F253B59F1A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314072-D2F7-5501-7A66-8127707A7A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E07780-483A-4BC1-FA3C-8E64F70A30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58B9C-B7E6-976F-BA65-44B9C1A5C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4F1A7-6A06-C9A6-6E02-90A41D64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AE114-106B-4FB3-9198-E0B493C540B3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013D7EF9-6111-5048-68C6-104CD87722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62" y="6283679"/>
            <a:ext cx="1957526" cy="461758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2BFCFC86-670E-78DC-A602-2CF52F36025D}"/>
              </a:ext>
            </a:extLst>
          </p:cNvPr>
          <p:cNvSpPr txBox="1">
            <a:spLocks/>
          </p:cNvSpPr>
          <p:nvPr userDrawn="1"/>
        </p:nvSpPr>
        <p:spPr>
          <a:xfrm>
            <a:off x="6659685" y="6494070"/>
            <a:ext cx="5441989" cy="40350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37070" indent="-23072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Font typeface="Arial" charset="0"/>
              <a:buChar char="•"/>
              <a:tabLst/>
              <a:defRPr sz="2667" kern="1200">
                <a:solidFill>
                  <a:schemeClr val="bg1">
                    <a:lumMod val="8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717560" indent="-21802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80000"/>
              <a:buFont typeface="Arial" charset="0"/>
              <a:buChar char="•"/>
              <a:tabLst/>
              <a:defRPr sz="1867" kern="1200">
                <a:solidFill>
                  <a:schemeClr val="bg1">
                    <a:lumMod val="8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237070" indent="-23072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Font typeface="Arial" charset="0"/>
              <a:buChar char="•"/>
              <a:tabLst/>
              <a:defRPr sz="1867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82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43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45717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  <a:defRPr/>
            </a:pPr>
            <a:r>
              <a:rPr lang="en-GB" sz="1070" kern="0" dirty="0">
                <a:solidFill>
                  <a:prstClr val="white"/>
                </a:solidFill>
                <a:cs typeface="Arial"/>
                <a:sym typeface="Arial"/>
              </a:rPr>
              <a:t>Copyright © Think Cyber Security Ltd 2023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129130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. BODY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344001" y="1520933"/>
            <a:ext cx="9698567" cy="4223743"/>
          </a:xfrm>
          <a:prstGeom prst="rect">
            <a:avLst/>
          </a:prstGeom>
        </p:spPr>
        <p:txBody>
          <a:bodyPr lIns="0"/>
          <a:lstStyle>
            <a:lvl1pPr marL="237070" indent="-230720" algn="l">
              <a:spcAft>
                <a:spcPts val="400"/>
              </a:spcAft>
              <a:buFont typeface="Arial" charset="0"/>
              <a:buChar char="•"/>
              <a:tabLst/>
              <a:defRPr sz="2667">
                <a:solidFill>
                  <a:schemeClr val="bg1">
                    <a:lumMod val="85000"/>
                  </a:schemeClr>
                </a:solidFill>
                <a:latin typeface="Raleway" panose="020B0503030101060003" pitchFamily="34" charset="0"/>
              </a:defRPr>
            </a:lvl1pPr>
            <a:lvl2pPr marL="717560" indent="-218020" algn="l">
              <a:spcBef>
                <a:spcPts val="0"/>
              </a:spcBef>
              <a:spcAft>
                <a:spcPts val="400"/>
              </a:spcAft>
              <a:buSzPct val="80000"/>
              <a:buFont typeface="Arial" charset="0"/>
              <a:buChar char="•"/>
              <a:tabLst/>
              <a:defRPr sz="1867">
                <a:solidFill>
                  <a:schemeClr val="bg1">
                    <a:lumMod val="85000"/>
                  </a:schemeClr>
                </a:solidFill>
                <a:latin typeface="Raleway" panose="020B0503030101060003" pitchFamily="34" charset="0"/>
              </a:defRPr>
            </a:lvl2pPr>
            <a:lvl3pPr marL="237070" indent="-230720" algn="l">
              <a:spcAft>
                <a:spcPts val="800"/>
              </a:spcAft>
              <a:buFont typeface="Arial" charset="0"/>
              <a:buChar char="•"/>
              <a:tabLst/>
              <a:defRPr sz="1867">
                <a:solidFill>
                  <a:schemeClr val="bg1">
                    <a:lumMod val="95000"/>
                  </a:schemeClr>
                </a:solidFill>
              </a:defRPr>
            </a:lvl3pPr>
            <a:lvl4pPr marL="1828823" indent="0">
              <a:buNone/>
              <a:defRPr sz="1867">
                <a:solidFill>
                  <a:schemeClr val="bg1">
                    <a:lumMod val="95000"/>
                  </a:schemeClr>
                </a:solidFill>
              </a:defRPr>
            </a:lvl4pPr>
            <a:lvl5pPr marL="2438431" indent="0">
              <a:buNone/>
              <a:defRPr sz="1867"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344001" y="591734"/>
            <a:ext cx="9698567" cy="816800"/>
          </a:xfrm>
          <a:prstGeom prst="rect">
            <a:avLst/>
          </a:prstGeom>
        </p:spPr>
        <p:txBody>
          <a:bodyPr lIns="0" anchor="b" anchorCtr="0"/>
          <a:lstStyle>
            <a:lvl1pPr marL="0" indent="0" algn="l">
              <a:buNone/>
              <a:defRPr sz="2934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609608" indent="0">
              <a:buNone/>
              <a:defRPr>
                <a:solidFill>
                  <a:schemeClr val="bg1"/>
                </a:solidFill>
              </a:defRPr>
            </a:lvl2pPr>
            <a:lvl3pPr marL="1219215" indent="0">
              <a:buNone/>
              <a:defRPr>
                <a:solidFill>
                  <a:schemeClr val="bg1"/>
                </a:solidFill>
              </a:defRPr>
            </a:lvl3pPr>
            <a:lvl4pPr marL="1828823" indent="0">
              <a:buNone/>
              <a:defRPr>
                <a:solidFill>
                  <a:schemeClr val="bg1"/>
                </a:solidFill>
              </a:defRPr>
            </a:lvl4pPr>
            <a:lvl5pPr marL="2438431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headlines</a:t>
            </a: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E0DCCAEB-6A93-E7E2-B66C-1CBD4ABA6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D5E9EA6-656D-D051-F55B-0C220147A5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62" y="6283679"/>
            <a:ext cx="1957526" cy="461758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955331E3-9461-B36B-CC01-A56CBCCC6E8C}"/>
              </a:ext>
            </a:extLst>
          </p:cNvPr>
          <p:cNvSpPr txBox="1">
            <a:spLocks/>
          </p:cNvSpPr>
          <p:nvPr userDrawn="1"/>
        </p:nvSpPr>
        <p:spPr>
          <a:xfrm>
            <a:off x="6659685" y="6494070"/>
            <a:ext cx="5441989" cy="40350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37070" indent="-23072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Font typeface="Arial" charset="0"/>
              <a:buChar char="•"/>
              <a:tabLst/>
              <a:defRPr sz="2667" kern="1200">
                <a:solidFill>
                  <a:schemeClr val="bg1">
                    <a:lumMod val="8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717560" indent="-21802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80000"/>
              <a:buFont typeface="Arial" charset="0"/>
              <a:buChar char="•"/>
              <a:tabLst/>
              <a:defRPr sz="1867" kern="1200">
                <a:solidFill>
                  <a:schemeClr val="bg1">
                    <a:lumMod val="8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237070" indent="-23072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Font typeface="Arial" charset="0"/>
              <a:buChar char="•"/>
              <a:tabLst/>
              <a:defRPr sz="1867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82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43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45717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  <a:defRPr/>
            </a:pPr>
            <a:r>
              <a:rPr lang="en-GB" sz="1070" kern="0" dirty="0">
                <a:solidFill>
                  <a:prstClr val="white"/>
                </a:solidFill>
                <a:cs typeface="Arial"/>
                <a:sym typeface="Arial"/>
              </a:rPr>
              <a:t>Copyright © Think Cyber Security Ltd 2023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346426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9"/>
          <p:cNvSpPr>
            <a:spLocks noGrp="1"/>
          </p:cNvSpPr>
          <p:nvPr>
            <p:ph sz="quarter" idx="11"/>
          </p:nvPr>
        </p:nvSpPr>
        <p:spPr>
          <a:xfrm>
            <a:off x="1" y="0"/>
            <a:ext cx="6192011" cy="6858000"/>
          </a:xfrm>
          <a:prstGeom prst="rect">
            <a:avLst/>
          </a:prstGeom>
        </p:spPr>
        <p:txBody>
          <a:bodyPr lIns="180000" tIns="540000" rIns="180000" bIns="540000" anchor="ctr" anchorCtr="0"/>
          <a:lstStyle>
            <a:lvl1pPr marL="0" indent="0" algn="ctr">
              <a:buNone/>
              <a:defRPr sz="2400">
                <a:latin typeface="Raleway" panose="020B0503030101060003" pitchFamily="34" charset="0"/>
              </a:defRPr>
            </a:lvl1pPr>
            <a:lvl2pPr marL="609593" indent="0">
              <a:buNone/>
              <a:defRPr/>
            </a:lvl2pPr>
            <a:lvl3pPr marL="1219184" indent="0">
              <a:buNone/>
              <a:defRPr/>
            </a:lvl3pPr>
            <a:lvl4pPr marL="1828777" indent="0">
              <a:buNone/>
              <a:defRPr/>
            </a:lvl4pPr>
            <a:lvl5pPr marL="243837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576055" y="1520934"/>
            <a:ext cx="4992555" cy="4223743"/>
          </a:xfrm>
          <a:prstGeom prst="rect">
            <a:avLst/>
          </a:prstGeom>
        </p:spPr>
        <p:txBody>
          <a:bodyPr lIns="0"/>
          <a:lstStyle>
            <a:lvl1pPr marL="6351" indent="0" algn="l">
              <a:spcAft>
                <a:spcPts val="400"/>
              </a:spcAft>
              <a:buFont typeface="Arial" charset="0"/>
              <a:buNone/>
              <a:tabLst/>
              <a:defRPr sz="2400">
                <a:solidFill>
                  <a:schemeClr val="bg1">
                    <a:lumMod val="85000"/>
                  </a:schemeClr>
                </a:solidFill>
                <a:latin typeface="Raleway" panose="020B0503030101060003" pitchFamily="34" charset="0"/>
              </a:defRPr>
            </a:lvl1pPr>
            <a:lvl2pPr marL="499528" indent="0" algn="l">
              <a:spcBef>
                <a:spcPts val="0"/>
              </a:spcBef>
              <a:spcAft>
                <a:spcPts val="400"/>
              </a:spcAft>
              <a:buSzPct val="80000"/>
              <a:buFont typeface="Arial" charset="0"/>
              <a:buNone/>
              <a:tabLst/>
              <a:defRPr sz="1867">
                <a:solidFill>
                  <a:schemeClr val="bg1">
                    <a:lumMod val="85000"/>
                  </a:schemeClr>
                </a:solidFill>
              </a:defRPr>
            </a:lvl2pPr>
            <a:lvl3pPr marL="237065" indent="-230714" algn="l">
              <a:spcAft>
                <a:spcPts val="800"/>
              </a:spcAft>
              <a:buFont typeface="Arial" charset="0"/>
              <a:buChar char="•"/>
              <a:tabLst/>
              <a:defRPr sz="1867">
                <a:solidFill>
                  <a:schemeClr val="bg1">
                    <a:lumMod val="95000"/>
                  </a:schemeClr>
                </a:solidFill>
              </a:defRPr>
            </a:lvl3pPr>
            <a:lvl4pPr marL="1828777" indent="0">
              <a:buNone/>
              <a:defRPr sz="1867">
                <a:solidFill>
                  <a:schemeClr val="bg1">
                    <a:lumMod val="95000"/>
                  </a:schemeClr>
                </a:solidFill>
              </a:defRPr>
            </a:lvl4pPr>
            <a:lvl5pPr marL="2438370" indent="0">
              <a:buNone/>
              <a:defRPr sz="1867"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576055" y="591735"/>
            <a:ext cx="4992555" cy="816800"/>
          </a:xfrm>
          <a:prstGeom prst="rect">
            <a:avLst/>
          </a:prstGeom>
        </p:spPr>
        <p:txBody>
          <a:bodyPr lIns="0" anchor="b" anchorCtr="0"/>
          <a:lstStyle>
            <a:lvl1pPr marL="0" indent="0" algn="l">
              <a:buNone/>
              <a:defRPr sz="2935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609593" indent="0">
              <a:buNone/>
              <a:defRPr>
                <a:solidFill>
                  <a:schemeClr val="bg1"/>
                </a:solidFill>
              </a:defRPr>
            </a:lvl2pPr>
            <a:lvl3pPr marL="1219184" indent="0">
              <a:buNone/>
              <a:defRPr>
                <a:solidFill>
                  <a:schemeClr val="bg1"/>
                </a:solidFill>
              </a:defRPr>
            </a:lvl3pPr>
            <a:lvl4pPr marL="1828777" indent="0">
              <a:buNone/>
              <a:defRPr>
                <a:solidFill>
                  <a:schemeClr val="bg1"/>
                </a:solidFill>
              </a:defRPr>
            </a:lvl4pPr>
            <a:lvl5pPr marL="243837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headlines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30A37711-15C6-FC8E-881C-31EFFA794F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62" y="6283679"/>
            <a:ext cx="1957526" cy="461758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04CF3837-75EB-C41F-CA61-97AFE1CB2F8E}"/>
              </a:ext>
            </a:extLst>
          </p:cNvPr>
          <p:cNvSpPr txBox="1">
            <a:spLocks/>
          </p:cNvSpPr>
          <p:nvPr userDrawn="1"/>
        </p:nvSpPr>
        <p:spPr>
          <a:xfrm>
            <a:off x="6659685" y="6494070"/>
            <a:ext cx="5441989" cy="40350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37070" indent="-23072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Font typeface="Arial" charset="0"/>
              <a:buChar char="•"/>
              <a:tabLst/>
              <a:defRPr sz="2667" kern="1200">
                <a:solidFill>
                  <a:schemeClr val="bg1">
                    <a:lumMod val="8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717560" indent="-21802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80000"/>
              <a:buFont typeface="Arial" charset="0"/>
              <a:buChar char="•"/>
              <a:tabLst/>
              <a:defRPr sz="1867" kern="1200">
                <a:solidFill>
                  <a:schemeClr val="bg1">
                    <a:lumMod val="8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237070" indent="-23072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Font typeface="Arial" charset="0"/>
              <a:buChar char="•"/>
              <a:tabLst/>
              <a:defRPr sz="1867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82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43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45717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  <a:defRPr/>
            </a:pPr>
            <a:r>
              <a:rPr lang="en-GB" sz="1070" kern="0" dirty="0">
                <a:solidFill>
                  <a:prstClr val="white"/>
                </a:solidFill>
                <a:cs typeface="Arial"/>
                <a:sym typeface="Arial"/>
              </a:rPr>
              <a:t>Copyright © Think Cyber Security Ltd 2023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658508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. HIGH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344001" y="1557502"/>
            <a:ext cx="9698567" cy="2027643"/>
          </a:xfrm>
          <a:prstGeom prst="rect">
            <a:avLst/>
          </a:prstGeom>
        </p:spPr>
        <p:txBody>
          <a:bodyPr lIns="0"/>
          <a:lstStyle>
            <a:lvl1pPr marL="6350" indent="0" algn="l">
              <a:spcAft>
                <a:spcPts val="400"/>
              </a:spcAft>
              <a:buFont typeface="Arial" charset="0"/>
              <a:buNone/>
              <a:tabLst/>
              <a:defRPr sz="2667">
                <a:solidFill>
                  <a:schemeClr val="bg1">
                    <a:lumMod val="85000"/>
                  </a:schemeClr>
                </a:solidFill>
                <a:latin typeface="Raleway" panose="020B0503030101060003" pitchFamily="34" charset="0"/>
              </a:defRPr>
            </a:lvl1pPr>
            <a:lvl2pPr marL="499540" indent="0" algn="l">
              <a:spcBef>
                <a:spcPts val="0"/>
              </a:spcBef>
              <a:spcAft>
                <a:spcPts val="400"/>
              </a:spcAft>
              <a:buSzPct val="80000"/>
              <a:buFont typeface="Arial" charset="0"/>
              <a:buNone/>
              <a:tabLst/>
              <a:defRPr sz="1867">
                <a:solidFill>
                  <a:schemeClr val="bg1">
                    <a:lumMod val="85000"/>
                  </a:schemeClr>
                </a:solidFill>
              </a:defRPr>
            </a:lvl2pPr>
            <a:lvl3pPr marL="237070" indent="-230720" algn="l">
              <a:spcAft>
                <a:spcPts val="800"/>
              </a:spcAft>
              <a:buFont typeface="Arial" charset="0"/>
              <a:buChar char="•"/>
              <a:tabLst/>
              <a:defRPr sz="1867">
                <a:solidFill>
                  <a:schemeClr val="bg1">
                    <a:lumMod val="95000"/>
                  </a:schemeClr>
                </a:solidFill>
              </a:defRPr>
            </a:lvl3pPr>
            <a:lvl4pPr marL="1828823" indent="0">
              <a:buNone/>
              <a:defRPr sz="1867">
                <a:solidFill>
                  <a:schemeClr val="bg1">
                    <a:lumMod val="95000"/>
                  </a:schemeClr>
                </a:solidFill>
              </a:defRPr>
            </a:lvl4pPr>
            <a:lvl5pPr marL="2438431" indent="0">
              <a:buNone/>
              <a:defRPr sz="1867"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344001" y="740702"/>
            <a:ext cx="9698567" cy="816800"/>
          </a:xfrm>
          <a:prstGeom prst="rect">
            <a:avLst/>
          </a:prstGeom>
        </p:spPr>
        <p:txBody>
          <a:bodyPr lIns="0" anchor="b" anchorCtr="0"/>
          <a:lstStyle>
            <a:lvl1pPr marL="0" indent="0" algn="l">
              <a:buNone/>
              <a:defRPr sz="4267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609608" indent="0">
              <a:buNone/>
              <a:defRPr>
                <a:solidFill>
                  <a:schemeClr val="bg1"/>
                </a:solidFill>
              </a:defRPr>
            </a:lvl2pPr>
            <a:lvl3pPr marL="1219215" indent="0">
              <a:buNone/>
              <a:defRPr>
                <a:solidFill>
                  <a:schemeClr val="bg1"/>
                </a:solidFill>
              </a:defRPr>
            </a:lvl3pPr>
            <a:lvl4pPr marL="1828823" indent="0">
              <a:buNone/>
              <a:defRPr>
                <a:solidFill>
                  <a:schemeClr val="bg1"/>
                </a:solidFill>
              </a:defRPr>
            </a:lvl4pPr>
            <a:lvl5pPr marL="2438431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headlines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CD62792-611C-B3A3-2CAB-51A016D272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62" y="6283679"/>
            <a:ext cx="1957526" cy="461758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8D07DB3-8BC2-011F-1F3E-408F3C562F7D}"/>
              </a:ext>
            </a:extLst>
          </p:cNvPr>
          <p:cNvSpPr txBox="1">
            <a:spLocks/>
          </p:cNvSpPr>
          <p:nvPr userDrawn="1"/>
        </p:nvSpPr>
        <p:spPr>
          <a:xfrm>
            <a:off x="6659685" y="6494070"/>
            <a:ext cx="5441989" cy="40350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37070" indent="-23072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Font typeface="Arial" charset="0"/>
              <a:buChar char="•"/>
              <a:tabLst/>
              <a:defRPr sz="2667" kern="1200">
                <a:solidFill>
                  <a:schemeClr val="bg1">
                    <a:lumMod val="8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717560" indent="-21802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80000"/>
              <a:buFont typeface="Arial" charset="0"/>
              <a:buChar char="•"/>
              <a:tabLst/>
              <a:defRPr sz="1867" kern="1200">
                <a:solidFill>
                  <a:schemeClr val="bg1">
                    <a:lumMod val="8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237070" indent="-23072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Font typeface="Arial" charset="0"/>
              <a:buChar char="•"/>
              <a:tabLst/>
              <a:defRPr sz="1867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82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43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45717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  <a:defRPr/>
            </a:pPr>
            <a:r>
              <a:rPr lang="en-GB" sz="1070" kern="0" dirty="0">
                <a:solidFill>
                  <a:prstClr val="white"/>
                </a:solidFill>
                <a:cs typeface="Arial"/>
                <a:sym typeface="Arial"/>
              </a:rPr>
              <a:t>Copyright © Think Cyber Security Ltd 2023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923881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.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344001" y="591734"/>
            <a:ext cx="9698567" cy="816800"/>
          </a:xfrm>
          <a:prstGeom prst="rect">
            <a:avLst/>
          </a:prstGeom>
        </p:spPr>
        <p:txBody>
          <a:bodyPr lIns="0" anchor="b" anchorCtr="0"/>
          <a:lstStyle>
            <a:lvl1pPr marL="0" indent="0" algn="l">
              <a:buNone/>
              <a:defRPr sz="2934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609608" indent="0">
              <a:buNone/>
              <a:defRPr>
                <a:solidFill>
                  <a:schemeClr val="bg1"/>
                </a:solidFill>
              </a:defRPr>
            </a:lvl2pPr>
            <a:lvl3pPr marL="1219215" indent="0">
              <a:buNone/>
              <a:defRPr>
                <a:solidFill>
                  <a:schemeClr val="bg1"/>
                </a:solidFill>
              </a:defRPr>
            </a:lvl3pPr>
            <a:lvl4pPr marL="1828823" indent="0">
              <a:buNone/>
              <a:defRPr>
                <a:solidFill>
                  <a:schemeClr val="bg1"/>
                </a:solidFill>
              </a:defRPr>
            </a:lvl4pPr>
            <a:lvl5pPr marL="2438431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headlines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DFB9AE8-7DE5-7825-650C-27726F7250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62" y="6283679"/>
            <a:ext cx="1957526" cy="461758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7229015-AFA5-2BAE-4085-9301E09E0BDC}"/>
              </a:ext>
            </a:extLst>
          </p:cNvPr>
          <p:cNvSpPr txBox="1">
            <a:spLocks/>
          </p:cNvSpPr>
          <p:nvPr userDrawn="1"/>
        </p:nvSpPr>
        <p:spPr>
          <a:xfrm>
            <a:off x="6659685" y="6494070"/>
            <a:ext cx="5441989" cy="40350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37070" indent="-23072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Font typeface="Arial" charset="0"/>
              <a:buChar char="•"/>
              <a:tabLst/>
              <a:defRPr sz="2667" kern="1200">
                <a:solidFill>
                  <a:schemeClr val="bg1">
                    <a:lumMod val="8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717560" indent="-21802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80000"/>
              <a:buFont typeface="Arial" charset="0"/>
              <a:buChar char="•"/>
              <a:tabLst/>
              <a:defRPr sz="1867" kern="1200">
                <a:solidFill>
                  <a:schemeClr val="bg1">
                    <a:lumMod val="8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237070" indent="-23072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Font typeface="Arial" charset="0"/>
              <a:buChar char="•"/>
              <a:tabLst/>
              <a:defRPr sz="1867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82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43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45717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  <a:defRPr/>
            </a:pPr>
            <a:r>
              <a:rPr lang="en-GB" sz="1070" kern="0" dirty="0">
                <a:solidFill>
                  <a:prstClr val="white"/>
                </a:solidFill>
                <a:cs typeface="Arial"/>
                <a:sym typeface="Arial"/>
              </a:rPr>
              <a:t>Copyright © Think Cyber Security Ltd 2023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70959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. LOW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344001" y="3189683"/>
            <a:ext cx="9698567" cy="2027643"/>
          </a:xfrm>
          <a:prstGeom prst="rect">
            <a:avLst/>
          </a:prstGeom>
        </p:spPr>
        <p:txBody>
          <a:bodyPr lIns="0"/>
          <a:lstStyle>
            <a:lvl1pPr marL="6350" indent="0" algn="l">
              <a:spcAft>
                <a:spcPts val="400"/>
              </a:spcAft>
              <a:buFont typeface="Arial" charset="0"/>
              <a:buNone/>
              <a:tabLst/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0"/>
              </a:defRPr>
            </a:lvl1pPr>
            <a:lvl2pPr marL="499540" indent="0" algn="l">
              <a:spcBef>
                <a:spcPts val="0"/>
              </a:spcBef>
              <a:spcAft>
                <a:spcPts val="400"/>
              </a:spcAft>
              <a:buSzPct val="80000"/>
              <a:buFont typeface="Arial" charset="0"/>
              <a:buNone/>
              <a:tabLst/>
              <a:defRPr sz="1867">
                <a:solidFill>
                  <a:schemeClr val="bg1">
                    <a:lumMod val="85000"/>
                  </a:schemeClr>
                </a:solidFill>
              </a:defRPr>
            </a:lvl2pPr>
            <a:lvl3pPr marL="237070" indent="-230720" algn="l">
              <a:spcAft>
                <a:spcPts val="800"/>
              </a:spcAft>
              <a:buFont typeface="Arial" charset="0"/>
              <a:buChar char="•"/>
              <a:tabLst/>
              <a:defRPr sz="1867">
                <a:solidFill>
                  <a:schemeClr val="bg1">
                    <a:lumMod val="95000"/>
                  </a:schemeClr>
                </a:solidFill>
              </a:defRPr>
            </a:lvl3pPr>
            <a:lvl4pPr marL="1828823" indent="0">
              <a:buNone/>
              <a:defRPr sz="1867">
                <a:solidFill>
                  <a:schemeClr val="bg1">
                    <a:lumMod val="95000"/>
                  </a:schemeClr>
                </a:solidFill>
              </a:defRPr>
            </a:lvl4pPr>
            <a:lvl5pPr marL="2438431" indent="0">
              <a:buNone/>
              <a:defRPr sz="1867"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344001" y="2372883"/>
            <a:ext cx="9698567" cy="816800"/>
          </a:xfrm>
          <a:prstGeom prst="rect">
            <a:avLst/>
          </a:prstGeom>
        </p:spPr>
        <p:txBody>
          <a:bodyPr lIns="0" anchor="b" anchorCtr="0"/>
          <a:lstStyle>
            <a:lvl1pPr marL="0" indent="0" algn="l">
              <a:buNone/>
              <a:defRPr sz="4267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609608" indent="0">
              <a:buNone/>
              <a:defRPr>
                <a:solidFill>
                  <a:schemeClr val="bg1"/>
                </a:solidFill>
              </a:defRPr>
            </a:lvl2pPr>
            <a:lvl3pPr marL="1219215" indent="0">
              <a:buNone/>
              <a:defRPr>
                <a:solidFill>
                  <a:schemeClr val="bg1"/>
                </a:solidFill>
              </a:defRPr>
            </a:lvl3pPr>
            <a:lvl4pPr marL="1828823" indent="0">
              <a:buNone/>
              <a:defRPr>
                <a:solidFill>
                  <a:schemeClr val="bg1"/>
                </a:solidFill>
              </a:defRPr>
            </a:lvl4pPr>
            <a:lvl5pPr marL="2438431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headlines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29F9C2B-EE5A-603B-8C65-8C3E78F084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62" y="6283679"/>
            <a:ext cx="1957526" cy="461758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6184FF01-132E-9A4B-48E2-0F15062C8D45}"/>
              </a:ext>
            </a:extLst>
          </p:cNvPr>
          <p:cNvSpPr txBox="1">
            <a:spLocks/>
          </p:cNvSpPr>
          <p:nvPr userDrawn="1"/>
        </p:nvSpPr>
        <p:spPr>
          <a:xfrm>
            <a:off x="6659685" y="6494070"/>
            <a:ext cx="5441989" cy="40350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37070" indent="-23072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Font typeface="Arial" charset="0"/>
              <a:buChar char="•"/>
              <a:tabLst/>
              <a:defRPr sz="2667" kern="1200">
                <a:solidFill>
                  <a:schemeClr val="bg1">
                    <a:lumMod val="8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717560" indent="-21802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80000"/>
              <a:buFont typeface="Arial" charset="0"/>
              <a:buChar char="•"/>
              <a:tabLst/>
              <a:defRPr sz="1867" kern="1200">
                <a:solidFill>
                  <a:schemeClr val="bg1">
                    <a:lumMod val="8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237070" indent="-23072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Font typeface="Arial" charset="0"/>
              <a:buChar char="•"/>
              <a:tabLst/>
              <a:defRPr sz="1867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82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43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45717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  <a:defRPr/>
            </a:pPr>
            <a:r>
              <a:rPr lang="en-GB" sz="1070" kern="0" dirty="0">
                <a:solidFill>
                  <a:prstClr val="white"/>
                </a:solidFill>
                <a:cs typeface="Arial"/>
                <a:sym typeface="Arial"/>
              </a:rPr>
              <a:t>Copyright © Think Cyber Security Ltd 2023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0905797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title"/>
          </p:nvPr>
        </p:nvSpPr>
        <p:spPr>
          <a:xfrm>
            <a:off x="869950" y="1149350"/>
            <a:ext cx="10452100" cy="231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chemeClr val="lt1"/>
                </a:solidFill>
                <a:latin typeface="Raleway" panose="020B0503030101060003" pitchFamily="34" charset="0"/>
                <a:ea typeface="Raleway" panose="020B0503030101060003" pitchFamily="34" charset="0"/>
                <a:cs typeface="PT Sans"/>
                <a:sym typeface="PT San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343434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343434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343434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343434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5995194" y="6477000"/>
            <a:ext cx="188119" cy="1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950" b="0" i="0" u="none" strike="noStrike" cap="none">
                <a:solidFill>
                  <a:srgbClr val="343434"/>
                </a:solidFill>
                <a:latin typeface="Raleway" panose="020B0503030101060003" pitchFamily="34" charset="0"/>
                <a:ea typeface="Raleway" panose="020B0503030101060003" pitchFamily="34" charset="0"/>
                <a:cs typeface="PT Sans"/>
                <a:sym typeface="PT San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950" b="0" i="0" u="none" strike="noStrike" cap="none">
                <a:solidFill>
                  <a:srgbClr val="343434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950" b="0" i="0" u="none" strike="noStrike" cap="none">
                <a:solidFill>
                  <a:srgbClr val="343434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950" b="0" i="0" u="none" strike="noStrike" cap="none">
                <a:solidFill>
                  <a:srgbClr val="343434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950" b="0" i="0" u="none" strike="noStrike" cap="none">
                <a:solidFill>
                  <a:srgbClr val="343434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950" b="0" i="0" u="none" strike="noStrike" cap="none">
                <a:solidFill>
                  <a:srgbClr val="343434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950" b="0" i="0" u="none" strike="noStrike" cap="none">
                <a:solidFill>
                  <a:srgbClr val="343434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950" b="0" i="0" u="none" strike="noStrike" cap="none">
                <a:solidFill>
                  <a:srgbClr val="343434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950" b="0" i="0" u="none" strike="noStrike" cap="none">
                <a:solidFill>
                  <a:srgbClr val="343434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4903708-1694-6624-58A4-1089A68F4D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62" y="6283679"/>
            <a:ext cx="1957526" cy="461758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ECD82EB6-971C-8A35-5FA2-76EF67C28395}"/>
              </a:ext>
            </a:extLst>
          </p:cNvPr>
          <p:cNvSpPr txBox="1">
            <a:spLocks/>
          </p:cNvSpPr>
          <p:nvPr userDrawn="1"/>
        </p:nvSpPr>
        <p:spPr>
          <a:xfrm>
            <a:off x="6659685" y="6494070"/>
            <a:ext cx="5441989" cy="40350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37070" indent="-23072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Font typeface="Arial" charset="0"/>
              <a:buChar char="•"/>
              <a:tabLst/>
              <a:defRPr sz="2667" kern="1200">
                <a:solidFill>
                  <a:schemeClr val="bg1">
                    <a:lumMod val="8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717560" indent="-21802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80000"/>
              <a:buFont typeface="Arial" charset="0"/>
              <a:buChar char="•"/>
              <a:tabLst/>
              <a:defRPr sz="1867" kern="1200">
                <a:solidFill>
                  <a:schemeClr val="bg1">
                    <a:lumMod val="8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237070" indent="-23072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Font typeface="Arial" charset="0"/>
              <a:buChar char="•"/>
              <a:tabLst/>
              <a:defRPr sz="1867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82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43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45717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  <a:defRPr/>
            </a:pPr>
            <a:r>
              <a:rPr lang="en-GB" sz="1070" kern="0" dirty="0">
                <a:solidFill>
                  <a:prstClr val="white"/>
                </a:solidFill>
                <a:cs typeface="Arial"/>
                <a:sym typeface="Arial"/>
              </a:rPr>
              <a:t>Copyright © Think Cyber Security Ltd 2023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971899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38195-FB7E-4DD6-384C-AD84DCF6A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CB4A6-13DF-B92A-B4C1-91D3A08DEE6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8150" y="1434703"/>
            <a:ext cx="10515600" cy="46720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>
              <a:buFont typeface="Arial" panose="020B0604020202020204" pitchFamily="34" charset="0"/>
              <a:buBlip>
                <a:blip r:embed="rId2"/>
              </a:buBlip>
            </a:pPr>
            <a:r>
              <a:rPr lang="en-GB" dirty="0"/>
              <a:t>First level</a:t>
            </a:r>
          </a:p>
          <a:p>
            <a:pPr lvl="1">
              <a:buFont typeface="Arial" panose="020B0604020202020204" pitchFamily="34" charset="0"/>
              <a:buBlip>
                <a:blip r:embed="rId2"/>
              </a:buBlip>
            </a:pPr>
            <a:r>
              <a:rPr lang="en-GB" dirty="0"/>
              <a:t>Second level</a:t>
            </a:r>
          </a:p>
          <a:p>
            <a:pPr lvl="2">
              <a:buFont typeface="Arial" panose="020B0604020202020204" pitchFamily="34" charset="0"/>
              <a:buBlip>
                <a:blip r:embed="rId2"/>
              </a:buBlip>
            </a:pPr>
            <a:r>
              <a:rPr lang="en-GB" dirty="0"/>
              <a:t>Third</a:t>
            </a:r>
          </a:p>
          <a:p>
            <a:pPr lvl="3">
              <a:buFont typeface="Arial" panose="020B0604020202020204" pitchFamily="34" charset="0"/>
              <a:buBlip>
                <a:blip r:embed="rId2"/>
              </a:buBlip>
            </a:pPr>
            <a:r>
              <a:rPr lang="en-GB" dirty="0"/>
              <a:t>Fourth</a:t>
            </a:r>
          </a:p>
          <a:p>
            <a:pPr>
              <a:buFont typeface="Arial" panose="020B0604020202020204" pitchFamily="34" charset="0"/>
              <a:buBlip>
                <a:blip r:embed="rId2"/>
              </a:buBlip>
            </a:pP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30D0F0-1761-D82A-BC5A-4D50EFFE1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67670" y="6420643"/>
            <a:ext cx="2743200" cy="365125"/>
          </a:xfrm>
        </p:spPr>
        <p:txBody>
          <a:bodyPr/>
          <a:lstStyle>
            <a:lvl1pPr>
              <a:defRPr sz="1100"/>
            </a:lvl1pPr>
          </a:lstStyle>
          <a:p>
            <a:fld id="{231AE114-106B-4FB3-9198-E0B493C540B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5387DF2-A635-38EC-C1C9-F94FC4D115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62" y="6283679"/>
            <a:ext cx="1957526" cy="461758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75748CE0-0B3E-F897-0B79-5E2E93F87418}"/>
              </a:ext>
            </a:extLst>
          </p:cNvPr>
          <p:cNvSpPr txBox="1">
            <a:spLocks/>
          </p:cNvSpPr>
          <p:nvPr userDrawn="1"/>
        </p:nvSpPr>
        <p:spPr>
          <a:xfrm>
            <a:off x="6659685" y="6494070"/>
            <a:ext cx="5441989" cy="40350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37070" indent="-23072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Font typeface="Arial" charset="0"/>
              <a:buChar char="•"/>
              <a:tabLst/>
              <a:defRPr sz="2667" kern="1200">
                <a:solidFill>
                  <a:schemeClr val="bg1">
                    <a:lumMod val="8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717560" indent="-21802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80000"/>
              <a:buFont typeface="Arial" charset="0"/>
              <a:buChar char="•"/>
              <a:tabLst/>
              <a:defRPr sz="1867" kern="1200">
                <a:solidFill>
                  <a:schemeClr val="bg1">
                    <a:lumMod val="8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237070" indent="-23072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Font typeface="Arial" charset="0"/>
              <a:buChar char="•"/>
              <a:tabLst/>
              <a:defRPr sz="1867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82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43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45717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  <a:defRPr/>
            </a:pPr>
            <a:r>
              <a:rPr lang="en-GB" sz="1070" kern="0" dirty="0">
                <a:solidFill>
                  <a:prstClr val="white"/>
                </a:solidFill>
                <a:cs typeface="Arial"/>
                <a:sym typeface="Arial"/>
              </a:rPr>
              <a:t>Copyright © Think Cyber Security Ltd 2023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223029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08CC1-3B8D-EE9B-C522-3EFE70C1A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5CDD03-3CA5-D90B-6560-804D47CE82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7ABDB-EC04-8687-678E-7D032C381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AE114-106B-4FB3-9198-E0B493C540B3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E6F9FAA-0C8F-AE22-9A82-A40770EA18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62" y="6283679"/>
            <a:ext cx="1957526" cy="461758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FFA5E76D-924A-779C-D870-D6A2BC6A7213}"/>
              </a:ext>
            </a:extLst>
          </p:cNvPr>
          <p:cNvSpPr txBox="1">
            <a:spLocks/>
          </p:cNvSpPr>
          <p:nvPr userDrawn="1"/>
        </p:nvSpPr>
        <p:spPr>
          <a:xfrm>
            <a:off x="6659685" y="6494070"/>
            <a:ext cx="5441989" cy="40350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37070" indent="-23072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Font typeface="Arial" charset="0"/>
              <a:buChar char="•"/>
              <a:tabLst/>
              <a:defRPr sz="2667" kern="1200">
                <a:solidFill>
                  <a:schemeClr val="bg1">
                    <a:lumMod val="8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717560" indent="-21802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80000"/>
              <a:buFont typeface="Arial" charset="0"/>
              <a:buChar char="•"/>
              <a:tabLst/>
              <a:defRPr sz="1867" kern="1200">
                <a:solidFill>
                  <a:schemeClr val="bg1">
                    <a:lumMod val="8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237070" indent="-23072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Font typeface="Arial" charset="0"/>
              <a:buChar char="•"/>
              <a:tabLst/>
              <a:defRPr sz="1867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82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43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45717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  <a:defRPr/>
            </a:pPr>
            <a:r>
              <a:rPr lang="en-GB" sz="1070" kern="0" dirty="0">
                <a:solidFill>
                  <a:prstClr val="white"/>
                </a:solidFill>
                <a:cs typeface="Arial"/>
                <a:sym typeface="Arial"/>
              </a:rPr>
              <a:t>Copyright © Think Cyber Security Ltd 2023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301586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0017C-4917-CBC1-9046-89D2F2925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D3316-31A9-0CF9-2956-D8AEDFD758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150" y="1663303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DF6F3A-6D52-DEFD-AD6D-69EBA62BD0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72150" y="1663303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A42C17-645D-A257-EAE4-4AA6EBA34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AE114-106B-4FB3-9198-E0B493C540B3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98560B50-DE6C-7B58-0F90-EB6A104017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62" y="6283679"/>
            <a:ext cx="1957526" cy="461758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C783331B-AA79-FD5A-77E3-E55F98D5449E}"/>
              </a:ext>
            </a:extLst>
          </p:cNvPr>
          <p:cNvSpPr txBox="1">
            <a:spLocks/>
          </p:cNvSpPr>
          <p:nvPr userDrawn="1"/>
        </p:nvSpPr>
        <p:spPr>
          <a:xfrm>
            <a:off x="6659685" y="6494070"/>
            <a:ext cx="5441989" cy="40350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37070" indent="-23072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Font typeface="Arial" charset="0"/>
              <a:buChar char="•"/>
              <a:tabLst/>
              <a:defRPr sz="2667" kern="1200">
                <a:solidFill>
                  <a:schemeClr val="bg1">
                    <a:lumMod val="8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717560" indent="-21802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80000"/>
              <a:buFont typeface="Arial" charset="0"/>
              <a:buChar char="•"/>
              <a:tabLst/>
              <a:defRPr sz="1867" kern="1200">
                <a:solidFill>
                  <a:schemeClr val="bg1">
                    <a:lumMod val="8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237070" indent="-23072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Font typeface="Arial" charset="0"/>
              <a:buChar char="•"/>
              <a:tabLst/>
              <a:defRPr sz="1867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82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43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45717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  <a:defRPr/>
            </a:pPr>
            <a:r>
              <a:rPr lang="en-GB" sz="1070" kern="0" dirty="0">
                <a:solidFill>
                  <a:prstClr val="white"/>
                </a:solidFill>
                <a:cs typeface="Arial"/>
                <a:sym typeface="Arial"/>
              </a:rPr>
              <a:t>Copyright © Think Cyber Security Ltd 2023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631615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F1E5B-8B16-C371-420B-7504C1093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09924E-4B31-5941-BE48-86F41CFA5C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033AB-6B96-EEA1-C5C6-6F1BA50CBD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1A5345-D796-0E0E-1F70-B7318B67DD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F8CE48-12BB-52AB-8A74-C92C5796E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D7E33F-D352-7740-D334-2760B975C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AE114-106B-4FB3-9198-E0B493C540B3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2EB05E5-F1AB-79F9-5AAB-879845B0D5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62" y="6283679"/>
            <a:ext cx="1957526" cy="461758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9E7BEB5F-A596-2EE8-86C3-A934272FE416}"/>
              </a:ext>
            </a:extLst>
          </p:cNvPr>
          <p:cNvSpPr txBox="1">
            <a:spLocks/>
          </p:cNvSpPr>
          <p:nvPr userDrawn="1"/>
        </p:nvSpPr>
        <p:spPr>
          <a:xfrm>
            <a:off x="6659685" y="6494070"/>
            <a:ext cx="5441989" cy="40350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37070" indent="-23072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Font typeface="Arial" charset="0"/>
              <a:buChar char="•"/>
              <a:tabLst/>
              <a:defRPr sz="2667" kern="1200">
                <a:solidFill>
                  <a:schemeClr val="bg1">
                    <a:lumMod val="8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717560" indent="-21802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80000"/>
              <a:buFont typeface="Arial" charset="0"/>
              <a:buChar char="•"/>
              <a:tabLst/>
              <a:defRPr sz="1867" kern="1200">
                <a:solidFill>
                  <a:schemeClr val="bg1">
                    <a:lumMod val="8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237070" indent="-23072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Font typeface="Arial" charset="0"/>
              <a:buChar char="•"/>
              <a:tabLst/>
              <a:defRPr sz="1867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82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43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45717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  <a:defRPr/>
            </a:pPr>
            <a:r>
              <a:rPr lang="en-GB" sz="1070" kern="0" dirty="0">
                <a:solidFill>
                  <a:prstClr val="white"/>
                </a:solidFill>
                <a:cs typeface="Arial"/>
                <a:sym typeface="Arial"/>
              </a:rPr>
              <a:t>Copyright © Think Cyber Security Ltd 2023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878387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8BC1D-50FC-4585-E836-BBCE3C510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149869-247C-5F36-EDED-ADE5FC54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4A19FA-72A2-64B0-D890-37420F534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1EC4C7-071B-FCB6-0AF9-73C459D15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AE114-106B-4FB3-9198-E0B493C540B3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074450B-297A-8961-7508-9AF664B9EB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62" y="6283679"/>
            <a:ext cx="1957526" cy="461758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9117D73F-58E8-A238-F4A0-9584B5705F09}"/>
              </a:ext>
            </a:extLst>
          </p:cNvPr>
          <p:cNvSpPr txBox="1">
            <a:spLocks/>
          </p:cNvSpPr>
          <p:nvPr userDrawn="1"/>
        </p:nvSpPr>
        <p:spPr>
          <a:xfrm>
            <a:off x="6659685" y="6494070"/>
            <a:ext cx="5441989" cy="40350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37070" indent="-23072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Font typeface="Arial" charset="0"/>
              <a:buChar char="•"/>
              <a:tabLst/>
              <a:defRPr sz="2667" kern="1200">
                <a:solidFill>
                  <a:schemeClr val="bg1">
                    <a:lumMod val="8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717560" indent="-21802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80000"/>
              <a:buFont typeface="Arial" charset="0"/>
              <a:buChar char="•"/>
              <a:tabLst/>
              <a:defRPr sz="1867" kern="1200">
                <a:solidFill>
                  <a:schemeClr val="bg1">
                    <a:lumMod val="8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237070" indent="-23072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Font typeface="Arial" charset="0"/>
              <a:buChar char="•"/>
              <a:tabLst/>
              <a:defRPr sz="1867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82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43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45717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  <a:defRPr/>
            </a:pPr>
            <a:r>
              <a:rPr lang="en-GB" sz="1070" kern="0" dirty="0">
                <a:solidFill>
                  <a:prstClr val="white"/>
                </a:solidFill>
                <a:cs typeface="Arial"/>
                <a:sym typeface="Arial"/>
              </a:rPr>
              <a:t>Copyright © Think Cyber Security Ltd 2023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475948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7FFB29-423F-7CC7-88FB-7E170B31DD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F4E404-F5AB-89CD-6689-A1BFC88B5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2B268D-892D-F1CA-7318-0EC926E49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AE114-106B-4FB3-9198-E0B493C540B3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42F8D36-8C8D-6376-26CD-6456B6E80D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62" y="6283679"/>
            <a:ext cx="1957526" cy="461758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E8FCEE3C-5D05-56F3-E376-27BC28102918}"/>
              </a:ext>
            </a:extLst>
          </p:cNvPr>
          <p:cNvSpPr txBox="1">
            <a:spLocks/>
          </p:cNvSpPr>
          <p:nvPr userDrawn="1"/>
        </p:nvSpPr>
        <p:spPr>
          <a:xfrm>
            <a:off x="6659685" y="6494070"/>
            <a:ext cx="5441989" cy="40350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37070" indent="-23072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Font typeface="Arial" charset="0"/>
              <a:buChar char="•"/>
              <a:tabLst/>
              <a:defRPr sz="2667" kern="1200">
                <a:solidFill>
                  <a:schemeClr val="bg1">
                    <a:lumMod val="8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717560" indent="-21802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80000"/>
              <a:buFont typeface="Arial" charset="0"/>
              <a:buChar char="•"/>
              <a:tabLst/>
              <a:defRPr sz="1867" kern="1200">
                <a:solidFill>
                  <a:schemeClr val="bg1">
                    <a:lumMod val="8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237070" indent="-23072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Font typeface="Arial" charset="0"/>
              <a:buChar char="•"/>
              <a:tabLst/>
              <a:defRPr sz="1867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82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43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45717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  <a:defRPr/>
            </a:pPr>
            <a:r>
              <a:rPr lang="en-GB" sz="1070" kern="0" dirty="0">
                <a:solidFill>
                  <a:prstClr val="white"/>
                </a:solidFill>
                <a:cs typeface="Arial"/>
                <a:sym typeface="Arial"/>
              </a:rPr>
              <a:t>Copyright © Think Cyber Security Ltd 2023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025083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F0238-D043-048F-EE3C-967EDD3E6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2DF7E-73CF-D550-4791-257830C5F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317B04-BC26-CE3C-6308-194D256D4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4A4A2C-BEFC-2775-2C98-5B2423DAD0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DC604-3BD2-B01A-BD70-C2406EEAE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BC51DE-A6FB-BE9F-D08C-1A9A53312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AE114-106B-4FB3-9198-E0B493C540B3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A88B5586-470A-1CD0-6997-E1CD93C521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62" y="6283679"/>
            <a:ext cx="1957526" cy="461758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BA0D6C63-137D-6901-6718-F8D510807E5B}"/>
              </a:ext>
            </a:extLst>
          </p:cNvPr>
          <p:cNvSpPr txBox="1">
            <a:spLocks/>
          </p:cNvSpPr>
          <p:nvPr userDrawn="1"/>
        </p:nvSpPr>
        <p:spPr>
          <a:xfrm>
            <a:off x="6659685" y="6494070"/>
            <a:ext cx="5441989" cy="40350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37070" indent="-23072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Font typeface="Arial" charset="0"/>
              <a:buChar char="•"/>
              <a:tabLst/>
              <a:defRPr sz="2667" kern="1200">
                <a:solidFill>
                  <a:schemeClr val="bg1">
                    <a:lumMod val="8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717560" indent="-21802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80000"/>
              <a:buFont typeface="Arial" charset="0"/>
              <a:buChar char="•"/>
              <a:tabLst/>
              <a:defRPr sz="1867" kern="1200">
                <a:solidFill>
                  <a:schemeClr val="bg1">
                    <a:lumMod val="8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237070" indent="-23072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Font typeface="Arial" charset="0"/>
              <a:buChar char="•"/>
              <a:tabLst/>
              <a:defRPr sz="1867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82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43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45717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  <a:defRPr/>
            </a:pPr>
            <a:r>
              <a:rPr lang="en-GB" sz="1070" kern="0" dirty="0">
                <a:solidFill>
                  <a:prstClr val="white"/>
                </a:solidFill>
                <a:cs typeface="Arial"/>
                <a:sym typeface="Arial"/>
              </a:rPr>
              <a:t>Copyright © Think Cyber Security Ltd 2023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790787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A2940-2491-8630-C6C0-B04C2594D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7D5479-762E-5E5A-4758-9D48D7C56F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807E62-6BA7-1BFD-7F1D-327DD4F693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F1ADEB-6A4B-64AD-7B6B-A3FD56097A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AA64C1-9355-5AFA-8AE8-54DE6870B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8185AA-3E95-FFE1-2765-47114403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AE114-106B-4FB3-9198-E0B493C540B3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2F077CBD-0D25-52C5-6B46-21AD7C547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62" y="6283679"/>
            <a:ext cx="1957526" cy="461758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051BFE45-5DE2-51E9-B23D-6DC18CE3E2E6}"/>
              </a:ext>
            </a:extLst>
          </p:cNvPr>
          <p:cNvSpPr txBox="1">
            <a:spLocks/>
          </p:cNvSpPr>
          <p:nvPr userDrawn="1"/>
        </p:nvSpPr>
        <p:spPr>
          <a:xfrm>
            <a:off x="6659685" y="6494070"/>
            <a:ext cx="5441989" cy="40350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37070" indent="-23072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Font typeface="Arial" charset="0"/>
              <a:buChar char="•"/>
              <a:tabLst/>
              <a:defRPr sz="2667" kern="1200">
                <a:solidFill>
                  <a:schemeClr val="bg1">
                    <a:lumMod val="8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717560" indent="-21802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80000"/>
              <a:buFont typeface="Arial" charset="0"/>
              <a:buChar char="•"/>
              <a:tabLst/>
              <a:defRPr sz="1867" kern="1200">
                <a:solidFill>
                  <a:schemeClr val="bg1">
                    <a:lumMod val="8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237070" indent="-23072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Font typeface="Arial" charset="0"/>
              <a:buChar char="•"/>
              <a:tabLst/>
              <a:defRPr sz="1867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82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43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45717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  <a:defRPr/>
            </a:pPr>
            <a:r>
              <a:rPr lang="en-GB" sz="1070" kern="0" dirty="0">
                <a:solidFill>
                  <a:prstClr val="white"/>
                </a:solidFill>
                <a:cs typeface="Arial"/>
                <a:sym typeface="Arial"/>
              </a:rPr>
              <a:t>Copyright © Think Cyber Security Ltd 2023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422741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69CDB6-07E6-8D8B-2113-8D4D285F5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254794"/>
            <a:ext cx="9158134" cy="930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BD4A2-B9E9-9E06-19DE-440CC3BFD5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8150" y="1533525"/>
            <a:ext cx="10515600" cy="45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Blip>
                <a:blip r:embed="rId20"/>
              </a:buBlip>
            </a:pPr>
            <a:r>
              <a:rPr lang="en-GB" dirty="0"/>
              <a:t>First level</a:t>
            </a:r>
          </a:p>
          <a:p>
            <a:pPr lvl="1">
              <a:buFont typeface="Arial" panose="020B0604020202020204" pitchFamily="34" charset="0"/>
              <a:buBlip>
                <a:blip r:embed="rId20"/>
              </a:buBlip>
            </a:pPr>
            <a:r>
              <a:rPr lang="en-GB" dirty="0"/>
              <a:t>Second level</a:t>
            </a:r>
          </a:p>
          <a:p>
            <a:pPr lvl="2">
              <a:buFont typeface="Arial" panose="020B0604020202020204" pitchFamily="34" charset="0"/>
              <a:buBlip>
                <a:blip r:embed="rId20"/>
              </a:buBlip>
            </a:pPr>
            <a:r>
              <a:rPr lang="en-GB" dirty="0"/>
              <a:t>Third</a:t>
            </a:r>
          </a:p>
          <a:p>
            <a:pPr lvl="3">
              <a:buFont typeface="Arial" panose="020B0604020202020204" pitchFamily="34" charset="0"/>
              <a:buBlip>
                <a:blip r:embed="rId20"/>
              </a:buBlip>
            </a:pPr>
            <a:r>
              <a:rPr lang="en-GB" dirty="0"/>
              <a:t>Fourth</a:t>
            </a:r>
          </a:p>
          <a:p>
            <a:pPr>
              <a:buFont typeface="Arial" panose="020B0604020202020204" pitchFamily="34" charset="0"/>
              <a:buBlip>
                <a:blip r:embed="rId20"/>
              </a:buBlip>
            </a:pP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666C5-B7F5-8B3D-A18C-CEF885B45F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67670" y="638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Raleway" pitchFamily="2" charset="0"/>
              </a:defRPr>
            </a:lvl1pPr>
          </a:lstStyle>
          <a:p>
            <a:fld id="{231AE114-106B-4FB3-9198-E0B493C540B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2660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Raleway" pitchFamily="2" charset="0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Raleway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Raleway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Raleway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Raleway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Relationship Id="rId6" Type="http://schemas.openxmlformats.org/officeDocument/2006/relationships/image" Target="../media/image20.svg"/><Relationship Id="rId11" Type="http://schemas.openxmlformats.org/officeDocument/2006/relationships/image" Target="../media/image25.sv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5" Type="http://schemas.openxmlformats.org/officeDocument/2006/relationships/image" Target="../media/image32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5.xml"/><Relationship Id="rId6" Type="http://schemas.openxmlformats.org/officeDocument/2006/relationships/image" Target="../media/image39.png"/><Relationship Id="rId5" Type="http://schemas.openxmlformats.org/officeDocument/2006/relationships/image" Target="../media/image15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6.xml"/><Relationship Id="rId6" Type="http://schemas.openxmlformats.org/officeDocument/2006/relationships/image" Target="../media/image41.png"/><Relationship Id="rId5" Type="http://schemas.openxmlformats.org/officeDocument/2006/relationships/image" Target="../media/image34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8.xml"/><Relationship Id="rId5" Type="http://schemas.openxmlformats.org/officeDocument/2006/relationships/image" Target="../media/image56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9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F749A82-606D-F496-4EB4-A22DCA6A4682}"/>
              </a:ext>
            </a:extLst>
          </p:cNvPr>
          <p:cNvSpPr/>
          <p:nvPr/>
        </p:nvSpPr>
        <p:spPr>
          <a:xfrm>
            <a:off x="424869" y="5816515"/>
            <a:ext cx="74200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GB" sz="3200" kern="0" dirty="0">
                <a:solidFill>
                  <a:schemeClr val="bg1">
                    <a:lumMod val="65000"/>
                  </a:schemeClr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  <a:t>Delivering secure behaviour change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BD20D6-5CE2-308F-C20C-4127708A4A1C}"/>
              </a:ext>
            </a:extLst>
          </p:cNvPr>
          <p:cNvSpPr/>
          <p:nvPr/>
        </p:nvSpPr>
        <p:spPr>
          <a:xfrm>
            <a:off x="299806" y="593758"/>
            <a:ext cx="104341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GB" sz="4000" kern="0" dirty="0">
                <a:solidFill>
                  <a:schemeClr val="bg1">
                    <a:lumMod val="65000"/>
                  </a:schemeClr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  <a:t>In the moment nudges – What? How? Applying nudge theory to awareness</a:t>
            </a:r>
            <a:endParaRPr lang="en-GB" sz="4000" i="1" kern="0" dirty="0">
              <a:solidFill>
                <a:schemeClr val="bg1">
                  <a:lumMod val="65000"/>
                </a:schemeClr>
              </a:solidFill>
              <a:latin typeface="Raleway" panose="020B0503030101060003" pitchFamily="34" charset="0"/>
              <a:cs typeface="Lao UI" panose="020B0502040204020203" pitchFamily="34" charset="0"/>
              <a:sym typeface="PT Sans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D9F407C-1D44-8161-4DBF-5C3229194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36" y="4584406"/>
            <a:ext cx="5145717" cy="1213817"/>
          </a:xfrm>
          <a:prstGeom prst="rect">
            <a:avLst/>
          </a:prstGeom>
        </p:spPr>
      </p:pic>
      <p:pic>
        <p:nvPicPr>
          <p:cNvPr id="6" name="Picture 5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23013BBB-647F-C10B-C778-548E04A2F9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36" y="2209387"/>
            <a:ext cx="1629633" cy="16296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2498D8-7357-5E0A-4BF8-CB1AFE4A4EE3}"/>
              </a:ext>
            </a:extLst>
          </p:cNvPr>
          <p:cNvSpPr txBox="1"/>
          <p:nvPr/>
        </p:nvSpPr>
        <p:spPr>
          <a:xfrm>
            <a:off x="2496354" y="2598003"/>
            <a:ext cx="7084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Raleway" pitchFamily="2" charset="0"/>
              </a:rPr>
              <a:t>Tim Ward // CEO &amp; Co-founder ThinkCyber </a:t>
            </a:r>
            <a:br>
              <a:rPr lang="en-GB" sz="2400" dirty="0">
                <a:solidFill>
                  <a:schemeClr val="bg1"/>
                </a:solidFill>
                <a:latin typeface="Raleway" pitchFamily="2" charset="0"/>
              </a:rPr>
            </a:br>
            <a:r>
              <a:rPr lang="en-GB" sz="2400" dirty="0">
                <a:solidFill>
                  <a:schemeClr val="bg1"/>
                </a:solidFill>
                <a:latin typeface="Raleway" pitchFamily="2" charset="0"/>
              </a:rPr>
              <a:t>tim@thinkcyber.co.uk</a:t>
            </a:r>
          </a:p>
        </p:txBody>
      </p:sp>
    </p:spTree>
    <p:extLst>
      <p:ext uri="{BB962C8B-B14F-4D97-AF65-F5344CB8AC3E}">
        <p14:creationId xmlns:p14="http://schemas.microsoft.com/office/powerpoint/2010/main" val="587601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D51013F-9167-4898-AA7A-A4F020E21CC6}"/>
              </a:ext>
            </a:extLst>
          </p:cNvPr>
          <p:cNvSpPr txBox="1"/>
          <p:nvPr/>
        </p:nvSpPr>
        <p:spPr>
          <a:xfrm>
            <a:off x="3791907" y="1171476"/>
            <a:ext cx="387734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6">
              <a:defRPr/>
            </a:pPr>
            <a:r>
              <a:rPr lang="en-GB" sz="2400" b="1" u="sng" dirty="0">
                <a:solidFill>
                  <a:prstClr val="white"/>
                </a:solidFill>
                <a:latin typeface="Raleway" panose="020B0503030101060003" pitchFamily="34" charset="0"/>
              </a:rPr>
              <a:t>ABILITY</a:t>
            </a:r>
            <a:r>
              <a:rPr lang="en-GB" sz="2400" dirty="0">
                <a:solidFill>
                  <a:prstClr val="white"/>
                </a:solidFill>
                <a:latin typeface="Raleway" panose="020B0503030101060003" pitchFamily="34" charset="0"/>
              </a:rPr>
              <a:t> </a:t>
            </a:r>
          </a:p>
          <a:p>
            <a:pPr defTabSz="457206">
              <a:defRPr/>
            </a:pPr>
            <a:r>
              <a:rPr lang="en-GB" sz="2400" dirty="0">
                <a:solidFill>
                  <a:prstClr val="white"/>
                </a:solidFill>
                <a:latin typeface="Raleway" panose="020B0503030101060003" pitchFamily="34" charset="0"/>
              </a:rPr>
              <a:t>(</a:t>
            </a:r>
            <a:r>
              <a:rPr lang="en-GB" sz="2400" dirty="0">
                <a:solidFill>
                  <a:srgbClr val="EF5744"/>
                </a:solidFill>
                <a:latin typeface="Raleway" panose="020B0503030101060003" pitchFamily="34" charset="0"/>
              </a:rPr>
              <a:t>Make it easy</a:t>
            </a:r>
            <a:r>
              <a:rPr lang="en-GB" sz="2400" dirty="0">
                <a:solidFill>
                  <a:prstClr val="white"/>
                </a:solidFill>
                <a:latin typeface="Raleway" panose="020B0503030101060003" pitchFamily="34" charset="0"/>
              </a:rPr>
              <a:t>)</a:t>
            </a:r>
          </a:p>
          <a:p>
            <a:pPr defTabSz="457206">
              <a:defRPr/>
            </a:pPr>
            <a:endParaRPr lang="en-GB" dirty="0">
              <a:solidFill>
                <a:prstClr val="white"/>
              </a:solidFill>
              <a:latin typeface="Raleway" panose="020B0503030101060003" pitchFamily="34" charset="0"/>
            </a:endParaRPr>
          </a:p>
          <a:p>
            <a:pPr defTabSz="457206">
              <a:defRPr/>
            </a:pPr>
            <a:r>
              <a:rPr lang="en-GB" sz="2400" dirty="0">
                <a:solidFill>
                  <a:prstClr val="white"/>
                </a:solidFill>
                <a:latin typeface="Raleway" panose="020B0503030101060003" pitchFamily="34" charset="0"/>
              </a:rPr>
              <a:t>Easy to remember</a:t>
            </a:r>
          </a:p>
          <a:p>
            <a:pPr marL="342900" indent="-342900" defTabSz="457206">
              <a:buFontTx/>
              <a:buChar char="-"/>
              <a:defRPr/>
            </a:pPr>
            <a:r>
              <a:rPr lang="en-GB" sz="2200" dirty="0">
                <a:solidFill>
                  <a:prstClr val="white"/>
                </a:solidFill>
                <a:latin typeface="Raleway" panose="020B0503030101060003" pitchFamily="34" charset="0"/>
              </a:rPr>
              <a:t>Don’t over-complicate </a:t>
            </a:r>
          </a:p>
          <a:p>
            <a:pPr marL="342900" indent="-342900" defTabSz="457206">
              <a:buFontTx/>
              <a:buChar char="-"/>
              <a:defRPr/>
            </a:pPr>
            <a:r>
              <a:rPr lang="en-GB" sz="2200" dirty="0">
                <a:solidFill>
                  <a:prstClr val="white"/>
                </a:solidFill>
                <a:latin typeface="Raleway" panose="020B0503030101060003" pitchFamily="34" charset="0"/>
              </a:rPr>
              <a:t>Reinforce need to be cautious with email</a:t>
            </a:r>
          </a:p>
          <a:p>
            <a:pPr defTabSz="457206">
              <a:defRPr/>
            </a:pPr>
            <a:endParaRPr lang="en-GB" sz="2400" dirty="0">
              <a:solidFill>
                <a:prstClr val="white"/>
              </a:solidFill>
              <a:latin typeface="Raleway" panose="020B0503030101060003" pitchFamily="34" charset="0"/>
            </a:endParaRPr>
          </a:p>
          <a:p>
            <a:pPr defTabSz="457206">
              <a:defRPr/>
            </a:pPr>
            <a:r>
              <a:rPr lang="en-GB" sz="2400" dirty="0">
                <a:solidFill>
                  <a:prstClr val="white"/>
                </a:solidFill>
                <a:latin typeface="Raleway" panose="020B0503030101060003" pitchFamily="34" charset="0"/>
              </a:rPr>
              <a:t>Easy to act</a:t>
            </a:r>
          </a:p>
          <a:p>
            <a:pPr marL="342900" indent="-342900" defTabSz="457206">
              <a:buFontTx/>
              <a:buChar char="-"/>
              <a:defRPr/>
            </a:pPr>
            <a:r>
              <a:rPr lang="en-GB" sz="2200" dirty="0">
                <a:solidFill>
                  <a:prstClr val="white"/>
                </a:solidFill>
                <a:latin typeface="Raleway" panose="020B0503030101060003" pitchFamily="34" charset="0"/>
              </a:rPr>
              <a:t>Simple message: “if it doesn’t feel right, then report it”</a:t>
            </a:r>
          </a:p>
          <a:p>
            <a:pPr marL="342900" indent="-342900" defTabSz="457206">
              <a:buFontTx/>
              <a:buChar char="-"/>
              <a:defRPr/>
            </a:pPr>
            <a:r>
              <a:rPr lang="en-GB" sz="2200" dirty="0">
                <a:solidFill>
                  <a:prstClr val="white"/>
                </a:solidFill>
                <a:latin typeface="Raleway" panose="020B0503030101060003" pitchFamily="34" charset="0"/>
              </a:rPr>
              <a:t>Reporting button</a:t>
            </a:r>
            <a:endParaRPr lang="en-GB" sz="2400" dirty="0">
              <a:solidFill>
                <a:prstClr val="white"/>
              </a:solidFill>
              <a:latin typeface="Raleway" panose="020B05030301010600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8B8DAD-2C23-4E44-BB5F-7F367BF505C6}"/>
              </a:ext>
            </a:extLst>
          </p:cNvPr>
          <p:cNvSpPr txBox="1"/>
          <p:nvPr/>
        </p:nvSpPr>
        <p:spPr>
          <a:xfrm>
            <a:off x="7422608" y="1125785"/>
            <a:ext cx="3716062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6">
              <a:defRPr/>
            </a:pPr>
            <a:r>
              <a:rPr lang="en-GB" sz="2400" b="1" u="sng" dirty="0">
                <a:solidFill>
                  <a:prstClr val="white"/>
                </a:solidFill>
                <a:latin typeface="Raleway" panose="020B0503030101060003" pitchFamily="34" charset="0"/>
              </a:rPr>
              <a:t>MOTIVATION</a:t>
            </a:r>
            <a:r>
              <a:rPr lang="en-GB" sz="2400" dirty="0">
                <a:solidFill>
                  <a:prstClr val="white"/>
                </a:solidFill>
                <a:latin typeface="Raleway" panose="020B0503030101060003" pitchFamily="34" charset="0"/>
              </a:rPr>
              <a:t> </a:t>
            </a:r>
          </a:p>
          <a:p>
            <a:pPr defTabSz="457206">
              <a:defRPr/>
            </a:pPr>
            <a:r>
              <a:rPr lang="en-GB" sz="2400" dirty="0">
                <a:solidFill>
                  <a:prstClr val="white"/>
                </a:solidFill>
                <a:latin typeface="Raleway" panose="020B0503030101060003" pitchFamily="34" charset="0"/>
              </a:rPr>
              <a:t>(</a:t>
            </a:r>
            <a:r>
              <a:rPr lang="en-GB" sz="2400" dirty="0">
                <a:solidFill>
                  <a:srgbClr val="EF5744"/>
                </a:solidFill>
                <a:latin typeface="Raleway" panose="020B0503030101060003" pitchFamily="34" charset="0"/>
              </a:rPr>
              <a:t>Make people </a:t>
            </a:r>
            <a:br>
              <a:rPr lang="en-GB" sz="2400" dirty="0">
                <a:solidFill>
                  <a:srgbClr val="EF5744"/>
                </a:solidFill>
                <a:latin typeface="Raleway" panose="020B0503030101060003" pitchFamily="34" charset="0"/>
              </a:rPr>
            </a:br>
            <a:r>
              <a:rPr lang="en-GB" sz="2400" dirty="0">
                <a:solidFill>
                  <a:srgbClr val="EF5744"/>
                </a:solidFill>
                <a:latin typeface="Raleway" panose="020B0503030101060003" pitchFamily="34" charset="0"/>
              </a:rPr>
              <a:t>want to</a:t>
            </a:r>
            <a:r>
              <a:rPr lang="en-GB" sz="2400" dirty="0">
                <a:solidFill>
                  <a:prstClr val="white"/>
                </a:solidFill>
                <a:latin typeface="Raleway" panose="020B0503030101060003" pitchFamily="34" charset="0"/>
              </a:rPr>
              <a:t>)</a:t>
            </a:r>
          </a:p>
          <a:p>
            <a:pPr defTabSz="457206">
              <a:defRPr/>
            </a:pPr>
            <a:endParaRPr lang="en-GB" dirty="0">
              <a:solidFill>
                <a:prstClr val="white"/>
              </a:solidFill>
              <a:latin typeface="Raleway" panose="020B0503030101060003" pitchFamily="34" charset="0"/>
            </a:endParaRPr>
          </a:p>
          <a:p>
            <a:pPr defTabSz="457206">
              <a:defRPr/>
            </a:pPr>
            <a:r>
              <a:rPr lang="en-GB" sz="2400" dirty="0">
                <a:solidFill>
                  <a:prstClr val="white"/>
                </a:solidFill>
                <a:latin typeface="Raleway" panose="020B0503030101060003" pitchFamily="34" charset="0"/>
              </a:rPr>
              <a:t>Threat appraisal</a:t>
            </a:r>
          </a:p>
          <a:p>
            <a:pPr marL="342900" indent="-342900" defTabSz="457206">
              <a:buFontTx/>
              <a:buChar char="-"/>
              <a:defRPr/>
            </a:pPr>
            <a:r>
              <a:rPr lang="en-GB" sz="2200" dirty="0">
                <a:solidFill>
                  <a:prstClr val="white"/>
                </a:solidFill>
                <a:latin typeface="Raleway" panose="020B0503030101060003" pitchFamily="34" charset="0"/>
              </a:rPr>
              <a:t>How many phishing emails received?</a:t>
            </a:r>
          </a:p>
          <a:p>
            <a:pPr marL="342900" indent="-342900" defTabSz="457206">
              <a:buFontTx/>
              <a:buChar char="-"/>
              <a:defRPr/>
            </a:pPr>
            <a:r>
              <a:rPr lang="en-GB" sz="2200" dirty="0">
                <a:solidFill>
                  <a:prstClr val="white"/>
                </a:solidFill>
                <a:latin typeface="Raleway" panose="020B0503030101060003" pitchFamily="34" charset="0"/>
              </a:rPr>
              <a:t>Distribute real examples</a:t>
            </a:r>
          </a:p>
          <a:p>
            <a:pPr defTabSz="457206">
              <a:defRPr/>
            </a:pPr>
            <a:endParaRPr lang="en-GB" sz="900" dirty="0">
              <a:solidFill>
                <a:prstClr val="white"/>
              </a:solidFill>
              <a:latin typeface="Raleway" panose="020B0503030101060003" pitchFamily="34" charset="0"/>
            </a:endParaRPr>
          </a:p>
          <a:p>
            <a:pPr defTabSz="457206">
              <a:defRPr/>
            </a:pPr>
            <a:r>
              <a:rPr lang="en-GB" sz="2400" dirty="0">
                <a:solidFill>
                  <a:prstClr val="white"/>
                </a:solidFill>
                <a:latin typeface="Raleway" panose="020B0503030101060003" pitchFamily="34" charset="0"/>
              </a:rPr>
              <a:t>Social proof</a:t>
            </a:r>
          </a:p>
          <a:p>
            <a:pPr marL="342900" indent="-342900" defTabSz="457206">
              <a:buFontTx/>
              <a:buChar char="-"/>
              <a:defRPr/>
            </a:pPr>
            <a:r>
              <a:rPr lang="en-GB" sz="2200" dirty="0">
                <a:solidFill>
                  <a:prstClr val="white"/>
                </a:solidFill>
                <a:latin typeface="Raleway" panose="020B0503030101060003" pitchFamily="34" charset="0"/>
              </a:rPr>
              <a:t>How many reports have been made? (“Your colleagues are reporting…”)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588C3E8-DDCD-4A3D-9FC6-DCB4176DB2B1}"/>
              </a:ext>
            </a:extLst>
          </p:cNvPr>
          <p:cNvCxnSpPr>
            <a:cxnSpLocks/>
          </p:cNvCxnSpPr>
          <p:nvPr/>
        </p:nvCxnSpPr>
        <p:spPr>
          <a:xfrm flipH="1">
            <a:off x="3706218" y="1125785"/>
            <a:ext cx="1" cy="489327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5F00948-151B-4E3B-951B-EE486714B9B8}"/>
              </a:ext>
            </a:extLst>
          </p:cNvPr>
          <p:cNvCxnSpPr>
            <a:cxnSpLocks/>
          </p:cNvCxnSpPr>
          <p:nvPr/>
        </p:nvCxnSpPr>
        <p:spPr>
          <a:xfrm flipH="1">
            <a:off x="7261329" y="1061890"/>
            <a:ext cx="1" cy="489327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3065269-A82C-4D2C-984B-2C8AED4E1FA1}"/>
              </a:ext>
            </a:extLst>
          </p:cNvPr>
          <p:cNvSpPr txBox="1"/>
          <p:nvPr/>
        </p:nvSpPr>
        <p:spPr>
          <a:xfrm>
            <a:off x="244414" y="1146344"/>
            <a:ext cx="340083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6">
              <a:defRPr/>
            </a:pPr>
            <a:r>
              <a:rPr lang="en-GB" sz="2400" b="1" u="sng" dirty="0">
                <a:solidFill>
                  <a:prstClr val="white"/>
                </a:solidFill>
                <a:latin typeface="Raleway" panose="020B0503030101060003" pitchFamily="34" charset="0"/>
              </a:rPr>
              <a:t>PROMPT</a:t>
            </a:r>
            <a:endParaRPr lang="en-GB" sz="2400" dirty="0">
              <a:solidFill>
                <a:prstClr val="white"/>
              </a:solidFill>
              <a:latin typeface="Raleway" panose="020B0503030101060003" pitchFamily="34" charset="0"/>
            </a:endParaRPr>
          </a:p>
          <a:p>
            <a:pPr defTabSz="457206">
              <a:defRPr/>
            </a:pPr>
            <a:r>
              <a:rPr lang="en-GB" sz="2400" dirty="0">
                <a:solidFill>
                  <a:prstClr val="white"/>
                </a:solidFill>
                <a:latin typeface="Raleway" panose="020B0503030101060003" pitchFamily="34" charset="0"/>
              </a:rPr>
              <a:t>(</a:t>
            </a:r>
            <a:r>
              <a:rPr lang="en-GB" sz="2400" dirty="0">
                <a:solidFill>
                  <a:srgbClr val="EF5744"/>
                </a:solidFill>
                <a:latin typeface="Raleway" panose="020B0503030101060003" pitchFamily="34" charset="0"/>
              </a:rPr>
              <a:t>Prompt the change</a:t>
            </a:r>
            <a:r>
              <a:rPr lang="en-GB" sz="2400" dirty="0">
                <a:solidFill>
                  <a:prstClr val="white"/>
                </a:solidFill>
                <a:latin typeface="Raleway" panose="020B0503030101060003" pitchFamily="34" charset="0"/>
              </a:rPr>
              <a:t>)</a:t>
            </a:r>
          </a:p>
          <a:p>
            <a:pPr defTabSz="457206">
              <a:defRPr/>
            </a:pPr>
            <a:endParaRPr lang="en-GB" dirty="0">
              <a:solidFill>
                <a:prstClr val="white"/>
              </a:solidFill>
              <a:latin typeface="Raleway" panose="020B0503030101060003" pitchFamily="34" charset="0"/>
            </a:endParaRPr>
          </a:p>
          <a:p>
            <a:pPr defTabSz="457206">
              <a:defRPr/>
            </a:pPr>
            <a:r>
              <a:rPr lang="en-GB" sz="2400" dirty="0">
                <a:solidFill>
                  <a:prstClr val="white"/>
                </a:solidFill>
                <a:latin typeface="Raleway" panose="020B0503030101060003" pitchFamily="34" charset="0"/>
              </a:rPr>
              <a:t>Timeliness is key</a:t>
            </a:r>
          </a:p>
          <a:p>
            <a:pPr marL="342900" indent="-342900" defTabSz="457206">
              <a:buFontTx/>
              <a:buChar char="-"/>
              <a:defRPr/>
            </a:pPr>
            <a:r>
              <a:rPr lang="en-GB" sz="2200" dirty="0">
                <a:solidFill>
                  <a:prstClr val="white"/>
                </a:solidFill>
                <a:latin typeface="Raleway" panose="020B0503030101060003" pitchFamily="34" charset="0"/>
              </a:rPr>
              <a:t>Deliver the prompt when in email</a:t>
            </a:r>
          </a:p>
          <a:p>
            <a:pPr marL="342900" indent="-342900" defTabSz="457206">
              <a:buFontTx/>
              <a:buChar char="-"/>
              <a:defRPr/>
            </a:pPr>
            <a:r>
              <a:rPr lang="en-GB" sz="2200" dirty="0">
                <a:solidFill>
                  <a:prstClr val="white"/>
                </a:solidFill>
                <a:latin typeface="Raleway" panose="020B0503030101060003" pitchFamily="34" charset="0"/>
              </a:rPr>
              <a:t>A clearly visible reporting button can be a good prompt </a:t>
            </a:r>
          </a:p>
          <a:p>
            <a:pPr marL="342900" indent="-342900" defTabSz="457206">
              <a:buFontTx/>
              <a:buChar char="-"/>
              <a:defRPr/>
            </a:pPr>
            <a:r>
              <a:rPr lang="en-GB" sz="2200" dirty="0">
                <a:solidFill>
                  <a:prstClr val="white"/>
                </a:solidFill>
                <a:latin typeface="Raleway" panose="020B0503030101060003" pitchFamily="34" charset="0"/>
              </a:rPr>
              <a:t>“You’re in email, remember phishing”</a:t>
            </a:r>
          </a:p>
          <a:p>
            <a:pPr marL="342900" indent="-342900" defTabSz="457206">
              <a:buFontTx/>
              <a:buChar char="-"/>
              <a:defRPr/>
            </a:pPr>
            <a:r>
              <a:rPr lang="en-GB" sz="2200" dirty="0">
                <a:solidFill>
                  <a:prstClr val="white"/>
                </a:solidFill>
                <a:latin typeface="Raleway" panose="020B0503030101060003" pitchFamily="34" charset="0"/>
              </a:rPr>
              <a:t>“Is this link safe?”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ADC26E0-9265-DB35-A836-C0295CCE4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454"/>
            <a:ext cx="7774172" cy="927331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Raleway" panose="020B0503030101060003" pitchFamily="34" charset="0"/>
                <a:cs typeface="Lao UI" panose="020B0502040204020203" pitchFamily="34" charset="0"/>
              </a:rPr>
              <a:t>Example: safe email use</a:t>
            </a:r>
            <a:endParaRPr lang="en-GB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186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53" dur="indefinit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55" dur="indefinit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57" dur="indefinite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59" dur="indefinite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1" dur="indefinite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3" dur="indefinite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5" dur="indefinite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0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animClr clrSpc="rgb" dir="cw">
                                      <p:cBhvr>
                                        <p:cTn id="101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animClr clrSpc="rgb" dir="cw">
                                      <p:cBhvr>
                                        <p:cTn id="111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5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animClr clrSpc="rgb" dir="cw">
                                      <p:cBhvr>
                                        <p:cTn id="116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18">
            <a:extLst>
              <a:ext uri="{FF2B5EF4-FFF2-40B4-BE49-F238E27FC236}">
                <a16:creationId xmlns:a16="http://schemas.microsoft.com/office/drawing/2014/main" id="{2B46AFBF-1611-4984-B56C-47C040C99C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08"/>
          <a:stretch/>
        </p:blipFill>
        <p:spPr>
          <a:xfrm>
            <a:off x="5364369" y="1638300"/>
            <a:ext cx="6665752" cy="3560007"/>
          </a:xfrm>
          <a:prstGeom prst="rect">
            <a:avLst/>
          </a:prstGeom>
        </p:spPr>
      </p:pic>
      <p:sp>
        <p:nvSpPr>
          <p:cNvPr id="15" name="Title 7">
            <a:extLst>
              <a:ext uri="{FF2B5EF4-FFF2-40B4-BE49-F238E27FC236}">
                <a16:creationId xmlns:a16="http://schemas.microsoft.com/office/drawing/2014/main" id="{3EB22F42-A83D-4127-A21D-A670827B132C}"/>
              </a:ext>
            </a:extLst>
          </p:cNvPr>
          <p:cNvSpPr txBox="1">
            <a:spLocks/>
          </p:cNvSpPr>
          <p:nvPr/>
        </p:nvSpPr>
        <p:spPr>
          <a:xfrm>
            <a:off x="2696007" y="381000"/>
            <a:ext cx="7104790" cy="762000"/>
          </a:xfrm>
        </p:spPr>
        <p:txBody>
          <a:bodyPr anchor="t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MS PGothic" pitchFamily="34" charset="-128"/>
                <a:cs typeface="ＭＳ Ｐゴシック" pitchFamily="68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pitchFamily="6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pitchFamily="6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pitchFamily="6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pitchFamily="6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17" name="Google Shape;612;p76">
            <a:extLst>
              <a:ext uri="{FF2B5EF4-FFF2-40B4-BE49-F238E27FC236}">
                <a16:creationId xmlns:a16="http://schemas.microsoft.com/office/drawing/2014/main" id="{F60DFF25-AE5D-4D71-B0C1-200A726FB479}"/>
              </a:ext>
            </a:extLst>
          </p:cNvPr>
          <p:cNvSpPr/>
          <p:nvPr/>
        </p:nvSpPr>
        <p:spPr>
          <a:xfrm>
            <a:off x="210271" y="1337943"/>
            <a:ext cx="5154098" cy="4427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GB" sz="2000" cap="all" dirty="0">
                <a:solidFill>
                  <a:srgbClr val="009592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  <a:t>Delivered in context</a:t>
            </a:r>
            <a:endParaRPr lang="en-GB" sz="2000" cap="all" dirty="0">
              <a:solidFill>
                <a:srgbClr val="009592"/>
              </a:solidFill>
              <a:latin typeface="Raleway" panose="020B0503030101060003" pitchFamily="34" charset="0"/>
              <a:cs typeface="Lao UI" panose="020B0502040204020203" pitchFamily="34" charset="0"/>
            </a:endParaRPr>
          </a:p>
          <a:p>
            <a:pPr lvl="0"/>
            <a:r>
              <a:rPr lang="en-GB" sz="2000" dirty="0">
                <a:solidFill>
                  <a:schemeClr val="bg1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  <a:t>Reminder when interact with email</a:t>
            </a:r>
          </a:p>
          <a:p>
            <a:pPr lvl="0"/>
            <a:endParaRPr lang="en-GB" sz="1600" dirty="0">
              <a:latin typeface="Raleway" panose="020B0503030101060003" pitchFamily="34" charset="0"/>
              <a:cs typeface="Lao UI" panose="020B0502040204020203" pitchFamily="34" charset="0"/>
              <a:sym typeface="PT Sans"/>
            </a:endParaRPr>
          </a:p>
          <a:p>
            <a:r>
              <a:rPr lang="en-GB" sz="2000" dirty="0">
                <a:solidFill>
                  <a:srgbClr val="009592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  <a:t>PROMOTES DESIRED BEHAVIOUR</a:t>
            </a:r>
            <a:endParaRPr sz="1200" dirty="0">
              <a:solidFill>
                <a:srgbClr val="009592"/>
              </a:solidFill>
              <a:latin typeface="Raleway" panose="020B0503030101060003" pitchFamily="34" charset="0"/>
              <a:cs typeface="Lao UI" panose="020B0502040204020203" pitchFamily="34" charset="0"/>
            </a:endParaRPr>
          </a:p>
          <a:p>
            <a:r>
              <a:rPr lang="en-GB" sz="2000" dirty="0">
                <a:solidFill>
                  <a:schemeClr val="bg1"/>
                </a:solidFill>
                <a:latin typeface="Raleway" panose="020B0503030101060003" pitchFamily="34" charset="0"/>
                <a:ea typeface="PT Sans"/>
                <a:cs typeface="Lao UI" panose="020B0502040204020203" pitchFamily="34" charset="0"/>
                <a:sym typeface="PT Sans"/>
              </a:rPr>
              <a:t>Reminds people of the threat</a:t>
            </a:r>
          </a:p>
          <a:p>
            <a:pPr lvl="0"/>
            <a:endParaRPr lang="en-GB" sz="1600" dirty="0">
              <a:latin typeface="Raleway" panose="020B0503030101060003" pitchFamily="34" charset="0"/>
              <a:cs typeface="Lao UI" panose="020B0502040204020203" pitchFamily="34" charset="0"/>
              <a:sym typeface="PT Sans"/>
            </a:endParaRPr>
          </a:p>
          <a:p>
            <a:pPr lvl="0"/>
            <a:endParaRPr lang="en-GB" sz="1600" dirty="0">
              <a:latin typeface="Raleway" panose="020B0503030101060003" pitchFamily="34" charset="0"/>
              <a:cs typeface="Lao UI" panose="020B0502040204020203" pitchFamily="34" charset="0"/>
              <a:sym typeface="PT Sans"/>
            </a:endParaRPr>
          </a:p>
          <a:p>
            <a:pPr lvl="0"/>
            <a:r>
              <a:rPr lang="en-GB" sz="2000" dirty="0">
                <a:solidFill>
                  <a:schemeClr val="bg1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  <a:t>Timely, salient, priming</a:t>
            </a:r>
          </a:p>
          <a:p>
            <a:pPr lvl="0"/>
            <a:r>
              <a:rPr lang="en-GB" sz="2000" dirty="0">
                <a:solidFill>
                  <a:schemeClr val="bg1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  <a:t>Threat/coping, authority, anti-optimism bias</a:t>
            </a:r>
          </a:p>
          <a:p>
            <a:pPr lvl="0"/>
            <a:endParaRPr lang="en-GB" sz="2000" dirty="0">
              <a:solidFill>
                <a:schemeClr val="bg1"/>
              </a:solidFill>
              <a:latin typeface="Raleway" panose="020B0503030101060003" pitchFamily="34" charset="0"/>
              <a:cs typeface="Lao UI" panose="020B0502040204020203" pitchFamily="34" charset="0"/>
              <a:sym typeface="PT Sans"/>
            </a:endParaRPr>
          </a:p>
          <a:p>
            <a:pPr lvl="0"/>
            <a:r>
              <a:rPr lang="en-GB" sz="2000" dirty="0">
                <a:solidFill>
                  <a:schemeClr val="bg1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  <a:t>Measurable impact in research project </a:t>
            </a:r>
            <a:br>
              <a:rPr lang="en-GB" sz="2000" dirty="0">
                <a:solidFill>
                  <a:schemeClr val="bg1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</a:br>
            <a:r>
              <a:rPr lang="en-GB" sz="2000" dirty="0">
                <a:solidFill>
                  <a:schemeClr val="bg1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  <a:t>with Cardiff University</a:t>
            </a:r>
            <a:endParaRPr lang="en-GB" sz="2000" dirty="0">
              <a:solidFill>
                <a:schemeClr val="bg1"/>
              </a:solidFill>
              <a:latin typeface="Raleway" panose="020B0503030101060003" pitchFamily="34" charset="0"/>
              <a:cs typeface="Lao UI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891EA6-35C7-1F1F-93F3-938C73A87A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7708" y="2988479"/>
            <a:ext cx="2955989" cy="16129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060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977A0884-3CAA-4D69-8322-E2627FFEB0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00"/>
          <a:stretch/>
        </p:blipFill>
        <p:spPr>
          <a:xfrm>
            <a:off x="1344000" y="2571323"/>
            <a:ext cx="6433319" cy="3227898"/>
          </a:xfrm>
          <a:prstGeom prst="rect">
            <a:avLst/>
          </a:prstGeom>
        </p:spPr>
      </p:pic>
      <p:sp>
        <p:nvSpPr>
          <p:cNvPr id="11" name="Google Shape;389;p66">
            <a:extLst>
              <a:ext uri="{FF2B5EF4-FFF2-40B4-BE49-F238E27FC236}">
                <a16:creationId xmlns:a16="http://schemas.microsoft.com/office/drawing/2014/main" id="{40240636-B22B-482C-B3CE-A25440010414}"/>
              </a:ext>
            </a:extLst>
          </p:cNvPr>
          <p:cNvSpPr/>
          <p:nvPr/>
        </p:nvSpPr>
        <p:spPr>
          <a:xfrm>
            <a:off x="143339" y="4293097"/>
            <a:ext cx="11755059" cy="52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endParaRPr lang="en-GB" sz="2700" dirty="0">
              <a:solidFill>
                <a:schemeClr val="bg1"/>
              </a:solidFill>
              <a:latin typeface="Lao UI" panose="020B0502040204020203" pitchFamily="34" charset="0"/>
              <a:cs typeface="Lao UI" panose="020B0502040204020203" pitchFamily="34" charset="0"/>
              <a:sym typeface="PT San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562500-0EA5-451E-A7BB-94B821438F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GB" sz="4000" b="0" dirty="0"/>
              <a:t>Engagement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6C45C3-38F8-4B82-96BD-6E99CBA091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How to increase both engagement and retention, </a:t>
            </a:r>
            <a:br>
              <a:rPr lang="en-GB" dirty="0"/>
            </a:br>
            <a:r>
              <a:rPr lang="en-GB" dirty="0"/>
              <a:t>to measure and adapt?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114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588C3E8-DDCD-4A3D-9FC6-DCB4176DB2B1}"/>
              </a:ext>
            </a:extLst>
          </p:cNvPr>
          <p:cNvCxnSpPr>
            <a:cxnSpLocks/>
          </p:cNvCxnSpPr>
          <p:nvPr/>
        </p:nvCxnSpPr>
        <p:spPr>
          <a:xfrm flipH="1">
            <a:off x="3651730" y="1060354"/>
            <a:ext cx="1" cy="489327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5F00948-151B-4E3B-951B-EE486714B9B8}"/>
              </a:ext>
            </a:extLst>
          </p:cNvPr>
          <p:cNvCxnSpPr>
            <a:cxnSpLocks/>
          </p:cNvCxnSpPr>
          <p:nvPr/>
        </p:nvCxnSpPr>
        <p:spPr>
          <a:xfrm flipH="1">
            <a:off x="7392396" y="1060354"/>
            <a:ext cx="1" cy="489327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D51013F-9167-4898-AA7A-A4F020E21CC6}"/>
              </a:ext>
            </a:extLst>
          </p:cNvPr>
          <p:cNvSpPr txBox="1"/>
          <p:nvPr/>
        </p:nvSpPr>
        <p:spPr>
          <a:xfrm>
            <a:off x="3985078" y="1018151"/>
            <a:ext cx="316814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6">
              <a:defRPr/>
            </a:pPr>
            <a:r>
              <a:rPr lang="en-GB" sz="2400" b="1" u="sng" dirty="0">
                <a:solidFill>
                  <a:prstClr val="white"/>
                </a:solidFill>
                <a:latin typeface="Raleway" panose="020B0503030101060003" pitchFamily="34" charset="0"/>
              </a:rPr>
              <a:t>ABILITY</a:t>
            </a:r>
            <a:r>
              <a:rPr lang="en-GB" sz="2400" dirty="0">
                <a:solidFill>
                  <a:prstClr val="white"/>
                </a:solidFill>
                <a:latin typeface="Raleway" panose="020B0503030101060003" pitchFamily="34" charset="0"/>
              </a:rPr>
              <a:t> </a:t>
            </a:r>
          </a:p>
          <a:p>
            <a:pPr defTabSz="457206">
              <a:defRPr/>
            </a:pPr>
            <a:r>
              <a:rPr lang="en-GB" sz="2400" dirty="0">
                <a:solidFill>
                  <a:prstClr val="white"/>
                </a:solidFill>
                <a:latin typeface="Raleway" panose="020B0503030101060003" pitchFamily="34" charset="0"/>
              </a:rPr>
              <a:t>(</a:t>
            </a:r>
            <a:r>
              <a:rPr lang="en-GB" sz="2400" dirty="0">
                <a:solidFill>
                  <a:srgbClr val="EF5744"/>
                </a:solidFill>
                <a:latin typeface="Raleway" panose="020B0503030101060003" pitchFamily="34" charset="0"/>
              </a:rPr>
              <a:t>Make it easy</a:t>
            </a:r>
            <a:r>
              <a:rPr lang="en-GB" sz="2400" dirty="0">
                <a:solidFill>
                  <a:prstClr val="white"/>
                </a:solidFill>
                <a:latin typeface="Raleway" panose="020B0503030101060003" pitchFamily="34" charset="0"/>
              </a:rPr>
              <a:t>)</a:t>
            </a:r>
          </a:p>
          <a:p>
            <a:pPr defTabSz="457206">
              <a:defRPr/>
            </a:pPr>
            <a:endParaRPr lang="en-GB" dirty="0">
              <a:solidFill>
                <a:prstClr val="white"/>
              </a:solidFill>
              <a:latin typeface="Raleway" panose="020B0503030101060003" pitchFamily="34" charset="0"/>
            </a:endParaRPr>
          </a:p>
          <a:p>
            <a:pPr defTabSz="457206">
              <a:defRPr/>
            </a:pPr>
            <a:r>
              <a:rPr lang="en-GB" sz="2400" dirty="0">
                <a:solidFill>
                  <a:prstClr val="white"/>
                </a:solidFill>
                <a:latin typeface="Raleway" panose="020B0503030101060003" pitchFamily="34" charset="0"/>
              </a:rPr>
              <a:t>Easy to access</a:t>
            </a:r>
          </a:p>
          <a:p>
            <a:pPr marL="342900" indent="-342900" defTabSz="457206">
              <a:buFontTx/>
              <a:buChar char="-"/>
              <a:defRPr/>
            </a:pPr>
            <a:r>
              <a:rPr lang="en-GB" sz="2200" dirty="0">
                <a:solidFill>
                  <a:prstClr val="white"/>
                </a:solidFill>
                <a:latin typeface="Raleway" panose="020B0503030101060003" pitchFamily="34" charset="0"/>
              </a:rPr>
              <a:t>Content delivered </a:t>
            </a:r>
            <a:br>
              <a:rPr lang="en-GB" sz="2200" dirty="0">
                <a:solidFill>
                  <a:prstClr val="white"/>
                </a:solidFill>
                <a:latin typeface="Raleway" panose="020B0503030101060003" pitchFamily="34" charset="0"/>
              </a:rPr>
            </a:br>
            <a:r>
              <a:rPr lang="en-GB" sz="2200" dirty="0">
                <a:solidFill>
                  <a:prstClr val="white"/>
                </a:solidFill>
                <a:latin typeface="Raleway" panose="020B0503030101060003" pitchFamily="34" charset="0"/>
              </a:rPr>
              <a:t>to the user</a:t>
            </a:r>
          </a:p>
          <a:p>
            <a:pPr marL="342900" indent="-342900" defTabSz="457206">
              <a:buFontTx/>
              <a:buChar char="-"/>
              <a:defRPr/>
            </a:pPr>
            <a:r>
              <a:rPr lang="en-GB" sz="2200" dirty="0">
                <a:solidFill>
                  <a:prstClr val="white"/>
                </a:solidFill>
                <a:latin typeface="Raleway" panose="020B0503030101060003" pitchFamily="34" charset="0"/>
              </a:rPr>
              <a:t>Quick and easy </a:t>
            </a:r>
            <a:br>
              <a:rPr lang="en-GB" sz="2200" dirty="0">
                <a:solidFill>
                  <a:prstClr val="white"/>
                </a:solidFill>
                <a:latin typeface="Raleway" panose="020B0503030101060003" pitchFamily="34" charset="0"/>
              </a:rPr>
            </a:br>
            <a:r>
              <a:rPr lang="en-GB" sz="2200" dirty="0">
                <a:solidFill>
                  <a:prstClr val="white"/>
                </a:solidFill>
                <a:latin typeface="Raleway" panose="020B0503030101060003" pitchFamily="34" charset="0"/>
              </a:rPr>
              <a:t>to digest</a:t>
            </a:r>
          </a:p>
          <a:p>
            <a:pPr marL="342900" indent="-342900" defTabSz="457206">
              <a:buFontTx/>
              <a:buChar char="-"/>
              <a:defRPr/>
            </a:pPr>
            <a:r>
              <a:rPr lang="en-GB" sz="2200" dirty="0">
                <a:solidFill>
                  <a:prstClr val="white"/>
                </a:solidFill>
                <a:latin typeface="Raleway" panose="020B0503030101060003" pitchFamily="34" charset="0"/>
              </a:rPr>
              <a:t>User choice</a:t>
            </a:r>
          </a:p>
          <a:p>
            <a:pPr defTabSz="457206">
              <a:defRPr/>
            </a:pPr>
            <a:endParaRPr lang="en-GB" dirty="0">
              <a:solidFill>
                <a:prstClr val="white"/>
              </a:solidFill>
              <a:latin typeface="Raleway" panose="020B0503030101060003" pitchFamily="34" charset="0"/>
            </a:endParaRPr>
          </a:p>
          <a:p>
            <a:pPr defTabSz="457206">
              <a:defRPr/>
            </a:pPr>
            <a:r>
              <a:rPr lang="en-GB" sz="2400" dirty="0">
                <a:solidFill>
                  <a:prstClr val="white"/>
                </a:solidFill>
                <a:latin typeface="Raleway" panose="020B0503030101060003" pitchFamily="34" charset="0"/>
              </a:rPr>
              <a:t>Easy to do</a:t>
            </a:r>
          </a:p>
          <a:p>
            <a:pPr marL="342900" indent="-342900" defTabSz="457206">
              <a:buFontTx/>
              <a:buChar char="-"/>
              <a:defRPr/>
            </a:pPr>
            <a:r>
              <a:rPr lang="en-GB" sz="2200" dirty="0">
                <a:solidFill>
                  <a:prstClr val="white"/>
                </a:solidFill>
                <a:latin typeface="Raleway" panose="020B0503030101060003" pitchFamily="34" charset="0"/>
              </a:rPr>
              <a:t>Actionable advice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8B8DAD-2C23-4E44-BB5F-7F367BF505C6}"/>
              </a:ext>
            </a:extLst>
          </p:cNvPr>
          <p:cNvSpPr txBox="1"/>
          <p:nvPr/>
        </p:nvSpPr>
        <p:spPr>
          <a:xfrm>
            <a:off x="7761504" y="1018151"/>
            <a:ext cx="3716062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6">
              <a:defRPr/>
            </a:pPr>
            <a:r>
              <a:rPr lang="en-GB" sz="2400" b="1" u="sng" dirty="0">
                <a:solidFill>
                  <a:prstClr val="white"/>
                </a:solidFill>
                <a:latin typeface="Raleway" panose="020B0503030101060003" pitchFamily="34" charset="0"/>
              </a:rPr>
              <a:t>MOTIVATION</a:t>
            </a:r>
            <a:r>
              <a:rPr lang="en-GB" sz="2400" dirty="0">
                <a:solidFill>
                  <a:prstClr val="white"/>
                </a:solidFill>
                <a:latin typeface="Raleway" panose="020B0503030101060003" pitchFamily="34" charset="0"/>
              </a:rPr>
              <a:t> </a:t>
            </a:r>
          </a:p>
          <a:p>
            <a:pPr defTabSz="457206">
              <a:defRPr/>
            </a:pPr>
            <a:r>
              <a:rPr lang="en-GB" sz="2400" dirty="0">
                <a:solidFill>
                  <a:prstClr val="white"/>
                </a:solidFill>
                <a:latin typeface="Raleway" panose="020B0503030101060003" pitchFamily="34" charset="0"/>
              </a:rPr>
              <a:t>(</a:t>
            </a:r>
            <a:r>
              <a:rPr lang="en-GB" sz="2400" dirty="0">
                <a:solidFill>
                  <a:srgbClr val="EF5744"/>
                </a:solidFill>
                <a:latin typeface="Raleway" panose="020B0503030101060003" pitchFamily="34" charset="0"/>
              </a:rPr>
              <a:t>Make people </a:t>
            </a:r>
            <a:br>
              <a:rPr lang="en-GB" sz="2400" dirty="0">
                <a:solidFill>
                  <a:srgbClr val="EF5744"/>
                </a:solidFill>
                <a:latin typeface="Raleway" panose="020B0503030101060003" pitchFamily="34" charset="0"/>
              </a:rPr>
            </a:br>
            <a:r>
              <a:rPr lang="en-GB" sz="2400" dirty="0">
                <a:solidFill>
                  <a:srgbClr val="EF5744"/>
                </a:solidFill>
                <a:latin typeface="Raleway" panose="020B0503030101060003" pitchFamily="34" charset="0"/>
              </a:rPr>
              <a:t>want to</a:t>
            </a:r>
            <a:r>
              <a:rPr lang="en-GB" sz="2400" dirty="0">
                <a:solidFill>
                  <a:prstClr val="white"/>
                </a:solidFill>
                <a:latin typeface="Raleway" panose="020B0503030101060003" pitchFamily="34" charset="0"/>
              </a:rPr>
              <a:t>)</a:t>
            </a:r>
          </a:p>
          <a:p>
            <a:pPr defTabSz="457206">
              <a:defRPr/>
            </a:pPr>
            <a:endParaRPr lang="en-GB" dirty="0">
              <a:solidFill>
                <a:prstClr val="white"/>
              </a:solidFill>
              <a:latin typeface="Raleway" panose="020B0503030101060003" pitchFamily="34" charset="0"/>
            </a:endParaRPr>
          </a:p>
          <a:p>
            <a:pPr defTabSz="457206">
              <a:defRPr/>
            </a:pPr>
            <a:r>
              <a:rPr lang="en-GB" sz="2400" dirty="0">
                <a:solidFill>
                  <a:prstClr val="white"/>
                </a:solidFill>
                <a:latin typeface="Raleway" panose="020B0503030101060003" pitchFamily="34" charset="0"/>
              </a:rPr>
              <a:t>Threat appraisal</a:t>
            </a:r>
          </a:p>
          <a:p>
            <a:pPr marL="342900" indent="-342900" defTabSz="457206">
              <a:buFontTx/>
              <a:buChar char="-"/>
              <a:defRPr/>
            </a:pPr>
            <a:r>
              <a:rPr lang="en-GB" sz="2200" dirty="0">
                <a:solidFill>
                  <a:prstClr val="white"/>
                </a:solidFill>
                <a:latin typeface="Raleway" panose="020B0503030101060003" pitchFamily="34" charset="0"/>
              </a:rPr>
              <a:t>Personal context</a:t>
            </a:r>
          </a:p>
          <a:p>
            <a:pPr marL="342900" indent="-342900" defTabSz="457206">
              <a:buFontTx/>
              <a:buChar char="-"/>
              <a:defRPr/>
            </a:pPr>
            <a:r>
              <a:rPr lang="en-GB" sz="2200" dirty="0">
                <a:solidFill>
                  <a:prstClr val="white"/>
                </a:solidFill>
                <a:latin typeface="Raleway" panose="020B0503030101060003" pitchFamily="34" charset="0"/>
              </a:rPr>
              <a:t>Real examples</a:t>
            </a:r>
          </a:p>
          <a:p>
            <a:pPr marL="342900" indent="-342900" defTabSz="457206">
              <a:buFontTx/>
              <a:buChar char="-"/>
              <a:defRPr/>
            </a:pPr>
            <a:r>
              <a:rPr lang="en-GB" sz="2200" dirty="0">
                <a:solidFill>
                  <a:prstClr val="white"/>
                </a:solidFill>
                <a:latin typeface="Raleway" panose="020B0503030101060003" pitchFamily="34" charset="0"/>
              </a:rPr>
              <a:t>“Fear of loss”</a:t>
            </a:r>
          </a:p>
          <a:p>
            <a:pPr marL="342900" indent="-342900" defTabSz="457206">
              <a:buFontTx/>
              <a:buChar char="-"/>
              <a:defRPr/>
            </a:pPr>
            <a:r>
              <a:rPr lang="en-GB" sz="2200" dirty="0">
                <a:solidFill>
                  <a:prstClr val="white"/>
                </a:solidFill>
                <a:latin typeface="Raleway" panose="020B0503030101060003" pitchFamily="34" charset="0"/>
              </a:rPr>
              <a:t>“Positive frame”</a:t>
            </a:r>
          </a:p>
          <a:p>
            <a:pPr defTabSz="457206">
              <a:defRPr/>
            </a:pPr>
            <a:endParaRPr lang="en-GB" sz="900" dirty="0">
              <a:solidFill>
                <a:prstClr val="white"/>
              </a:solidFill>
              <a:latin typeface="Raleway" panose="020B0503030101060003" pitchFamily="34" charset="0"/>
            </a:endParaRPr>
          </a:p>
          <a:p>
            <a:pPr defTabSz="457206">
              <a:defRPr/>
            </a:pPr>
            <a:r>
              <a:rPr lang="en-GB" sz="2400" dirty="0">
                <a:solidFill>
                  <a:prstClr val="white"/>
                </a:solidFill>
                <a:latin typeface="Raleway" panose="020B0503030101060003" pitchFamily="34" charset="0"/>
              </a:rPr>
              <a:t>Exploit curiosity</a:t>
            </a:r>
          </a:p>
          <a:p>
            <a:pPr marL="342900" indent="-342900" defTabSz="457206">
              <a:buFontTx/>
              <a:buChar char="-"/>
              <a:defRPr/>
            </a:pPr>
            <a:r>
              <a:rPr lang="en-GB" sz="2200" dirty="0">
                <a:solidFill>
                  <a:prstClr val="white"/>
                </a:solidFill>
                <a:latin typeface="Raleway" panose="020B0503030101060003" pitchFamily="34" charset="0"/>
              </a:rPr>
              <a:t>Engaging content/</a:t>
            </a:r>
          </a:p>
          <a:p>
            <a:pPr marL="342900" indent="-342900" defTabSz="457206">
              <a:buFontTx/>
              <a:buChar char="-"/>
              <a:defRPr/>
            </a:pPr>
            <a:r>
              <a:rPr lang="en-GB" sz="2200" dirty="0">
                <a:solidFill>
                  <a:prstClr val="white"/>
                </a:solidFill>
                <a:latin typeface="Raleway" panose="020B0503030101060003" pitchFamily="34" charset="0"/>
              </a:rPr>
              <a:t>Stories &amp; narrative</a:t>
            </a:r>
          </a:p>
          <a:p>
            <a:pPr marL="342900" indent="-342900" defTabSz="457206">
              <a:buFontTx/>
              <a:buChar char="-"/>
              <a:defRPr/>
            </a:pPr>
            <a:endParaRPr lang="en-GB" sz="900" dirty="0">
              <a:solidFill>
                <a:prstClr val="white"/>
              </a:solidFill>
              <a:latin typeface="Raleway" panose="020B0503030101060003" pitchFamily="34" charset="0"/>
            </a:endParaRPr>
          </a:p>
          <a:p>
            <a:pPr defTabSz="457206">
              <a:defRPr/>
            </a:pPr>
            <a:r>
              <a:rPr lang="en-GB" sz="2200" dirty="0">
                <a:solidFill>
                  <a:prstClr val="white"/>
                </a:solidFill>
                <a:latin typeface="Raleway" panose="020B0503030101060003" pitchFamily="34" charset="0"/>
              </a:rPr>
              <a:t>Biases &amp; learning </a:t>
            </a:r>
            <a:br>
              <a:rPr lang="en-GB" sz="2200" dirty="0">
                <a:solidFill>
                  <a:prstClr val="white"/>
                </a:solidFill>
                <a:latin typeface="Raleway" panose="020B0503030101060003" pitchFamily="34" charset="0"/>
              </a:rPr>
            </a:br>
            <a:r>
              <a:rPr lang="en-GB" sz="2200" dirty="0">
                <a:solidFill>
                  <a:prstClr val="white"/>
                </a:solidFill>
                <a:latin typeface="Raleway" panose="020B0503030101060003" pitchFamily="34" charset="0"/>
              </a:rPr>
              <a:t>science techniques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065269-A82C-4D2C-984B-2C8AED4E1FA1}"/>
              </a:ext>
            </a:extLst>
          </p:cNvPr>
          <p:cNvSpPr txBox="1"/>
          <p:nvPr/>
        </p:nvSpPr>
        <p:spPr>
          <a:xfrm>
            <a:off x="244413" y="1018151"/>
            <a:ext cx="3501493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6">
              <a:defRPr/>
            </a:pPr>
            <a:r>
              <a:rPr lang="en-GB" sz="2400" b="1" u="sng" dirty="0">
                <a:solidFill>
                  <a:prstClr val="white"/>
                </a:solidFill>
                <a:latin typeface="Raleway" panose="020B0503030101060003" pitchFamily="34" charset="0"/>
              </a:rPr>
              <a:t>PROMPT</a:t>
            </a:r>
            <a:endParaRPr lang="en-GB" sz="2400" dirty="0">
              <a:solidFill>
                <a:prstClr val="white"/>
              </a:solidFill>
              <a:latin typeface="Raleway" panose="020B0503030101060003" pitchFamily="34" charset="0"/>
            </a:endParaRPr>
          </a:p>
          <a:p>
            <a:pPr defTabSz="457206">
              <a:defRPr/>
            </a:pPr>
            <a:r>
              <a:rPr lang="en-GB" sz="2400" dirty="0">
                <a:solidFill>
                  <a:prstClr val="white"/>
                </a:solidFill>
                <a:latin typeface="Raleway" panose="020B0503030101060003" pitchFamily="34" charset="0"/>
              </a:rPr>
              <a:t>(</a:t>
            </a:r>
            <a:r>
              <a:rPr lang="en-GB" sz="2400" dirty="0">
                <a:solidFill>
                  <a:srgbClr val="EF5744"/>
                </a:solidFill>
                <a:latin typeface="Raleway" panose="020B0503030101060003" pitchFamily="34" charset="0"/>
              </a:rPr>
              <a:t>Prompt the change</a:t>
            </a:r>
            <a:r>
              <a:rPr lang="en-GB" sz="2400" dirty="0">
                <a:solidFill>
                  <a:prstClr val="white"/>
                </a:solidFill>
                <a:latin typeface="Raleway" panose="020B0503030101060003" pitchFamily="34" charset="0"/>
              </a:rPr>
              <a:t>)</a:t>
            </a:r>
          </a:p>
          <a:p>
            <a:pPr defTabSz="457206">
              <a:defRPr/>
            </a:pPr>
            <a:endParaRPr lang="en-GB" dirty="0">
              <a:solidFill>
                <a:prstClr val="white"/>
              </a:solidFill>
              <a:latin typeface="Raleway" panose="020B0503030101060003" pitchFamily="34" charset="0"/>
            </a:endParaRPr>
          </a:p>
          <a:p>
            <a:pPr defTabSz="457206">
              <a:defRPr/>
            </a:pPr>
            <a:r>
              <a:rPr lang="en-GB" sz="2400" dirty="0">
                <a:solidFill>
                  <a:prstClr val="white"/>
                </a:solidFill>
                <a:latin typeface="Raleway" panose="020B0503030101060003" pitchFamily="34" charset="0"/>
              </a:rPr>
              <a:t>Timeliness is key</a:t>
            </a:r>
          </a:p>
          <a:p>
            <a:pPr marL="342900" indent="-342900" defTabSz="457206">
              <a:buFontTx/>
              <a:buChar char="-"/>
              <a:defRPr/>
            </a:pPr>
            <a:r>
              <a:rPr lang="en-GB" sz="2200" dirty="0">
                <a:solidFill>
                  <a:prstClr val="white"/>
                </a:solidFill>
                <a:latin typeface="Raleway" panose="020B0503030101060003" pitchFamily="34" charset="0"/>
              </a:rPr>
              <a:t>Drip feed</a:t>
            </a:r>
          </a:p>
          <a:p>
            <a:pPr marL="342900" indent="-342900" defTabSz="457206">
              <a:buFontTx/>
              <a:buChar char="-"/>
              <a:defRPr/>
            </a:pPr>
            <a:r>
              <a:rPr lang="en-GB" sz="2200" dirty="0">
                <a:solidFill>
                  <a:prstClr val="white"/>
                </a:solidFill>
                <a:latin typeface="Raleway" panose="020B0503030101060003" pitchFamily="34" charset="0"/>
              </a:rPr>
              <a:t>Ongoing</a:t>
            </a:r>
          </a:p>
          <a:p>
            <a:pPr marL="342900" indent="-342900" defTabSz="457206">
              <a:buFontTx/>
              <a:buChar char="-"/>
              <a:defRPr/>
            </a:pPr>
            <a:r>
              <a:rPr lang="en-GB" sz="2200" dirty="0">
                <a:solidFill>
                  <a:prstClr val="white"/>
                </a:solidFill>
                <a:latin typeface="Raleway" panose="020B0503030101060003" pitchFamily="34" charset="0"/>
              </a:rPr>
              <a:t>Topical</a:t>
            </a:r>
          </a:p>
          <a:p>
            <a:pPr marL="342900" indent="-342900" defTabSz="457206">
              <a:buFontTx/>
              <a:buChar char="-"/>
              <a:defRPr/>
            </a:pPr>
            <a:endParaRPr lang="en-GB" dirty="0">
              <a:solidFill>
                <a:prstClr val="white"/>
              </a:solidFill>
              <a:latin typeface="Raleway" panose="020B0503030101060003" pitchFamily="34" charset="0"/>
            </a:endParaRPr>
          </a:p>
          <a:p>
            <a:pPr defTabSz="457206">
              <a:defRPr/>
            </a:pPr>
            <a:r>
              <a:rPr lang="en-GB" sz="2200" dirty="0">
                <a:solidFill>
                  <a:prstClr val="white"/>
                </a:solidFill>
                <a:latin typeface="Raleway" panose="020B0503030101060003" pitchFamily="34" charset="0"/>
              </a:rPr>
              <a:t>Annual awareness </a:t>
            </a:r>
            <a:br>
              <a:rPr lang="en-GB" sz="2200" dirty="0">
                <a:solidFill>
                  <a:prstClr val="white"/>
                </a:solidFill>
                <a:latin typeface="Raleway" panose="020B0503030101060003" pitchFamily="34" charset="0"/>
              </a:rPr>
            </a:br>
            <a:r>
              <a:rPr lang="en-GB" sz="2200" dirty="0">
                <a:solidFill>
                  <a:prstClr val="white"/>
                </a:solidFill>
                <a:latin typeface="Raleway" panose="020B0503030101060003" pitchFamily="34" charset="0"/>
              </a:rPr>
              <a:t>training is a poor prompt</a:t>
            </a: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0F59A1A4-E7D2-4C3D-86A3-E6254B257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950" y="261744"/>
            <a:ext cx="7961229" cy="663289"/>
          </a:xfrm>
        </p:spPr>
        <p:txBody>
          <a:bodyPr anchor="t"/>
          <a:lstStyle/>
          <a:p>
            <a:r>
              <a:rPr lang="en-GB" sz="3300" dirty="0">
                <a:latin typeface="Raleway" panose="020B0503030101060003" pitchFamily="34" charset="0"/>
                <a:cs typeface="Lao UI" panose="020B0502040204020203" pitchFamily="34" charset="0"/>
              </a:rPr>
              <a:t>Engagement</a:t>
            </a:r>
            <a:endParaRPr lang="en-GB" sz="2700" dirty="0">
              <a:latin typeface="Raleway" panose="020B0503030101060003" pitchFamily="34" charset="0"/>
              <a:cs typeface="Lao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528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3" grpId="0"/>
      <p:bldP spid="17" grpId="0"/>
      <p:bldP spid="1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2887C0A-0C7A-D44C-0BEA-0F378C60EBB0}"/>
              </a:ext>
            </a:extLst>
          </p:cNvPr>
          <p:cNvSpPr/>
          <p:nvPr/>
        </p:nvSpPr>
        <p:spPr>
          <a:xfrm>
            <a:off x="3505200" y="5223972"/>
            <a:ext cx="2908571" cy="8203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DCE862B-A109-155E-E64D-4D74BA018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125" y="1195573"/>
            <a:ext cx="6440699" cy="3162300"/>
          </a:xfrm>
          <a:prstGeom prst="rect">
            <a:avLst/>
          </a:prstGeom>
          <a:solidFill>
            <a:srgbClr val="BFBFBF">
              <a:alpha val="65098"/>
            </a:srgbClr>
          </a:solidFill>
        </p:spPr>
      </p:pic>
      <p:pic>
        <p:nvPicPr>
          <p:cNvPr id="25" name="Graphic 24" descr="Sparkler outline">
            <a:extLst>
              <a:ext uri="{FF2B5EF4-FFF2-40B4-BE49-F238E27FC236}">
                <a16:creationId xmlns:a16="http://schemas.microsoft.com/office/drawing/2014/main" id="{B541207A-D072-82D8-25B3-98049D2223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977561">
            <a:off x="4639743" y="2009758"/>
            <a:ext cx="1073663" cy="107366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D00806D-1FBB-ED45-5838-366BF5BDE98C}"/>
              </a:ext>
            </a:extLst>
          </p:cNvPr>
          <p:cNvSpPr txBox="1"/>
          <p:nvPr/>
        </p:nvSpPr>
        <p:spPr>
          <a:xfrm>
            <a:off x="4644814" y="3356993"/>
            <a:ext cx="1565231" cy="3743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860" tIns="22860" rIns="22860" bIns="22860" numCol="1" spcCol="38100" rtlCol="0" anchor="t">
            <a:spAutoFit/>
          </a:bodyPr>
          <a:lstStyle/>
          <a:p>
            <a:pPr defTabSz="457195" hangingPunct="0"/>
            <a:r>
              <a:rPr lang="en-GB" sz="2133" dirty="0">
                <a:solidFill>
                  <a:schemeClr val="bg1"/>
                </a:solidFill>
                <a:latin typeface="Raleway" pitchFamily="2" charset="0"/>
                <a:ea typeface="+mj-ea"/>
                <a:cs typeface="+mj-cs"/>
              </a:rPr>
              <a:t>Trigger</a:t>
            </a:r>
          </a:p>
        </p:txBody>
      </p:sp>
      <p:pic>
        <p:nvPicPr>
          <p:cNvPr id="27" name="Graphic 26" descr="Double Tap Gesture with solid fill">
            <a:extLst>
              <a:ext uri="{FF2B5EF4-FFF2-40B4-BE49-F238E27FC236}">
                <a16:creationId xmlns:a16="http://schemas.microsoft.com/office/drawing/2014/main" id="{E9894010-60BB-AE50-586C-CC918D3908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58238" y="2002825"/>
            <a:ext cx="1417287" cy="141728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F94A1F5-93C0-8BC1-E7BC-D6CA5CD94767}"/>
              </a:ext>
            </a:extLst>
          </p:cNvPr>
          <p:cNvSpPr txBox="1"/>
          <p:nvPr/>
        </p:nvSpPr>
        <p:spPr>
          <a:xfrm>
            <a:off x="6912778" y="3356993"/>
            <a:ext cx="1417287" cy="3743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860" tIns="22860" rIns="22860" bIns="22860" numCol="1" spcCol="38100" rtlCol="0" anchor="t">
            <a:spAutoFit/>
          </a:bodyPr>
          <a:lstStyle/>
          <a:p>
            <a:pPr defTabSz="457195" hangingPunct="0"/>
            <a:r>
              <a:rPr lang="en-GB" sz="2133" dirty="0">
                <a:solidFill>
                  <a:schemeClr val="bg1"/>
                </a:solidFill>
                <a:latin typeface="Raleway" pitchFamily="2" charset="0"/>
                <a:ea typeface="+mj-ea"/>
                <a:cs typeface="+mj-cs"/>
              </a:rPr>
              <a:t>Action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B146E5BE-8AC6-07D7-7A33-28FA4D950754}"/>
              </a:ext>
            </a:extLst>
          </p:cNvPr>
          <p:cNvSpPr txBox="1">
            <a:spLocks/>
          </p:cNvSpPr>
          <p:nvPr/>
        </p:nvSpPr>
        <p:spPr>
          <a:xfrm>
            <a:off x="107770" y="183960"/>
            <a:ext cx="9256428" cy="6821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en-GB" sz="2400" b="1" dirty="0">
                <a:solidFill>
                  <a:schemeClr val="bg1"/>
                </a:solidFill>
                <a:latin typeface="Raleway" panose="020B0503030101060003" pitchFamily="34" charset="0"/>
              </a:rPr>
              <a:t>Behavioural science and our own research tells us  how </a:t>
            </a:r>
            <a:br>
              <a:rPr lang="en-GB" sz="2400" b="1" dirty="0">
                <a:solidFill>
                  <a:schemeClr val="bg1"/>
                </a:solidFill>
                <a:latin typeface="Raleway" panose="020B0503030101060003" pitchFamily="34" charset="0"/>
              </a:rPr>
            </a:br>
            <a:r>
              <a:rPr lang="en-GB" sz="2400" b="1" dirty="0">
                <a:solidFill>
                  <a:schemeClr val="bg1"/>
                </a:solidFill>
                <a:latin typeface="Raleway" panose="020B0503030101060003" pitchFamily="34" charset="0"/>
              </a:rPr>
              <a:t>to address this, by targeting the “The sweet spot”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AD13E12-032B-22DF-7C11-171ABCA3CD2B}"/>
              </a:ext>
            </a:extLst>
          </p:cNvPr>
          <p:cNvCxnSpPr>
            <a:cxnSpLocks/>
          </p:cNvCxnSpPr>
          <p:nvPr/>
        </p:nvCxnSpPr>
        <p:spPr>
          <a:xfrm>
            <a:off x="3940068" y="2959752"/>
            <a:ext cx="0" cy="1597539"/>
          </a:xfrm>
          <a:prstGeom prst="line">
            <a:avLst/>
          </a:prstGeom>
          <a:ln w="57150">
            <a:solidFill>
              <a:srgbClr val="F275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3E679CFE-2A65-9183-1229-4823461FD98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71"/>
          <a:stretch/>
        </p:blipFill>
        <p:spPr>
          <a:xfrm>
            <a:off x="3890913" y="2401337"/>
            <a:ext cx="751271" cy="637876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66B45B3-88A4-E3FC-FC14-CCB2B0D78CF8}"/>
              </a:ext>
            </a:extLst>
          </p:cNvPr>
          <p:cNvCxnSpPr>
            <a:cxnSpLocks/>
          </p:cNvCxnSpPr>
          <p:nvPr/>
        </p:nvCxnSpPr>
        <p:spPr>
          <a:xfrm>
            <a:off x="5974180" y="2959752"/>
            <a:ext cx="0" cy="1597539"/>
          </a:xfrm>
          <a:prstGeom prst="line">
            <a:avLst/>
          </a:prstGeom>
          <a:ln w="57150">
            <a:solidFill>
              <a:srgbClr val="F275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9CDD157B-37DA-04CB-C673-58E303EB0B9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71"/>
          <a:stretch/>
        </p:blipFill>
        <p:spPr>
          <a:xfrm>
            <a:off x="5921203" y="2401337"/>
            <a:ext cx="751271" cy="637876"/>
          </a:xfrm>
          <a:prstGeom prst="rect">
            <a:avLst/>
          </a:prstGeom>
        </p:spPr>
      </p:pic>
      <p:pic>
        <p:nvPicPr>
          <p:cNvPr id="36" name="Graphic 35" descr="Brain in head outline">
            <a:extLst>
              <a:ext uri="{FF2B5EF4-FFF2-40B4-BE49-F238E27FC236}">
                <a16:creationId xmlns:a16="http://schemas.microsoft.com/office/drawing/2014/main" id="{9E06E435-3583-A59A-BB8E-72A9894828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494371" y="2078197"/>
            <a:ext cx="1492803" cy="14928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9AF5AF-305E-248B-8068-F4D19EB7147B}"/>
              </a:ext>
            </a:extLst>
          </p:cNvPr>
          <p:cNvSpPr txBox="1"/>
          <p:nvPr/>
        </p:nvSpPr>
        <p:spPr>
          <a:xfrm>
            <a:off x="-171683" y="2506282"/>
            <a:ext cx="2297416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480" tIns="30480" rIns="30480" bIns="30480" numCol="1" spcCol="38100" rtlCol="0" anchor="t">
            <a:spAutoFit/>
          </a:bodyPr>
          <a:lstStyle/>
          <a:p>
            <a:pPr algn="ctr" defTabSz="609593" hangingPunct="0"/>
            <a:r>
              <a:rPr lang="en-GB" sz="1600" b="1" dirty="0">
                <a:solidFill>
                  <a:schemeClr val="bg1">
                    <a:lumMod val="85000"/>
                  </a:schemeClr>
                </a:solidFill>
                <a:latin typeface="Raleway" pitchFamily="2" charset="0"/>
                <a:ea typeface="+mj-ea"/>
                <a:cs typeface="+mj-cs"/>
              </a:rPr>
              <a:t>eLearning </a:t>
            </a:r>
          </a:p>
          <a:p>
            <a:pPr algn="ctr" defTabSz="609593" hangingPunct="0"/>
            <a:r>
              <a:rPr lang="en-GB" sz="1600" b="1" dirty="0">
                <a:solidFill>
                  <a:schemeClr val="bg1">
                    <a:lumMod val="85000"/>
                  </a:schemeClr>
                </a:solidFill>
                <a:latin typeface="Raleway" pitchFamily="2" charset="0"/>
                <a:ea typeface="+mj-ea"/>
                <a:cs typeface="+mj-cs"/>
              </a:rPr>
              <a:t>Videos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B50F38-6775-A6E0-D675-0E1705DC3D00}"/>
              </a:ext>
            </a:extLst>
          </p:cNvPr>
          <p:cNvSpPr txBox="1"/>
          <p:nvPr/>
        </p:nvSpPr>
        <p:spPr>
          <a:xfrm>
            <a:off x="107770" y="3521002"/>
            <a:ext cx="1798188" cy="902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480" tIns="30480" rIns="30480" bIns="30480" numCol="1" spcCol="38100" rtlCol="0" anchor="t">
            <a:spAutoFit/>
          </a:bodyPr>
          <a:lstStyle/>
          <a:p>
            <a:pPr algn="ctr" defTabSz="609601" hangingPunct="0">
              <a:spcBef>
                <a:spcPts val="151"/>
              </a:spcBef>
              <a:spcAft>
                <a:spcPts val="151"/>
              </a:spcAft>
            </a:pPr>
            <a:r>
              <a:rPr lang="en-GB" sz="1600" i="1" dirty="0">
                <a:solidFill>
                  <a:schemeClr val="bg1">
                    <a:lumMod val="85000"/>
                  </a:schemeClr>
                </a:solidFill>
                <a:latin typeface="Raleway" pitchFamily="2" charset="0"/>
                <a:ea typeface="+mj-ea"/>
              </a:rPr>
              <a:t>Forgotten</a:t>
            </a:r>
            <a:br>
              <a:rPr lang="en-GB" sz="1600" i="1" dirty="0">
                <a:solidFill>
                  <a:schemeClr val="bg1">
                    <a:lumMod val="85000"/>
                  </a:schemeClr>
                </a:solidFill>
                <a:latin typeface="Raleway" pitchFamily="2" charset="0"/>
                <a:ea typeface="+mj-ea"/>
              </a:rPr>
            </a:br>
            <a:r>
              <a:rPr lang="en-GB" sz="1600" i="1" dirty="0">
                <a:solidFill>
                  <a:schemeClr val="bg1">
                    <a:lumMod val="85000"/>
                  </a:schemeClr>
                </a:solidFill>
                <a:latin typeface="Raleway" pitchFamily="2" charset="0"/>
                <a:ea typeface="+mj-ea"/>
              </a:rPr>
              <a:t>Out of context</a:t>
            </a:r>
          </a:p>
          <a:p>
            <a:pPr algn="ctr" defTabSz="609601" hangingPunct="0">
              <a:spcBef>
                <a:spcPts val="151"/>
              </a:spcBef>
              <a:spcAft>
                <a:spcPts val="151"/>
              </a:spcAft>
            </a:pPr>
            <a:r>
              <a:rPr lang="en-GB" sz="1600" i="1" dirty="0">
                <a:solidFill>
                  <a:schemeClr val="bg1">
                    <a:lumMod val="85000"/>
                  </a:schemeClr>
                </a:solidFill>
                <a:latin typeface="Raleway" pitchFamily="2" charset="0"/>
                <a:ea typeface="+mj-ea"/>
              </a:rPr>
              <a:t>Infrequent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F27C07-7612-E9D6-B32A-9A1201329CD1}"/>
              </a:ext>
            </a:extLst>
          </p:cNvPr>
          <p:cNvSpPr txBox="1"/>
          <p:nvPr/>
        </p:nvSpPr>
        <p:spPr>
          <a:xfrm>
            <a:off x="8572993" y="3453715"/>
            <a:ext cx="1699801" cy="11490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480" tIns="30480" rIns="30480" bIns="30480" numCol="1" spcCol="38100" rtlCol="0" anchor="t">
            <a:spAutoFit/>
          </a:bodyPr>
          <a:lstStyle/>
          <a:p>
            <a:pPr algn="ctr" defTabSz="609601" hangingPunct="0">
              <a:spcBef>
                <a:spcPts val="151"/>
              </a:spcBef>
              <a:spcAft>
                <a:spcPts val="151"/>
              </a:spcAft>
            </a:pPr>
            <a:r>
              <a:rPr lang="en-GB" sz="1600" i="1" dirty="0">
                <a:solidFill>
                  <a:schemeClr val="bg1">
                    <a:lumMod val="85000"/>
                  </a:schemeClr>
                </a:solidFill>
                <a:latin typeface="Raleway" pitchFamily="2" charset="0"/>
                <a:ea typeface="+mj-ea"/>
              </a:rPr>
              <a:t>Punishment with training</a:t>
            </a:r>
          </a:p>
          <a:p>
            <a:pPr algn="ctr" defTabSz="609601" hangingPunct="0">
              <a:spcBef>
                <a:spcPts val="151"/>
              </a:spcBef>
              <a:spcAft>
                <a:spcPts val="151"/>
              </a:spcAft>
            </a:pPr>
            <a:r>
              <a:rPr lang="en-GB" sz="1600" i="1" dirty="0">
                <a:solidFill>
                  <a:schemeClr val="bg1">
                    <a:lumMod val="85000"/>
                  </a:schemeClr>
                </a:solidFill>
                <a:latin typeface="Raleway" pitchFamily="2" charset="0"/>
                <a:ea typeface="+mj-ea"/>
              </a:rPr>
              <a:t>Hard to contextualise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AD24D7-2F4F-1EB5-419F-555EF5C963BE}"/>
              </a:ext>
            </a:extLst>
          </p:cNvPr>
          <p:cNvSpPr txBox="1"/>
          <p:nvPr/>
        </p:nvSpPr>
        <p:spPr>
          <a:xfrm>
            <a:off x="3195455" y="4568549"/>
            <a:ext cx="1583436" cy="6052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480" tIns="30480" rIns="30480" bIns="30480" numCol="1" spcCol="38100" rtlCol="0" anchor="t">
            <a:spAutoFit/>
          </a:bodyPr>
          <a:lstStyle/>
          <a:p>
            <a:pPr algn="ctr" defTabSz="609601" hangingPunct="0">
              <a:spcBef>
                <a:spcPts val="151"/>
              </a:spcBef>
              <a:spcAft>
                <a:spcPts val="151"/>
              </a:spcAft>
            </a:pPr>
            <a:r>
              <a:rPr lang="en-GB" sz="1600" i="1" dirty="0">
                <a:solidFill>
                  <a:schemeClr val="bg1"/>
                </a:solidFill>
                <a:latin typeface="Raleway" pitchFamily="2" charset="0"/>
                <a:ea typeface="+mj-ea"/>
              </a:rPr>
              <a:t>Prime before </a:t>
            </a:r>
            <a:br>
              <a:rPr lang="en-GB" sz="1600" i="1" dirty="0">
                <a:solidFill>
                  <a:schemeClr val="bg1"/>
                </a:solidFill>
                <a:latin typeface="Raleway" pitchFamily="2" charset="0"/>
                <a:ea typeface="+mj-ea"/>
              </a:rPr>
            </a:br>
            <a:r>
              <a:rPr lang="en-GB" sz="1600" i="1" dirty="0">
                <a:solidFill>
                  <a:schemeClr val="bg1"/>
                </a:solidFill>
                <a:latin typeface="Raleway" pitchFamily="2" charset="0"/>
                <a:ea typeface="+mj-ea"/>
              </a:rPr>
              <a:t>the behaviour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74936B-DDD6-F4DC-B300-FD342F7D5059}"/>
              </a:ext>
            </a:extLst>
          </p:cNvPr>
          <p:cNvSpPr txBox="1"/>
          <p:nvPr/>
        </p:nvSpPr>
        <p:spPr>
          <a:xfrm>
            <a:off x="5204294" y="4568550"/>
            <a:ext cx="1574167" cy="6052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480" tIns="30480" rIns="30480" bIns="30480" numCol="1" spcCol="38100" rtlCol="0" anchor="t">
            <a:spAutoFit/>
          </a:bodyPr>
          <a:lstStyle/>
          <a:p>
            <a:pPr algn="ctr" defTabSz="609601" hangingPunct="0">
              <a:spcBef>
                <a:spcPts val="151"/>
              </a:spcBef>
              <a:spcAft>
                <a:spcPts val="151"/>
              </a:spcAft>
            </a:pPr>
            <a:r>
              <a:rPr lang="en-GB" sz="1600" i="1" dirty="0">
                <a:solidFill>
                  <a:schemeClr val="bg1"/>
                </a:solidFill>
                <a:latin typeface="Raleway" pitchFamily="2" charset="0"/>
                <a:ea typeface="+mj-ea"/>
              </a:rPr>
              <a:t>Intervene </a:t>
            </a:r>
            <a:br>
              <a:rPr lang="en-GB" sz="1600" i="1" dirty="0">
                <a:solidFill>
                  <a:schemeClr val="bg1"/>
                </a:solidFill>
                <a:latin typeface="Raleway" pitchFamily="2" charset="0"/>
                <a:ea typeface="+mj-ea"/>
              </a:rPr>
            </a:br>
            <a:r>
              <a:rPr lang="en-GB" sz="1600" i="1" dirty="0">
                <a:solidFill>
                  <a:schemeClr val="bg1"/>
                </a:solidFill>
                <a:latin typeface="Raleway" pitchFamily="2" charset="0"/>
                <a:ea typeface="+mj-ea"/>
              </a:rPr>
              <a:t>just-in-time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384670-37EE-1421-F1BA-75272D4B9DC4}"/>
              </a:ext>
            </a:extLst>
          </p:cNvPr>
          <p:cNvSpPr txBox="1"/>
          <p:nvPr/>
        </p:nvSpPr>
        <p:spPr>
          <a:xfrm>
            <a:off x="2125734" y="1223844"/>
            <a:ext cx="1565231" cy="4770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860" tIns="22860" rIns="22860" bIns="22860" numCol="1" spcCol="38100" rtlCol="0" anchor="t">
            <a:spAutoFit/>
          </a:bodyPr>
          <a:lstStyle/>
          <a:p>
            <a:pPr defTabSz="457195" hangingPunct="0"/>
            <a:r>
              <a:rPr lang="en-GB" sz="2800" dirty="0">
                <a:solidFill>
                  <a:schemeClr val="bg1"/>
                </a:solidFill>
              </a:rPr>
              <a:t>Context</a:t>
            </a:r>
            <a:endParaRPr lang="en-GB" sz="28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98877B4-E7FF-2A32-C24B-E72EE87B03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93561" y="1578944"/>
            <a:ext cx="1372273" cy="847760"/>
          </a:xfrm>
          <a:prstGeom prst="rect">
            <a:avLst/>
          </a:prstGeom>
        </p:spPr>
      </p:pic>
      <p:pic>
        <p:nvPicPr>
          <p:cNvPr id="14" name="Picture 13" descr="A picture containing text, clipart, screenshot&#10;&#10;Description automatically generated">
            <a:extLst>
              <a:ext uri="{FF2B5EF4-FFF2-40B4-BE49-F238E27FC236}">
                <a16:creationId xmlns:a16="http://schemas.microsoft.com/office/drawing/2014/main" id="{86241195-8832-F0EB-F68D-6CC6EEA99B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7473" y="1578945"/>
            <a:ext cx="1372273" cy="85154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6D4FE72-9B82-9F2F-58B2-F9450CBE6378}"/>
              </a:ext>
            </a:extLst>
          </p:cNvPr>
          <p:cNvSpPr txBox="1"/>
          <p:nvPr/>
        </p:nvSpPr>
        <p:spPr>
          <a:xfrm>
            <a:off x="8230988" y="2504314"/>
            <a:ext cx="229741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480" tIns="30480" rIns="30480" bIns="30480" numCol="1" spcCol="38100" rtlCol="0" anchor="t">
            <a:spAutoFit/>
          </a:bodyPr>
          <a:lstStyle/>
          <a:p>
            <a:pPr algn="ctr" defTabSz="609593" hangingPunct="0">
              <a:spcAft>
                <a:spcPts val="800"/>
              </a:spcAft>
            </a:pPr>
            <a:r>
              <a:rPr lang="en-GB" sz="1600" b="1" dirty="0">
                <a:solidFill>
                  <a:schemeClr val="bg1">
                    <a:lumMod val="85000"/>
                  </a:schemeClr>
                </a:solidFill>
                <a:latin typeface="Raleway" pitchFamily="2" charset="0"/>
                <a:ea typeface="+mj-ea"/>
                <a:cs typeface="+mj-cs"/>
              </a:rPr>
              <a:t>Post-incident Phishing-sims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CAC087-5515-802A-6B24-B92751779767}"/>
              </a:ext>
            </a:extLst>
          </p:cNvPr>
          <p:cNvSpPr txBox="1"/>
          <p:nvPr/>
        </p:nvSpPr>
        <p:spPr>
          <a:xfrm>
            <a:off x="-171683" y="3166688"/>
            <a:ext cx="2297416" cy="4923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480" tIns="30480" rIns="30480" bIns="30480" numCol="1" spcCol="38100" rtlCol="0" anchor="t">
            <a:spAutoFit/>
          </a:bodyPr>
          <a:lstStyle/>
          <a:p>
            <a:pPr algn="ctr" defTabSz="609593" hangingPunct="0">
              <a:spcAft>
                <a:spcPts val="800"/>
              </a:spcAft>
            </a:pPr>
            <a:r>
              <a:rPr lang="en-GB" sz="2133" b="1" dirty="0">
                <a:solidFill>
                  <a:srgbClr val="FF0000"/>
                </a:solidFill>
                <a:latin typeface="Raleway" pitchFamily="2" charset="0"/>
                <a:ea typeface="+mj-ea"/>
                <a:cs typeface="+mj-cs"/>
              </a:rPr>
              <a:t>Too Soon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DCA4C8-F6B8-C96F-4480-AA044FE65C80}"/>
              </a:ext>
            </a:extLst>
          </p:cNvPr>
          <p:cNvSpPr txBox="1"/>
          <p:nvPr/>
        </p:nvSpPr>
        <p:spPr>
          <a:xfrm>
            <a:off x="8230988" y="3125533"/>
            <a:ext cx="2297416" cy="4923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480" tIns="30480" rIns="30480" bIns="30480" numCol="1" spcCol="38100" rtlCol="0" anchor="t">
            <a:spAutoFit/>
          </a:bodyPr>
          <a:lstStyle/>
          <a:p>
            <a:pPr algn="ctr" defTabSz="609593" hangingPunct="0">
              <a:spcAft>
                <a:spcPts val="800"/>
              </a:spcAft>
            </a:pPr>
            <a:r>
              <a:rPr lang="en-GB" sz="2133" b="1" dirty="0">
                <a:solidFill>
                  <a:srgbClr val="FF0000"/>
                </a:solidFill>
                <a:latin typeface="Raleway" pitchFamily="2" charset="0"/>
                <a:ea typeface="+mj-ea"/>
                <a:cs typeface="+mj-cs"/>
              </a:rPr>
              <a:t>Too Late</a:t>
            </a:r>
          </a:p>
        </p:txBody>
      </p:sp>
      <p:pic>
        <p:nvPicPr>
          <p:cNvPr id="21" name="Picture 20" descr="A picture containing logo&#10;&#10;Description automatically generated">
            <a:extLst>
              <a:ext uri="{FF2B5EF4-FFF2-40B4-BE49-F238E27FC236}">
                <a16:creationId xmlns:a16="http://schemas.microsoft.com/office/drawing/2014/main" id="{AB17B8E7-C229-84E9-4E59-697658ECFF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20093" y="5318447"/>
            <a:ext cx="2676744" cy="6314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760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6" grpId="0"/>
      <p:bldP spid="28" grpId="0"/>
      <p:bldP spid="6" grpId="0"/>
      <p:bldP spid="9" grpId="0"/>
      <p:bldP spid="10" grpId="0"/>
      <p:bldP spid="11" grpId="0"/>
      <p:bldP spid="12" grpId="0"/>
      <p:bldP spid="15" grpId="0"/>
      <p:bldP spid="16" grpId="0"/>
      <p:bldP spid="17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579D5-553A-2A3A-AD50-D4C29E73A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Behaviour change campaigns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04C0CA-5372-5A42-FE48-8404C914B5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  <a:buBlip>
                <a:blip r:embed="rId2"/>
              </a:buBlip>
            </a:pPr>
            <a:r>
              <a:rPr lang="en-GB" sz="2400" dirty="0"/>
              <a:t>One behaviour (or group of related behaviours) at a time</a:t>
            </a:r>
          </a:p>
          <a:p>
            <a:pPr>
              <a:lnSpc>
                <a:spcPct val="120000"/>
              </a:lnSpc>
              <a:buBlip>
                <a:blip r:embed="rId2"/>
              </a:buBlip>
            </a:pPr>
            <a:r>
              <a:rPr lang="en-GB" sz="2400" dirty="0"/>
              <a:t>2-3 months to see impact</a:t>
            </a:r>
          </a:p>
          <a:p>
            <a:pPr>
              <a:lnSpc>
                <a:spcPct val="120000"/>
              </a:lnSpc>
              <a:buBlip>
                <a:blip r:embed="rId2"/>
              </a:buBlip>
            </a:pPr>
            <a:r>
              <a:rPr lang="en-GB" sz="2400" dirty="0"/>
              <a:t>Coherent and consistent content</a:t>
            </a:r>
          </a:p>
          <a:p>
            <a:pPr>
              <a:lnSpc>
                <a:spcPct val="120000"/>
              </a:lnSpc>
              <a:buBlip>
                <a:blip r:embed="rId2"/>
              </a:buBlip>
            </a:pPr>
            <a:r>
              <a:rPr lang="en-GB" sz="2400" dirty="0"/>
              <a:t>Subtle and relatively infrequent</a:t>
            </a:r>
          </a:p>
          <a:p>
            <a:pPr>
              <a:lnSpc>
                <a:spcPct val="120000"/>
              </a:lnSpc>
              <a:buBlip>
                <a:blip r:embed="rId2"/>
              </a:buBlip>
            </a:pPr>
            <a:r>
              <a:rPr lang="en-GB" sz="2400" dirty="0"/>
              <a:t>Mix things up to avoid habituation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8DA6E3-AF9A-0BA8-C4D5-18E71587A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AE114-106B-4FB3-9198-E0B493C540B3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3517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938FF-83AB-0A1F-6933-FDCC7B214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campaign: Check the sender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4A01A-CFE6-8AD5-F95B-2BC9C6B0C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834" y="1215106"/>
            <a:ext cx="10090150" cy="501253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buBlip>
                <a:blip r:embed="rId3"/>
              </a:buBlip>
              <a:defRPr/>
            </a:pPr>
            <a:r>
              <a:rPr lang="en-GB" sz="2400" dirty="0">
                <a:solidFill>
                  <a:prstClr val="white"/>
                </a:solidFill>
              </a:rPr>
              <a:t>For example a "Check the sender" campaign might work as follows: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Blip>
                <a:blip r:embed="rId3"/>
              </a:buBlip>
              <a:defRPr/>
            </a:pPr>
            <a:r>
              <a:rPr lang="en-GB" sz="2000" dirty="0">
                <a:solidFill>
                  <a:prstClr val="white"/>
                </a:solidFill>
              </a:rPr>
              <a:t>Week 1+2: Tracker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buBlip>
                <a:blip r:embed="rId3"/>
              </a:buBlip>
              <a:defRPr/>
            </a:pPr>
            <a:r>
              <a:rPr lang="en-GB" dirty="0">
                <a:solidFill>
                  <a:prstClr val="white"/>
                </a:solidFill>
              </a:rPr>
              <a:t>Train and baseline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Blip>
                <a:blip r:embed="rId3"/>
              </a:buBlip>
              <a:defRPr/>
            </a:pPr>
            <a:r>
              <a:rPr lang="en-GB" sz="2000" dirty="0">
                <a:solidFill>
                  <a:prstClr val="white"/>
                </a:solidFill>
              </a:rPr>
              <a:t>Week 3+4: Tracker + security story.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buBlip>
                <a:blip r:embed="rId3"/>
              </a:buBlip>
              <a:defRPr/>
            </a:pPr>
            <a:r>
              <a:rPr lang="en-GB" dirty="0">
                <a:solidFill>
                  <a:prstClr val="white"/>
                </a:solidFill>
              </a:rPr>
              <a:t>Introduces phishing threat and importance of checking the sender </a:t>
            </a:r>
            <a:br>
              <a:rPr lang="en-GB" dirty="0">
                <a:solidFill>
                  <a:prstClr val="white"/>
                </a:solidFill>
              </a:rPr>
            </a:br>
            <a:r>
              <a:rPr lang="en-GB" dirty="0">
                <a:solidFill>
                  <a:prstClr val="white"/>
                </a:solidFill>
              </a:rPr>
              <a:t>before clicking a link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buBlip>
                <a:blip r:embed="rId3"/>
              </a:buBlip>
              <a:defRPr/>
            </a:pPr>
            <a:r>
              <a:rPr lang="en-GB" dirty="0">
                <a:solidFill>
                  <a:prstClr val="white"/>
                </a:solidFill>
              </a:rPr>
              <a:t>Track link clicked from new sender events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Blip>
                <a:blip r:embed="rId3"/>
              </a:buBlip>
              <a:defRPr/>
            </a:pPr>
            <a:r>
              <a:rPr lang="en-GB" sz="2000" dirty="0">
                <a:solidFill>
                  <a:prstClr val="white"/>
                </a:solidFill>
              </a:rPr>
              <a:t>Week 5+6: Tracker + reminder no.1 + nudge.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buBlip>
                <a:blip r:embed="rId3"/>
              </a:buBlip>
              <a:defRPr/>
            </a:pPr>
            <a:r>
              <a:rPr lang="en-GB" dirty="0">
                <a:solidFill>
                  <a:prstClr val="white"/>
                </a:solidFill>
              </a:rPr>
              <a:t>Reminder reinforces concept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buBlip>
                <a:blip r:embed="rId3"/>
              </a:buBlip>
              <a:defRPr/>
            </a:pPr>
            <a:r>
              <a:rPr lang="en-GB" dirty="0">
                <a:solidFill>
                  <a:prstClr val="white"/>
                </a:solidFill>
              </a:rPr>
              <a:t>Real-time nudge when hover link in email from new sender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buBlip>
                <a:blip r:embed="rId3"/>
              </a:buBlip>
              <a:defRPr/>
            </a:pPr>
            <a:r>
              <a:rPr lang="en-GB" dirty="0">
                <a:solidFill>
                  <a:prstClr val="white"/>
                </a:solidFill>
              </a:rPr>
              <a:t>Track link clicked from new sender events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Blip>
                <a:blip r:embed="rId3"/>
              </a:buBlip>
              <a:defRPr/>
            </a:pPr>
            <a:r>
              <a:rPr lang="en-GB" sz="2000" dirty="0">
                <a:solidFill>
                  <a:prstClr val="white"/>
                </a:solidFill>
              </a:rPr>
              <a:t>Week 7+8: Tracker + reminder no.2 + nudge.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buBlip>
                <a:blip r:embed="rId3"/>
              </a:buBlip>
              <a:defRPr/>
            </a:pPr>
            <a:r>
              <a:rPr lang="en-GB" dirty="0">
                <a:solidFill>
                  <a:prstClr val="white"/>
                </a:solidFill>
              </a:rPr>
              <a:t>As above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5484F1-50B1-F008-56BE-99003EAF8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AE114-106B-4FB3-9198-E0B493C540B3}" type="slidenum">
              <a:rPr lang="en-GB" smtClean="0"/>
              <a:pPr/>
              <a:t>16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747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76"/>
          <p:cNvSpPr/>
          <p:nvPr/>
        </p:nvSpPr>
        <p:spPr>
          <a:xfrm>
            <a:off x="305279" y="843793"/>
            <a:ext cx="4752528" cy="4047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GB" sz="1867" dirty="0">
                <a:solidFill>
                  <a:srgbClr val="009592"/>
                </a:solidFill>
                <a:latin typeface="Raleway Medium" panose="020B0603030101060003" pitchFamily="34" charset="0"/>
                <a:cs typeface="Lao UI" panose="020B0502040204020203" pitchFamily="34" charset="0"/>
                <a:sym typeface="PT Sans"/>
              </a:rPr>
              <a:t>FOCUS ON KEY LEARNING POINTS</a:t>
            </a:r>
            <a:endParaRPr sz="1867" dirty="0">
              <a:solidFill>
                <a:srgbClr val="009592"/>
              </a:solidFill>
              <a:latin typeface="Raleway Medium" panose="020B0603030101060003" pitchFamily="34" charset="0"/>
              <a:cs typeface="Lao UI" panose="020B0502040204020203" pitchFamily="34" charset="0"/>
            </a:endParaRPr>
          </a:p>
          <a:p>
            <a:r>
              <a:rPr lang="en-GB" sz="1867" dirty="0">
                <a:solidFill>
                  <a:schemeClr val="bg1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  <a:t>Provide actionable security advice, with click-through for more information</a:t>
            </a:r>
          </a:p>
          <a:p>
            <a:pPr lvl="0"/>
            <a:endParaRPr sz="1334" dirty="0">
              <a:latin typeface="Raleway" panose="020B0503030101060003" pitchFamily="34" charset="0"/>
              <a:ea typeface="PT Sans"/>
              <a:cs typeface="Lao UI" panose="020B0502040204020203" pitchFamily="34" charset="0"/>
              <a:sym typeface="PT Sans"/>
            </a:endParaRPr>
          </a:p>
          <a:p>
            <a:r>
              <a:rPr lang="en-GB" sz="1867" dirty="0">
                <a:solidFill>
                  <a:srgbClr val="009592"/>
                </a:solidFill>
                <a:latin typeface="Raleway Medium" panose="020B0603030101060003" pitchFamily="34" charset="0"/>
                <a:cs typeface="Lao UI" panose="020B0502040204020203" pitchFamily="34" charset="0"/>
                <a:sym typeface="PT Sans"/>
              </a:rPr>
              <a:t>DESKTOP ‘OVERLAY’ FORMAT</a:t>
            </a:r>
            <a:endParaRPr sz="1067" dirty="0">
              <a:solidFill>
                <a:srgbClr val="009592"/>
              </a:solidFill>
              <a:latin typeface="Raleway Medium" panose="020B0603030101060003" pitchFamily="34" charset="0"/>
              <a:cs typeface="Lao UI" panose="020B0502040204020203" pitchFamily="34" charset="0"/>
            </a:endParaRPr>
          </a:p>
          <a:p>
            <a:r>
              <a:rPr lang="en-GB" sz="1867" dirty="0">
                <a:solidFill>
                  <a:schemeClr val="bg1"/>
                </a:solidFill>
                <a:latin typeface="Raleway" panose="020B0503030101060003" pitchFamily="34" charset="0"/>
                <a:ea typeface="PT Sans"/>
                <a:cs typeface="Lao UI" panose="020B0502040204020203" pitchFamily="34" charset="0"/>
                <a:sym typeface="PT Sans"/>
              </a:rPr>
              <a:t>Low friction but conspicuous. </a:t>
            </a:r>
          </a:p>
          <a:p>
            <a:r>
              <a:rPr lang="en-GB" sz="1867" dirty="0">
                <a:solidFill>
                  <a:schemeClr val="bg1"/>
                </a:solidFill>
                <a:latin typeface="Raleway" panose="020B0503030101060003" pitchFamily="34" charset="0"/>
                <a:ea typeface="PT Sans"/>
                <a:cs typeface="Lao UI" panose="020B0502040204020203" pitchFamily="34" charset="0"/>
                <a:sym typeface="PT Sans"/>
              </a:rPr>
              <a:t>Engaging paged content including Q&amp;A</a:t>
            </a:r>
          </a:p>
          <a:p>
            <a:endParaRPr sz="1334" dirty="0">
              <a:solidFill>
                <a:schemeClr val="bg1"/>
              </a:solidFill>
              <a:latin typeface="Raleway" panose="020B0503030101060003" pitchFamily="34" charset="0"/>
              <a:ea typeface="PT Sans"/>
              <a:cs typeface="Lao UI" panose="020B0502040204020203" pitchFamily="34" charset="0"/>
              <a:sym typeface="PT Sans"/>
            </a:endParaRPr>
          </a:p>
          <a:p>
            <a:pPr lvl="0"/>
            <a:endParaRPr lang="en-GB" sz="1334" dirty="0">
              <a:latin typeface="Raleway" panose="020B0503030101060003" pitchFamily="34" charset="0"/>
              <a:cs typeface="Lao UI" panose="020B0502040204020203" pitchFamily="34" charset="0"/>
              <a:sym typeface="PT Sans"/>
            </a:endParaRPr>
          </a:p>
          <a:p>
            <a:pPr lvl="0"/>
            <a:r>
              <a:rPr lang="en-GB" sz="1867" dirty="0">
                <a:solidFill>
                  <a:srgbClr val="009592"/>
                </a:solidFill>
                <a:latin typeface="Raleway Medium" panose="020B0603030101060003" pitchFamily="34" charset="0"/>
                <a:cs typeface="Lao UI" panose="020B0502040204020203" pitchFamily="34" charset="0"/>
                <a:sym typeface="PT Sans"/>
              </a:rPr>
              <a:t>ENGAGEMENT TRACKING</a:t>
            </a:r>
            <a:endParaRPr lang="en-GB" sz="1867" dirty="0">
              <a:solidFill>
                <a:srgbClr val="009592"/>
              </a:solidFill>
              <a:latin typeface="Raleway Medium" panose="020B0603030101060003" pitchFamily="34" charset="0"/>
              <a:cs typeface="Lao UI" panose="020B0502040204020203" pitchFamily="34" charset="0"/>
            </a:endParaRPr>
          </a:p>
          <a:p>
            <a:r>
              <a:rPr lang="en-GB" sz="1867" dirty="0">
                <a:solidFill>
                  <a:schemeClr val="bg1"/>
                </a:solidFill>
                <a:latin typeface="Raleway" panose="020B0503030101060003" pitchFamily="34" charset="0"/>
                <a:ea typeface="PT Sans"/>
                <a:cs typeface="Lao UI" panose="020B0502040204020203" pitchFamily="34" charset="0"/>
                <a:sym typeface="PT Sans"/>
              </a:rPr>
              <a:t>Measurement of dwell time and click-through statistics</a:t>
            </a:r>
          </a:p>
          <a:p>
            <a:endParaRPr lang="en-GB" sz="1867" dirty="0">
              <a:solidFill>
                <a:schemeClr val="bg1"/>
              </a:solidFill>
              <a:latin typeface="Raleway" panose="020B0503030101060003" pitchFamily="34" charset="0"/>
              <a:cs typeface="Lao UI" panose="020B0502040204020203" pitchFamily="34" charset="0"/>
              <a:sym typeface="PT Sans"/>
            </a:endParaRPr>
          </a:p>
          <a:p>
            <a:endParaRPr lang="en-GB" sz="1867" dirty="0">
              <a:solidFill>
                <a:schemeClr val="bg1"/>
              </a:solidFill>
              <a:latin typeface="Raleway" panose="020B0503030101060003" pitchFamily="34" charset="0"/>
              <a:cs typeface="Lao UI" panose="020B0502040204020203" pitchFamily="34" charset="0"/>
              <a:sym typeface="PT Sans"/>
            </a:endParaRPr>
          </a:p>
          <a:p>
            <a:r>
              <a:rPr lang="en-GB" sz="1867" dirty="0">
                <a:solidFill>
                  <a:schemeClr val="bg1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  <a:t>Ease, timeliness, salience, availability</a:t>
            </a:r>
            <a:endParaRPr sz="1067" dirty="0">
              <a:solidFill>
                <a:schemeClr val="bg1"/>
              </a:solidFill>
              <a:latin typeface="Raleway" panose="020B0503030101060003" pitchFamily="34" charset="0"/>
              <a:cs typeface="Lao UI" panose="020B0502040204020203" pitchFamily="34" charset="0"/>
            </a:endParaRPr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23D1AC56-DB26-8AD5-2D74-90432966B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5508" y="635251"/>
            <a:ext cx="2459758" cy="2869717"/>
          </a:xfrm>
          <a:prstGeom prst="rect">
            <a:avLst/>
          </a:prstGeo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91EF95AA-B1FE-F348-F58E-D91AA69A42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1772" y="1884967"/>
            <a:ext cx="2459757" cy="2869717"/>
          </a:xfrm>
          <a:prstGeom prst="rect">
            <a:avLst/>
          </a:prstGeom>
        </p:spPr>
      </p:pic>
      <p:pic>
        <p:nvPicPr>
          <p:cNvPr id="8" name="Content Placeholder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8A63E49-DFAD-F590-6F87-AD32C82E5CF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868035" y="3319826"/>
            <a:ext cx="2323965" cy="271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00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8">
            <a:extLst>
              <a:ext uri="{FF2B5EF4-FFF2-40B4-BE49-F238E27FC236}">
                <a16:creationId xmlns:a16="http://schemas.microsoft.com/office/drawing/2014/main" id="{0AEFFAB8-CEDF-2532-7BDF-78C1C35712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08"/>
          <a:stretch/>
        </p:blipFill>
        <p:spPr>
          <a:xfrm>
            <a:off x="4892707" y="1457788"/>
            <a:ext cx="7118318" cy="3801711"/>
          </a:xfrm>
          <a:prstGeom prst="rect">
            <a:avLst/>
          </a:prstGeom>
        </p:spPr>
      </p:pic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C1BE58D5-EEA3-CBCA-B30C-75C37E602A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4924" y="2136896"/>
            <a:ext cx="3394476" cy="2881303"/>
          </a:xfrm>
          <a:prstGeom prst="rect">
            <a:avLst/>
          </a:prstGeom>
        </p:spPr>
      </p:pic>
      <p:sp>
        <p:nvSpPr>
          <p:cNvPr id="5" name="Google Shape;612;p76">
            <a:extLst>
              <a:ext uri="{FF2B5EF4-FFF2-40B4-BE49-F238E27FC236}">
                <a16:creationId xmlns:a16="http://schemas.microsoft.com/office/drawing/2014/main" id="{F236C9EB-B5E0-42EB-6274-C320D614CB34}"/>
              </a:ext>
            </a:extLst>
          </p:cNvPr>
          <p:cNvSpPr/>
          <p:nvPr/>
        </p:nvSpPr>
        <p:spPr>
          <a:xfrm>
            <a:off x="180975" y="1457788"/>
            <a:ext cx="5154098" cy="4427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GB" sz="2000" cap="all" dirty="0">
                <a:solidFill>
                  <a:srgbClr val="009592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  <a:t>Delivered in context</a:t>
            </a:r>
            <a:endParaRPr lang="en-GB" sz="2000" cap="all" dirty="0">
              <a:solidFill>
                <a:srgbClr val="009592"/>
              </a:solidFill>
              <a:latin typeface="Raleway" panose="020B0503030101060003" pitchFamily="34" charset="0"/>
              <a:cs typeface="Lao UI" panose="020B0502040204020203" pitchFamily="34" charset="0"/>
            </a:endParaRPr>
          </a:p>
          <a:p>
            <a:pPr lvl="0"/>
            <a:r>
              <a:rPr lang="en-GB" sz="2000" dirty="0">
                <a:solidFill>
                  <a:schemeClr val="bg1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  <a:t>Reminder when interact with email</a:t>
            </a:r>
          </a:p>
          <a:p>
            <a:pPr lvl="0"/>
            <a:endParaRPr lang="en-GB" sz="1600" dirty="0">
              <a:latin typeface="Raleway" panose="020B0503030101060003" pitchFamily="34" charset="0"/>
              <a:cs typeface="Lao UI" panose="020B0502040204020203" pitchFamily="34" charset="0"/>
              <a:sym typeface="PT Sans"/>
            </a:endParaRPr>
          </a:p>
          <a:p>
            <a:r>
              <a:rPr lang="en-GB" sz="2000" dirty="0">
                <a:solidFill>
                  <a:srgbClr val="009592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  <a:t>PROMOTES DESIRED BEHAVIOUR</a:t>
            </a:r>
            <a:endParaRPr sz="1200" dirty="0">
              <a:solidFill>
                <a:srgbClr val="009592"/>
              </a:solidFill>
              <a:latin typeface="Raleway" panose="020B0503030101060003" pitchFamily="34" charset="0"/>
              <a:cs typeface="Lao UI" panose="020B0502040204020203" pitchFamily="34" charset="0"/>
            </a:endParaRPr>
          </a:p>
          <a:p>
            <a:r>
              <a:rPr lang="en-GB" sz="2000" dirty="0">
                <a:solidFill>
                  <a:schemeClr val="bg1"/>
                </a:solidFill>
                <a:latin typeface="Raleway" panose="020B0503030101060003" pitchFamily="34" charset="0"/>
                <a:ea typeface="PT Sans"/>
                <a:cs typeface="Lao UI" panose="020B0502040204020203" pitchFamily="34" charset="0"/>
                <a:sym typeface="PT Sans"/>
              </a:rPr>
              <a:t>Reminds people of the threat</a:t>
            </a:r>
          </a:p>
          <a:p>
            <a:r>
              <a:rPr lang="en-GB" sz="2000" dirty="0">
                <a:solidFill>
                  <a:schemeClr val="bg1"/>
                </a:solidFill>
                <a:latin typeface="Raleway" panose="020B0503030101060003" pitchFamily="34" charset="0"/>
                <a:ea typeface="PT Sans"/>
                <a:cs typeface="Lao UI" panose="020B0502040204020203" pitchFamily="34" charset="0"/>
                <a:sym typeface="PT Sans"/>
              </a:rPr>
              <a:t>Offers a simple coping strategy</a:t>
            </a:r>
          </a:p>
          <a:p>
            <a:pPr lvl="0"/>
            <a:endParaRPr lang="en-GB" sz="1600" dirty="0">
              <a:latin typeface="Raleway" panose="020B0503030101060003" pitchFamily="34" charset="0"/>
              <a:cs typeface="Lao UI" panose="020B0502040204020203" pitchFamily="34" charset="0"/>
              <a:sym typeface="PT Sans"/>
            </a:endParaRPr>
          </a:p>
          <a:p>
            <a:pPr lvl="0"/>
            <a:endParaRPr lang="en-GB" sz="1600" dirty="0">
              <a:latin typeface="Raleway" panose="020B0503030101060003" pitchFamily="34" charset="0"/>
              <a:cs typeface="Lao UI" panose="020B0502040204020203" pitchFamily="34" charset="0"/>
              <a:sym typeface="PT Sans"/>
            </a:endParaRPr>
          </a:p>
          <a:p>
            <a:pPr lvl="0"/>
            <a:r>
              <a:rPr lang="en-GB" sz="2000" dirty="0">
                <a:solidFill>
                  <a:schemeClr val="bg1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  <a:t>Timely, salient, priming</a:t>
            </a:r>
          </a:p>
          <a:p>
            <a:pPr lvl="0"/>
            <a:endParaRPr lang="en-GB" sz="2000" dirty="0">
              <a:solidFill>
                <a:schemeClr val="bg1"/>
              </a:solidFill>
              <a:latin typeface="Raleway" panose="020B0503030101060003" pitchFamily="34" charset="0"/>
              <a:cs typeface="Lao UI" panose="020B0502040204020203" pitchFamily="34" charset="0"/>
              <a:sym typeface="PT San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192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7">
            <a:extLst>
              <a:ext uri="{FF2B5EF4-FFF2-40B4-BE49-F238E27FC236}">
                <a16:creationId xmlns:a16="http://schemas.microsoft.com/office/drawing/2014/main" id="{3EB22F42-A83D-4127-A21D-A670827B132C}"/>
              </a:ext>
            </a:extLst>
          </p:cNvPr>
          <p:cNvSpPr txBox="1">
            <a:spLocks/>
          </p:cNvSpPr>
          <p:nvPr/>
        </p:nvSpPr>
        <p:spPr>
          <a:xfrm>
            <a:off x="2696007" y="381000"/>
            <a:ext cx="7104790" cy="762000"/>
          </a:xfrm>
        </p:spPr>
        <p:txBody>
          <a:bodyPr anchor="t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MS PGothic" pitchFamily="34" charset="-128"/>
                <a:cs typeface="ＭＳ Ｐゴシック" pitchFamily="68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pitchFamily="6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pitchFamily="6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pitchFamily="6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pitchFamily="6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pPr algn="ctr" defTabSz="457206"/>
            <a:endParaRPr lang="en-GB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Google Shape;612;p76">
            <a:extLst>
              <a:ext uri="{FF2B5EF4-FFF2-40B4-BE49-F238E27FC236}">
                <a16:creationId xmlns:a16="http://schemas.microsoft.com/office/drawing/2014/main" id="{EEF45952-5CC3-40C9-B96E-82AA63DD9055}"/>
              </a:ext>
            </a:extLst>
          </p:cNvPr>
          <p:cNvSpPr/>
          <p:nvPr/>
        </p:nvSpPr>
        <p:spPr>
          <a:xfrm>
            <a:off x="323038" y="1285574"/>
            <a:ext cx="4745938" cy="4018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457206"/>
            <a:r>
              <a:rPr lang="en-GB" sz="2000" cap="all" dirty="0">
                <a:solidFill>
                  <a:srgbClr val="009592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  <a:t>Delivered in context</a:t>
            </a:r>
            <a:endParaRPr lang="en-GB" sz="2000" cap="all" dirty="0">
              <a:solidFill>
                <a:srgbClr val="009592"/>
              </a:solidFill>
              <a:latin typeface="Raleway" panose="020B0503030101060003" pitchFamily="34" charset="0"/>
              <a:cs typeface="Lao UI" panose="020B0502040204020203" pitchFamily="34" charset="0"/>
            </a:endParaRPr>
          </a:p>
          <a:p>
            <a:pPr defTabSz="457206"/>
            <a:r>
              <a:rPr lang="en-GB" sz="2000" dirty="0">
                <a:solidFill>
                  <a:srgbClr val="FFFFFF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  <a:t>Nudge the user when they encounter </a:t>
            </a:r>
            <a:br>
              <a:rPr lang="en-GB" sz="2000" dirty="0">
                <a:solidFill>
                  <a:srgbClr val="FFFFFF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</a:br>
            <a:r>
              <a:rPr lang="en-GB" sz="2000" dirty="0">
                <a:solidFill>
                  <a:srgbClr val="FFFFFF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  <a:t>a link in an email from an external sender</a:t>
            </a:r>
          </a:p>
          <a:p>
            <a:pPr defTabSz="457206"/>
            <a:endParaRPr lang="en-GB" sz="1600" dirty="0">
              <a:latin typeface="Raleway" panose="020B0503030101060003" pitchFamily="34" charset="0"/>
              <a:cs typeface="Lao UI" panose="020B0502040204020203" pitchFamily="34" charset="0"/>
              <a:sym typeface="PT Sans"/>
            </a:endParaRPr>
          </a:p>
          <a:p>
            <a:pPr defTabSz="457206"/>
            <a:r>
              <a:rPr lang="en-GB" sz="2000" cap="all" dirty="0">
                <a:solidFill>
                  <a:srgbClr val="009592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  <a:t>PROMOTES DESIRED BEHAVIOUR</a:t>
            </a:r>
            <a:endParaRPr sz="2000" cap="all" dirty="0">
              <a:solidFill>
                <a:srgbClr val="009592"/>
              </a:solidFill>
              <a:latin typeface="Raleway" panose="020B0503030101060003" pitchFamily="34" charset="0"/>
              <a:cs typeface="Lao UI" panose="020B0502040204020203" pitchFamily="34" charset="0"/>
            </a:endParaRPr>
          </a:p>
          <a:p>
            <a:pPr defTabSz="457206"/>
            <a:r>
              <a:rPr lang="en-GB" sz="2000" dirty="0">
                <a:solidFill>
                  <a:srgbClr val="FFFFFF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  <a:t>Move from System 1 (automatic) to </a:t>
            </a:r>
            <a:br>
              <a:rPr lang="en-GB" sz="2000" dirty="0">
                <a:solidFill>
                  <a:srgbClr val="FFFFFF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</a:br>
            <a:r>
              <a:rPr lang="en-GB" sz="2000" dirty="0">
                <a:solidFill>
                  <a:srgbClr val="FFFFFF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  <a:t>System 2 (deliberate) thinking</a:t>
            </a:r>
          </a:p>
          <a:p>
            <a:pPr defTabSz="457206"/>
            <a:endParaRPr lang="en-GB" sz="1600" dirty="0">
              <a:latin typeface="Raleway" panose="020B0503030101060003" pitchFamily="34" charset="0"/>
              <a:cs typeface="Lao UI" panose="020B0502040204020203" pitchFamily="34" charset="0"/>
              <a:sym typeface="PT Sans"/>
            </a:endParaRPr>
          </a:p>
          <a:p>
            <a:pPr defTabSz="457206"/>
            <a:r>
              <a:rPr lang="en-GB" sz="2000" cap="all" dirty="0">
                <a:solidFill>
                  <a:srgbClr val="009592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  <a:t>ENGAGEMENT TRACKING</a:t>
            </a:r>
            <a:endParaRPr lang="en-GB" sz="2000" cap="all" dirty="0">
              <a:solidFill>
                <a:srgbClr val="009592"/>
              </a:solidFill>
              <a:latin typeface="Raleway" panose="020B0503030101060003" pitchFamily="34" charset="0"/>
              <a:cs typeface="Lao UI" panose="020B0502040204020203" pitchFamily="34" charset="0"/>
            </a:endParaRPr>
          </a:p>
          <a:p>
            <a:pPr defTabSz="457206"/>
            <a:r>
              <a:rPr lang="en-GB" sz="2000" dirty="0">
                <a:solidFill>
                  <a:srgbClr val="FFFFFF"/>
                </a:solidFill>
                <a:latin typeface="Raleway" panose="020B0503030101060003" pitchFamily="34" charset="0"/>
                <a:ea typeface="PT Sans"/>
                <a:cs typeface="Lao UI" panose="020B0502040204020203" pitchFamily="34" charset="0"/>
                <a:sym typeface="PT Sans"/>
              </a:rPr>
              <a:t>Measurement of nudge statistics to track trends</a:t>
            </a:r>
          </a:p>
          <a:p>
            <a:pPr defTabSz="457206"/>
            <a:r>
              <a:rPr lang="en-GB" sz="2000" dirty="0">
                <a:solidFill>
                  <a:srgbClr val="FFFFFF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  <a:t>Link hovered vs link clicked </a:t>
            </a:r>
            <a:br>
              <a:rPr lang="en-GB" sz="2000" dirty="0">
                <a:solidFill>
                  <a:srgbClr val="FFFFFF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</a:br>
            <a:endParaRPr lang="en-GB" sz="2000" dirty="0">
              <a:solidFill>
                <a:srgbClr val="FFFFFF"/>
              </a:solidFill>
              <a:latin typeface="Raleway" panose="020B0503030101060003" pitchFamily="34" charset="0"/>
              <a:cs typeface="Lao UI" panose="020B0502040204020203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1C7BA9C-AB96-E65D-5600-7C36C568C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210" y="1003187"/>
            <a:ext cx="6805303" cy="458285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178B888-F741-F8A7-BF6C-E23DBB8A4834}"/>
              </a:ext>
            </a:extLst>
          </p:cNvPr>
          <p:cNvSpPr/>
          <p:nvPr/>
        </p:nvSpPr>
        <p:spPr>
          <a:xfrm>
            <a:off x="5003854" y="3587883"/>
            <a:ext cx="6501420" cy="19278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***URGENT Action Required***</a:t>
            </a:r>
          </a:p>
          <a:p>
            <a:r>
              <a:rPr lang="en-GB" sz="1600" b="1" dirty="0">
                <a:solidFill>
                  <a:schemeClr val="tx1"/>
                </a:solidFill>
              </a:rPr>
              <a:t>Dear Tim Ward</a:t>
            </a:r>
          </a:p>
          <a:p>
            <a:r>
              <a:rPr lang="en-GB" sz="1600" b="1" dirty="0">
                <a:solidFill>
                  <a:schemeClr val="tx1"/>
                </a:solidFill>
              </a:rPr>
              <a:t>Your Payroll data details are out of date. </a:t>
            </a:r>
            <a:br>
              <a:rPr lang="en-GB" sz="1600" b="1" dirty="0">
                <a:solidFill>
                  <a:schemeClr val="tx1"/>
                </a:solidFill>
              </a:rPr>
            </a:br>
            <a:r>
              <a:rPr lang="en-GB" sz="1600" b="1" dirty="0">
                <a:solidFill>
                  <a:schemeClr val="tx1"/>
                </a:solidFill>
              </a:rPr>
              <a:t>Click </a:t>
            </a:r>
            <a:r>
              <a:rPr lang="en-GB" sz="16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here</a:t>
            </a:r>
            <a:r>
              <a:rPr lang="en-GB" sz="1600" b="1" dirty="0">
                <a:solidFill>
                  <a:schemeClr val="tx1"/>
                </a:solidFill>
              </a:rPr>
              <a:t> to update them. Failure to update these records will cause delays to your pay this month</a:t>
            </a:r>
          </a:p>
          <a:p>
            <a:endParaRPr lang="en-GB" sz="1600" b="1" dirty="0">
              <a:solidFill>
                <a:schemeClr val="accent1"/>
              </a:solidFill>
            </a:endParaRPr>
          </a:p>
          <a:p>
            <a:r>
              <a:rPr lang="en-GB" sz="1600" b="1" dirty="0">
                <a:solidFill>
                  <a:schemeClr val="accent1"/>
                </a:solidFill>
              </a:rPr>
              <a:t>Payroll Services</a:t>
            </a:r>
          </a:p>
          <a:p>
            <a:r>
              <a:rPr lang="en-GB" sz="1600" b="1" dirty="0">
                <a:solidFill>
                  <a:schemeClr val="accent1"/>
                </a:solidFill>
              </a:rPr>
              <a:t>HR Payroll Team</a:t>
            </a:r>
          </a:p>
        </p:txBody>
      </p:sp>
      <p:pic>
        <p:nvPicPr>
          <p:cNvPr id="19" name="Picture 1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D4ED6DC-58E5-FFAB-BF7E-D5BCE8B875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6861" y="5082716"/>
            <a:ext cx="202681" cy="303642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B73C0A5E-A69B-7BC7-4965-5A2FD4B778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1508" y="2447937"/>
            <a:ext cx="327069" cy="349369"/>
          </a:xfrm>
          <a:prstGeom prst="rect">
            <a:avLst/>
          </a:prstGeom>
        </p:spPr>
      </p:pic>
      <p:pic>
        <p:nvPicPr>
          <p:cNvPr id="21" name="Picture 2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3DE4AC8-E7DD-901D-4853-898F6E7A8C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5043" y="4122463"/>
            <a:ext cx="2947794" cy="8981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267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44444E-6 L -0.21184 -0.093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-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3CE1F-8896-2F78-F1ED-479D3692B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104" y="239485"/>
            <a:ext cx="9701800" cy="883103"/>
          </a:xfrm>
        </p:spPr>
        <p:txBody>
          <a:bodyPr>
            <a:noAutofit/>
          </a:bodyPr>
          <a:lstStyle/>
          <a:p>
            <a:pPr algn="ctr"/>
            <a:r>
              <a:rPr lang="en-GB" sz="3600" dirty="0"/>
              <a:t>What is nudge theory?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2FA44-99B5-B018-1690-8C4F5C961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585" y="1186639"/>
            <a:ext cx="10515600" cy="486852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buBlip>
                <a:blip r:embed="rId4"/>
              </a:buBlip>
            </a:pPr>
            <a:r>
              <a:rPr lang="en-GB" sz="2400" dirty="0">
                <a:sym typeface="Arial"/>
              </a:rPr>
              <a:t>Thaler and Sunstein “Nudge”</a:t>
            </a:r>
          </a:p>
          <a:p>
            <a:pPr>
              <a:lnSpc>
                <a:spcPct val="120000"/>
              </a:lnSpc>
              <a:buBlip>
                <a:blip r:embed="rId4"/>
              </a:buBlip>
            </a:pPr>
            <a:r>
              <a:rPr lang="en-GB" sz="2400" dirty="0"/>
              <a:t>Soft, paternalistic nudges</a:t>
            </a:r>
          </a:p>
          <a:p>
            <a:pPr lvl="1">
              <a:lnSpc>
                <a:spcPct val="120000"/>
              </a:lnSpc>
              <a:buBlip>
                <a:blip r:embed="rId4"/>
              </a:buBlip>
            </a:pPr>
            <a:r>
              <a:rPr lang="en-GB" sz="2000" dirty="0"/>
              <a:t>'Forcing' methods drastic, direct, and require conscious determined effort (by the person/people being 'changed’).	</a:t>
            </a:r>
          </a:p>
          <a:p>
            <a:pPr lvl="1">
              <a:lnSpc>
                <a:spcPct val="120000"/>
              </a:lnSpc>
              <a:buBlip>
                <a:blip r:embed="rId4"/>
              </a:buBlip>
            </a:pPr>
            <a:r>
              <a:rPr lang="en-GB" sz="2000" dirty="0"/>
              <a:t>Nudge methods are easier for people to imagine doing, and less threatening and disruptive to actually do.</a:t>
            </a:r>
          </a:p>
          <a:p>
            <a:pPr>
              <a:lnSpc>
                <a:spcPct val="120000"/>
              </a:lnSpc>
              <a:buBlip>
                <a:blip r:embed="rId4"/>
              </a:buBlip>
            </a:pPr>
            <a:r>
              <a:rPr lang="en-GB" sz="2400" dirty="0"/>
              <a:t>Choice architecture: shaping the environment to steer these decisions</a:t>
            </a:r>
          </a:p>
          <a:p>
            <a:pPr lvl="1">
              <a:lnSpc>
                <a:spcPct val="120000"/>
              </a:lnSpc>
              <a:buBlip>
                <a:blip r:embed="rId4"/>
              </a:buBlip>
            </a:pPr>
            <a:r>
              <a:rPr lang="en-GB" sz="2000" dirty="0"/>
              <a:t>“Limited rationality”</a:t>
            </a:r>
          </a:p>
          <a:p>
            <a:pPr lvl="1">
              <a:lnSpc>
                <a:spcPct val="120000"/>
              </a:lnSpc>
              <a:buBlip>
                <a:blip r:embed="rId4"/>
              </a:buBlip>
            </a:pPr>
            <a:r>
              <a:rPr lang="en-GB" sz="2000" dirty="0"/>
              <a:t>Significance of context</a:t>
            </a:r>
          </a:p>
          <a:p>
            <a:pPr lvl="1">
              <a:lnSpc>
                <a:spcPct val="120000"/>
              </a:lnSpc>
              <a:buBlip>
                <a:blip r:embed="rId4"/>
              </a:buBlip>
            </a:pPr>
            <a:r>
              <a:rPr lang="en-GB" sz="2000" dirty="0"/>
              <a:t>Cognitive biases come to play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en-GB" sz="2400" dirty="0"/>
          </a:p>
          <a:p>
            <a:pPr>
              <a:lnSpc>
                <a:spcPct val="120000"/>
              </a:lnSpc>
              <a:buBlip>
                <a:blip r:embed="rId4"/>
              </a:buBlip>
            </a:pPr>
            <a:r>
              <a:rPr lang="en-GB" sz="2400" dirty="0"/>
              <a:t>Can start by incorporating into what you are already doing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08CFC1-FE24-FB10-40B4-D57E8912E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AE114-106B-4FB3-9198-E0B493C540B3}" type="slidenum">
              <a:rPr lang="en-GB" smtClean="0"/>
              <a:pPr/>
              <a:t>2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487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961450-2570-491E-68B0-C7FF3C292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Measurable impact</a:t>
            </a:r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1E6F94D4-0FE9-ECF6-CD60-7FDA3C3D7A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97" y="1185069"/>
            <a:ext cx="8467506" cy="4672013"/>
          </a:xfrm>
        </p:spPr>
      </p:pic>
    </p:spTree>
    <p:extLst>
      <p:ext uri="{BB962C8B-B14F-4D97-AF65-F5344CB8AC3E}">
        <p14:creationId xmlns:p14="http://schemas.microsoft.com/office/powerpoint/2010/main" val="1239071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674D5F0-5D1F-73C6-3731-9AF198731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218" y="549275"/>
            <a:ext cx="10515600" cy="2852737"/>
          </a:xfrm>
        </p:spPr>
        <p:txBody>
          <a:bodyPr/>
          <a:lstStyle/>
          <a:p>
            <a:r>
              <a:rPr lang="en-GB" dirty="0"/>
              <a:t>Real-time awareness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9084E8B-929B-F54C-594A-E2270439B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8218" y="3429000"/>
            <a:ext cx="10515600" cy="1500187"/>
          </a:xfrm>
        </p:spPr>
        <p:txBody>
          <a:bodyPr/>
          <a:lstStyle/>
          <a:p>
            <a:r>
              <a:rPr lang="en-GB" dirty="0"/>
              <a:t>Right content, right time, right way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B027D5-2986-30CC-3279-AA4210E77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AE114-106B-4FB3-9198-E0B493C540B3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6964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3CE1F-8896-2F78-F1ED-479D3692B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7330"/>
            <a:ext cx="9701800" cy="883103"/>
          </a:xfrm>
        </p:spPr>
        <p:txBody>
          <a:bodyPr>
            <a:noAutofit/>
          </a:bodyPr>
          <a:lstStyle/>
          <a:p>
            <a:pPr algn="ctr"/>
            <a:r>
              <a:rPr lang="en-GB" sz="3200" dirty="0"/>
              <a:t>A tap on the shoulder: What do we mean by </a:t>
            </a:r>
            <a:br>
              <a:rPr lang="en-GB" sz="3200" dirty="0"/>
            </a:br>
            <a:r>
              <a:rPr lang="en-GB" sz="3200" dirty="0"/>
              <a:t>“real-time” security awareness?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2FA44-99B5-B018-1690-8C4F5C961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821" y="1497105"/>
            <a:ext cx="10826800" cy="4672013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  <a:buBlip>
                <a:blip r:embed="rId3"/>
              </a:buBlip>
            </a:pPr>
            <a:r>
              <a:rPr lang="en-GB" sz="2133" dirty="0">
                <a:sym typeface="Arial"/>
              </a:rPr>
              <a:t>Supporting people "in the moment" as close to the point of risk as possible, </a:t>
            </a:r>
            <a:br>
              <a:rPr lang="en-GB" sz="2133" dirty="0">
                <a:sym typeface="Arial"/>
              </a:rPr>
            </a:br>
            <a:r>
              <a:rPr lang="en-GB" sz="2133" dirty="0">
                <a:sym typeface="Arial"/>
              </a:rPr>
              <a:t>and proactively steering them to a secure behaviour. </a:t>
            </a:r>
            <a:endParaRPr lang="en-GB" sz="2133" dirty="0"/>
          </a:p>
          <a:p>
            <a:pPr>
              <a:lnSpc>
                <a:spcPct val="120000"/>
              </a:lnSpc>
              <a:buBlip>
                <a:blip r:embed="rId3"/>
              </a:buBlip>
            </a:pPr>
            <a:r>
              <a:rPr lang="en-GB" sz="2133" dirty="0"/>
              <a:t>NOT finding new mediums to nag people via:</a:t>
            </a:r>
          </a:p>
          <a:p>
            <a:pPr lvl="1">
              <a:lnSpc>
                <a:spcPct val="120000"/>
              </a:lnSpc>
              <a:buBlip>
                <a:blip r:embed="rId3"/>
              </a:buBlip>
            </a:pPr>
            <a:r>
              <a:rPr lang="en-GB" sz="1867" dirty="0"/>
              <a:t>e.g., Email, Teams, WhatsApp, Slack or SMS,  unless it's timely and relevant to what they are doing.</a:t>
            </a:r>
          </a:p>
          <a:p>
            <a:pPr>
              <a:lnSpc>
                <a:spcPct val="120000"/>
              </a:lnSpc>
              <a:buBlip>
                <a:blip r:embed="rId3"/>
              </a:buBlip>
            </a:pPr>
            <a:r>
              <a:rPr lang="en-GB" sz="2133" dirty="0"/>
              <a:t>NOT responding to events in the SIEM to trigger awareness after the fact:</a:t>
            </a:r>
          </a:p>
          <a:p>
            <a:pPr lvl="1">
              <a:lnSpc>
                <a:spcPct val="120000"/>
              </a:lnSpc>
              <a:buBlip>
                <a:blip r:embed="rId3"/>
              </a:buBlip>
            </a:pPr>
            <a:r>
              <a:rPr lang="en-GB" sz="1867" dirty="0"/>
              <a:t>It's too late, the event has happened</a:t>
            </a:r>
          </a:p>
          <a:p>
            <a:pPr lvl="1">
              <a:lnSpc>
                <a:spcPct val="120000"/>
              </a:lnSpc>
              <a:buBlip>
                <a:blip r:embed="rId3"/>
              </a:buBlip>
            </a:pPr>
            <a:r>
              <a:rPr lang="en-GB" sz="1867" dirty="0"/>
              <a:t>People find it hard to contextualise any training</a:t>
            </a:r>
          </a:p>
          <a:p>
            <a:pPr lvl="1">
              <a:lnSpc>
                <a:spcPct val="120000"/>
              </a:lnSpc>
              <a:buBlip>
                <a:blip r:embed="rId3"/>
              </a:buBlip>
            </a:pPr>
            <a:r>
              <a:rPr lang="en-GB" sz="1867" dirty="0"/>
              <a:t>Risks "punishing people with training" just like phishing simulations have been doing for years.</a:t>
            </a:r>
            <a:endParaRPr lang="en-GB" sz="2133" dirty="0"/>
          </a:p>
          <a:p>
            <a:pPr>
              <a:lnSpc>
                <a:spcPct val="120000"/>
              </a:lnSpc>
              <a:buBlip>
                <a:blip r:embed="rId3"/>
              </a:buBlip>
            </a:pPr>
            <a:r>
              <a:rPr lang="en-GB" sz="2133" dirty="0"/>
              <a:t>Why does this matter? </a:t>
            </a:r>
          </a:p>
          <a:p>
            <a:pPr lvl="1">
              <a:lnSpc>
                <a:spcPct val="120000"/>
              </a:lnSpc>
              <a:buBlip>
                <a:blip r:embed="rId3"/>
              </a:buBlip>
            </a:pPr>
            <a:r>
              <a:rPr lang="en-GB" sz="1733" dirty="0"/>
              <a:t>Choice between supporting people, guiding, steering and reducing risk…. </a:t>
            </a:r>
          </a:p>
          <a:p>
            <a:pPr lvl="1">
              <a:lnSpc>
                <a:spcPct val="120000"/>
              </a:lnSpc>
              <a:buBlip>
                <a:blip r:embed="rId3"/>
              </a:buBlip>
            </a:pPr>
            <a:r>
              <a:rPr lang="en-GB" sz="1733" dirty="0"/>
              <a:t>Or continuing to nag and beat them up when they get something wrong.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08CFC1-FE24-FB10-40B4-D57E8912E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AE114-106B-4FB3-9198-E0B493C540B3}" type="slidenum">
              <a:rPr lang="en-GB" smtClean="0"/>
              <a:pPr/>
              <a:t>22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5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2A072C5-2338-4F9D-9BE8-BAED21319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3448" y="1641125"/>
            <a:ext cx="6659352" cy="3745886"/>
          </a:xfrm>
          <a:prstGeom prst="rect">
            <a:avLst/>
          </a:prstGeom>
        </p:spPr>
      </p:pic>
      <p:pic>
        <p:nvPicPr>
          <p:cNvPr id="21" name="Content Placeholder 18">
            <a:extLst>
              <a:ext uri="{FF2B5EF4-FFF2-40B4-BE49-F238E27FC236}">
                <a16:creationId xmlns:a16="http://schemas.microsoft.com/office/drawing/2014/main" id="{2B46AFBF-1611-4984-B56C-47C040C99C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08"/>
          <a:stretch/>
        </p:blipFill>
        <p:spPr>
          <a:xfrm>
            <a:off x="5393449" y="1654647"/>
            <a:ext cx="6659352" cy="3556589"/>
          </a:xfrm>
          <a:prstGeom prst="rect">
            <a:avLst/>
          </a:prstGeom>
        </p:spPr>
      </p:pic>
      <p:sp>
        <p:nvSpPr>
          <p:cNvPr id="15" name="Title 7">
            <a:extLst>
              <a:ext uri="{FF2B5EF4-FFF2-40B4-BE49-F238E27FC236}">
                <a16:creationId xmlns:a16="http://schemas.microsoft.com/office/drawing/2014/main" id="{3EB22F42-A83D-4127-A21D-A670827B132C}"/>
              </a:ext>
            </a:extLst>
          </p:cNvPr>
          <p:cNvSpPr txBox="1">
            <a:spLocks/>
          </p:cNvSpPr>
          <p:nvPr/>
        </p:nvSpPr>
        <p:spPr>
          <a:xfrm>
            <a:off x="2696007" y="381000"/>
            <a:ext cx="7104790" cy="762000"/>
          </a:xfrm>
        </p:spPr>
        <p:txBody>
          <a:bodyPr anchor="t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MS PGothic" pitchFamily="34" charset="-128"/>
                <a:cs typeface="ＭＳ Ｐゴシック" pitchFamily="68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pitchFamily="6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pitchFamily="6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pitchFamily="6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pitchFamily="6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pPr algn="ctr"/>
            <a:endParaRPr lang="en-GB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8A7B811-46E8-46C0-879E-0890FA91B0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6457" y="1242146"/>
            <a:ext cx="2590655" cy="42261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7" name="Google Shape;612;p76">
            <a:extLst>
              <a:ext uri="{FF2B5EF4-FFF2-40B4-BE49-F238E27FC236}">
                <a16:creationId xmlns:a16="http://schemas.microsoft.com/office/drawing/2014/main" id="{F60DFF25-AE5D-4D71-B0C1-200A726FB479}"/>
              </a:ext>
            </a:extLst>
          </p:cNvPr>
          <p:cNvSpPr/>
          <p:nvPr/>
        </p:nvSpPr>
        <p:spPr>
          <a:xfrm>
            <a:off x="216670" y="604017"/>
            <a:ext cx="5980929" cy="4427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GB" sz="2000" cap="all" dirty="0">
                <a:solidFill>
                  <a:srgbClr val="009592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  <a:t>Delivered in context</a:t>
            </a:r>
            <a:endParaRPr lang="en-GB" sz="2000" cap="all" dirty="0">
              <a:solidFill>
                <a:srgbClr val="009592"/>
              </a:solidFill>
              <a:latin typeface="Raleway" panose="020B0503030101060003" pitchFamily="34" charset="0"/>
              <a:cs typeface="Lao UI" panose="020B0502040204020203" pitchFamily="34" charset="0"/>
            </a:endParaRPr>
          </a:p>
          <a:p>
            <a:pPr lvl="0"/>
            <a:r>
              <a:rPr lang="en-GB" sz="2000" dirty="0">
                <a:solidFill>
                  <a:schemeClr val="bg1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  <a:t>Low friction ‘nudges’ periodically </a:t>
            </a:r>
            <a:br>
              <a:rPr lang="en-GB" sz="2000" dirty="0">
                <a:solidFill>
                  <a:schemeClr val="bg1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</a:br>
            <a:r>
              <a:rPr lang="en-GB" sz="2000" dirty="0">
                <a:solidFill>
                  <a:schemeClr val="bg1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  <a:t>delivered when in an email application. </a:t>
            </a:r>
            <a:br>
              <a:rPr lang="en-GB" sz="2000" dirty="0">
                <a:solidFill>
                  <a:schemeClr val="bg1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</a:br>
            <a:r>
              <a:rPr lang="en-GB" sz="2000" dirty="0">
                <a:solidFill>
                  <a:schemeClr val="bg1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  <a:t>People choose when to engage</a:t>
            </a:r>
          </a:p>
          <a:p>
            <a:pPr lvl="0"/>
            <a:endParaRPr lang="en-GB" sz="1600" dirty="0">
              <a:latin typeface="Raleway" panose="020B0503030101060003" pitchFamily="34" charset="0"/>
              <a:cs typeface="Lao UI" panose="020B0502040204020203" pitchFamily="34" charset="0"/>
              <a:sym typeface="PT Sans"/>
            </a:endParaRPr>
          </a:p>
          <a:p>
            <a:r>
              <a:rPr lang="en-GB" sz="2000" cap="all" dirty="0">
                <a:solidFill>
                  <a:srgbClr val="009592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  <a:t>Ongoing threat awareness</a:t>
            </a:r>
          </a:p>
          <a:p>
            <a:pPr lvl="0"/>
            <a:r>
              <a:rPr lang="en-GB" sz="2000" dirty="0">
                <a:solidFill>
                  <a:schemeClr val="bg1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  <a:t>Real examples of phishing emails with </a:t>
            </a:r>
            <a:br>
              <a:rPr lang="en-GB" sz="2000" dirty="0">
                <a:solidFill>
                  <a:schemeClr val="bg1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</a:br>
            <a:r>
              <a:rPr lang="en-GB" sz="2000" dirty="0">
                <a:solidFill>
                  <a:schemeClr val="bg1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  <a:t>annotations noting what to look out for</a:t>
            </a:r>
          </a:p>
          <a:p>
            <a:endParaRPr lang="en-GB" sz="1600" cap="all" dirty="0">
              <a:solidFill>
                <a:srgbClr val="006B6B"/>
              </a:solidFill>
              <a:latin typeface="Raleway" panose="020B0503030101060003" pitchFamily="34" charset="0"/>
              <a:cs typeface="Lao UI" panose="020B0502040204020203" pitchFamily="34" charset="0"/>
              <a:sym typeface="PT Sans"/>
            </a:endParaRPr>
          </a:p>
          <a:p>
            <a:r>
              <a:rPr lang="en-GB" sz="2000" dirty="0">
                <a:solidFill>
                  <a:srgbClr val="009592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  <a:t>PROMOTES DESIRED BEHAVIOUR</a:t>
            </a:r>
            <a:endParaRPr sz="1200" dirty="0">
              <a:solidFill>
                <a:srgbClr val="009592"/>
              </a:solidFill>
              <a:latin typeface="Raleway" panose="020B0503030101060003" pitchFamily="34" charset="0"/>
              <a:cs typeface="Lao UI" panose="020B0502040204020203" pitchFamily="34" charset="0"/>
            </a:endParaRPr>
          </a:p>
          <a:p>
            <a:r>
              <a:rPr lang="en-GB" sz="2000" dirty="0">
                <a:solidFill>
                  <a:schemeClr val="bg1"/>
                </a:solidFill>
                <a:latin typeface="Raleway" panose="020B0503030101060003" pitchFamily="34" charset="0"/>
                <a:ea typeface="PT Sans"/>
                <a:cs typeface="Lao UI" panose="020B0502040204020203" pitchFamily="34" charset="0"/>
                <a:sym typeface="PT Sans"/>
              </a:rPr>
              <a:t>Reminds people to report suspicious </a:t>
            </a:r>
            <a:br>
              <a:rPr lang="en-GB" sz="2000" dirty="0">
                <a:solidFill>
                  <a:schemeClr val="bg1"/>
                </a:solidFill>
                <a:latin typeface="Raleway" panose="020B0503030101060003" pitchFamily="34" charset="0"/>
                <a:ea typeface="PT Sans"/>
                <a:cs typeface="Lao UI" panose="020B0502040204020203" pitchFamily="34" charset="0"/>
                <a:sym typeface="PT Sans"/>
              </a:rPr>
            </a:br>
            <a:r>
              <a:rPr lang="en-GB" sz="2000" dirty="0">
                <a:solidFill>
                  <a:schemeClr val="bg1"/>
                </a:solidFill>
                <a:latin typeface="Raleway" panose="020B0503030101060003" pitchFamily="34" charset="0"/>
                <a:ea typeface="PT Sans"/>
                <a:cs typeface="Lao UI" panose="020B0502040204020203" pitchFamily="34" charset="0"/>
                <a:sym typeface="PT Sans"/>
              </a:rPr>
              <a:t>emails, and closes reporting feedback loop</a:t>
            </a:r>
          </a:p>
          <a:p>
            <a:pPr lvl="0"/>
            <a:endParaRPr lang="en-GB" sz="1600" dirty="0">
              <a:latin typeface="Raleway" panose="020B0503030101060003" pitchFamily="34" charset="0"/>
              <a:cs typeface="Lao UI" panose="020B0502040204020203" pitchFamily="34" charset="0"/>
              <a:sym typeface="PT Sans"/>
            </a:endParaRPr>
          </a:p>
          <a:p>
            <a:pPr lvl="0"/>
            <a:r>
              <a:rPr lang="en-GB" sz="2000" dirty="0">
                <a:solidFill>
                  <a:srgbClr val="009592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  <a:t>ENGAGEMENT TRACKING</a:t>
            </a:r>
            <a:endParaRPr lang="en-GB" sz="2000" dirty="0">
              <a:solidFill>
                <a:srgbClr val="009592"/>
              </a:solidFill>
              <a:latin typeface="Raleway" panose="020B0503030101060003" pitchFamily="34" charset="0"/>
              <a:cs typeface="Lao UI" panose="020B0502040204020203" pitchFamily="34" charset="0"/>
            </a:endParaRPr>
          </a:p>
          <a:p>
            <a:pPr lvl="0"/>
            <a:r>
              <a:rPr lang="en-GB" sz="2000" dirty="0">
                <a:solidFill>
                  <a:schemeClr val="bg1"/>
                </a:solidFill>
                <a:latin typeface="Raleway" panose="020B0503030101060003" pitchFamily="34" charset="0"/>
                <a:ea typeface="PT Sans"/>
                <a:cs typeface="Lao UI" panose="020B0502040204020203" pitchFamily="34" charset="0"/>
                <a:sym typeface="PT Sans"/>
              </a:rPr>
              <a:t>Measurement of dwell time statistics for monthly/quarterly risk measures</a:t>
            </a:r>
          </a:p>
          <a:p>
            <a:pPr lvl="0"/>
            <a:endParaRPr lang="en-GB" sz="2000" dirty="0">
              <a:solidFill>
                <a:schemeClr val="bg1"/>
              </a:solidFill>
              <a:latin typeface="Raleway" panose="020B0503030101060003" pitchFamily="34" charset="0"/>
              <a:cs typeface="Lao UI" panose="020B0502040204020203" pitchFamily="34" charset="0"/>
              <a:sym typeface="PT Sans"/>
            </a:endParaRPr>
          </a:p>
          <a:p>
            <a:pPr lvl="0"/>
            <a:r>
              <a:rPr lang="en-GB" sz="2000" dirty="0">
                <a:solidFill>
                  <a:schemeClr val="bg1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  <a:t>Social proof, reciprocity, timely, salient, priming</a:t>
            </a:r>
            <a:endParaRPr lang="en-GB" sz="2000" dirty="0">
              <a:solidFill>
                <a:schemeClr val="bg1"/>
              </a:solidFill>
              <a:latin typeface="Raleway" panose="020B0503030101060003" pitchFamily="34" charset="0"/>
              <a:cs typeface="Lao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86B546-BB06-D163-0D69-F22B1303C9E3}"/>
              </a:ext>
            </a:extLst>
          </p:cNvPr>
          <p:cNvSpPr/>
          <p:nvPr/>
        </p:nvSpPr>
        <p:spPr>
          <a:xfrm>
            <a:off x="7316784" y="1210093"/>
            <a:ext cx="2790000" cy="422609"/>
          </a:xfrm>
          <a:prstGeom prst="rect">
            <a:avLst/>
          </a:prstGeom>
          <a:solidFill>
            <a:srgbClr val="00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288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4.44444E-6 L -0.00208 0.05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7">
            <a:extLst>
              <a:ext uri="{FF2B5EF4-FFF2-40B4-BE49-F238E27FC236}">
                <a16:creationId xmlns:a16="http://schemas.microsoft.com/office/drawing/2014/main" id="{3EB22F42-A83D-4127-A21D-A670827B132C}"/>
              </a:ext>
            </a:extLst>
          </p:cNvPr>
          <p:cNvSpPr txBox="1">
            <a:spLocks/>
          </p:cNvSpPr>
          <p:nvPr/>
        </p:nvSpPr>
        <p:spPr>
          <a:xfrm>
            <a:off x="2696007" y="381000"/>
            <a:ext cx="7104790" cy="762000"/>
          </a:xfrm>
        </p:spPr>
        <p:txBody>
          <a:bodyPr anchor="t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MS PGothic" pitchFamily="34" charset="-128"/>
                <a:cs typeface="ＭＳ Ｐゴシック" pitchFamily="68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pitchFamily="6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pitchFamily="6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pitchFamily="6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pitchFamily="6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23" name="Google Shape;612;p76">
            <a:extLst>
              <a:ext uri="{FF2B5EF4-FFF2-40B4-BE49-F238E27FC236}">
                <a16:creationId xmlns:a16="http://schemas.microsoft.com/office/drawing/2014/main" id="{EEF45952-5CC3-40C9-B96E-82AA63DD9055}"/>
              </a:ext>
            </a:extLst>
          </p:cNvPr>
          <p:cNvSpPr/>
          <p:nvPr/>
        </p:nvSpPr>
        <p:spPr>
          <a:xfrm>
            <a:off x="308052" y="1851235"/>
            <a:ext cx="5154098" cy="4018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GB" sz="2000" cap="all" dirty="0">
                <a:solidFill>
                  <a:srgbClr val="009592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  <a:t>Delivered in context</a:t>
            </a:r>
            <a:endParaRPr lang="en-GB" sz="2000" cap="all" dirty="0">
              <a:solidFill>
                <a:srgbClr val="009592"/>
              </a:solidFill>
              <a:latin typeface="Raleway" panose="020B0503030101060003" pitchFamily="34" charset="0"/>
              <a:cs typeface="Lao UI" panose="020B0502040204020203" pitchFamily="34" charset="0"/>
            </a:endParaRPr>
          </a:p>
          <a:p>
            <a:pPr lvl="0"/>
            <a:r>
              <a:rPr lang="en-GB" sz="2000" dirty="0">
                <a:solidFill>
                  <a:schemeClr val="bg1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  <a:t>Visual reporting nudge </a:t>
            </a:r>
          </a:p>
          <a:p>
            <a:pPr lvl="0"/>
            <a:r>
              <a:rPr lang="en-GB" sz="2000" dirty="0">
                <a:solidFill>
                  <a:schemeClr val="bg1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  <a:t>Changing image/text </a:t>
            </a:r>
            <a:br>
              <a:rPr lang="en-GB" sz="2000" dirty="0">
                <a:solidFill>
                  <a:schemeClr val="bg1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</a:br>
            <a:r>
              <a:rPr lang="en-GB" sz="2000" dirty="0">
                <a:solidFill>
                  <a:schemeClr val="bg1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  <a:t>to avoid habituation</a:t>
            </a:r>
          </a:p>
          <a:p>
            <a:pPr lvl="0"/>
            <a:endParaRPr lang="en-GB" sz="1600" dirty="0">
              <a:latin typeface="Raleway" panose="020B0503030101060003" pitchFamily="34" charset="0"/>
              <a:cs typeface="Lao UI" panose="020B0502040204020203" pitchFamily="34" charset="0"/>
              <a:sym typeface="PT Sans"/>
            </a:endParaRPr>
          </a:p>
          <a:p>
            <a:r>
              <a:rPr lang="en-GB" sz="2000" dirty="0">
                <a:solidFill>
                  <a:srgbClr val="009592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  <a:t>PROMOTES DESIRED BEHAVIOUR</a:t>
            </a:r>
            <a:endParaRPr sz="1200" dirty="0">
              <a:solidFill>
                <a:srgbClr val="009592"/>
              </a:solidFill>
              <a:latin typeface="Raleway" panose="020B0503030101060003" pitchFamily="34" charset="0"/>
              <a:cs typeface="Lao UI" panose="020B0502040204020203" pitchFamily="34" charset="0"/>
            </a:endParaRPr>
          </a:p>
          <a:p>
            <a:pPr lvl="0"/>
            <a:r>
              <a:rPr lang="en-GB" sz="2000" dirty="0">
                <a:solidFill>
                  <a:schemeClr val="bg1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  <a:t>Easy and actionable reporting</a:t>
            </a:r>
          </a:p>
          <a:p>
            <a:pPr lvl="0"/>
            <a:endParaRPr lang="en-GB" sz="1600" dirty="0">
              <a:latin typeface="Raleway" panose="020B0503030101060003" pitchFamily="34" charset="0"/>
              <a:cs typeface="Lao UI" panose="020B0502040204020203" pitchFamily="34" charset="0"/>
              <a:sym typeface="PT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CCFC47-F767-483E-BD32-53D40BA7BA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856" t="13447" r="20179" b="37185"/>
          <a:stretch/>
        </p:blipFill>
        <p:spPr>
          <a:xfrm>
            <a:off x="4717008" y="1353121"/>
            <a:ext cx="7171131" cy="415175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0B86984-5903-43EA-8667-1C83020B9386}"/>
              </a:ext>
            </a:extLst>
          </p:cNvPr>
          <p:cNvGrpSpPr/>
          <p:nvPr/>
        </p:nvGrpSpPr>
        <p:grpSpPr>
          <a:xfrm>
            <a:off x="8459501" y="3960324"/>
            <a:ext cx="642998" cy="821418"/>
            <a:chOff x="5512784" y="7963179"/>
            <a:chExt cx="1285995" cy="1642836"/>
          </a:xfrm>
        </p:grpSpPr>
        <p:pic>
          <p:nvPicPr>
            <p:cNvPr id="13" name="Picture 12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ECBC80E9-F497-4F0A-9DA4-D966D9D91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12784" y="7963179"/>
              <a:ext cx="447318" cy="670139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AEC2FCC-0B22-4AB2-96CA-FD7EBAC5CD39}"/>
                </a:ext>
              </a:extLst>
            </p:cNvPr>
            <p:cNvSpPr/>
            <p:nvPr/>
          </p:nvSpPr>
          <p:spPr>
            <a:xfrm>
              <a:off x="5734962" y="8625482"/>
              <a:ext cx="703385" cy="434417"/>
            </a:xfrm>
            <a:prstGeom prst="rect">
              <a:avLst/>
            </a:prstGeom>
            <a:noFill/>
            <a:ln>
              <a:solidFill>
                <a:schemeClr val="accent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5226E8A-0766-4788-AEC7-B20BC89D4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77915" y="8842690"/>
              <a:ext cx="720864" cy="763325"/>
            </a:xfrm>
            <a:prstGeom prst="rect">
              <a:avLst/>
            </a:prstGeom>
          </p:spPr>
        </p:pic>
      </p:grpSp>
      <p:pic>
        <p:nvPicPr>
          <p:cNvPr id="16" name="Picture 1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8BCE895-069B-4254-A29D-979569002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4722" y="3964300"/>
            <a:ext cx="223659" cy="3350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DEC08A-C91D-8B75-C7C1-BB01387CE31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824" t="4712" r="5732" b="20920"/>
          <a:stretch/>
        </p:blipFill>
        <p:spPr>
          <a:xfrm>
            <a:off x="5545438" y="1851235"/>
            <a:ext cx="4572488" cy="33887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016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48148E-6 L 0.16745 -0.291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72" y="-1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723C482-0CC4-4C2F-8977-3CE06B98B5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441" t="8428" r="15529" b="13909"/>
          <a:stretch/>
        </p:blipFill>
        <p:spPr>
          <a:xfrm>
            <a:off x="4355209" y="488006"/>
            <a:ext cx="7244642" cy="545378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DAE67E7-261A-4803-B707-601FC1F0DDB9}"/>
              </a:ext>
            </a:extLst>
          </p:cNvPr>
          <p:cNvSpPr txBox="1"/>
          <p:nvPr/>
        </p:nvSpPr>
        <p:spPr>
          <a:xfrm>
            <a:off x="4606604" y="4221508"/>
            <a:ext cx="4363225" cy="275914"/>
          </a:xfrm>
          <a:prstGeom prst="rect">
            <a:avLst/>
          </a:prstGeom>
          <a:solidFill>
            <a:srgbClr val="E8F0FE"/>
          </a:solidFill>
        </p:spPr>
        <p:txBody>
          <a:bodyPr wrap="square" rtlCol="0">
            <a:spAutoFit/>
          </a:bodyPr>
          <a:lstStyle/>
          <a:p>
            <a:pPr defTabSz="457206"/>
            <a:endParaRPr lang="en-GB" sz="12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B19516C-756A-487E-83DE-BA246D7C61BA}"/>
              </a:ext>
            </a:extLst>
          </p:cNvPr>
          <p:cNvSpPr txBox="1"/>
          <p:nvPr/>
        </p:nvSpPr>
        <p:spPr>
          <a:xfrm>
            <a:off x="4606603" y="4218479"/>
            <a:ext cx="4363225" cy="276999"/>
          </a:xfrm>
          <a:prstGeom prst="rect">
            <a:avLst/>
          </a:prstGeom>
          <a:solidFill>
            <a:srgbClr val="E8F0FE"/>
          </a:solidFill>
        </p:spPr>
        <p:txBody>
          <a:bodyPr wrap="square" rtlCol="0">
            <a:spAutoFit/>
          </a:bodyPr>
          <a:lstStyle/>
          <a:p>
            <a:pPr defTabSz="457206"/>
            <a:r>
              <a:rPr lang="en-GB" sz="1200" dirty="0"/>
              <a:t>tim.ward@acme.com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C701C5-123E-FF14-A214-5B23A01A60FC}"/>
              </a:ext>
            </a:extLst>
          </p:cNvPr>
          <p:cNvSpPr txBox="1"/>
          <p:nvPr/>
        </p:nvSpPr>
        <p:spPr>
          <a:xfrm>
            <a:off x="4606605" y="5081104"/>
            <a:ext cx="24022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6"/>
            <a:r>
              <a:rPr lang="en-GB" sz="1200" dirty="0">
                <a:sym typeface="Symbol" panose="05050102010706020507" pitchFamily="18" charset="2"/>
              </a:rPr>
              <a:t></a:t>
            </a:r>
            <a:endParaRPr lang="en-GB" sz="12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C1AA749-6494-A85D-14F0-EF07EC4E2FC5}"/>
              </a:ext>
            </a:extLst>
          </p:cNvPr>
          <p:cNvGrpSpPr/>
          <p:nvPr/>
        </p:nvGrpSpPr>
        <p:grpSpPr>
          <a:xfrm>
            <a:off x="5800711" y="4788494"/>
            <a:ext cx="3286841" cy="844471"/>
            <a:chOff x="9745818" y="9233542"/>
            <a:chExt cx="6573682" cy="168894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55126D4-4930-036F-086F-7A19C78F90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096" r="3676" b="17085"/>
            <a:stretch/>
          </p:blipFill>
          <p:spPr>
            <a:xfrm>
              <a:off x="9745818" y="9233542"/>
              <a:ext cx="6405300" cy="168894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1FFB7BC-9035-DCF8-B111-A090F20726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097" t="77131" r="2240" b="4368"/>
            <a:stretch/>
          </p:blipFill>
          <p:spPr>
            <a:xfrm>
              <a:off x="9745874" y="10689067"/>
              <a:ext cx="6504944" cy="23341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A1A4AC5-F9D6-1ABC-C662-A63B778E56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5273" t="29747" r="826" b="29911"/>
            <a:stretch/>
          </p:blipFill>
          <p:spPr>
            <a:xfrm>
              <a:off x="16048566" y="9415734"/>
              <a:ext cx="270934" cy="127333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9C04C6E-479C-62EA-CA64-91E838C51A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7468" y="1182259"/>
            <a:ext cx="5040124" cy="4118532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49960683-C265-6468-B5C4-4963AAE107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6150" y="5437317"/>
            <a:ext cx="231930" cy="347461"/>
          </a:xfrm>
          <a:prstGeom prst="rect">
            <a:avLst/>
          </a:prstGeom>
        </p:spPr>
      </p:pic>
      <p:sp>
        <p:nvSpPr>
          <p:cNvPr id="4" name="Google Shape;612;p76">
            <a:extLst>
              <a:ext uri="{FF2B5EF4-FFF2-40B4-BE49-F238E27FC236}">
                <a16:creationId xmlns:a16="http://schemas.microsoft.com/office/drawing/2014/main" id="{6BE61718-4EBC-4DAB-5E5C-3D9886521714}"/>
              </a:ext>
            </a:extLst>
          </p:cNvPr>
          <p:cNvSpPr/>
          <p:nvPr/>
        </p:nvSpPr>
        <p:spPr>
          <a:xfrm>
            <a:off x="382462" y="987980"/>
            <a:ext cx="3842562" cy="4018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457206"/>
            <a:r>
              <a:rPr lang="en-GB" sz="2000" cap="all" dirty="0">
                <a:solidFill>
                  <a:srgbClr val="009592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  <a:t>Delivered in context</a:t>
            </a:r>
            <a:endParaRPr lang="en-GB" sz="2000" cap="all" dirty="0">
              <a:solidFill>
                <a:srgbClr val="009592"/>
              </a:solidFill>
              <a:latin typeface="Raleway" panose="020B0503030101060003" pitchFamily="34" charset="0"/>
              <a:cs typeface="Lao UI" panose="020B0502040204020203" pitchFamily="34" charset="0"/>
            </a:endParaRPr>
          </a:p>
          <a:p>
            <a:pPr defTabSz="457206"/>
            <a:r>
              <a:rPr lang="en-GB" sz="2000" dirty="0">
                <a:solidFill>
                  <a:srgbClr val="FFFFFF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  <a:t>Nudge the user when they enter credentials AFTER clicking</a:t>
            </a:r>
          </a:p>
          <a:p>
            <a:pPr defTabSz="457206"/>
            <a:endParaRPr lang="en-GB" sz="1600" dirty="0">
              <a:latin typeface="Raleway" panose="020B0503030101060003" pitchFamily="34" charset="0"/>
              <a:cs typeface="Lao UI" panose="020B0502040204020203" pitchFamily="34" charset="0"/>
              <a:sym typeface="PT Sans"/>
            </a:endParaRPr>
          </a:p>
          <a:p>
            <a:pPr defTabSz="457206"/>
            <a:r>
              <a:rPr lang="en-GB" sz="2000" cap="all" dirty="0">
                <a:solidFill>
                  <a:srgbClr val="009592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  <a:t>PROMOTES DESIRED BEHAVIOUR</a:t>
            </a:r>
            <a:endParaRPr sz="2000" cap="all" dirty="0">
              <a:solidFill>
                <a:srgbClr val="009592"/>
              </a:solidFill>
              <a:latin typeface="Raleway" panose="020B0503030101060003" pitchFamily="34" charset="0"/>
              <a:cs typeface="Lao UI" panose="020B0502040204020203" pitchFamily="34" charset="0"/>
            </a:endParaRPr>
          </a:p>
          <a:p>
            <a:pPr defTabSz="457206"/>
            <a:r>
              <a:rPr lang="en-GB" sz="2000" dirty="0">
                <a:solidFill>
                  <a:srgbClr val="FFFFFF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  <a:t>Move from System 1 (automatic) to System 2 (deliberate) thinking</a:t>
            </a:r>
          </a:p>
          <a:p>
            <a:pPr defTabSz="457206"/>
            <a:endParaRPr lang="en-GB" sz="1600" dirty="0">
              <a:latin typeface="Raleway" panose="020B0503030101060003" pitchFamily="34" charset="0"/>
              <a:cs typeface="Lao UI" panose="020B0502040204020203" pitchFamily="34" charset="0"/>
              <a:sym typeface="PT Sans"/>
            </a:endParaRPr>
          </a:p>
          <a:p>
            <a:pPr defTabSz="457206"/>
            <a:r>
              <a:rPr lang="en-GB" sz="2000" cap="all" dirty="0">
                <a:solidFill>
                  <a:srgbClr val="009592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  <a:t>ENGAGEMENT TRACKING</a:t>
            </a:r>
            <a:endParaRPr lang="en-GB" sz="2000" cap="all" dirty="0">
              <a:solidFill>
                <a:srgbClr val="009592"/>
              </a:solidFill>
              <a:latin typeface="Raleway" panose="020B0503030101060003" pitchFamily="34" charset="0"/>
              <a:cs typeface="Lao UI" panose="020B0502040204020203" pitchFamily="34" charset="0"/>
            </a:endParaRPr>
          </a:p>
          <a:p>
            <a:pPr defTabSz="457206"/>
            <a:r>
              <a:rPr lang="en-GB" sz="2000" dirty="0">
                <a:solidFill>
                  <a:srgbClr val="FFFFFF"/>
                </a:solidFill>
                <a:latin typeface="Raleway" panose="020B0503030101060003" pitchFamily="34" charset="0"/>
                <a:ea typeface="PT Sans"/>
                <a:cs typeface="Lao UI" panose="020B0502040204020203" pitchFamily="34" charset="0"/>
                <a:sym typeface="PT Sans"/>
              </a:rPr>
              <a:t>Measurement of nudge statistics to track trends</a:t>
            </a:r>
          </a:p>
          <a:p>
            <a:pPr defTabSz="457206"/>
            <a:endParaRPr lang="en-GB" sz="2000" dirty="0">
              <a:solidFill>
                <a:srgbClr val="FFFFFF"/>
              </a:solidFill>
              <a:latin typeface="Raleway" panose="020B0503030101060003" pitchFamily="34" charset="0"/>
              <a:cs typeface="Lao UI" panose="020B0502040204020203" pitchFamily="34" charset="0"/>
              <a:sym typeface="PT Sans"/>
            </a:endParaRPr>
          </a:p>
          <a:p>
            <a:pPr defTabSz="457206"/>
            <a:r>
              <a:rPr lang="en-GB" sz="2000" dirty="0">
                <a:solidFill>
                  <a:srgbClr val="FFFFFF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  <a:t>Timely, relevant</a:t>
            </a:r>
            <a:endParaRPr lang="en-GB" sz="2000" dirty="0">
              <a:solidFill>
                <a:srgbClr val="FFFFFF"/>
              </a:solidFill>
              <a:latin typeface="Raleway" panose="020B0503030101060003" pitchFamily="34" charset="0"/>
              <a:cs typeface="Lao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819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44444E-6 L -0.12487 -0.144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-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1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02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1" grpId="0" animBg="1" autoUpdateAnimBg="0"/>
      <p:bldP spid="10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76"/>
          <p:cNvSpPr/>
          <p:nvPr/>
        </p:nvSpPr>
        <p:spPr>
          <a:xfrm>
            <a:off x="433963" y="843794"/>
            <a:ext cx="4752528" cy="4047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GB" sz="1867" dirty="0">
                <a:solidFill>
                  <a:srgbClr val="009592"/>
                </a:solidFill>
                <a:latin typeface="Raleway Medium" panose="020B0603030101060003" pitchFamily="34" charset="0"/>
                <a:cs typeface="Lao UI" panose="020B0502040204020203" pitchFamily="34" charset="0"/>
                <a:sym typeface="PT Sans"/>
              </a:rPr>
              <a:t>FOCUS ON KEY LEARNING POINTS</a:t>
            </a:r>
            <a:endParaRPr sz="1867" dirty="0">
              <a:solidFill>
                <a:srgbClr val="009592"/>
              </a:solidFill>
              <a:latin typeface="Raleway Medium" panose="020B0603030101060003" pitchFamily="34" charset="0"/>
              <a:cs typeface="Lao UI" panose="020B0502040204020203" pitchFamily="34" charset="0"/>
            </a:endParaRPr>
          </a:p>
          <a:p>
            <a:r>
              <a:rPr lang="en-GB" sz="1867" dirty="0">
                <a:solidFill>
                  <a:schemeClr val="bg1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  <a:t>Provide actionable security advice, with click-through for more information</a:t>
            </a:r>
          </a:p>
          <a:p>
            <a:pPr lvl="0"/>
            <a:endParaRPr sz="1334" dirty="0">
              <a:latin typeface="Raleway" panose="020B0503030101060003" pitchFamily="34" charset="0"/>
              <a:ea typeface="PT Sans"/>
              <a:cs typeface="Lao UI" panose="020B0502040204020203" pitchFamily="34" charset="0"/>
              <a:sym typeface="PT Sans"/>
            </a:endParaRPr>
          </a:p>
          <a:p>
            <a:r>
              <a:rPr lang="en-GB" sz="1867" dirty="0">
                <a:solidFill>
                  <a:srgbClr val="009592"/>
                </a:solidFill>
                <a:latin typeface="Raleway Medium" panose="020B0603030101060003" pitchFamily="34" charset="0"/>
                <a:cs typeface="Lao UI" panose="020B0502040204020203" pitchFamily="34" charset="0"/>
                <a:sym typeface="PT Sans"/>
              </a:rPr>
              <a:t>DESKTOP ‘OVERLAY’ FORMAT</a:t>
            </a:r>
            <a:endParaRPr sz="1067" dirty="0">
              <a:solidFill>
                <a:srgbClr val="009592"/>
              </a:solidFill>
              <a:latin typeface="Raleway Medium" panose="020B0603030101060003" pitchFamily="34" charset="0"/>
              <a:cs typeface="Lao UI" panose="020B0502040204020203" pitchFamily="34" charset="0"/>
            </a:endParaRPr>
          </a:p>
          <a:p>
            <a:r>
              <a:rPr lang="en-GB" sz="1867" dirty="0">
                <a:solidFill>
                  <a:schemeClr val="bg1"/>
                </a:solidFill>
                <a:latin typeface="Raleway" panose="020B0503030101060003" pitchFamily="34" charset="0"/>
                <a:ea typeface="PT Sans"/>
                <a:cs typeface="Lao UI" panose="020B0502040204020203" pitchFamily="34" charset="0"/>
                <a:sym typeface="PT Sans"/>
              </a:rPr>
              <a:t>Low friction but conspicuous. </a:t>
            </a:r>
          </a:p>
          <a:p>
            <a:r>
              <a:rPr lang="en-GB" sz="1867" dirty="0">
                <a:solidFill>
                  <a:schemeClr val="bg1"/>
                </a:solidFill>
                <a:latin typeface="Raleway" panose="020B0503030101060003" pitchFamily="34" charset="0"/>
                <a:ea typeface="PT Sans"/>
                <a:cs typeface="Lao UI" panose="020B0502040204020203" pitchFamily="34" charset="0"/>
                <a:sym typeface="PT Sans"/>
              </a:rPr>
              <a:t>Engaging paged content including Q&amp;A</a:t>
            </a:r>
          </a:p>
          <a:p>
            <a:endParaRPr sz="1334" dirty="0">
              <a:solidFill>
                <a:schemeClr val="bg1"/>
              </a:solidFill>
              <a:latin typeface="Raleway" panose="020B0503030101060003" pitchFamily="34" charset="0"/>
              <a:ea typeface="PT Sans"/>
              <a:cs typeface="Lao UI" panose="020B0502040204020203" pitchFamily="34" charset="0"/>
              <a:sym typeface="PT Sans"/>
            </a:endParaRPr>
          </a:p>
          <a:p>
            <a:pPr lvl="0"/>
            <a:r>
              <a:rPr lang="en-GB" sz="1867" dirty="0">
                <a:solidFill>
                  <a:srgbClr val="009592"/>
                </a:solidFill>
                <a:latin typeface="Raleway SemiBold" panose="020B0703030101060003" pitchFamily="34" charset="0"/>
                <a:cs typeface="Lao UI" panose="020B0502040204020203" pitchFamily="34" charset="0"/>
                <a:sym typeface="PT Sans"/>
              </a:rPr>
              <a:t>PRACTICAL/RELEVANT CONTENT</a:t>
            </a:r>
            <a:endParaRPr lang="en-GB" sz="1867" dirty="0">
              <a:solidFill>
                <a:srgbClr val="009592"/>
              </a:solidFill>
              <a:latin typeface="Raleway SemiBold" panose="020B0703030101060003" pitchFamily="34" charset="0"/>
              <a:cs typeface="Lao UI" panose="020B0502040204020203" pitchFamily="34" charset="0"/>
            </a:endParaRPr>
          </a:p>
          <a:p>
            <a:pPr lvl="0"/>
            <a:r>
              <a:rPr lang="en-GB" sz="1867" dirty="0">
                <a:solidFill>
                  <a:schemeClr val="bg1"/>
                </a:solidFill>
                <a:latin typeface="Raleway" panose="020B0503030101060003" pitchFamily="34" charset="0"/>
                <a:ea typeface="PT Sans"/>
                <a:cs typeface="Lao UI" panose="020B0502040204020203" pitchFamily="34" charset="0"/>
                <a:sym typeface="PT Sans"/>
              </a:rPr>
              <a:t>Monthly tips delivered from curated and continuously updated syllabus</a:t>
            </a:r>
            <a:endParaRPr lang="en-GB" sz="1867" dirty="0">
              <a:solidFill>
                <a:schemeClr val="bg1"/>
              </a:solidFill>
              <a:latin typeface="Raleway" panose="020B0503030101060003" pitchFamily="34" charset="0"/>
              <a:cs typeface="Lao UI" panose="020B0502040204020203" pitchFamily="34" charset="0"/>
            </a:endParaRPr>
          </a:p>
          <a:p>
            <a:pPr lvl="0"/>
            <a:endParaRPr lang="en-GB" sz="1334" dirty="0">
              <a:latin typeface="Raleway" panose="020B0503030101060003" pitchFamily="34" charset="0"/>
              <a:cs typeface="Lao UI" panose="020B0502040204020203" pitchFamily="34" charset="0"/>
              <a:sym typeface="PT Sans"/>
            </a:endParaRPr>
          </a:p>
          <a:p>
            <a:pPr lvl="0"/>
            <a:r>
              <a:rPr lang="en-GB" sz="1867" dirty="0">
                <a:solidFill>
                  <a:srgbClr val="009592"/>
                </a:solidFill>
                <a:latin typeface="Raleway Medium" panose="020B0603030101060003" pitchFamily="34" charset="0"/>
                <a:cs typeface="Lao UI" panose="020B0502040204020203" pitchFamily="34" charset="0"/>
                <a:sym typeface="PT Sans"/>
              </a:rPr>
              <a:t>ENGAGEMENT TRACKING</a:t>
            </a:r>
            <a:endParaRPr lang="en-GB" sz="1867" dirty="0">
              <a:solidFill>
                <a:srgbClr val="009592"/>
              </a:solidFill>
              <a:latin typeface="Raleway Medium" panose="020B0603030101060003" pitchFamily="34" charset="0"/>
              <a:cs typeface="Lao UI" panose="020B0502040204020203" pitchFamily="34" charset="0"/>
            </a:endParaRPr>
          </a:p>
          <a:p>
            <a:r>
              <a:rPr lang="en-GB" sz="1867" dirty="0">
                <a:solidFill>
                  <a:schemeClr val="bg1"/>
                </a:solidFill>
                <a:latin typeface="Raleway" panose="020B0503030101060003" pitchFamily="34" charset="0"/>
                <a:ea typeface="PT Sans"/>
                <a:cs typeface="Lao UI" panose="020B0502040204020203" pitchFamily="34" charset="0"/>
                <a:sym typeface="PT Sans"/>
              </a:rPr>
              <a:t>Measurement of dwell time and click-through statistics</a:t>
            </a:r>
          </a:p>
          <a:p>
            <a:endParaRPr lang="en-GB" sz="1867" dirty="0">
              <a:solidFill>
                <a:schemeClr val="bg1"/>
              </a:solidFill>
              <a:latin typeface="Raleway" panose="020B0503030101060003" pitchFamily="34" charset="0"/>
              <a:cs typeface="Lao UI" panose="020B0502040204020203" pitchFamily="34" charset="0"/>
              <a:sym typeface="PT Sans"/>
            </a:endParaRPr>
          </a:p>
          <a:p>
            <a:endParaRPr lang="en-GB" sz="1867" dirty="0">
              <a:solidFill>
                <a:schemeClr val="bg1"/>
              </a:solidFill>
              <a:latin typeface="Raleway" panose="020B0503030101060003" pitchFamily="34" charset="0"/>
              <a:cs typeface="Lao UI" panose="020B0502040204020203" pitchFamily="34" charset="0"/>
              <a:sym typeface="PT Sans"/>
            </a:endParaRPr>
          </a:p>
          <a:p>
            <a:r>
              <a:rPr lang="en-GB" sz="1867" dirty="0">
                <a:solidFill>
                  <a:schemeClr val="bg1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  <a:t>Ease, timely, topical, salience</a:t>
            </a:r>
            <a:endParaRPr sz="1067" dirty="0">
              <a:solidFill>
                <a:schemeClr val="bg1"/>
              </a:solidFill>
              <a:latin typeface="Raleway" panose="020B0503030101060003" pitchFamily="34" charset="0"/>
              <a:cs typeface="Lao UI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4CA05A-2AB0-4DD5-BB3F-F89F6ED4A1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6"/>
          <a:stretch/>
        </p:blipFill>
        <p:spPr>
          <a:xfrm>
            <a:off x="7129447" y="711959"/>
            <a:ext cx="4755538" cy="35549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0D2FA3-A53A-4B4C-BEA0-99FD3FF253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8427" y="882548"/>
            <a:ext cx="3396901" cy="400824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C467BF-36B8-4E9D-BB06-D3E6B03C00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0355" y="774085"/>
            <a:ext cx="1557890" cy="1823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895C79-9782-4ABA-8E60-8E997CBD5B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0800" y="774085"/>
            <a:ext cx="1557443" cy="1823100"/>
          </a:xfrm>
          <a:prstGeom prst="rect">
            <a:avLst/>
          </a:prstGeom>
        </p:spPr>
      </p:pic>
      <p:pic>
        <p:nvPicPr>
          <p:cNvPr id="10" name="Picture 9" descr="A red and white sign&#10;&#10;Description automatically generated">
            <a:extLst>
              <a:ext uri="{FF2B5EF4-FFF2-40B4-BE49-F238E27FC236}">
                <a16:creationId xmlns:a16="http://schemas.microsoft.com/office/drawing/2014/main" id="{143D50AE-87F2-4EAE-84D4-C7729EC596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3544" y="951606"/>
            <a:ext cx="2297216" cy="2683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ED2F0F-FE68-4BFB-9FE6-DEDEA9A8912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6514" b="22845"/>
          <a:stretch/>
        </p:blipFill>
        <p:spPr>
          <a:xfrm>
            <a:off x="5134374" y="2895887"/>
            <a:ext cx="2133158" cy="252316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061447-5984-4AFC-929A-B463D3372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59004" y="2934389"/>
            <a:ext cx="1608528" cy="18828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0CF53B-D0A1-4206-90AF-1ED350FF427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9197" t="70" r="1" b="30062"/>
          <a:stretch/>
        </p:blipFill>
        <p:spPr>
          <a:xfrm>
            <a:off x="8977415" y="2968649"/>
            <a:ext cx="2505880" cy="286061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76"/>
          <p:cNvSpPr/>
          <p:nvPr/>
        </p:nvSpPr>
        <p:spPr>
          <a:xfrm>
            <a:off x="390679" y="1017958"/>
            <a:ext cx="4520334" cy="2297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457211">
              <a:defRPr/>
            </a:pPr>
            <a:r>
              <a:rPr lang="en-GB" sz="2000" dirty="0">
                <a:solidFill>
                  <a:srgbClr val="009592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  <a:t>DELIVERED AT POINT OF RISK</a:t>
            </a:r>
            <a:endParaRPr sz="800" dirty="0">
              <a:solidFill>
                <a:srgbClr val="009592"/>
              </a:solidFill>
              <a:latin typeface="Raleway" panose="020B0503030101060003" pitchFamily="34" charset="0"/>
              <a:cs typeface="Lao UI" panose="020B0502040204020203" pitchFamily="34" charset="0"/>
            </a:endParaRPr>
          </a:p>
          <a:p>
            <a:pPr defTabSz="457211">
              <a:defRPr/>
            </a:pPr>
            <a:r>
              <a:rPr lang="en-GB" sz="2000" dirty="0">
                <a:solidFill>
                  <a:srgbClr val="FFFFFF"/>
                </a:solidFill>
                <a:latin typeface="Raleway" panose="020B0503030101060003" pitchFamily="34" charset="0"/>
                <a:ea typeface="PT Sans"/>
                <a:cs typeface="Lao UI" panose="020B0502040204020203" pitchFamily="34" charset="0"/>
                <a:sym typeface="PT Sans"/>
              </a:rPr>
              <a:t>Behavioural prompts delivered at the right time to be effective</a:t>
            </a:r>
          </a:p>
          <a:p>
            <a:pPr defTabSz="457211">
              <a:defRPr/>
            </a:pPr>
            <a:endParaRPr lang="en-GB" sz="1200" dirty="0">
              <a:solidFill>
                <a:srgbClr val="FFFFFF"/>
              </a:solidFill>
              <a:latin typeface="Raleway" panose="020B0503030101060003" pitchFamily="34" charset="0"/>
              <a:ea typeface="PT Sans"/>
              <a:cs typeface="Lao UI" panose="020B0502040204020203" pitchFamily="34" charset="0"/>
              <a:sym typeface="PT Sans"/>
            </a:endParaRPr>
          </a:p>
          <a:p>
            <a:pPr defTabSz="457211">
              <a:defRPr/>
            </a:pPr>
            <a:r>
              <a:rPr lang="en-GB" sz="2000" dirty="0">
                <a:solidFill>
                  <a:srgbClr val="009592"/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  <a:t>MULTIPLE USE CASES</a:t>
            </a:r>
            <a:endParaRPr sz="800" dirty="0">
              <a:solidFill>
                <a:srgbClr val="009592"/>
              </a:solidFill>
              <a:latin typeface="Raleway" panose="020B0503030101060003" pitchFamily="34" charset="0"/>
              <a:cs typeface="Lao UI" panose="020B0502040204020203" pitchFamily="34" charset="0"/>
            </a:endParaRPr>
          </a:p>
          <a:p>
            <a:pPr marL="285758" indent="-285758" defTabSz="457211"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FFFFFF"/>
                </a:solidFill>
                <a:latin typeface="Raleway" panose="020B0503030101060003" pitchFamily="34" charset="0"/>
                <a:ea typeface="PT Sans"/>
                <a:cs typeface="Lao UI" panose="020B0502040204020203" pitchFamily="34" charset="0"/>
                <a:sym typeface="PT Sans"/>
              </a:rPr>
              <a:t>Phishing: </a:t>
            </a:r>
            <a:r>
              <a:rPr lang="en-GB" dirty="0">
                <a:solidFill>
                  <a:srgbClr val="FFFFFF"/>
                </a:solidFill>
                <a:latin typeface="Raleway" panose="020B0503030101060003" pitchFamily="34" charset="0"/>
                <a:ea typeface="PT Sans"/>
                <a:cs typeface="Lao UI" panose="020B0502040204020203" pitchFamily="34" charset="0"/>
                <a:sym typeface="PT Sans"/>
              </a:rPr>
              <a:t>link click, inbound attachments, username into browser</a:t>
            </a:r>
            <a:endParaRPr lang="en-GB" sz="2000" dirty="0">
              <a:solidFill>
                <a:srgbClr val="FFFFFF"/>
              </a:solidFill>
              <a:latin typeface="Raleway" panose="020B0503030101060003" pitchFamily="34" charset="0"/>
              <a:ea typeface="PT Sans"/>
              <a:cs typeface="Lao UI" panose="020B0502040204020203" pitchFamily="34" charset="0"/>
              <a:sym typeface="PT Sans"/>
            </a:endParaRPr>
          </a:p>
          <a:p>
            <a:pPr marL="285758" indent="-285758" defTabSz="457211"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FFFFFF"/>
                </a:solidFill>
                <a:latin typeface="Raleway" panose="020B0503030101060003" pitchFamily="34" charset="0"/>
                <a:ea typeface="PT Sans"/>
                <a:cs typeface="Lao UI" panose="020B0502040204020203" pitchFamily="34" charset="0"/>
                <a:sym typeface="PT Sans"/>
              </a:rPr>
              <a:t>Data loss: </a:t>
            </a:r>
            <a:r>
              <a:rPr lang="en-GB" dirty="0">
                <a:solidFill>
                  <a:srgbClr val="FFFFFF"/>
                </a:solidFill>
                <a:latin typeface="Raleway" panose="020B0503030101060003" pitchFamily="34" charset="0"/>
                <a:ea typeface="PT Sans"/>
                <a:cs typeface="Lao UI" panose="020B0502040204020203" pitchFamily="34" charset="0"/>
                <a:sym typeface="PT Sans"/>
              </a:rPr>
              <a:t>web uploads / copy, outbound attachments, removable media</a:t>
            </a:r>
            <a:endParaRPr lang="en-GB" sz="1400" dirty="0">
              <a:solidFill>
                <a:srgbClr val="FFFFFF"/>
              </a:solidFill>
              <a:latin typeface="Raleway" panose="020B0503030101060003" pitchFamily="34" charset="0"/>
              <a:ea typeface="PT Sans"/>
              <a:cs typeface="Lao UI" panose="020B0502040204020203" pitchFamily="34" charset="0"/>
              <a:sym typeface="PT Sans"/>
            </a:endParaRPr>
          </a:p>
          <a:p>
            <a:pPr marL="285758" indent="-285758" defTabSz="457211"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FFFFFF"/>
                </a:solidFill>
                <a:latin typeface="Raleway" panose="020B0503030101060003" pitchFamily="34" charset="0"/>
                <a:ea typeface="PT Sans"/>
                <a:cs typeface="Lao UI" panose="020B0502040204020203" pitchFamily="34" charset="0"/>
                <a:sym typeface="PT Sans"/>
              </a:rPr>
              <a:t>Safe browsing: </a:t>
            </a:r>
            <a:r>
              <a:rPr lang="en-GB" dirty="0">
                <a:solidFill>
                  <a:srgbClr val="FFFFFF"/>
                </a:solidFill>
                <a:latin typeface="Raleway" panose="020B0503030101060003" pitchFamily="34" charset="0"/>
                <a:ea typeface="PT Sans"/>
                <a:cs typeface="Lao UI" panose="020B0502040204020203" pitchFamily="34" charset="0"/>
                <a:sym typeface="PT Sans"/>
              </a:rPr>
              <a:t>web downloads, social media, insecure wireless</a:t>
            </a:r>
            <a:endParaRPr lang="en-GB" sz="1400" dirty="0">
              <a:solidFill>
                <a:srgbClr val="FFFFFF"/>
              </a:solidFill>
              <a:latin typeface="Raleway" panose="020B0503030101060003" pitchFamily="34" charset="0"/>
              <a:ea typeface="PT Sans"/>
              <a:cs typeface="Lao UI" panose="020B0502040204020203" pitchFamily="34" charset="0"/>
              <a:sym typeface="PT Sans"/>
            </a:endParaRPr>
          </a:p>
          <a:p>
            <a:pPr marL="285758" indent="-285758" defTabSz="457211"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FFFFFF"/>
                </a:solidFill>
                <a:latin typeface="Raleway" panose="020B0503030101060003" pitchFamily="34" charset="0"/>
                <a:ea typeface="PT Sans"/>
                <a:cs typeface="Lao UI" panose="020B0502040204020203" pitchFamily="34" charset="0"/>
                <a:sym typeface="PT Sans"/>
              </a:rPr>
              <a:t>Policy: </a:t>
            </a:r>
            <a:r>
              <a:rPr lang="en-GB" dirty="0">
                <a:solidFill>
                  <a:srgbClr val="FFFFFF"/>
                </a:solidFill>
                <a:latin typeface="Raleway" panose="020B0503030101060003" pitchFamily="34" charset="0"/>
                <a:ea typeface="PT Sans"/>
                <a:cs typeface="Lao UI" panose="020B0502040204020203" pitchFamily="34" charset="0"/>
                <a:sym typeface="PT Sans"/>
              </a:rPr>
              <a:t>admin account use, screen locking, printing</a:t>
            </a:r>
            <a:endParaRPr lang="en-GB" sz="1400" dirty="0">
              <a:solidFill>
                <a:srgbClr val="FFFFFF"/>
              </a:solidFill>
              <a:latin typeface="Raleway" panose="020B0503030101060003" pitchFamily="34" charset="0"/>
              <a:ea typeface="PT Sans"/>
              <a:cs typeface="Lao UI" panose="020B0502040204020203" pitchFamily="34" charset="0"/>
              <a:sym typeface="PT San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0A078E-211E-F66F-7911-2CEF0EF4B6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33" t="884" r="384" b="38489"/>
          <a:stretch/>
        </p:blipFill>
        <p:spPr>
          <a:xfrm>
            <a:off x="5039950" y="1017958"/>
            <a:ext cx="6941828" cy="420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46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21F863-3C4A-9494-E17E-4018869888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59" t="13967" r="25770" b="21624"/>
          <a:stretch/>
        </p:blipFill>
        <p:spPr>
          <a:xfrm>
            <a:off x="1854200" y="732727"/>
            <a:ext cx="6937132" cy="503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37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723C482-0CC4-4C2F-8977-3CE06B98B5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441" t="8428" r="15529" b="20113"/>
          <a:stretch/>
        </p:blipFill>
        <p:spPr>
          <a:xfrm>
            <a:off x="1671611" y="637866"/>
            <a:ext cx="7074976" cy="490062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DAE67E7-261A-4803-B707-601FC1F0DDB9}"/>
              </a:ext>
            </a:extLst>
          </p:cNvPr>
          <p:cNvSpPr txBox="1"/>
          <p:nvPr/>
        </p:nvSpPr>
        <p:spPr>
          <a:xfrm>
            <a:off x="1937791" y="4304742"/>
            <a:ext cx="2402238" cy="216000"/>
          </a:xfrm>
          <a:prstGeom prst="rect">
            <a:avLst/>
          </a:prstGeom>
          <a:solidFill>
            <a:srgbClr val="E8F0FE"/>
          </a:solidFill>
        </p:spPr>
        <p:txBody>
          <a:bodyPr wrap="square" rtlCol="0">
            <a:spAutoFit/>
          </a:bodyPr>
          <a:lstStyle/>
          <a:p>
            <a:pPr defTabSz="457206"/>
            <a:endParaRPr lang="en-GB" sz="12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B19516C-756A-487E-83DE-BA246D7C61BA}"/>
              </a:ext>
            </a:extLst>
          </p:cNvPr>
          <p:cNvSpPr txBox="1"/>
          <p:nvPr/>
        </p:nvSpPr>
        <p:spPr>
          <a:xfrm>
            <a:off x="1937791" y="4304742"/>
            <a:ext cx="2402238" cy="216000"/>
          </a:xfrm>
          <a:prstGeom prst="rect">
            <a:avLst/>
          </a:prstGeom>
          <a:solidFill>
            <a:srgbClr val="E8F0FE"/>
          </a:solidFill>
        </p:spPr>
        <p:txBody>
          <a:bodyPr wrap="square" rtlCol="0">
            <a:spAutoFit/>
          </a:bodyPr>
          <a:lstStyle/>
          <a:p>
            <a:pPr defTabSz="457206"/>
            <a:r>
              <a:rPr lang="en-GB" sz="1200" dirty="0"/>
              <a:t>tim.ward@thinkcyber.co.uk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17B0D3-AC77-CAC1-F443-61749ADF82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653" y="4078036"/>
            <a:ext cx="3650479" cy="8874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736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4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4DCF9-BBE8-B9F9-A779-746E45A3A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82F0C-D358-785A-05A1-3992FB16E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Super market</a:t>
            </a:r>
          </a:p>
          <a:p>
            <a:r>
              <a:rPr lang="en-GB" dirty="0"/>
              <a:t>School canteen</a:t>
            </a:r>
          </a:p>
          <a:p>
            <a:r>
              <a:rPr lang="en-GB" dirty="0"/>
              <a:t>Saving</a:t>
            </a:r>
          </a:p>
          <a:p>
            <a:r>
              <a:rPr lang="en-GB" dirty="0"/>
              <a:t>Hand washing NHS &amp; abattoir!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3A654A-6CEC-45C7-08C2-E7AF35C76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AE114-106B-4FB3-9198-E0B493C540B3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5" name="Picture 4" descr="Nudge Marketing: From Theory to Practice | CXL">
            <a:extLst>
              <a:ext uri="{FF2B5EF4-FFF2-40B4-BE49-F238E27FC236}">
                <a16:creationId xmlns:a16="http://schemas.microsoft.com/office/drawing/2014/main" id="{D3692E39-E79F-4A46-8FB2-6F1D28D53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0769" y="1193649"/>
            <a:ext cx="3087463" cy="161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indoor, bathtub, toilet, green&#10;&#10;Description automatically generated">
            <a:extLst>
              <a:ext uri="{FF2B5EF4-FFF2-40B4-BE49-F238E27FC236}">
                <a16:creationId xmlns:a16="http://schemas.microsoft.com/office/drawing/2014/main" id="{0D098AF4-EB62-4E44-A632-404FD941E1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592373" y="1464754"/>
            <a:ext cx="2516866" cy="1887649"/>
          </a:xfrm>
          <a:prstGeom prst="rect">
            <a:avLst/>
          </a:prstGeom>
        </p:spPr>
      </p:pic>
      <p:pic>
        <p:nvPicPr>
          <p:cNvPr id="1026" name="Picture 2" descr="Spotlight on nudging: how to get a breakthrough in L&amp;D">
            <a:extLst>
              <a:ext uri="{FF2B5EF4-FFF2-40B4-BE49-F238E27FC236}">
                <a16:creationId xmlns:a16="http://schemas.microsoft.com/office/drawing/2014/main" id="{8CC45AA6-FA34-B2C0-1A0B-D6F9870FC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394" y="3972285"/>
            <a:ext cx="5574890" cy="169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udging the crowd in new directions can make our cities better – Knight  Foundation">
            <a:extLst>
              <a:ext uri="{FF2B5EF4-FFF2-40B4-BE49-F238E27FC236}">
                <a16:creationId xmlns:a16="http://schemas.microsoft.com/office/drawing/2014/main" id="{AF81FC6E-88B0-F2DB-D699-A4D36F0F5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51" y="3894393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ristine Billson (@chrissybilly) / Twitter">
            <a:extLst>
              <a:ext uri="{FF2B5EF4-FFF2-40B4-BE49-F238E27FC236}">
                <a16:creationId xmlns:a16="http://schemas.microsoft.com/office/drawing/2014/main" id="{F430767D-3313-5A4A-A394-BA882FB51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689" y="1670738"/>
            <a:ext cx="2825835" cy="367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49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EA82B97-14F1-4871-82AA-92A071A3B7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71" t="14304" r="16250" b="58095"/>
          <a:stretch/>
        </p:blipFill>
        <p:spPr>
          <a:xfrm>
            <a:off x="144792" y="219718"/>
            <a:ext cx="8341483" cy="251076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382AAC1-BCFF-4279-A455-520FAD53D282}"/>
              </a:ext>
            </a:extLst>
          </p:cNvPr>
          <p:cNvSpPr/>
          <p:nvPr/>
        </p:nvSpPr>
        <p:spPr>
          <a:xfrm>
            <a:off x="2767263" y="1588170"/>
            <a:ext cx="689811" cy="16042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9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7B0D9C-E5B1-476D-A432-6DB4D34289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939" t="20941" r="15673" b="70890"/>
          <a:stretch/>
        </p:blipFill>
        <p:spPr>
          <a:xfrm>
            <a:off x="5418045" y="759418"/>
            <a:ext cx="3923023" cy="1099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B21A26-4201-4A78-9CCE-5874C0BDBF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237" t="10526" r="16184" b="47785"/>
          <a:stretch/>
        </p:blipFill>
        <p:spPr>
          <a:xfrm>
            <a:off x="4656222" y="2924849"/>
            <a:ext cx="6288506" cy="28589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BCA72D-3377-482D-BBCA-3CECF1BD37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203" t="40081" r="16099" b="48896"/>
          <a:stretch/>
        </p:blipFill>
        <p:spPr>
          <a:xfrm>
            <a:off x="7379190" y="4607716"/>
            <a:ext cx="3694024" cy="12941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945386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23791A-E05C-E0C5-D616-9377B2404990}"/>
              </a:ext>
            </a:extLst>
          </p:cNvPr>
          <p:cNvSpPr txBox="1">
            <a:spLocks/>
          </p:cNvSpPr>
          <p:nvPr/>
        </p:nvSpPr>
        <p:spPr>
          <a:xfrm>
            <a:off x="5815345" y="6420987"/>
            <a:ext cx="342448" cy="2530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-GB" sz="1050" smtClean="0">
                <a:solidFill>
                  <a:schemeClr val="bg1"/>
                </a:solidFill>
              </a:rPr>
              <a:pPr/>
              <a:t>31</a:t>
            </a:fld>
            <a:endParaRPr lang="en-GB" sz="105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7D6473-33CA-82F1-DB98-9E47E72B8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454" y="183960"/>
            <a:ext cx="7847599" cy="5864490"/>
          </a:xfrm>
          <a:prstGeom prst="rect">
            <a:avLst/>
          </a:prstGeom>
        </p:spPr>
      </p:pic>
      <p:pic>
        <p:nvPicPr>
          <p:cNvPr id="8" name="Picture 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19E9EEA-FC2E-4989-A142-994CCBC5D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3456" y="2707106"/>
            <a:ext cx="228672" cy="34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5">
            <a:extLst>
              <a:ext uri="{FF2B5EF4-FFF2-40B4-BE49-F238E27FC236}">
                <a16:creationId xmlns:a16="http://schemas.microsoft.com/office/drawing/2014/main" id="{0F59A1A4-E7D2-4C3D-86A3-E6254B257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950" y="261744"/>
            <a:ext cx="10452100" cy="663289"/>
          </a:xfrm>
        </p:spPr>
        <p:txBody>
          <a:bodyPr anchor="t"/>
          <a:lstStyle/>
          <a:p>
            <a:r>
              <a:rPr lang="en-GB" sz="4000" dirty="0">
                <a:latin typeface="Raleway" panose="020B0503030101060003" pitchFamily="34" charset="0"/>
                <a:cs typeface="Lao UI" panose="020B0502040204020203" pitchFamily="34" charset="0"/>
              </a:rPr>
              <a:t>Final observations</a:t>
            </a:r>
            <a:endParaRPr lang="en-GB" sz="3300" dirty="0">
              <a:latin typeface="Raleway" panose="020B0503030101060003" pitchFamily="34" charset="0"/>
              <a:cs typeface="Lao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E91EC1-1A9D-4855-9439-A783EC4203C1}"/>
              </a:ext>
            </a:extLst>
          </p:cNvPr>
          <p:cNvSpPr txBox="1"/>
          <p:nvPr/>
        </p:nvSpPr>
        <p:spPr>
          <a:xfrm>
            <a:off x="409167" y="1125452"/>
            <a:ext cx="11010812" cy="5018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lnSpc>
                <a:spcPct val="120000"/>
              </a:lnSpc>
              <a:spcBef>
                <a:spcPts val="1000"/>
              </a:spcBef>
              <a:buBlip>
                <a:blip r:embed="rId4"/>
              </a:buBlip>
              <a:defRPr/>
            </a:pPr>
            <a:r>
              <a:rPr lang="en-GB" sz="2200" dirty="0">
                <a:solidFill>
                  <a:schemeClr val="bg1"/>
                </a:solidFill>
                <a:latin typeface="Raleway" pitchFamily="2" charset="0"/>
              </a:rPr>
              <a:t>People don’t (always) make rational decisions!</a:t>
            </a:r>
          </a:p>
          <a:p>
            <a:pPr marL="266700" indent="-266700">
              <a:lnSpc>
                <a:spcPct val="120000"/>
              </a:lnSpc>
              <a:spcBef>
                <a:spcPts val="1000"/>
              </a:spcBef>
              <a:buBlip>
                <a:blip r:embed="rId4"/>
              </a:buBlip>
              <a:defRPr/>
            </a:pPr>
            <a:r>
              <a:rPr lang="en-GB" sz="2200" dirty="0">
                <a:solidFill>
                  <a:schemeClr val="bg1"/>
                </a:solidFill>
                <a:latin typeface="Raleway" pitchFamily="2" charset="0"/>
              </a:rPr>
              <a:t>Nudging is about “choice architecture”</a:t>
            </a:r>
          </a:p>
          <a:p>
            <a:pPr marL="266700" indent="-266700">
              <a:lnSpc>
                <a:spcPct val="120000"/>
              </a:lnSpc>
              <a:spcBef>
                <a:spcPts val="1000"/>
              </a:spcBef>
              <a:buBlip>
                <a:blip r:embed="rId4"/>
              </a:buBlip>
              <a:defRPr/>
            </a:pPr>
            <a:r>
              <a:rPr lang="en-GB" sz="2200" dirty="0">
                <a:solidFill>
                  <a:schemeClr val="bg1"/>
                </a:solidFill>
                <a:latin typeface="Raleway" pitchFamily="2" charset="0"/>
              </a:rPr>
              <a:t>EAST / MINDSPACE / BJ Fogg offer simple frameworks</a:t>
            </a:r>
          </a:p>
          <a:p>
            <a:pPr marL="266700" indent="-266700">
              <a:lnSpc>
                <a:spcPct val="120000"/>
              </a:lnSpc>
              <a:spcBef>
                <a:spcPts val="1000"/>
              </a:spcBef>
              <a:buBlip>
                <a:blip r:embed="rId4"/>
              </a:buBlip>
              <a:defRPr/>
            </a:pPr>
            <a:r>
              <a:rPr lang="en-GB" sz="2200" dirty="0">
                <a:solidFill>
                  <a:schemeClr val="bg1"/>
                </a:solidFill>
                <a:latin typeface="Raleway" pitchFamily="2" charset="0"/>
              </a:rPr>
              <a:t>Timeliness and context are fundamental</a:t>
            </a:r>
          </a:p>
          <a:p>
            <a:pPr marL="266700" indent="-266700">
              <a:lnSpc>
                <a:spcPct val="120000"/>
              </a:lnSpc>
              <a:spcBef>
                <a:spcPts val="1000"/>
              </a:spcBef>
              <a:buBlip>
                <a:blip r:embed="rId4"/>
              </a:buBlip>
              <a:defRPr/>
            </a:pPr>
            <a:r>
              <a:rPr lang="en-GB" sz="2200" dirty="0">
                <a:solidFill>
                  <a:schemeClr val="bg1"/>
                </a:solidFill>
                <a:latin typeface="Raleway" pitchFamily="2" charset="0"/>
              </a:rPr>
              <a:t>Real-time interventions should be about supporting, not nagging!</a:t>
            </a:r>
          </a:p>
          <a:p>
            <a:pPr marL="266700" indent="-266700">
              <a:lnSpc>
                <a:spcPct val="120000"/>
              </a:lnSpc>
              <a:spcBef>
                <a:spcPts val="1000"/>
              </a:spcBef>
              <a:buBlip>
                <a:blip r:embed="rId4"/>
              </a:buBlip>
              <a:defRPr/>
            </a:pPr>
            <a:r>
              <a:rPr lang="en-GB" sz="2200" dirty="0">
                <a:solidFill>
                  <a:schemeClr val="bg1"/>
                </a:solidFill>
                <a:latin typeface="Raleway" pitchFamily="2" charset="0"/>
              </a:rPr>
              <a:t>Make it measurable</a:t>
            </a:r>
          </a:p>
          <a:p>
            <a:pPr>
              <a:lnSpc>
                <a:spcPct val="120000"/>
              </a:lnSpc>
              <a:spcBef>
                <a:spcPts val="1000"/>
              </a:spcBef>
              <a:defRPr/>
            </a:pPr>
            <a:endParaRPr lang="en-GB" sz="2200" dirty="0">
              <a:solidFill>
                <a:schemeClr val="bg1"/>
              </a:solidFill>
              <a:latin typeface="Raleway" pitchFamily="2" charset="0"/>
            </a:endParaRPr>
          </a:p>
          <a:p>
            <a:pPr marL="266700" indent="-266700">
              <a:lnSpc>
                <a:spcPct val="120000"/>
              </a:lnSpc>
              <a:spcBef>
                <a:spcPts val="1000"/>
              </a:spcBef>
              <a:buBlip>
                <a:blip r:embed="rId4"/>
              </a:buBlip>
              <a:defRPr/>
            </a:pPr>
            <a:r>
              <a:rPr lang="en-GB" sz="2200" dirty="0">
                <a:solidFill>
                  <a:schemeClr val="bg1"/>
                </a:solidFill>
                <a:latin typeface="Raleway" pitchFamily="2" charset="0"/>
              </a:rPr>
              <a:t>Taking “nudge” to its logical conclusion…</a:t>
            </a:r>
            <a:br>
              <a:rPr lang="en-GB" sz="2200" dirty="0">
                <a:solidFill>
                  <a:schemeClr val="bg1"/>
                </a:solidFill>
                <a:latin typeface="Raleway" pitchFamily="2" charset="0"/>
              </a:rPr>
            </a:br>
            <a:r>
              <a:rPr lang="en-GB" sz="2200" dirty="0">
                <a:solidFill>
                  <a:schemeClr val="bg1"/>
                </a:solidFill>
                <a:latin typeface="Raleway" pitchFamily="2" charset="0"/>
              </a:rPr>
              <a:t>Real-time nudges allow you to offer a tap on the shoulder</a:t>
            </a:r>
            <a:br>
              <a:rPr lang="en-GB" sz="2200" dirty="0">
                <a:solidFill>
                  <a:schemeClr val="bg1"/>
                </a:solidFill>
                <a:latin typeface="Raleway" pitchFamily="2" charset="0"/>
              </a:rPr>
            </a:br>
            <a:r>
              <a:rPr lang="en-GB" sz="2200" dirty="0">
                <a:solidFill>
                  <a:schemeClr val="bg1"/>
                </a:solidFill>
                <a:latin typeface="Raleway" pitchFamily="2" charset="0"/>
              </a:rPr>
              <a:t>And measurably drive behaviour change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7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8" dur="indefinite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0" dur="indefinite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8" grpId="1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F749A82-606D-F496-4EB4-A22DCA6A4682}"/>
              </a:ext>
            </a:extLst>
          </p:cNvPr>
          <p:cNvSpPr/>
          <p:nvPr/>
        </p:nvSpPr>
        <p:spPr>
          <a:xfrm>
            <a:off x="257148" y="5547422"/>
            <a:ext cx="74200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GB" sz="3200" kern="0" dirty="0">
                <a:solidFill>
                  <a:schemeClr val="bg1">
                    <a:lumMod val="65000"/>
                  </a:schemeClr>
                </a:solidFill>
                <a:latin typeface="Raleway" panose="020B0503030101060003" pitchFamily="34" charset="0"/>
                <a:cs typeface="Lao UI" panose="020B0502040204020203" pitchFamily="34" charset="0"/>
                <a:sym typeface="PT Sans"/>
              </a:rPr>
              <a:t>Delivering secure behaviour change 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D9F407C-1D44-8161-4DBF-5C3229194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15" y="4315313"/>
            <a:ext cx="5145717" cy="12138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419264-E5DC-6114-5E38-4AC83FE178DF}"/>
              </a:ext>
            </a:extLst>
          </p:cNvPr>
          <p:cNvSpPr txBox="1"/>
          <p:nvPr/>
        </p:nvSpPr>
        <p:spPr>
          <a:xfrm>
            <a:off x="2829697" y="1942522"/>
            <a:ext cx="6388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Raleway" pitchFamily="2" charset="0"/>
              </a:rPr>
              <a:t>Don’t miss your chance </a:t>
            </a:r>
            <a:br>
              <a:rPr lang="en-GB" sz="3600" dirty="0">
                <a:solidFill>
                  <a:schemeClr val="bg1"/>
                </a:solidFill>
                <a:latin typeface="Raleway" pitchFamily="2" charset="0"/>
              </a:rPr>
            </a:br>
            <a:r>
              <a:rPr lang="en-GB" sz="3600" dirty="0">
                <a:solidFill>
                  <a:schemeClr val="bg1"/>
                </a:solidFill>
                <a:latin typeface="Raleway" pitchFamily="2" charset="0"/>
              </a:rPr>
              <a:t>to ask a question!</a:t>
            </a:r>
          </a:p>
        </p:txBody>
      </p:sp>
      <p:pic>
        <p:nvPicPr>
          <p:cNvPr id="6" name="Picture 5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1461F7CC-627C-5002-D717-786A4C937F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76" y="1727869"/>
            <a:ext cx="1629633" cy="16296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266D115-57D6-330F-163F-68A656D6A184}"/>
              </a:ext>
            </a:extLst>
          </p:cNvPr>
          <p:cNvGrpSpPr/>
          <p:nvPr/>
        </p:nvGrpSpPr>
        <p:grpSpPr>
          <a:xfrm>
            <a:off x="9066392" y="1872184"/>
            <a:ext cx="2766646" cy="2085642"/>
            <a:chOff x="8867101" y="1942522"/>
            <a:chExt cx="2766646" cy="2085642"/>
          </a:xfrm>
        </p:grpSpPr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DD4C2A92-B6DF-CA0B-4776-924BABDB8DA8}"/>
                </a:ext>
              </a:extLst>
            </p:cNvPr>
            <p:cNvSpPr/>
            <p:nvPr/>
          </p:nvSpPr>
          <p:spPr>
            <a:xfrm>
              <a:off x="8867101" y="1942522"/>
              <a:ext cx="2766646" cy="2085642"/>
            </a:xfrm>
            <a:prstGeom prst="arc">
              <a:avLst>
                <a:gd name="adj1" fmla="val 16393026"/>
                <a:gd name="adj2" fmla="val 1473026"/>
              </a:avLst>
            </a:prstGeom>
            <a:ln w="762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2560A406-030B-7B80-8645-C93FA14BB689}"/>
                </a:ext>
              </a:extLst>
            </p:cNvPr>
            <p:cNvSpPr/>
            <p:nvPr/>
          </p:nvSpPr>
          <p:spPr>
            <a:xfrm rot="13080462">
              <a:off x="11066581" y="3382259"/>
              <a:ext cx="492369" cy="568550"/>
            </a:xfrm>
            <a:prstGeom prst="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9" name="Picture 18" descr="A qr code with a black and white background&#10;&#10;Description automatically generated">
            <a:extLst>
              <a:ext uri="{FF2B5EF4-FFF2-40B4-BE49-F238E27FC236}">
                <a16:creationId xmlns:a16="http://schemas.microsoft.com/office/drawing/2014/main" id="{BCC12135-8CF3-7805-4353-B4AEDBD328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579" y="3684557"/>
            <a:ext cx="2315412" cy="260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00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7E214-714D-3925-B248-23633526A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about sludge?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85F11-93FB-F4A4-F0E0-997EF1DBFF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  <a:buBlip>
                <a:blip r:embed="rId2"/>
              </a:buBlip>
            </a:pPr>
            <a:r>
              <a:rPr lang="en-GB" sz="2400" dirty="0"/>
              <a:t>Unhelpful nudges – deliberate or accidental?</a:t>
            </a:r>
          </a:p>
          <a:p>
            <a:pPr lvl="1">
              <a:lnSpc>
                <a:spcPct val="120000"/>
              </a:lnSpc>
              <a:buBlip>
                <a:blip r:embed="rId2"/>
              </a:buBlip>
            </a:pPr>
            <a:r>
              <a:rPr lang="en-GB" sz="2000" dirty="0"/>
              <a:t>Password advice that is too complex</a:t>
            </a:r>
          </a:p>
          <a:p>
            <a:pPr>
              <a:lnSpc>
                <a:spcPct val="120000"/>
              </a:lnSpc>
              <a:buBlip>
                <a:blip r:embed="rId2"/>
              </a:buBlip>
            </a:pPr>
            <a:endParaRPr lang="en-GB" sz="2400" dirty="0"/>
          </a:p>
          <a:p>
            <a:pPr>
              <a:lnSpc>
                <a:spcPct val="120000"/>
              </a:lnSpc>
              <a:buBlip>
                <a:blip r:embed="rId2"/>
              </a:buBlip>
            </a:pPr>
            <a:r>
              <a:rPr lang="en-GB" sz="2400" dirty="0"/>
              <a:t>Darkpatterns.org</a:t>
            </a:r>
          </a:p>
          <a:p>
            <a:pPr lvl="1">
              <a:lnSpc>
                <a:spcPct val="120000"/>
              </a:lnSpc>
              <a:buBlip>
                <a:blip r:embed="rId2"/>
              </a:buBlip>
            </a:pPr>
            <a:r>
              <a:rPr lang="en-GB" sz="2000" dirty="0"/>
              <a:t>Unsubscribing</a:t>
            </a:r>
          </a:p>
          <a:p>
            <a:pPr lvl="1">
              <a:lnSpc>
                <a:spcPct val="120000"/>
              </a:lnSpc>
              <a:buBlip>
                <a:blip r:embed="rId2"/>
              </a:buBlip>
            </a:pPr>
            <a:r>
              <a:rPr lang="en-GB" sz="2000"/>
              <a:t>Cancelling subscriptions</a:t>
            </a:r>
            <a:endParaRPr lang="en-GB" sz="2000" dirty="0"/>
          </a:p>
          <a:p>
            <a:pPr lvl="1">
              <a:lnSpc>
                <a:spcPct val="120000"/>
              </a:lnSpc>
              <a:buBlip>
                <a:blip r:embed="rId2"/>
              </a:buBlip>
            </a:pPr>
            <a:r>
              <a:rPr lang="en-GB" sz="2000" dirty="0"/>
              <a:t>Phishing lures use dark nudge patterns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en-GB" sz="2000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B69932-F807-A02C-FCC4-174C3F1C6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AE114-106B-4FB3-9198-E0B493C540B3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7683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323B7-0CA4-08B2-6BD0-9A0B78612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What makes a good nudge? MINDSPACE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2934D0-0717-9330-4D63-9B89B2EC8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AE114-106B-4FB3-9198-E0B493C540B3}" type="slidenum">
              <a:rPr lang="en-GB" smtClean="0"/>
              <a:pPr/>
              <a:t>5</a:t>
            </a:fld>
            <a:endParaRPr lang="en-GB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FE04BFD-CA9F-BA4B-9EAA-77ECFD2053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967716"/>
              </p:ext>
            </p:extLst>
          </p:nvPr>
        </p:nvGraphicFramePr>
        <p:xfrm>
          <a:off x="413431" y="5303475"/>
          <a:ext cx="9595542" cy="40851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970513">
                  <a:extLst>
                    <a:ext uri="{9D8B030D-6E8A-4147-A177-3AD203B41FA5}">
                      <a16:colId xmlns:a16="http://schemas.microsoft.com/office/drawing/2014/main" val="210661824"/>
                    </a:ext>
                  </a:extLst>
                </a:gridCol>
                <a:gridCol w="7625029">
                  <a:extLst>
                    <a:ext uri="{9D8B030D-6E8A-4147-A177-3AD203B41FA5}">
                      <a16:colId xmlns:a16="http://schemas.microsoft.com/office/drawing/2014/main" val="305276164"/>
                    </a:ext>
                  </a:extLst>
                </a:gridCol>
              </a:tblGrid>
              <a:tr h="408518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Ego</a:t>
                      </a:r>
                      <a:endParaRPr lang="en-GB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We act in ways that make us feel better about ourselves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73173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21E15F1-FF3F-3EDE-5636-17FD2D672C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4984473"/>
              </p:ext>
            </p:extLst>
          </p:nvPr>
        </p:nvGraphicFramePr>
        <p:xfrm>
          <a:off x="413431" y="1521168"/>
          <a:ext cx="9595542" cy="396240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1970513">
                  <a:extLst>
                    <a:ext uri="{9D8B030D-6E8A-4147-A177-3AD203B41FA5}">
                      <a16:colId xmlns:a16="http://schemas.microsoft.com/office/drawing/2014/main" val="1218531657"/>
                    </a:ext>
                  </a:extLst>
                </a:gridCol>
                <a:gridCol w="7625029">
                  <a:extLst>
                    <a:ext uri="{9D8B030D-6E8A-4147-A177-3AD203B41FA5}">
                      <a16:colId xmlns:a16="http://schemas.microsoft.com/office/drawing/2014/main" val="13359087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Messenger</a:t>
                      </a:r>
                      <a:endParaRPr lang="en-GB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We are heavily influenced by who communicates information 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0963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D0F6206-9CBD-294A-D069-4B6E3D5B06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741640"/>
              </p:ext>
            </p:extLst>
          </p:nvPr>
        </p:nvGraphicFramePr>
        <p:xfrm>
          <a:off x="413431" y="1873651"/>
          <a:ext cx="9595542" cy="7010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970513">
                  <a:extLst>
                    <a:ext uri="{9D8B030D-6E8A-4147-A177-3AD203B41FA5}">
                      <a16:colId xmlns:a16="http://schemas.microsoft.com/office/drawing/2014/main" val="2484243021"/>
                    </a:ext>
                  </a:extLst>
                </a:gridCol>
                <a:gridCol w="7625029">
                  <a:extLst>
                    <a:ext uri="{9D8B030D-6E8A-4147-A177-3AD203B41FA5}">
                      <a16:colId xmlns:a16="http://schemas.microsoft.com/office/drawing/2014/main" val="28736591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b="1" kern="0" dirty="0">
                          <a:solidFill>
                            <a:schemeClr val="bg1"/>
                          </a:solidFill>
                          <a:latin typeface="+mn-lt"/>
                        </a:rPr>
                        <a:t>Incentives</a:t>
                      </a:r>
                      <a:endParaRPr lang="en-GB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0" dirty="0">
                          <a:solidFill>
                            <a:schemeClr val="bg1"/>
                          </a:solidFill>
                          <a:latin typeface="+mn-lt"/>
                        </a:rPr>
                        <a:t>Our responses to incentives are shaped by predictable mental shortcuts such as strongly avoiding losses 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120708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BC30E83-A8E0-6D25-841B-0E7D614A7D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9146737"/>
              </p:ext>
            </p:extLst>
          </p:nvPr>
        </p:nvGraphicFramePr>
        <p:xfrm>
          <a:off x="413431" y="2589391"/>
          <a:ext cx="9595542" cy="3962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970513">
                  <a:extLst>
                    <a:ext uri="{9D8B030D-6E8A-4147-A177-3AD203B41FA5}">
                      <a16:colId xmlns:a16="http://schemas.microsoft.com/office/drawing/2014/main" val="3126172242"/>
                    </a:ext>
                  </a:extLst>
                </a:gridCol>
                <a:gridCol w="7625029">
                  <a:extLst>
                    <a:ext uri="{9D8B030D-6E8A-4147-A177-3AD203B41FA5}">
                      <a16:colId xmlns:a16="http://schemas.microsoft.com/office/drawing/2014/main" val="32829073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Norms</a:t>
                      </a:r>
                      <a:endParaRPr lang="en-GB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We are strongly influenced by what others do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3400214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2E6DE92-C12F-30E9-AB1B-84B01A0DA7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856707"/>
              </p:ext>
            </p:extLst>
          </p:nvPr>
        </p:nvGraphicFramePr>
        <p:xfrm>
          <a:off x="413431" y="3000696"/>
          <a:ext cx="9595542" cy="3962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970513">
                  <a:extLst>
                    <a:ext uri="{9D8B030D-6E8A-4147-A177-3AD203B41FA5}">
                      <a16:colId xmlns:a16="http://schemas.microsoft.com/office/drawing/2014/main" val="391295695"/>
                    </a:ext>
                  </a:extLst>
                </a:gridCol>
                <a:gridCol w="7625029">
                  <a:extLst>
                    <a:ext uri="{9D8B030D-6E8A-4147-A177-3AD203B41FA5}">
                      <a16:colId xmlns:a16="http://schemas.microsoft.com/office/drawing/2014/main" val="11719771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b="1" kern="0" dirty="0">
                          <a:solidFill>
                            <a:schemeClr val="bg1"/>
                          </a:solidFill>
                          <a:latin typeface="+mn-lt"/>
                        </a:rPr>
                        <a:t>Defaults</a:t>
                      </a:r>
                      <a:endParaRPr lang="en-GB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0" dirty="0">
                          <a:solidFill>
                            <a:schemeClr val="bg1"/>
                          </a:solidFill>
                          <a:latin typeface="+mn-lt"/>
                        </a:rPr>
                        <a:t>We “go with the flow” of pre-set options 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8811232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81C5AF2-E846-B348-DE61-635E1A6F19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091825"/>
              </p:ext>
            </p:extLst>
          </p:nvPr>
        </p:nvGraphicFramePr>
        <p:xfrm>
          <a:off x="413431" y="3403193"/>
          <a:ext cx="9595542" cy="3962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970513">
                  <a:extLst>
                    <a:ext uri="{9D8B030D-6E8A-4147-A177-3AD203B41FA5}">
                      <a16:colId xmlns:a16="http://schemas.microsoft.com/office/drawing/2014/main" val="1268230356"/>
                    </a:ext>
                  </a:extLst>
                </a:gridCol>
                <a:gridCol w="7625029">
                  <a:extLst>
                    <a:ext uri="{9D8B030D-6E8A-4147-A177-3AD203B41FA5}">
                      <a16:colId xmlns:a16="http://schemas.microsoft.com/office/drawing/2014/main" val="37374737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Salience</a:t>
                      </a:r>
                      <a:endParaRPr lang="en-GB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Our attention is drawn to what is novel and seems relevant to us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2225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BD83531-087F-7719-0A99-ED19C0D3B3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3366048"/>
              </p:ext>
            </p:extLst>
          </p:nvPr>
        </p:nvGraphicFramePr>
        <p:xfrm>
          <a:off x="413431" y="3810584"/>
          <a:ext cx="9595542" cy="3962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970513">
                  <a:extLst>
                    <a:ext uri="{9D8B030D-6E8A-4147-A177-3AD203B41FA5}">
                      <a16:colId xmlns:a16="http://schemas.microsoft.com/office/drawing/2014/main" val="4193280209"/>
                    </a:ext>
                  </a:extLst>
                </a:gridCol>
                <a:gridCol w="7625029">
                  <a:extLst>
                    <a:ext uri="{9D8B030D-6E8A-4147-A177-3AD203B41FA5}">
                      <a16:colId xmlns:a16="http://schemas.microsoft.com/office/drawing/2014/main" val="28251770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b="1" kern="0" dirty="0">
                          <a:solidFill>
                            <a:schemeClr val="bg1"/>
                          </a:solidFill>
                          <a:latin typeface="+mn-lt"/>
                        </a:rPr>
                        <a:t>Priming</a:t>
                      </a:r>
                      <a:endParaRPr lang="en-GB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0" dirty="0">
                          <a:solidFill>
                            <a:schemeClr val="bg1"/>
                          </a:solidFill>
                          <a:latin typeface="+mn-lt"/>
                        </a:rPr>
                        <a:t>Our acts are often influenced by subconscious cues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4366457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EFD8308-D8F7-77BF-7896-77697AF5BE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0232445"/>
              </p:ext>
            </p:extLst>
          </p:nvPr>
        </p:nvGraphicFramePr>
        <p:xfrm>
          <a:off x="413431" y="4221525"/>
          <a:ext cx="9595542" cy="7010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970513">
                  <a:extLst>
                    <a:ext uri="{9D8B030D-6E8A-4147-A177-3AD203B41FA5}">
                      <a16:colId xmlns:a16="http://schemas.microsoft.com/office/drawing/2014/main" val="681470999"/>
                    </a:ext>
                  </a:extLst>
                </a:gridCol>
                <a:gridCol w="7625029">
                  <a:extLst>
                    <a:ext uri="{9D8B030D-6E8A-4147-A177-3AD203B41FA5}">
                      <a16:colId xmlns:a16="http://schemas.microsoft.com/office/drawing/2014/main" val="33470952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Affect</a:t>
                      </a:r>
                      <a:endParaRPr lang="en-GB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Our emotional associations can powerfully shape our actions - take care over fear without agency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6605164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79A4E29-4F1B-77E9-237C-0D4B83FC59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54957"/>
              </p:ext>
            </p:extLst>
          </p:nvPr>
        </p:nvGraphicFramePr>
        <p:xfrm>
          <a:off x="413431" y="4926819"/>
          <a:ext cx="9595542" cy="3962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970513">
                  <a:extLst>
                    <a:ext uri="{9D8B030D-6E8A-4147-A177-3AD203B41FA5}">
                      <a16:colId xmlns:a16="http://schemas.microsoft.com/office/drawing/2014/main" val="2235716681"/>
                    </a:ext>
                  </a:extLst>
                </a:gridCol>
                <a:gridCol w="7625029">
                  <a:extLst>
                    <a:ext uri="{9D8B030D-6E8A-4147-A177-3AD203B41FA5}">
                      <a16:colId xmlns:a16="http://schemas.microsoft.com/office/drawing/2014/main" val="2143785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b="1" kern="0" dirty="0">
                          <a:solidFill>
                            <a:schemeClr val="bg1"/>
                          </a:solidFill>
                          <a:latin typeface="+mn-lt"/>
                        </a:rPr>
                        <a:t>Commitments</a:t>
                      </a:r>
                      <a:endParaRPr lang="en-GB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0" dirty="0">
                          <a:solidFill>
                            <a:schemeClr val="bg1"/>
                          </a:solidFill>
                          <a:latin typeface="+mn-lt"/>
                        </a:rPr>
                        <a:t>We seek to be consistent with our public promises and reciprocate acts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4860683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11036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7AB4C-3A70-40D8-552C-9CA59CCBE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makes a good nudge? 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5D3BC-562C-EAF8-ACB8-B5A94E292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1382032"/>
            <a:ext cx="10515600" cy="4672013"/>
          </a:xfrm>
        </p:spPr>
        <p:txBody>
          <a:bodyPr>
            <a:normAutofit/>
          </a:bodyPr>
          <a:lstStyle/>
          <a:p>
            <a:pPr defTabSz="457206">
              <a:defRPr/>
            </a:pPr>
            <a:r>
              <a:rPr lang="en-GB" sz="2800" dirty="0">
                <a:latin typeface="Raleway" panose="020B0503030101060003" pitchFamily="34" charset="0"/>
              </a:rPr>
              <a:t>The four components of an effective nudge…</a:t>
            </a:r>
          </a:p>
          <a:p>
            <a:pPr defTabSz="457206">
              <a:defRPr/>
            </a:pPr>
            <a:endParaRPr lang="en-GB" sz="2800" dirty="0">
              <a:latin typeface="Raleway" panose="020B0503030101060003" pitchFamily="34" charset="0"/>
            </a:endParaRPr>
          </a:p>
          <a:p>
            <a:pPr defTabSz="457206">
              <a:defRPr/>
            </a:pPr>
            <a:r>
              <a:rPr lang="en-GB" sz="2800" b="1" dirty="0">
                <a:latin typeface="Raleway" panose="020B0503030101060003" pitchFamily="34" charset="0"/>
              </a:rPr>
              <a:t>Easy</a:t>
            </a:r>
          </a:p>
          <a:p>
            <a:pPr defTabSz="457206">
              <a:defRPr/>
            </a:pPr>
            <a:endParaRPr lang="en-GB" sz="2800" b="1" dirty="0">
              <a:latin typeface="Raleway" panose="020B0503030101060003" pitchFamily="34" charset="0"/>
            </a:endParaRPr>
          </a:p>
          <a:p>
            <a:pPr defTabSz="457206">
              <a:defRPr/>
            </a:pPr>
            <a:r>
              <a:rPr lang="en-GB" sz="2800" b="1" dirty="0">
                <a:latin typeface="Raleway" panose="020B0503030101060003" pitchFamily="34" charset="0"/>
              </a:rPr>
              <a:t>Attractive</a:t>
            </a:r>
          </a:p>
          <a:p>
            <a:pPr defTabSz="457206">
              <a:defRPr/>
            </a:pPr>
            <a:endParaRPr lang="en-GB" sz="2800" b="1" dirty="0">
              <a:latin typeface="Raleway" panose="020B0503030101060003" pitchFamily="34" charset="0"/>
            </a:endParaRPr>
          </a:p>
          <a:p>
            <a:pPr defTabSz="457206">
              <a:defRPr/>
            </a:pPr>
            <a:r>
              <a:rPr lang="en-GB" sz="2800" b="1" dirty="0">
                <a:latin typeface="Raleway" panose="020B0503030101060003" pitchFamily="34" charset="0"/>
              </a:rPr>
              <a:t>Social</a:t>
            </a:r>
          </a:p>
          <a:p>
            <a:pPr defTabSz="457206">
              <a:defRPr/>
            </a:pPr>
            <a:endParaRPr lang="en-GB" sz="2800" b="1" dirty="0">
              <a:latin typeface="Raleway" panose="020B0503030101060003" pitchFamily="34" charset="0"/>
            </a:endParaRPr>
          </a:p>
          <a:p>
            <a:pPr defTabSz="457206">
              <a:defRPr/>
            </a:pPr>
            <a:r>
              <a:rPr lang="en-GB" sz="2800" b="1" dirty="0">
                <a:latin typeface="Raleway" panose="020B0503030101060003" pitchFamily="34" charset="0"/>
              </a:rPr>
              <a:t>Timely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5A0F1E-0892-A122-C604-E3C6F4D89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AE114-106B-4FB3-9198-E0B493C540B3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B14A36-C84A-E038-DADB-106A6A75B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034" y="2484303"/>
            <a:ext cx="4766162" cy="3396575"/>
          </a:xfrm>
          <a:prstGeom prst="rect">
            <a:avLst/>
          </a:prstGeom>
          <a:ln w="76200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C1B34B-6107-E5EB-1F3D-01D428AA77B1}"/>
              </a:ext>
            </a:extLst>
          </p:cNvPr>
          <p:cNvSpPr txBox="1"/>
          <p:nvPr/>
        </p:nvSpPr>
        <p:spPr>
          <a:xfrm>
            <a:off x="8120196" y="4914075"/>
            <a:ext cx="2194451" cy="966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500"/>
              </a:spcAft>
            </a:pPr>
            <a:r>
              <a:rPr lang="en-GB" sz="10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EAST® image used with permission ©Behavioural Insights Ltd. Not to be reproduced, copied, distributed or published without the permission of Behavioural Insights Ltd.</a:t>
            </a:r>
            <a:endParaRPr lang="en-GB" sz="1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168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C4116-2AC7-84F4-C6DA-1E70594F3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Applying nudge theory – part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3A91F-F4D4-ABD6-378C-BF7BB1188E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  <a:buBlip>
                <a:blip r:embed="rId4"/>
              </a:buBlip>
            </a:pPr>
            <a:r>
              <a:rPr lang="en-GB" sz="2400" dirty="0"/>
              <a:t>You are communicating anyway…. Refine it</a:t>
            </a:r>
          </a:p>
          <a:p>
            <a:pPr lvl="1">
              <a:lnSpc>
                <a:spcPct val="120000"/>
              </a:lnSpc>
              <a:buBlip>
                <a:blip r:embed="rId4"/>
              </a:buBlip>
            </a:pPr>
            <a:r>
              <a:rPr lang="en-GB" sz="2000" dirty="0"/>
              <a:t>MINDSPACE</a:t>
            </a:r>
          </a:p>
          <a:p>
            <a:pPr lvl="1">
              <a:lnSpc>
                <a:spcPct val="120000"/>
              </a:lnSpc>
              <a:buBlip>
                <a:blip r:embed="rId4"/>
              </a:buBlip>
            </a:pPr>
            <a:r>
              <a:rPr lang="en-GB" sz="2000" dirty="0"/>
              <a:t>Other cognitive biases – availability, loss aversion, reciprocity, social norms</a:t>
            </a:r>
          </a:p>
          <a:p>
            <a:pPr lvl="1">
              <a:lnSpc>
                <a:spcPct val="120000"/>
              </a:lnSpc>
              <a:buBlip>
                <a:blip r:embed="rId4"/>
              </a:buBlip>
            </a:pPr>
            <a:endParaRPr lang="en-GB" sz="2000" dirty="0"/>
          </a:p>
          <a:p>
            <a:pPr>
              <a:lnSpc>
                <a:spcPct val="120000"/>
              </a:lnSpc>
              <a:buBlip>
                <a:blip r:embed="rId4"/>
              </a:buBlip>
            </a:pPr>
            <a:r>
              <a:rPr lang="en-GB" sz="2400" dirty="0"/>
              <a:t>Tesco delivery saver 10.2% uplift (See “Ripple” Groom and Vellacott)</a:t>
            </a:r>
          </a:p>
          <a:p>
            <a:pPr lvl="1">
              <a:lnSpc>
                <a:spcPct val="120000"/>
              </a:lnSpc>
              <a:buBlip>
                <a:blip r:embed="rId4"/>
              </a:buBlip>
            </a:pPr>
            <a:r>
              <a:rPr lang="en-GB" sz="2000" dirty="0"/>
              <a:t>Framed as a loss: Don't miss out on unlimited FREE deliveries</a:t>
            </a:r>
          </a:p>
          <a:p>
            <a:pPr lvl="1">
              <a:lnSpc>
                <a:spcPct val="120000"/>
              </a:lnSpc>
              <a:buBlip>
                <a:blip r:embed="rId4"/>
              </a:buBlip>
            </a:pPr>
            <a:r>
              <a:rPr lang="en-GB" sz="2000" dirty="0"/>
              <a:t>Friendly delivery driver image – “hot state” of receiving groceries</a:t>
            </a:r>
          </a:p>
          <a:p>
            <a:pPr lvl="1">
              <a:lnSpc>
                <a:spcPct val="120000"/>
              </a:lnSpc>
              <a:buBlip>
                <a:blip r:embed="rId4"/>
              </a:buBlip>
            </a:pPr>
            <a:r>
              <a:rPr lang="en-GB" sz="2000" dirty="0"/>
              <a:t>Smiling face – mimicry/positivity</a:t>
            </a:r>
          </a:p>
          <a:p>
            <a:pPr lvl="1">
              <a:lnSpc>
                <a:spcPct val="120000"/>
              </a:lnSpc>
              <a:buBlip>
                <a:blip r:embed="rId4"/>
              </a:buBlip>
            </a:pPr>
            <a:r>
              <a:rPr lang="en-GB" sz="2000" dirty="0"/>
              <a:t>Looking towards …</a:t>
            </a:r>
          </a:p>
          <a:p>
            <a:pPr lvl="1">
              <a:lnSpc>
                <a:spcPct val="120000"/>
              </a:lnSpc>
              <a:buBlip>
                <a:blip r:embed="rId4"/>
              </a:buBlip>
            </a:pPr>
            <a:r>
              <a:rPr lang="en-GB" sz="2000" dirty="0"/>
              <a:t>“Delivery saver customers save on average £76.44” [authority]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05D444-BA97-65A1-7E34-F09298587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AE114-106B-4FB3-9198-E0B493C540B3}" type="slidenum">
              <a:rPr lang="en-GB" smtClean="0"/>
              <a:pPr/>
              <a:t>7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282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5">
            <a:extLst>
              <a:ext uri="{FF2B5EF4-FFF2-40B4-BE49-F238E27FC236}">
                <a16:creationId xmlns:a16="http://schemas.microsoft.com/office/drawing/2014/main" id="{0F59A1A4-E7D2-4C3D-86A3-E6254B257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012" y="261744"/>
            <a:ext cx="8263495" cy="663289"/>
          </a:xfrm>
        </p:spPr>
        <p:txBody>
          <a:bodyPr anchor="t"/>
          <a:lstStyle/>
          <a:p>
            <a:r>
              <a:rPr lang="en-GB" sz="3300" dirty="0">
                <a:latin typeface="Raleway" panose="020B0503030101060003" pitchFamily="34" charset="0"/>
                <a:cs typeface="Lao UI" panose="020B0502040204020203" pitchFamily="34" charset="0"/>
              </a:rPr>
              <a:t>BJ </a:t>
            </a:r>
            <a:r>
              <a:rPr lang="en-GB" sz="3300" dirty="0">
                <a:cs typeface="Lao UI" panose="020B0502040204020203" pitchFamily="34" charset="0"/>
              </a:rPr>
              <a:t>F</a:t>
            </a:r>
            <a:r>
              <a:rPr lang="en-GB" sz="3300" dirty="0">
                <a:latin typeface="Raleway" panose="020B0503030101060003" pitchFamily="34" charset="0"/>
                <a:cs typeface="Lao UI" panose="020B0502040204020203" pitchFamily="34" charset="0"/>
              </a:rPr>
              <a:t>ogg Behaviour Model</a:t>
            </a:r>
            <a:endParaRPr lang="en-GB" sz="2700" dirty="0">
              <a:latin typeface="Raleway" panose="020B0503030101060003" pitchFamily="34" charset="0"/>
              <a:cs typeface="Lao UI" panose="020B0502040204020203" pitchFamily="34" charset="0"/>
            </a:endParaRP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F36C1A4A-F744-4C72-A46F-3B31C8C50871}"/>
              </a:ext>
            </a:extLst>
          </p:cNvPr>
          <p:cNvSpPr txBox="1">
            <a:spLocks/>
          </p:cNvSpPr>
          <p:nvPr/>
        </p:nvSpPr>
        <p:spPr>
          <a:xfrm>
            <a:off x="3142467" y="6409790"/>
            <a:ext cx="5907065" cy="232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6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6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6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6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6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600" b="0" i="0" u="none" strike="noStrike" cap="none">
                <a:solidFill>
                  <a:srgbClr val="343434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600" b="0" i="0" u="none" strike="noStrike" cap="none">
                <a:solidFill>
                  <a:srgbClr val="343434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600" b="0" i="0" u="none" strike="noStrike" cap="none">
                <a:solidFill>
                  <a:srgbClr val="343434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600" b="0" i="0" u="none" strike="noStrike" cap="none">
                <a:solidFill>
                  <a:srgbClr val="343434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algn="l"/>
            <a:r>
              <a:rPr lang="en-GB" sz="1400" i="1" dirty="0">
                <a:latin typeface="Raleway" panose="020B0503030101060003" pitchFamily="34" charset="0"/>
                <a:cs typeface="Lao UI" panose="020B0502040204020203" pitchFamily="34" charset="0"/>
              </a:rPr>
              <a:t>https://www.behaviormodel.org/</a:t>
            </a:r>
            <a:endParaRPr lang="en-GB" sz="2400" dirty="0">
              <a:latin typeface="Raleway" panose="020B0503030101060003" pitchFamily="34" charset="0"/>
              <a:cs typeface="Lao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8994B0-7E53-4771-AD00-D54A6B8E2530}"/>
              </a:ext>
            </a:extLst>
          </p:cNvPr>
          <p:cNvSpPr txBox="1"/>
          <p:nvPr/>
        </p:nvSpPr>
        <p:spPr>
          <a:xfrm>
            <a:off x="621208" y="925033"/>
            <a:ext cx="9155838" cy="5479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6">
              <a:defRPr/>
            </a:pPr>
            <a:r>
              <a:rPr lang="en-GB" sz="2667" dirty="0">
                <a:solidFill>
                  <a:prstClr val="white"/>
                </a:solidFill>
                <a:latin typeface="Raleway" panose="020B0503030101060003" pitchFamily="34" charset="0"/>
              </a:rPr>
              <a:t>The three factors for </a:t>
            </a:r>
            <a:br>
              <a:rPr lang="en-GB" sz="2667" dirty="0">
                <a:solidFill>
                  <a:prstClr val="white"/>
                </a:solidFill>
                <a:latin typeface="Raleway" panose="020B0503030101060003" pitchFamily="34" charset="0"/>
              </a:rPr>
            </a:br>
            <a:r>
              <a:rPr lang="en-GB" sz="2667" dirty="0">
                <a:solidFill>
                  <a:prstClr val="white"/>
                </a:solidFill>
                <a:latin typeface="Raleway" panose="020B0503030101060003" pitchFamily="34" charset="0"/>
              </a:rPr>
              <a:t>ANY behaviour to happen…</a:t>
            </a:r>
          </a:p>
          <a:p>
            <a:pPr defTabSz="457206">
              <a:defRPr/>
            </a:pPr>
            <a:endParaRPr lang="en-GB" sz="2667" dirty="0">
              <a:solidFill>
                <a:prstClr val="white"/>
              </a:solidFill>
              <a:latin typeface="Raleway" panose="020B0503030101060003" pitchFamily="34" charset="0"/>
            </a:endParaRPr>
          </a:p>
          <a:p>
            <a:pPr defTabSz="457206">
              <a:defRPr/>
            </a:pPr>
            <a:r>
              <a:rPr lang="en-GB" sz="2667" b="1" dirty="0">
                <a:solidFill>
                  <a:prstClr val="white"/>
                </a:solidFill>
                <a:latin typeface="Raleway" panose="020B0503030101060003" pitchFamily="34" charset="0"/>
              </a:rPr>
              <a:t>Motivation</a:t>
            </a:r>
          </a:p>
          <a:p>
            <a:pPr defTabSz="457206">
              <a:defRPr/>
            </a:pPr>
            <a:endParaRPr lang="en-GB" sz="2667" b="1" dirty="0">
              <a:solidFill>
                <a:prstClr val="white"/>
              </a:solidFill>
              <a:latin typeface="Raleway" panose="020B0503030101060003" pitchFamily="34" charset="0"/>
            </a:endParaRPr>
          </a:p>
          <a:p>
            <a:pPr defTabSz="457206">
              <a:defRPr/>
            </a:pPr>
            <a:r>
              <a:rPr lang="en-GB" sz="2667" b="1" dirty="0">
                <a:solidFill>
                  <a:prstClr val="white"/>
                </a:solidFill>
                <a:latin typeface="Raleway" panose="020B0503030101060003" pitchFamily="34" charset="0"/>
              </a:rPr>
              <a:t>Ability</a:t>
            </a:r>
          </a:p>
          <a:p>
            <a:pPr defTabSz="457206">
              <a:defRPr/>
            </a:pPr>
            <a:endParaRPr lang="en-GB" sz="2667" b="1" dirty="0">
              <a:solidFill>
                <a:prstClr val="white"/>
              </a:solidFill>
              <a:latin typeface="Raleway" panose="020B0503030101060003" pitchFamily="34" charset="0"/>
            </a:endParaRPr>
          </a:p>
          <a:p>
            <a:pPr defTabSz="457206">
              <a:defRPr/>
            </a:pPr>
            <a:r>
              <a:rPr lang="en-GB" sz="2667" b="1" dirty="0">
                <a:solidFill>
                  <a:prstClr val="white"/>
                </a:solidFill>
                <a:latin typeface="Raleway" panose="020B0503030101060003" pitchFamily="34" charset="0"/>
              </a:rPr>
              <a:t>Prompt</a:t>
            </a:r>
          </a:p>
          <a:p>
            <a:pPr defTabSz="457206">
              <a:defRPr/>
            </a:pPr>
            <a:endParaRPr lang="en-GB" sz="2667" b="1" dirty="0">
              <a:solidFill>
                <a:prstClr val="white"/>
              </a:solidFill>
              <a:latin typeface="Raleway" panose="020B0503030101060003" pitchFamily="34" charset="0"/>
            </a:endParaRPr>
          </a:p>
          <a:p>
            <a:pPr defTabSz="457206">
              <a:spcAft>
                <a:spcPts val="1800"/>
              </a:spcAft>
              <a:defRPr/>
            </a:pPr>
            <a:r>
              <a:rPr lang="en-GB" sz="2667" dirty="0">
                <a:solidFill>
                  <a:prstClr val="white"/>
                </a:solidFill>
                <a:latin typeface="Raleway" panose="020B0503030101060003" pitchFamily="34" charset="0"/>
              </a:rPr>
              <a:t>Order matters</a:t>
            </a:r>
          </a:p>
          <a:p>
            <a:pPr marL="342900" indent="-342900" defTabSz="457206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GB" sz="2667" dirty="0">
                <a:solidFill>
                  <a:prstClr val="white"/>
                </a:solidFill>
                <a:latin typeface="Raleway" panose="020B0503030101060003" pitchFamily="34" charset="0"/>
              </a:rPr>
              <a:t>Don’t start with motivation, start with a prompt</a:t>
            </a:r>
          </a:p>
          <a:p>
            <a:pPr defTabSz="457206">
              <a:defRPr/>
            </a:pPr>
            <a:endParaRPr lang="en-GB" sz="2667" b="1" dirty="0">
              <a:solidFill>
                <a:prstClr val="white"/>
              </a:solidFill>
              <a:latin typeface="Raleway" panose="020B05030301010600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DFD88C-ADE9-64CE-B50E-99BF696A2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4390" y="1385442"/>
            <a:ext cx="4072656" cy="350019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DFB6D67-FB48-4807-6F41-5A6E2CC0E85A}"/>
              </a:ext>
            </a:extLst>
          </p:cNvPr>
          <p:cNvSpPr/>
          <p:nvPr/>
        </p:nvSpPr>
        <p:spPr>
          <a:xfrm>
            <a:off x="6819065" y="1850706"/>
            <a:ext cx="288000" cy="288000"/>
          </a:xfrm>
          <a:prstGeom prst="ellipse">
            <a:avLst/>
          </a:prstGeom>
          <a:solidFill>
            <a:srgbClr val="EF5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rgbClr val="EF574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1FAA162-0276-2C15-8960-1CCCAA487EBD}"/>
              </a:ext>
            </a:extLst>
          </p:cNvPr>
          <p:cNvSpPr txBox="1">
            <a:spLocks/>
          </p:cNvSpPr>
          <p:nvPr/>
        </p:nvSpPr>
        <p:spPr>
          <a:xfrm>
            <a:off x="6148123" y="4863294"/>
            <a:ext cx="3185189" cy="233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6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6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6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6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6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600" b="0" i="0" u="none" strike="noStrike" cap="none">
                <a:solidFill>
                  <a:srgbClr val="343434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600" b="0" i="0" u="none" strike="noStrike" cap="none">
                <a:solidFill>
                  <a:srgbClr val="343434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600" b="0" i="0" u="none" strike="noStrike" cap="none">
                <a:solidFill>
                  <a:srgbClr val="343434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600" b="0" i="0" u="none" strike="noStrike" cap="none">
                <a:solidFill>
                  <a:srgbClr val="343434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algn="l"/>
            <a:r>
              <a:rPr lang="en-GB" sz="1200" i="1" dirty="0">
                <a:latin typeface="Raleway" panose="020B0503030101060003" pitchFamily="34" charset="0"/>
                <a:cs typeface="Lao UI" panose="020B0502040204020203" pitchFamily="34" charset="0"/>
              </a:rPr>
              <a:t>See BJ Fogg - https://www.tinyhabits.com/</a:t>
            </a:r>
            <a:endParaRPr lang="en-GB" sz="2000" dirty="0">
              <a:latin typeface="Raleway" panose="020B0503030101060003" pitchFamily="34" charset="0"/>
              <a:cs typeface="Lao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953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  <p:bldP spid="5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656D182-B501-4F94-9891-CD3476A1BC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69596" y="2101874"/>
            <a:ext cx="4992555" cy="2654252"/>
          </a:xfrm>
        </p:spPr>
        <p:txBody>
          <a:bodyPr/>
          <a:lstStyle/>
          <a:p>
            <a:pPr marL="0"/>
            <a:r>
              <a:rPr lang="en-GB" kern="1200" dirty="0">
                <a:solidFill>
                  <a:prstClr val="white"/>
                </a:solidFill>
                <a:latin typeface="Raleway" panose="020B0503030101060003" pitchFamily="34" charset="0"/>
                <a:cs typeface="Arial"/>
                <a:sym typeface="Arial"/>
              </a:rPr>
              <a:t>Key behaviours to avoid </a:t>
            </a:r>
            <a:br>
              <a:rPr lang="en-GB" kern="1200" dirty="0">
                <a:solidFill>
                  <a:prstClr val="white"/>
                </a:solidFill>
                <a:latin typeface="Raleway" panose="020B0503030101060003" pitchFamily="34" charset="0"/>
                <a:cs typeface="Arial"/>
                <a:sym typeface="Arial"/>
              </a:rPr>
            </a:br>
            <a:r>
              <a:rPr lang="en-GB" kern="1200" dirty="0">
                <a:solidFill>
                  <a:prstClr val="white"/>
                </a:solidFill>
                <a:latin typeface="Raleway" panose="020B0503030101060003" pitchFamily="34" charset="0"/>
                <a:cs typeface="Arial"/>
                <a:sym typeface="Arial"/>
              </a:rPr>
              <a:t>phishing: </a:t>
            </a:r>
          </a:p>
          <a:p>
            <a:pPr marL="0"/>
            <a:r>
              <a:rPr lang="en-GB" kern="1200" dirty="0">
                <a:solidFill>
                  <a:prstClr val="white"/>
                </a:solidFill>
                <a:latin typeface="Raleway" panose="020B0503030101060003" pitchFamily="34" charset="0"/>
                <a:cs typeface="Arial"/>
                <a:sym typeface="Arial"/>
              </a:rPr>
              <a:t>Think before you click</a:t>
            </a:r>
          </a:p>
          <a:p>
            <a:pPr marL="0"/>
            <a:r>
              <a:rPr lang="en-GB" kern="1200" dirty="0">
                <a:solidFill>
                  <a:prstClr val="white"/>
                </a:solidFill>
                <a:latin typeface="Raleway" panose="020B0503030101060003" pitchFamily="34" charset="0"/>
                <a:cs typeface="Arial"/>
                <a:sym typeface="Arial"/>
              </a:rPr>
              <a:t>Report suspicious emails</a:t>
            </a:r>
          </a:p>
        </p:txBody>
      </p:sp>
      <p:sp>
        <p:nvSpPr>
          <p:cNvPr id="11" name="Google Shape;389;p66">
            <a:extLst>
              <a:ext uri="{FF2B5EF4-FFF2-40B4-BE49-F238E27FC236}">
                <a16:creationId xmlns:a16="http://schemas.microsoft.com/office/drawing/2014/main" id="{40240636-B22B-482C-B3CE-A25440010414}"/>
              </a:ext>
            </a:extLst>
          </p:cNvPr>
          <p:cNvSpPr/>
          <p:nvPr/>
        </p:nvSpPr>
        <p:spPr>
          <a:xfrm>
            <a:off x="-461159" y="5302520"/>
            <a:ext cx="10761575" cy="52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en-GB" sz="3200" dirty="0">
                <a:solidFill>
                  <a:schemeClr val="bg1"/>
                </a:solidFill>
                <a:latin typeface="+mj-lt"/>
                <a:cs typeface="Lao UI" panose="020B0502040204020203" pitchFamily="34" charset="0"/>
                <a:sym typeface="PT Sans"/>
              </a:rPr>
              <a:t>How to change end-user behaviour to </a:t>
            </a:r>
            <a:br>
              <a:rPr lang="en-GB" sz="3200" dirty="0">
                <a:solidFill>
                  <a:schemeClr val="bg1"/>
                </a:solidFill>
                <a:latin typeface="+mj-lt"/>
                <a:cs typeface="Lao UI" panose="020B0502040204020203" pitchFamily="34" charset="0"/>
                <a:sym typeface="PT Sans"/>
              </a:rPr>
            </a:br>
            <a:r>
              <a:rPr lang="en-GB" sz="3200" dirty="0">
                <a:solidFill>
                  <a:schemeClr val="bg1"/>
                </a:solidFill>
                <a:latin typeface="+mj-lt"/>
                <a:cs typeface="Lao UI" panose="020B0502040204020203" pitchFamily="34" charset="0"/>
                <a:sym typeface="PT Sans"/>
              </a:rPr>
              <a:t>think before clicking links and report suspicious emails?</a:t>
            </a:r>
            <a:endParaRPr lang="en-GB" sz="3200" dirty="0">
              <a:solidFill>
                <a:schemeClr val="bg1"/>
              </a:solidFill>
              <a:latin typeface="+mj-lt"/>
              <a:cs typeface="Lao UI" panose="020B0502040204020203" pitchFamily="34" charset="0"/>
            </a:endParaRPr>
          </a:p>
        </p:txBody>
      </p:sp>
      <p:pic>
        <p:nvPicPr>
          <p:cNvPr id="18" name="Picture Placeholder 16">
            <a:extLst>
              <a:ext uri="{FF2B5EF4-FFF2-40B4-BE49-F238E27FC236}">
                <a16:creationId xmlns:a16="http://schemas.microsoft.com/office/drawing/2014/main" id="{BF9B88A5-6785-4A7C-BA9E-1A8BF2EB8A66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4"/>
          <a:srcRect l="9594" t="22743" r="36203" b="26526"/>
          <a:stretch/>
        </p:blipFill>
        <p:spPr>
          <a:xfrm>
            <a:off x="783441" y="1214430"/>
            <a:ext cx="5634980" cy="3516019"/>
          </a:xfrm>
          <a:prstGeom prst="rect">
            <a:avLst/>
          </a:prstGeom>
        </p:spPr>
      </p:pic>
      <p:sp>
        <p:nvSpPr>
          <p:cNvPr id="12" name="Title 5">
            <a:extLst>
              <a:ext uri="{FF2B5EF4-FFF2-40B4-BE49-F238E27FC236}">
                <a16:creationId xmlns:a16="http://schemas.microsoft.com/office/drawing/2014/main" id="{97E83615-B0E8-45DD-A9D1-4BA01B1CFBE7}"/>
              </a:ext>
            </a:extLst>
          </p:cNvPr>
          <p:cNvSpPr txBox="1">
            <a:spLocks/>
          </p:cNvSpPr>
          <p:nvPr/>
        </p:nvSpPr>
        <p:spPr>
          <a:xfrm>
            <a:off x="946150" y="337944"/>
            <a:ext cx="10452100" cy="66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6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6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6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6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6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600" b="0" i="0" u="none" strike="noStrike" cap="none">
                <a:solidFill>
                  <a:srgbClr val="343434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600" b="0" i="0" u="none" strike="noStrike" cap="none">
                <a:solidFill>
                  <a:srgbClr val="343434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600" b="0" i="0" u="none" strike="noStrike" cap="none">
                <a:solidFill>
                  <a:srgbClr val="343434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600" b="0" i="0" u="none" strike="noStrike" cap="none">
                <a:solidFill>
                  <a:srgbClr val="343434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GB" sz="3300" dirty="0">
                <a:latin typeface="Raleway" panose="020B0503030101060003" pitchFamily="34" charset="0"/>
                <a:cs typeface="Lao UI" panose="020B0502040204020203" pitchFamily="34" charset="0"/>
              </a:rPr>
              <a:t>Applying nudge theory – part 2</a:t>
            </a:r>
            <a:endParaRPr lang="en-GB" sz="2700" dirty="0">
              <a:latin typeface="Raleway" panose="020B0503030101060003" pitchFamily="34" charset="0"/>
              <a:cs typeface="Lao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790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9.1|60|39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6.4|1.4|6.6|19.9|35.6|18.3|18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0.6|13.9|12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4|29.1|23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7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6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1|10.1|7|5.1|8.9|1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9.8|22.9|17.2|55.3|11.8|17.3|6.3|10.5|6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|7.5|25.6|27.5|10.5|15|15.6|12.8|1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4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2|5|3|22.5|13.8|2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|0.5|5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2.7|2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|10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template 02.2023.potx" id="{0AD69020-7FBB-42AD-B320-AEC38D7185F2}" vid="{5E9B699F-F5C1-478A-8E6C-B1161AE986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334765BCC57E4BA82CB8BDC84FEB72" ma:contentTypeVersion="17" ma:contentTypeDescription="Create a new document." ma:contentTypeScope="" ma:versionID="6b2ff2d804d1cc5bf5a3af546fdb4168">
  <xsd:schema xmlns:xsd="http://www.w3.org/2001/XMLSchema" xmlns:xs="http://www.w3.org/2001/XMLSchema" xmlns:p="http://schemas.microsoft.com/office/2006/metadata/properties" xmlns:ns2="23713f58-54a5-4b17-a4e8-803c5a479822" xmlns:ns3="57afdbc4-3a88-4e46-b4cc-bca755f3ff18" targetNamespace="http://schemas.microsoft.com/office/2006/metadata/properties" ma:root="true" ma:fieldsID="54b68057d898b5a55b926bdb5784da2e" ns2:_="" ns3:_="">
    <xsd:import namespace="23713f58-54a5-4b17-a4e8-803c5a479822"/>
    <xsd:import namespace="57afdbc4-3a88-4e46-b4cc-bca755f3ff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713f58-54a5-4b17-a4e8-803c5a4798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451cbd5-185a-4e93-8638-f19223a2b2d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afdbc4-3a88-4e46-b4cc-bca755f3ff1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33499c-2635-4317-86f3-c0f1bc168141}" ma:internalName="TaxCatchAll" ma:showField="CatchAllData" ma:web="57afdbc4-3a88-4e46-b4cc-bca755f3ff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3713f58-54a5-4b17-a4e8-803c5a479822">
      <Terms xmlns="http://schemas.microsoft.com/office/infopath/2007/PartnerControls"/>
    </lcf76f155ced4ddcb4097134ff3c332f>
    <TaxCatchAll xmlns="57afdbc4-3a88-4e46-b4cc-bca755f3ff1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46FE659-AB86-4A24-B3F2-8ABC46F9B462}"/>
</file>

<file path=customXml/itemProps2.xml><?xml version="1.0" encoding="utf-8"?>
<ds:datastoreItem xmlns:ds="http://schemas.openxmlformats.org/officeDocument/2006/customXml" ds:itemID="{3D654DCB-FBFC-4EC1-A52B-AAC7E143A9C7}">
  <ds:schemaRefs>
    <ds:schemaRef ds:uri="http://schemas.microsoft.com/office/2006/metadata/properties"/>
    <ds:schemaRef ds:uri="http://schemas.microsoft.com/office/infopath/2007/PartnerControls"/>
    <ds:schemaRef ds:uri="97aa5845-c4b3-4949-9892-7f3d5e6842cf"/>
    <ds:schemaRef ds:uri="e4e75aef-d861-45ba-b97a-1d24aa39a10f"/>
    <ds:schemaRef ds:uri="e36dd03b-e9b4-4e45-a02e-d947379a92ca"/>
    <ds:schemaRef ds:uri="eb1ea73b-9b78-4471-9349-c32b6e39d192"/>
  </ds:schemaRefs>
</ds:datastoreItem>
</file>

<file path=customXml/itemProps3.xml><?xml version="1.0" encoding="utf-8"?>
<ds:datastoreItem xmlns:ds="http://schemas.openxmlformats.org/officeDocument/2006/customXml" ds:itemID="{A0ABAA82-11CD-4CA2-8A06-E39AF14972C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template 02.2023</Template>
  <TotalTime>2226</TotalTime>
  <Words>2315</Words>
  <Application>Microsoft Office PowerPoint</Application>
  <PresentationFormat>Widescreen</PresentationFormat>
  <Paragraphs>439</Paragraphs>
  <Slides>33</Slides>
  <Notes>25</Notes>
  <HiddenSlides>2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Calibri</vt:lpstr>
      <vt:lpstr>Calibri Light</vt:lpstr>
      <vt:lpstr>Lao UI</vt:lpstr>
      <vt:lpstr>PT Sans</vt:lpstr>
      <vt:lpstr>Raleway</vt:lpstr>
      <vt:lpstr>Raleway Medium</vt:lpstr>
      <vt:lpstr>Raleway SemiBold</vt:lpstr>
      <vt:lpstr>Office Theme</vt:lpstr>
      <vt:lpstr>PowerPoint Presentation</vt:lpstr>
      <vt:lpstr>What is nudge theory?</vt:lpstr>
      <vt:lpstr>Examples</vt:lpstr>
      <vt:lpstr>What about sludge?</vt:lpstr>
      <vt:lpstr>What makes a good nudge? MINDSPACE</vt:lpstr>
      <vt:lpstr>What makes a good nudge? EAST</vt:lpstr>
      <vt:lpstr>Applying nudge theory – part 1</vt:lpstr>
      <vt:lpstr>BJ Fogg Behaviour Model</vt:lpstr>
      <vt:lpstr>PowerPoint Presentation</vt:lpstr>
      <vt:lpstr>Example: safe email use</vt:lpstr>
      <vt:lpstr>PowerPoint Presentation</vt:lpstr>
      <vt:lpstr>PowerPoint Presentation</vt:lpstr>
      <vt:lpstr>Engagement</vt:lpstr>
      <vt:lpstr>PowerPoint Presentation</vt:lpstr>
      <vt:lpstr>Behaviour change campaigns</vt:lpstr>
      <vt:lpstr>Example campaign: Check the sender</vt:lpstr>
      <vt:lpstr>PowerPoint Presentation</vt:lpstr>
      <vt:lpstr>PowerPoint Presentation</vt:lpstr>
      <vt:lpstr>PowerPoint Presentation</vt:lpstr>
      <vt:lpstr>Measurable impact</vt:lpstr>
      <vt:lpstr>Real-time awareness</vt:lpstr>
      <vt:lpstr>A tap on the shoulder: What do we mean by  “real-time” security awareness?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Final observations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Ward</dc:creator>
  <cp:lastModifiedBy>Daniele Agueli</cp:lastModifiedBy>
  <cp:revision>4</cp:revision>
  <dcterms:created xsi:type="dcterms:W3CDTF">2023-02-08T12:31:58Z</dcterms:created>
  <dcterms:modified xsi:type="dcterms:W3CDTF">2023-11-07T15:12:51Z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0x010100515E98278266F54DAA2C6746AF587490</vt:lpwstr>
  </property>
  <property fmtid="{D5CDD505-2E9C-101B-9397-08002B2CF9AE}" pid="3" name="MediaServiceImageTags">
    <vt:lpwstr/>
  </property>
</Properties>
</file>