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9" r:id="rId5"/>
    <p:sldMasterId id="2147483711" r:id="rId6"/>
    <p:sldMasterId id="2147484389" r:id="rId7"/>
    <p:sldMasterId id="2147484484" r:id="rId8"/>
    <p:sldMasterId id="2147484487" r:id="rId9"/>
  </p:sldMasterIdLst>
  <p:notesMasterIdLst>
    <p:notesMasterId r:id="rId24"/>
  </p:notesMasterIdLst>
  <p:sldIdLst>
    <p:sldId id="2076137792" r:id="rId10"/>
    <p:sldId id="2076137923" r:id="rId11"/>
    <p:sldId id="295" r:id="rId12"/>
    <p:sldId id="279" r:id="rId13"/>
    <p:sldId id="275" r:id="rId14"/>
    <p:sldId id="276" r:id="rId15"/>
    <p:sldId id="298" r:id="rId16"/>
    <p:sldId id="10690" r:id="rId17"/>
    <p:sldId id="2076137915" r:id="rId18"/>
    <p:sldId id="2076137786" r:id="rId19"/>
    <p:sldId id="2076137924" r:id="rId20"/>
    <p:sldId id="2076137926" r:id="rId21"/>
    <p:sldId id="296" r:id="rId22"/>
    <p:sldId id="2076137785" r:id="rId23"/>
  </p:sldIdLst>
  <p:sldSz cx="15875000" cy="8934450"/>
  <p:notesSz cx="9601200" cy="7315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385460-A7CC-C44A-3AF5-8B8A2E7EB67A}" name="Nicolas Ehrman" initials="" userId="S::nicolas.ehrman@wiz.io::e2a1ded9-3294-4965-8709-23628b6f47af" providerId="AD"/>
  <p188:author id="{C823DC70-19C8-6D6E-22CE-47508BDEF0BB}" name="Oron Noah" initials="ON" userId="S::oron.noah@wiz.io::6b92bd7c-97dd-46fc-83fb-f9e30723f7b3" providerId="AD"/>
  <p188:author id="{92C2B7D7-4E7F-699B-38E0-3832FDDB5DAF}" name="Rada Swetschnikar" initials="RS" userId="S::rada.swetschnikar@wiz.io::89fecff3-5646-44d3-afe3-9acf84ce01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E66D"/>
    <a:srgbClr val="00113E"/>
    <a:srgbClr val="00C57E"/>
    <a:srgbClr val="717783"/>
    <a:srgbClr val="F4F7FB"/>
    <a:srgbClr val="F9F7F7"/>
    <a:srgbClr val="E0E7F1"/>
    <a:srgbClr val="F7F7F6"/>
    <a:srgbClr val="0058EB"/>
    <a:srgbClr val="252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0"/>
    <p:restoredTop sz="94640"/>
  </p:normalViewPr>
  <p:slideViewPr>
    <p:cSldViewPr snapToGrid="0">
      <p:cViewPr varScale="1">
        <p:scale>
          <a:sx n="89" d="100"/>
          <a:sy n="89" d="100"/>
        </p:scale>
        <p:origin x="640" y="184"/>
      </p:cViewPr>
      <p:guideLst>
        <p:guide orient="horz" pos="2880"/>
        <p:guide pos="216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200" cy="366540"/>
          </a:xfrm>
          <a:prstGeom prst="rect">
            <a:avLst/>
          </a:prstGeom>
        </p:spPr>
        <p:txBody>
          <a:bodyPr vert="horz" lIns="62344" tIns="31172" rIns="62344" bIns="31172" rtlCol="0"/>
          <a:lstStyle>
            <a:lvl1pPr algn="l">
              <a:defRPr sz="800"/>
            </a:lvl1pPr>
          </a:lstStyle>
          <a:p>
            <a:endParaRPr lang="en-US"/>
          </a:p>
        </p:txBody>
      </p:sp>
      <p:sp>
        <p:nvSpPr>
          <p:cNvPr id="3" name="Date Placeholder 2"/>
          <p:cNvSpPr>
            <a:spLocks noGrp="1"/>
          </p:cNvSpPr>
          <p:nvPr>
            <p:ph type="dt" idx="1"/>
          </p:nvPr>
        </p:nvSpPr>
        <p:spPr>
          <a:xfrm>
            <a:off x="5438120" y="0"/>
            <a:ext cx="4161160" cy="366540"/>
          </a:xfrm>
          <a:prstGeom prst="rect">
            <a:avLst/>
          </a:prstGeom>
        </p:spPr>
        <p:txBody>
          <a:bodyPr vert="horz" lIns="62344" tIns="31172" rIns="62344" bIns="31172" rtlCol="0"/>
          <a:lstStyle>
            <a:lvl1pPr algn="r">
              <a:defRPr sz="800"/>
            </a:lvl1pPr>
          </a:lstStyle>
          <a:p>
            <a:fld id="{54CEFD48-D165-4F13-9A0B-EB4C1AB8214A}" type="datetimeFigureOut">
              <a:t>11/9/23</a:t>
            </a:fld>
            <a:endParaRPr lang="en-US"/>
          </a:p>
        </p:txBody>
      </p:sp>
      <p:sp>
        <p:nvSpPr>
          <p:cNvPr id="4" name="Slide Image Placeholder 3"/>
          <p:cNvSpPr>
            <a:spLocks noGrp="1" noRot="1" noChangeAspect="1"/>
          </p:cNvSpPr>
          <p:nvPr>
            <p:ph type="sldImg" idx="2"/>
          </p:nvPr>
        </p:nvSpPr>
        <p:spPr>
          <a:xfrm>
            <a:off x="2608263" y="914400"/>
            <a:ext cx="4384675" cy="2468563"/>
          </a:xfrm>
          <a:prstGeom prst="rect">
            <a:avLst/>
          </a:prstGeom>
          <a:noFill/>
          <a:ln w="12700">
            <a:solidFill>
              <a:prstClr val="black"/>
            </a:solidFill>
          </a:ln>
        </p:spPr>
        <p:txBody>
          <a:bodyPr vert="horz" lIns="62344" tIns="31172" rIns="62344" bIns="31172" rtlCol="0" anchor="ctr"/>
          <a:lstStyle/>
          <a:p>
            <a:endParaRPr lang="en-US"/>
          </a:p>
        </p:txBody>
      </p:sp>
      <p:sp>
        <p:nvSpPr>
          <p:cNvPr id="5" name="Notes Placeholder 4"/>
          <p:cNvSpPr>
            <a:spLocks noGrp="1"/>
          </p:cNvSpPr>
          <p:nvPr>
            <p:ph type="body" sz="quarter" idx="3"/>
          </p:nvPr>
        </p:nvSpPr>
        <p:spPr>
          <a:xfrm>
            <a:off x="960120" y="3519822"/>
            <a:ext cx="7680960" cy="2881628"/>
          </a:xfrm>
          <a:prstGeom prst="rect">
            <a:avLst/>
          </a:prstGeom>
        </p:spPr>
        <p:txBody>
          <a:bodyPr vert="horz" lIns="62344" tIns="31172" rIns="62344" bIns="311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660"/>
            <a:ext cx="4160200" cy="366540"/>
          </a:xfrm>
          <a:prstGeom prst="rect">
            <a:avLst/>
          </a:prstGeom>
        </p:spPr>
        <p:txBody>
          <a:bodyPr vert="horz" lIns="62344" tIns="31172" rIns="62344" bIns="31172" rtlCol="0" anchor="b"/>
          <a:lstStyle>
            <a:lvl1pPr algn="l">
              <a:defRPr sz="800"/>
            </a:lvl1pPr>
          </a:lstStyle>
          <a:p>
            <a:endParaRPr lang="en-US"/>
          </a:p>
        </p:txBody>
      </p:sp>
      <p:sp>
        <p:nvSpPr>
          <p:cNvPr id="7" name="Slide Number Placeholder 6"/>
          <p:cNvSpPr>
            <a:spLocks noGrp="1"/>
          </p:cNvSpPr>
          <p:nvPr>
            <p:ph type="sldNum" sz="quarter" idx="5"/>
          </p:nvPr>
        </p:nvSpPr>
        <p:spPr>
          <a:xfrm>
            <a:off x="5438120" y="6948660"/>
            <a:ext cx="4161160" cy="366540"/>
          </a:xfrm>
          <a:prstGeom prst="rect">
            <a:avLst/>
          </a:prstGeom>
        </p:spPr>
        <p:txBody>
          <a:bodyPr vert="horz" lIns="62344" tIns="31172" rIns="62344" bIns="31172" rtlCol="0" anchor="b"/>
          <a:lstStyle>
            <a:lvl1pPr algn="r">
              <a:defRPr sz="800"/>
            </a:lvl1pPr>
          </a:lstStyle>
          <a:p>
            <a:fld id="{4637D25E-47D0-45A5-AE27-297C3748E3D9}" type="slidenum">
              <a:t>‹#›</a:t>
            </a:fld>
            <a:endParaRPr lang="en-US"/>
          </a:p>
        </p:txBody>
      </p:sp>
    </p:spTree>
    <p:extLst>
      <p:ext uri="{BB962C8B-B14F-4D97-AF65-F5344CB8AC3E}">
        <p14:creationId xmlns:p14="http://schemas.microsoft.com/office/powerpoint/2010/main" val="422846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DM Sans" pitchFamily="2" charset="77"/>
        <a:ea typeface="+mn-ea"/>
        <a:cs typeface="+mn-cs"/>
      </a:defRPr>
    </a:lvl1pPr>
    <a:lvl2pPr marL="457200" algn="l" defTabSz="914400" rtl="0" eaLnBrk="1" latinLnBrk="0" hangingPunct="1">
      <a:defRPr sz="1200" b="0" i="0" kern="1200">
        <a:solidFill>
          <a:schemeClr val="tx1"/>
        </a:solidFill>
        <a:latin typeface="DM Sans" pitchFamily="2" charset="77"/>
        <a:ea typeface="+mn-ea"/>
        <a:cs typeface="+mn-cs"/>
      </a:defRPr>
    </a:lvl2pPr>
    <a:lvl3pPr marL="914400" algn="l" defTabSz="914400" rtl="0" eaLnBrk="1" latinLnBrk="0" hangingPunct="1">
      <a:defRPr sz="1200" b="0" i="0" kern="1200">
        <a:solidFill>
          <a:schemeClr val="tx1"/>
        </a:solidFill>
        <a:latin typeface="DM Sans" pitchFamily="2" charset="77"/>
        <a:ea typeface="+mn-ea"/>
        <a:cs typeface="+mn-cs"/>
      </a:defRPr>
    </a:lvl3pPr>
    <a:lvl4pPr marL="1371600" algn="l" defTabSz="914400" rtl="0" eaLnBrk="1" latinLnBrk="0" hangingPunct="1">
      <a:defRPr sz="1200" b="0" i="0" kern="1200">
        <a:solidFill>
          <a:schemeClr val="tx1"/>
        </a:solidFill>
        <a:latin typeface="DM Sans" pitchFamily="2" charset="77"/>
        <a:ea typeface="+mn-ea"/>
        <a:cs typeface="+mn-cs"/>
      </a:defRPr>
    </a:lvl4pPr>
    <a:lvl5pPr marL="1828800" algn="l" defTabSz="914400" rtl="0" eaLnBrk="1" latinLnBrk="0" hangingPunct="1">
      <a:defRPr sz="1200" b="0" i="0" kern="1200">
        <a:solidFill>
          <a:schemeClr val="tx1"/>
        </a:solidFill>
        <a:latin typeface="DM Sa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3438">
              <a:defRPr/>
            </a:pPr>
            <a:r>
              <a:rPr lang="en-IN" sz="800">
                <a:solidFill>
                  <a:srgbClr val="717783"/>
                </a:solidFill>
                <a:latin typeface="DM Sans" pitchFamily="2" charset="77"/>
              </a:rPr>
              <a:t>First of all, it changes everything </a:t>
            </a:r>
            <a:r>
              <a:rPr lang="en-US" sz="800">
                <a:solidFill>
                  <a:srgbClr val="717783"/>
                </a:solidFill>
                <a:latin typeface="DM Sans" pitchFamily="2" charset="77"/>
              </a:rPr>
              <a:t>about</a:t>
            </a:r>
            <a:r>
              <a:rPr lang="en-IN" sz="800">
                <a:solidFill>
                  <a:srgbClr val="717783"/>
                </a:solidFill>
                <a:latin typeface="DM Sans" pitchFamily="2" charset="77"/>
              </a:rPr>
              <a:t> the environment you are protecting.</a:t>
            </a:r>
            <a:br>
              <a:rPr lang="en-IN" sz="800">
                <a:solidFill>
                  <a:srgbClr val="717783"/>
                </a:solidFill>
                <a:latin typeface="DM Sans" pitchFamily="2" charset="77"/>
              </a:rPr>
            </a:br>
            <a:r>
              <a:rPr lang="en-IN" sz="800" b="1">
                <a:solidFill>
                  <a:srgbClr val="717783"/>
                </a:solidFill>
                <a:latin typeface="DM Sans" pitchFamily="2" charset="77"/>
              </a:rPr>
              <a:t>- Starting from</a:t>
            </a:r>
            <a:r>
              <a:rPr lang="he-IL" sz="800">
                <a:solidFill>
                  <a:srgbClr val="717783"/>
                </a:solidFill>
                <a:latin typeface="DM Sans" pitchFamily="2" charset="77"/>
              </a:rPr>
              <a:t> </a:t>
            </a:r>
            <a:r>
              <a:rPr lang="en-IN" sz="800" b="1">
                <a:solidFill>
                  <a:srgbClr val="717783"/>
                </a:solidFill>
                <a:latin typeface="DM Sans" pitchFamily="2" charset="77"/>
              </a:rPr>
              <a:t>the environment ownership</a:t>
            </a:r>
            <a:r>
              <a:rPr lang="he-IL" sz="800">
                <a:solidFill>
                  <a:srgbClr val="717783"/>
                </a:solidFill>
                <a:latin typeface="DM Sans" pitchFamily="2" charset="77"/>
              </a:rPr>
              <a:t> </a:t>
            </a:r>
            <a:r>
              <a:rPr lang="en-US" sz="800" b="1">
                <a:solidFill>
                  <a:srgbClr val="717783"/>
                </a:solidFill>
                <a:latin typeface="DM Sans" pitchFamily="2" charset="77"/>
              </a:rPr>
              <a:t>which</a:t>
            </a:r>
            <a:r>
              <a:rPr lang="en-IN" sz="800" b="1">
                <a:solidFill>
                  <a:srgbClr val="717783"/>
                </a:solidFill>
                <a:latin typeface="DM Sans" pitchFamily="2" charset="77"/>
              </a:rPr>
              <a:t> is now decentralized. </a:t>
            </a:r>
            <a:r>
              <a:rPr lang="en-IN" sz="800">
                <a:solidFill>
                  <a:srgbClr val="717783"/>
                </a:solidFill>
                <a:latin typeface="DM Sans" pitchFamily="2" charset="77"/>
              </a:rPr>
              <a:t>This is really at the core of the challenge. With cloud, each developer makes their own choices. If AWS just added a cool new managed DB service, sure – I’ll try that. </a:t>
            </a:r>
            <a:br>
              <a:rPr lang="en-IN" sz="800">
                <a:solidFill>
                  <a:srgbClr val="717783"/>
                </a:solidFill>
                <a:latin typeface="DM Sans" pitchFamily="2" charset="77"/>
              </a:rPr>
            </a:br>
            <a:r>
              <a:rPr lang="en-IN" sz="800" b="1">
                <a:solidFill>
                  <a:srgbClr val="717783"/>
                </a:solidFill>
                <a:latin typeface="DM Sans" pitchFamily="2" charset="77"/>
              </a:rPr>
              <a:t>- Rapid innovation</a:t>
            </a:r>
            <a:r>
              <a:rPr lang="en-US" sz="800" b="1">
                <a:solidFill>
                  <a:srgbClr val="717783"/>
                </a:solidFill>
                <a:latin typeface="DM Sans" pitchFamily="2" charset="77"/>
              </a:rPr>
              <a:t> - </a:t>
            </a:r>
            <a:r>
              <a:rPr lang="en-US" sz="800">
                <a:solidFill>
                  <a:srgbClr val="717783"/>
                </a:solidFill>
                <a:latin typeface="DM Sans" pitchFamily="2" charset="77"/>
              </a:rPr>
              <a:t>the speed cloud enables for building services is insane. Because you can use so many things, because I don’t need to build my own services and software gets shipped faster that ever before. So you end up with an environment that is:</a:t>
            </a:r>
            <a:r>
              <a:rPr lang="en-US" sz="800" b="1">
                <a:solidFill>
                  <a:srgbClr val="717783"/>
                </a:solidFill>
                <a:latin typeface="DM Sans" pitchFamily="2" charset="77"/>
              </a:rPr>
              <a:t> </a:t>
            </a:r>
            <a:r>
              <a:rPr lang="en-IN" sz="800" b="1">
                <a:solidFill>
                  <a:srgbClr val="717783"/>
                </a:solidFill>
                <a:latin typeface="DM Sans" pitchFamily="2" charset="77"/>
              </a:rPr>
              <a:t>multi-cloud, Multi-architecture </a:t>
            </a:r>
            <a:r>
              <a:rPr lang="en-IN" sz="800">
                <a:solidFill>
                  <a:srgbClr val="717783"/>
                </a:solidFill>
                <a:latin typeface="DM Sans" pitchFamily="2" charset="77"/>
              </a:rPr>
              <a:t>with many abstraction layers and services. IaaS, PaaS, containerized applications, serverless applications, and </a:t>
            </a:r>
            <a:r>
              <a:rPr lang="en-IN" sz="800" b="1">
                <a:solidFill>
                  <a:srgbClr val="717783"/>
                </a:solidFill>
                <a:latin typeface="DM Sans" pitchFamily="2" charset="77"/>
              </a:rPr>
              <a:t>Hundreds or thousands of technologies </a:t>
            </a:r>
          </a:p>
          <a:p>
            <a:pPr defTabSz="623438">
              <a:defRPr/>
            </a:pPr>
            <a:endParaRPr lang="en-IN" sz="800">
              <a:solidFill>
                <a:srgbClr val="717783"/>
              </a:solidFill>
              <a:latin typeface="DM Sans" pitchFamily="2" charset="77"/>
            </a:endParaRPr>
          </a:p>
          <a:p>
            <a:pPr defTabSz="623438">
              <a:defRPr/>
            </a:pPr>
            <a:r>
              <a:rPr lang="en-IN" sz="800">
                <a:solidFill>
                  <a:srgbClr val="717783"/>
                </a:solidFill>
                <a:latin typeface="DM Sans" pitchFamily="2" charset="77"/>
              </a:rPr>
              <a:t>As a security team, it makes it really hard to even get visibility into that ever changing environment and nothing showed that better than Log4Shell where teams scrambled to even identify it across their environment.</a:t>
            </a:r>
            <a:br>
              <a:rPr lang="en-IN" sz="800">
                <a:solidFill>
                  <a:srgbClr val="717783"/>
                </a:solidFill>
                <a:latin typeface="DM Sans" pitchFamily="2" charset="77"/>
              </a:rPr>
            </a:br>
            <a:endParaRPr lang="en-IL"/>
          </a:p>
          <a:p>
            <a:r>
              <a:rPr lang="en-US" b="1"/>
              <a:t>Second </a:t>
            </a:r>
            <a:r>
              <a:rPr lang="en-US" b="1" err="1"/>
              <a:t>i</a:t>
            </a:r>
            <a:r>
              <a:rPr lang="en-IL" b="1"/>
              <a:t>t changes the risks:</a:t>
            </a:r>
          </a:p>
          <a:p>
            <a:pPr marL="116895" indent="-116895" defTabSz="623438">
              <a:buFontTx/>
              <a:buChar char="-"/>
              <a:defRPr/>
            </a:pPr>
            <a:r>
              <a:rPr lang="en-IN" sz="800" b="1">
                <a:solidFill>
                  <a:srgbClr val="717783"/>
                </a:solidFill>
                <a:latin typeface="DM Sans" pitchFamily="2" charset="77"/>
              </a:rPr>
              <a:t>Exposure is really simple </a:t>
            </a:r>
            <a:r>
              <a:rPr lang="en-IN" sz="800">
                <a:solidFill>
                  <a:srgbClr val="717783"/>
                </a:solidFill>
                <a:latin typeface="DM Sans" pitchFamily="2" charset="77"/>
              </a:rPr>
              <a:t>–In cloud, everything is born with a public IP – it’s in the cloud! Exposure is a click of a button away.</a:t>
            </a:r>
            <a:br>
              <a:rPr lang="en-IN" sz="800">
                <a:solidFill>
                  <a:srgbClr val="717783"/>
                </a:solidFill>
                <a:latin typeface="DM Sans" pitchFamily="2" charset="77"/>
              </a:rPr>
            </a:br>
            <a:r>
              <a:rPr lang="en-IN" sz="800" b="1">
                <a:solidFill>
                  <a:srgbClr val="717783"/>
                </a:solidFill>
                <a:latin typeface="DM Sans" pitchFamily="2" charset="77"/>
              </a:rPr>
              <a:t>- Risk is complex – </a:t>
            </a:r>
            <a:r>
              <a:rPr lang="en-IN" sz="800">
                <a:solidFill>
                  <a:srgbClr val="717783"/>
                </a:solidFill>
                <a:latin typeface="DM Sans" pitchFamily="2" charset="77"/>
              </a:rPr>
              <a:t>At the same time, </a:t>
            </a:r>
            <a:r>
              <a:rPr lang="en-IN" sz="800" b="1">
                <a:solidFill>
                  <a:srgbClr val="717783"/>
                </a:solidFill>
                <a:latin typeface="DM Sans" pitchFamily="2" charset="77"/>
              </a:rPr>
              <a:t>finding exploitable attack vectors is really difficult because attack paths now exist that are combination</a:t>
            </a:r>
            <a:r>
              <a:rPr lang="en-IN" sz="800">
                <a:solidFill>
                  <a:srgbClr val="717783"/>
                </a:solidFill>
                <a:latin typeface="DM Sans" pitchFamily="2" charset="77"/>
              </a:rPr>
              <a:t>s of risks like misconfigurations and excessive permissions that enablement lateral movement to a crown jewel.</a:t>
            </a:r>
            <a:br>
              <a:rPr lang="en-IN" sz="800">
                <a:solidFill>
                  <a:srgbClr val="717783"/>
                </a:solidFill>
                <a:latin typeface="DM Sans" pitchFamily="2" charset="77"/>
              </a:rPr>
            </a:br>
            <a:r>
              <a:rPr lang="en-IN" sz="800" b="1">
                <a:solidFill>
                  <a:srgbClr val="717783"/>
                </a:solidFill>
                <a:latin typeface="DM Sans" pitchFamily="2" charset="77"/>
              </a:rPr>
              <a:t>- </a:t>
            </a:r>
            <a:r>
              <a:rPr lang="en-IN" sz="800" b="0">
                <a:solidFill>
                  <a:srgbClr val="717783"/>
                </a:solidFill>
                <a:latin typeface="DM Sans" pitchFamily="2" charset="77"/>
              </a:rPr>
              <a:t>Unprecedented velocity and scale of attacks </a:t>
            </a:r>
            <a:br>
              <a:rPr lang="en-IN" sz="800">
                <a:solidFill>
                  <a:srgbClr val="717783"/>
                </a:solidFill>
                <a:latin typeface="DM Sans" pitchFamily="2" charset="77"/>
              </a:rPr>
            </a:br>
            <a:r>
              <a:rPr lang="en-IN" sz="800" b="1">
                <a:solidFill>
                  <a:srgbClr val="717783"/>
                </a:solidFill>
                <a:latin typeface="DM Sans" pitchFamily="2" charset="77"/>
              </a:rPr>
              <a:t>- Exposure to breach in hours </a:t>
            </a:r>
            <a:r>
              <a:rPr lang="en-IN" sz="800">
                <a:solidFill>
                  <a:srgbClr val="717783"/>
                </a:solidFill>
                <a:latin typeface="DM Sans" pitchFamily="2" charset="77"/>
              </a:rPr>
              <a:t>– Wiz research has shown that PII in a public bucket can go from exposed to a breach in under 8 hours.</a:t>
            </a:r>
          </a:p>
          <a:p>
            <a:pPr marL="116895" indent="-116895" defTabSz="623438">
              <a:buFontTx/>
              <a:buChar char="-"/>
              <a:defRPr/>
            </a:pPr>
            <a:r>
              <a:rPr lang="en-IN" sz="800">
                <a:solidFill>
                  <a:srgbClr val="717783"/>
                </a:solidFill>
                <a:latin typeface="DM Sans" pitchFamily="2" charset="77"/>
              </a:rPr>
              <a:t>Take for example, the fact that we hear weekly about a customer database being exposed. That really underscores how hard it is to find those risks before the attackers do. As security teams, it also means it’s harder than ever before to prioritize the real risks and eliminate the noise of alerts that don’t matter.</a:t>
            </a:r>
            <a:endParaRPr lang="en-US" sz="800">
              <a:solidFill>
                <a:srgbClr val="717783"/>
              </a:solidFill>
              <a:latin typeface="DM Sans" pitchFamily="2" charset="77"/>
            </a:endParaRPr>
          </a:p>
          <a:p>
            <a:endParaRPr lang="en-IL"/>
          </a:p>
          <a:p>
            <a:pPr defTabSz="623438">
              <a:defRPr/>
            </a:pPr>
            <a:r>
              <a:rPr lang="en-IN" sz="800" b="1">
                <a:solidFill>
                  <a:srgbClr val="717783"/>
                </a:solidFill>
                <a:latin typeface="DM Sans" pitchFamily="2" charset="77"/>
              </a:rPr>
              <a:t>Finally, it changes the process and ownership:</a:t>
            </a:r>
            <a:br>
              <a:rPr lang="en-IN" sz="800">
                <a:solidFill>
                  <a:srgbClr val="717783"/>
                </a:solidFill>
                <a:latin typeface="DM Sans" pitchFamily="2" charset="77"/>
              </a:rPr>
            </a:br>
            <a:r>
              <a:rPr lang="en-IN" sz="800">
                <a:solidFill>
                  <a:srgbClr val="717783"/>
                </a:solidFill>
                <a:latin typeface="DM Sans" pitchFamily="2" charset="77"/>
              </a:rPr>
              <a:t>- Devs owns their own infrastructure and each team chooses and deploys its own tech</a:t>
            </a:r>
            <a:br>
              <a:rPr lang="en-IN" sz="800">
                <a:solidFill>
                  <a:srgbClr val="717783"/>
                </a:solidFill>
                <a:latin typeface="DM Sans" pitchFamily="2" charset="77"/>
              </a:rPr>
            </a:br>
            <a:r>
              <a:rPr lang="en-IN" sz="800">
                <a:solidFill>
                  <a:srgbClr val="717783"/>
                </a:solidFill>
                <a:latin typeface="DM Sans" pitchFamily="2" charset="77"/>
              </a:rPr>
              <a:t>- A centralized architecture choice from the security team quickly becomes obsolete if you don’t have the buy in of your cloud teams.</a:t>
            </a:r>
          </a:p>
          <a:p>
            <a:pPr defTabSz="623438">
              <a:defRPr/>
            </a:pPr>
            <a:r>
              <a:rPr lang="en-IN" sz="800" b="1">
                <a:solidFill>
                  <a:srgbClr val="717783"/>
                </a:solidFill>
                <a:latin typeface="DM Sans" pitchFamily="2" charset="77"/>
              </a:rPr>
              <a:t>This makes it difficult for security teams to ingrain a culture or knowledge of security into these decentralized teams.</a:t>
            </a:r>
            <a:endParaRPr lang="en-US" sz="800" b="1">
              <a:solidFill>
                <a:srgbClr val="717783"/>
              </a:solidFill>
              <a:latin typeface="DM Sans" pitchFamily="2" charset="77"/>
            </a:endParaRPr>
          </a:p>
          <a:p>
            <a:endParaRPr lang="en-IL"/>
          </a:p>
          <a:p>
            <a:r>
              <a:rPr lang="en-US" b="1"/>
              <a:t>Pause</a:t>
            </a:r>
            <a:endParaRPr lang="en-IL" b="1"/>
          </a:p>
          <a:p>
            <a:endParaRPr lang="en-IL"/>
          </a:p>
        </p:txBody>
      </p:sp>
      <p:sp>
        <p:nvSpPr>
          <p:cNvPr id="4" name="Slide Number Placeholder 3"/>
          <p:cNvSpPr>
            <a:spLocks noGrp="1"/>
          </p:cNvSpPr>
          <p:nvPr>
            <p:ph type="sldNum" sz="quarter" idx="5"/>
          </p:nvPr>
        </p:nvSpPr>
        <p:spPr/>
        <p:txBody>
          <a:bodyPr/>
          <a:lstStyle/>
          <a:p>
            <a:fld id="{6B5D8132-057F-C441-AD95-38F2CDFD15C6}" type="slidenum">
              <a:rPr lang="en-IL" smtClean="0"/>
              <a:t>3</a:t>
            </a:fld>
            <a:endParaRPr lang="en-IL"/>
          </a:p>
        </p:txBody>
      </p:sp>
    </p:spTree>
    <p:extLst>
      <p:ext uri="{BB962C8B-B14F-4D97-AF65-F5344CB8AC3E}">
        <p14:creationId xmlns:p14="http://schemas.microsoft.com/office/powerpoint/2010/main" val="36818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map out and prioritize attack paths to your crown jewels so you can understand the likely intrusion points that will have the largest impact if exploited.</a:t>
            </a:r>
          </a:p>
          <a:p>
            <a:endParaRPr lang="en-US" dirty="0"/>
          </a:p>
          <a:p>
            <a:r>
              <a:rPr lang="en-US" dirty="0"/>
              <a:t>In this example, Wiz is highlighting a publicly exposed VM with a critical network vulnerability with a known exploit and data access to sensitive PII. All of this context allows your teams to proactively find the largest risks in your environment</a:t>
            </a:r>
          </a:p>
        </p:txBody>
      </p:sp>
      <p:sp>
        <p:nvSpPr>
          <p:cNvPr id="4" name="Slide Number Placeholder 3"/>
          <p:cNvSpPr>
            <a:spLocks noGrp="1"/>
          </p:cNvSpPr>
          <p:nvPr>
            <p:ph type="sldNum" sz="quarter" idx="5"/>
          </p:nvPr>
        </p:nvSpPr>
        <p:spPr/>
        <p:txBody>
          <a:bodyPr/>
          <a:lstStyle/>
          <a:p>
            <a:fld id="{4637D25E-47D0-45A5-AE27-297C3748E3D9}" type="slidenum">
              <a:rPr lang="en-US" smtClean="0"/>
              <a:t>12</a:t>
            </a:fld>
            <a:endParaRPr lang="en-US"/>
          </a:p>
        </p:txBody>
      </p:sp>
    </p:spTree>
    <p:extLst>
      <p:ext uri="{BB962C8B-B14F-4D97-AF65-F5344CB8AC3E}">
        <p14:creationId xmlns:p14="http://schemas.microsoft.com/office/powerpoint/2010/main" val="386580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3438">
              <a:defRPr/>
            </a:pPr>
            <a:r>
              <a:rPr lang="en-US" sz="800">
                <a:solidFill>
                  <a:schemeClr val="tx1">
                    <a:lumMod val="75000"/>
                    <a:lumOff val="25000"/>
                  </a:schemeClr>
                </a:solidFill>
                <a:latin typeface="DM Sans" pitchFamily="2" charset="77"/>
              </a:rPr>
              <a:t>The outcome of the modern cloud security program is:</a:t>
            </a:r>
          </a:p>
          <a:p>
            <a:pPr marL="389649" indent="-389649" defTabSz="623438">
              <a:buFont typeface="Arial" panose="020B0604020202020204" pitchFamily="34" charset="0"/>
              <a:buChar char="•"/>
              <a:defRPr/>
            </a:pPr>
            <a:r>
              <a:rPr lang="en-US" sz="800">
                <a:solidFill>
                  <a:schemeClr val="tx1">
                    <a:lumMod val="75000"/>
                    <a:lumOff val="25000"/>
                  </a:schemeClr>
                </a:solidFill>
                <a:latin typeface="DM Sans" pitchFamily="2" charset="77"/>
              </a:rPr>
              <a:t>Security gets fully visibility and they can automatically manage their cloud asset inventory without excel spreadsheets</a:t>
            </a:r>
          </a:p>
          <a:p>
            <a:pPr marL="389649" indent="-389649" defTabSz="623438">
              <a:buFont typeface="Arial" panose="020B0604020202020204" pitchFamily="34" charset="0"/>
              <a:buChar char="•"/>
              <a:defRPr/>
            </a:pPr>
            <a:endParaRPr lang="en-US" sz="800">
              <a:solidFill>
                <a:schemeClr val="tx1">
                  <a:lumMod val="75000"/>
                  <a:lumOff val="25000"/>
                </a:schemeClr>
              </a:solidFill>
              <a:latin typeface="DM Sans" pitchFamily="2" charset="77"/>
            </a:endParaRPr>
          </a:p>
          <a:p>
            <a:pPr marL="389649" indent="-389649" defTabSz="623438">
              <a:buFont typeface="Arial" panose="020B0604020202020204" pitchFamily="34" charset="0"/>
              <a:buChar char="•"/>
              <a:defRPr/>
            </a:pPr>
            <a:r>
              <a:rPr lang="en-US" sz="800">
                <a:solidFill>
                  <a:schemeClr val="tx1">
                    <a:lumMod val="75000"/>
                    <a:lumOff val="25000"/>
                  </a:schemeClr>
                </a:solidFill>
                <a:latin typeface="DM Sans" pitchFamily="2" charset="77"/>
              </a:rPr>
              <a:t>Security feels confidence in their ability to respond fast and fix critical security issues like the next Log4shell</a:t>
            </a:r>
          </a:p>
          <a:p>
            <a:pPr marL="389649" indent="-389649" defTabSz="623438">
              <a:buFont typeface="Arial" panose="020B0604020202020204" pitchFamily="34" charset="0"/>
              <a:buChar char="•"/>
              <a:defRPr/>
            </a:pPr>
            <a:endParaRPr lang="en-US" sz="800">
              <a:solidFill>
                <a:schemeClr val="tx1">
                  <a:lumMod val="75000"/>
                  <a:lumOff val="25000"/>
                </a:schemeClr>
              </a:solidFill>
              <a:latin typeface="DM Sans" pitchFamily="2" charset="77"/>
            </a:endParaRPr>
          </a:p>
          <a:p>
            <a:pPr marL="389649" indent="-389649" defTabSz="623438">
              <a:buFont typeface="Arial" panose="020B0604020202020204" pitchFamily="34" charset="0"/>
              <a:buChar char="•"/>
              <a:defRPr/>
            </a:pPr>
            <a:r>
              <a:rPr lang="en-US" sz="800">
                <a:solidFill>
                  <a:schemeClr val="tx1">
                    <a:lumMod val="75000"/>
                    <a:lumOff val="25000"/>
                  </a:schemeClr>
                </a:solidFill>
                <a:latin typeface="DM Sans" pitchFamily="2" charset="77"/>
              </a:rPr>
              <a:t>We extend security to other teams including </a:t>
            </a:r>
            <a:r>
              <a:rPr lang="en-US" sz="800" err="1">
                <a:solidFill>
                  <a:schemeClr val="tx1">
                    <a:lumMod val="75000"/>
                    <a:lumOff val="25000"/>
                  </a:schemeClr>
                </a:solidFill>
                <a:latin typeface="DM Sans" pitchFamily="2" charset="77"/>
              </a:rPr>
              <a:t>devs</a:t>
            </a:r>
            <a:r>
              <a:rPr lang="en-US" sz="800">
                <a:solidFill>
                  <a:schemeClr val="tx1">
                    <a:lumMod val="75000"/>
                    <a:lumOff val="25000"/>
                  </a:schemeClr>
                </a:solidFill>
                <a:latin typeface="DM Sans" pitchFamily="2" charset="77"/>
              </a:rPr>
              <a:t> who self-service understand their cloud environment and its risks, this is our “Go-Green”</a:t>
            </a:r>
          </a:p>
          <a:p>
            <a:pPr marL="389649" indent="-389649" defTabSz="623438">
              <a:buFont typeface="Arial" panose="020B0604020202020204" pitchFamily="34" charset="0"/>
              <a:buChar char="•"/>
              <a:defRPr/>
            </a:pPr>
            <a:endParaRPr lang="en-US" sz="800">
              <a:solidFill>
                <a:schemeClr val="tx1">
                  <a:lumMod val="75000"/>
                  <a:lumOff val="25000"/>
                </a:schemeClr>
              </a:solidFill>
              <a:latin typeface="DM Sans" pitchFamily="2" charset="77"/>
            </a:endParaRPr>
          </a:p>
          <a:p>
            <a:pPr marL="389649" indent="-389649" defTabSz="623438">
              <a:buFont typeface="Arial" panose="020B0604020202020204" pitchFamily="34" charset="0"/>
              <a:buChar char="•"/>
              <a:defRPr/>
            </a:pPr>
            <a:r>
              <a:rPr lang="en-US" sz="800">
                <a:solidFill>
                  <a:schemeClr val="tx1">
                    <a:lumMod val="75000"/>
                    <a:lumOff val="25000"/>
                  </a:schemeClr>
                </a:solidFill>
                <a:latin typeface="DM Sans" pitchFamily="2" charset="77"/>
              </a:rPr>
              <a:t>SOC teams know the risk of a resource without needing to call the dev team</a:t>
            </a:r>
          </a:p>
          <a:p>
            <a:pPr marL="389649" indent="-389649" defTabSz="623438">
              <a:buFont typeface="Arial" panose="020B0604020202020204" pitchFamily="34" charset="0"/>
              <a:buChar char="•"/>
              <a:defRPr/>
            </a:pPr>
            <a:endParaRPr lang="en-US" sz="800">
              <a:solidFill>
                <a:schemeClr val="tx1">
                  <a:lumMod val="75000"/>
                  <a:lumOff val="25000"/>
                </a:schemeClr>
              </a:solidFill>
              <a:latin typeface="DM Sans" pitchFamily="2" charset="77"/>
            </a:endParaRPr>
          </a:p>
          <a:p>
            <a:pPr marL="389649" indent="-389649" defTabSz="623438">
              <a:buFont typeface="Arial" panose="020B0604020202020204" pitchFamily="34" charset="0"/>
              <a:buChar char="•"/>
              <a:defRPr/>
            </a:pPr>
            <a:r>
              <a:rPr lang="en-US" sz="800">
                <a:solidFill>
                  <a:schemeClr val="tx1">
                    <a:lumMod val="75000"/>
                    <a:lumOff val="25000"/>
                  </a:schemeClr>
                </a:solidFill>
                <a:latin typeface="DM Sans" pitchFamily="2" charset="77"/>
              </a:rPr>
              <a:t>Security can focus on continuous improvement by driving best practices through broad initiatives, e.g. next month I’m going to undertake a project to enforce least privilege in my AWS environment or we’ll remove exposed secrets the following month</a:t>
            </a:r>
          </a:p>
          <a:p>
            <a:pPr marL="389649" indent="-389649" defTabSz="623438">
              <a:buFont typeface="Arial" panose="020B0604020202020204" pitchFamily="34" charset="0"/>
              <a:buChar char="•"/>
              <a:defRPr/>
            </a:pPr>
            <a:endParaRPr lang="en-US" sz="800">
              <a:solidFill>
                <a:schemeClr val="tx1">
                  <a:lumMod val="75000"/>
                  <a:lumOff val="25000"/>
                </a:schemeClr>
              </a:solidFill>
              <a:latin typeface="DM Sans" pitchFamily="2" charset="77"/>
            </a:endParaRPr>
          </a:p>
          <a:p>
            <a:pPr defTabSz="623438">
              <a:defRPr/>
            </a:pPr>
            <a:r>
              <a:rPr lang="en-US" sz="800">
                <a:solidFill>
                  <a:schemeClr val="tx1">
                    <a:lumMod val="75000"/>
                    <a:lumOff val="25000"/>
                  </a:schemeClr>
                </a:solidFill>
                <a:latin typeface="DM Sans" pitchFamily="2" charset="77"/>
              </a:rPr>
              <a:t>This enables organizations to have a plan and model for managing risk in the cloud which enables them to build in the cloud more quickly and securely</a:t>
            </a:r>
          </a:p>
          <a:p>
            <a:endParaRPr lang="en-IL"/>
          </a:p>
        </p:txBody>
      </p:sp>
      <p:sp>
        <p:nvSpPr>
          <p:cNvPr id="4" name="Slide Number Placeholder 3"/>
          <p:cNvSpPr>
            <a:spLocks noGrp="1"/>
          </p:cNvSpPr>
          <p:nvPr>
            <p:ph type="sldNum" sz="quarter" idx="5"/>
          </p:nvPr>
        </p:nvSpPr>
        <p:spPr/>
        <p:txBody>
          <a:bodyPr/>
          <a:lstStyle/>
          <a:p>
            <a:fld id="{6B5D8132-057F-C441-AD95-38F2CDFD15C6}" type="slidenum">
              <a:rPr lang="en-IL" smtClean="0"/>
              <a:t>13</a:t>
            </a:fld>
            <a:endParaRPr lang="en-IL"/>
          </a:p>
        </p:txBody>
      </p:sp>
    </p:spTree>
    <p:extLst>
      <p:ext uri="{BB962C8B-B14F-4D97-AF65-F5344CB8AC3E}">
        <p14:creationId xmlns:p14="http://schemas.microsoft.com/office/powerpoint/2010/main" val="425041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233051aa67e_0_581:notes"/>
          <p:cNvSpPr>
            <a:spLocks noGrp="1" noRot="1" noChangeAspect="1"/>
          </p:cNvSpPr>
          <p:nvPr>
            <p:ph type="sldImg" idx="2"/>
          </p:nvPr>
        </p:nvSpPr>
        <p:spPr>
          <a:xfrm>
            <a:off x="-419100" y="561975"/>
            <a:ext cx="4986338" cy="28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233051aa67e_0_581:notes"/>
          <p:cNvSpPr txBox="1">
            <a:spLocks noGrp="1"/>
          </p:cNvSpPr>
          <p:nvPr>
            <p:ph type="body" idx="1"/>
          </p:nvPr>
        </p:nvSpPr>
        <p:spPr>
          <a:xfrm>
            <a:off x="414772" y="3556217"/>
            <a:ext cx="3318175" cy="3369047"/>
          </a:xfrm>
          <a:prstGeom prst="rect">
            <a:avLst/>
          </a:prstGeom>
        </p:spPr>
        <p:txBody>
          <a:bodyPr spcFirstLastPara="1" wrap="square" lIns="62334" tIns="62334" rIns="62334" bIns="62334" anchor="t" anchorCtr="0">
            <a:noAutofit/>
          </a:bodyPr>
          <a:lstStyle/>
          <a:p>
            <a:pPr algn="r" defTabSz="623438" rtl="1"/>
            <a:endParaRPr sz="2200"/>
          </a:p>
        </p:txBody>
      </p:sp>
    </p:spTree>
    <p:extLst>
      <p:ext uri="{BB962C8B-B14F-4D97-AF65-F5344CB8AC3E}">
        <p14:creationId xmlns:p14="http://schemas.microsoft.com/office/powerpoint/2010/main" val="31522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IL"/>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15249A-B445-3140-84DA-56224B606F26}" type="datetime4">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November 9, 2023</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85CBE-14BA-4882-9497-8F1EB2B8C775}"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33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demands for security in our organizations to support all theses changes in the cloud is growing at an exponential rate.</a:t>
            </a:r>
          </a:p>
          <a:p>
            <a:endParaRPr lang="en-US"/>
          </a:p>
          <a:p>
            <a:r>
              <a:rPr lang="en-US"/>
              <a:t>At the same time, the capacity of our security teams is usually growing at a slower rate and unfortunately most of that capacity is typically sucked up with keeping the lights on activities – triaging baseline alerts, manual detective work, and chasing development teams.</a:t>
            </a:r>
          </a:p>
          <a:p>
            <a:endParaRPr lang="en-US"/>
          </a:p>
          <a:p>
            <a:r>
              <a:rPr lang="en-US"/>
              <a:t>This leaves limited time to do the work security teams actually want to do – reducing risk and focusing on more strategic efforts. It’s no wonder that burnout is so prevalent in our industry.</a:t>
            </a:r>
          </a:p>
          <a:p>
            <a:endParaRPr lang="en-US"/>
          </a:p>
          <a:p>
            <a:r>
              <a:rPr lang="en-US"/>
              <a:t>This all results in an increasing gap where blind spots can exist, critical risks are missed, seeds of distrust exist across your teams, which all lead to your cloud journey not moving at your desired pace. This isn’t a gap that we can just hire our way out of, so we really need a new approach.</a:t>
            </a:r>
          </a:p>
          <a:p>
            <a:endParaRPr lang="en-US"/>
          </a:p>
          <a:p>
            <a:r>
              <a:rPr lang="en-US"/>
              <a:t>Segment notes:</a:t>
            </a:r>
          </a:p>
          <a:p>
            <a:pPr marL="116895" indent="-116895">
              <a:buFont typeface="Arial" panose="020B0604020202020204" pitchFamily="34" charset="0"/>
              <a:buChar char="•"/>
            </a:pPr>
            <a:r>
              <a:rPr lang="en-US"/>
              <a:t>For mid-market, lean into practitioners that wear many security hats and that traditional approaches require adopting a lot of siloed technologies</a:t>
            </a:r>
          </a:p>
          <a:p>
            <a:pPr marL="116895" indent="-116895">
              <a:buFont typeface="Arial" panose="020B0604020202020204" pitchFamily="34" charset="0"/>
              <a:buChar char="•"/>
            </a:pPr>
            <a:r>
              <a:rPr lang="en-US"/>
              <a:t>For enterprise and majors, lean into the need for tool consolidation</a:t>
            </a:r>
          </a:p>
        </p:txBody>
      </p:sp>
      <p:sp>
        <p:nvSpPr>
          <p:cNvPr id="4" name="Slide Number Placeholder 3"/>
          <p:cNvSpPr>
            <a:spLocks noGrp="1"/>
          </p:cNvSpPr>
          <p:nvPr>
            <p:ph type="sldNum" sz="quarter" idx="5"/>
          </p:nvPr>
        </p:nvSpPr>
        <p:spPr/>
        <p:txBody>
          <a:bodyPr/>
          <a:lstStyle/>
          <a:p>
            <a:fld id="{4637D25E-47D0-45A5-AE27-297C3748E3D9}" type="slidenum">
              <a:rPr lang="en-US" smtClean="0"/>
              <a:t>5</a:t>
            </a:fld>
            <a:endParaRPr lang="en-US"/>
          </a:p>
        </p:txBody>
      </p:sp>
    </p:spTree>
    <p:extLst>
      <p:ext uri="{BB962C8B-B14F-4D97-AF65-F5344CB8AC3E}">
        <p14:creationId xmlns:p14="http://schemas.microsoft.com/office/powerpoint/2010/main" val="380526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need a new operating model for how cloud security works that rethinks our approach of how cloud and security teams work together and the processes that facilitate it</a:t>
            </a:r>
          </a:p>
        </p:txBody>
      </p:sp>
      <p:sp>
        <p:nvSpPr>
          <p:cNvPr id="4" name="Slide Number Placeholder 3"/>
          <p:cNvSpPr>
            <a:spLocks noGrp="1"/>
          </p:cNvSpPr>
          <p:nvPr>
            <p:ph type="sldNum" sz="quarter" idx="5"/>
          </p:nvPr>
        </p:nvSpPr>
        <p:spPr/>
        <p:txBody>
          <a:bodyPr/>
          <a:lstStyle/>
          <a:p>
            <a:fld id="{4637D25E-47D0-45A5-AE27-297C3748E3D9}" type="slidenum">
              <a:rPr lang="en-US" smtClean="0"/>
              <a:t>6</a:t>
            </a:fld>
            <a:endParaRPr lang="en-US"/>
          </a:p>
        </p:txBody>
      </p:sp>
    </p:spTree>
    <p:extLst>
      <p:ext uri="{BB962C8B-B14F-4D97-AF65-F5344CB8AC3E}">
        <p14:creationId xmlns:p14="http://schemas.microsoft.com/office/powerpoint/2010/main" val="241858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5"/>
              </a:spcAft>
            </a:pPr>
            <a:r>
              <a:rPr lang="en-IN"/>
              <a:t>So if it’s not just security teams, what’s the path forward? We believe cloud security needs a playbook that treats security as a team sport, empowering security, development, and operations teams to work together and control risks across the pipeline.</a:t>
            </a:r>
            <a:endParaRPr lang="en-US">
              <a:solidFill>
                <a:schemeClr val="tx1"/>
              </a:solidFill>
            </a:endParaRPr>
          </a:p>
          <a:p>
            <a:pPr>
              <a:spcAft>
                <a:spcPts val="205"/>
              </a:spcAft>
            </a:pPr>
            <a:endParaRPr lang="en-US">
              <a:solidFill>
                <a:schemeClr val="tx1"/>
              </a:solidFill>
            </a:endParaRPr>
          </a:p>
          <a:p>
            <a:pPr>
              <a:spcAft>
                <a:spcPts val="205"/>
              </a:spcAft>
            </a:pPr>
            <a:r>
              <a:rPr lang="en-IN">
                <a:solidFill>
                  <a:srgbClr val="25242F"/>
                </a:solidFill>
                <a:latin typeface="DM Sans"/>
              </a:rPr>
              <a:t>Security teams need:</a:t>
            </a:r>
          </a:p>
          <a:p>
            <a:pPr marL="186165" indent="-186165">
              <a:spcAft>
                <a:spcPts val="205"/>
              </a:spcAft>
              <a:buFont typeface="Arial" panose="020B0604020202020204" pitchFamily="34" charset="0"/>
              <a:buChar char="•"/>
            </a:pPr>
            <a:r>
              <a:rPr lang="en-IN" sz="800">
                <a:solidFill>
                  <a:srgbClr val="25242F"/>
                </a:solidFill>
                <a:latin typeface="DM Sans"/>
              </a:rPr>
              <a:t>100% seamless visibility into the entire environment without bothering </a:t>
            </a:r>
            <a:r>
              <a:rPr lang="en-IN" sz="800" err="1">
                <a:solidFill>
                  <a:srgbClr val="25242F"/>
                </a:solidFill>
                <a:latin typeface="DM Sans"/>
              </a:rPr>
              <a:t>devs</a:t>
            </a:r>
            <a:r>
              <a:rPr lang="en-IN" sz="800">
                <a:solidFill>
                  <a:srgbClr val="25242F"/>
                </a:solidFill>
                <a:latin typeface="DM Sans"/>
              </a:rPr>
              <a:t>​</a:t>
            </a:r>
            <a:r>
              <a:rPr lang="en-IN" sz="800"/>
              <a:t> for </a:t>
            </a:r>
            <a:r>
              <a:rPr lang="en-IN" sz="800">
                <a:solidFill>
                  <a:srgbClr val="25242F"/>
                </a:solidFill>
                <a:latin typeface="DM Sans" pitchFamily="2" charset="77"/>
              </a:rPr>
              <a:t>any cloud, any architecture​. </a:t>
            </a:r>
          </a:p>
          <a:p>
            <a:pPr marL="186165" indent="-186165">
              <a:spcAft>
                <a:spcPts val="205"/>
              </a:spcAft>
              <a:buFont typeface="Arial" panose="020B0604020202020204" pitchFamily="34" charset="0"/>
              <a:buChar char="•"/>
            </a:pPr>
            <a:r>
              <a:rPr lang="en-IN" sz="800">
                <a:solidFill>
                  <a:srgbClr val="25242F"/>
                </a:solidFill>
                <a:latin typeface="DM Sans" pitchFamily="2" charset="77"/>
              </a:rPr>
              <a:t>Unified policy framework and enforcement across the full environment</a:t>
            </a:r>
            <a:endParaRPr lang="en-US" sz="800">
              <a:solidFill>
                <a:srgbClr val="25242F"/>
              </a:solidFill>
              <a:latin typeface="DM Sans" pitchFamily="2" charset="77"/>
            </a:endParaRPr>
          </a:p>
          <a:p>
            <a:endParaRPr lang="en-US"/>
          </a:p>
          <a:p>
            <a:pPr defTabSz="623438">
              <a:defRPr/>
            </a:pPr>
            <a:r>
              <a:rPr lang="en-IN">
                <a:solidFill>
                  <a:srgbClr val="25242F"/>
                </a:solidFill>
                <a:latin typeface="DM Sans"/>
              </a:rPr>
              <a:t>On the other hand, dev teams don’t want to see everything. They want</a:t>
            </a:r>
            <a:endParaRPr lang="en-IL"/>
          </a:p>
          <a:p>
            <a:pPr marL="186165" indent="-186165">
              <a:spcAft>
                <a:spcPts val="205"/>
              </a:spcAft>
              <a:buFont typeface="Arial" panose="020B0604020202020204" pitchFamily="34" charset="0"/>
              <a:buChar char="•"/>
            </a:pPr>
            <a:r>
              <a:rPr lang="en-IN" sz="800">
                <a:solidFill>
                  <a:srgbClr val="25242F"/>
                </a:solidFill>
                <a:latin typeface="DM Sans" pitchFamily="2" charset="77"/>
              </a:rPr>
              <a:t>Ownership and visibility into the parts of the infrastructure that they are directly responsible for securing.</a:t>
            </a:r>
          </a:p>
          <a:p>
            <a:pPr marL="186165" indent="-186165">
              <a:spcAft>
                <a:spcPts val="205"/>
              </a:spcAft>
              <a:buFont typeface="Arial" panose="020B0604020202020204" pitchFamily="34" charset="0"/>
              <a:buChar char="•"/>
            </a:pPr>
            <a:r>
              <a:rPr lang="en-IN" sz="800">
                <a:solidFill>
                  <a:srgbClr val="25242F"/>
                </a:solidFill>
                <a:latin typeface="DM Sans" pitchFamily="2" charset="77"/>
              </a:rPr>
              <a:t>And it has to be super simple for them to use. Devs aren’t going to live in a security tool all day so they need a self-service way that they can get clear priority, context, and evidence for efficient remediation of risks when they need it.</a:t>
            </a:r>
            <a:endParaRPr lang="en-US" sz="800">
              <a:solidFill>
                <a:srgbClr val="25242F"/>
              </a:solidFill>
              <a:latin typeface="DM Sans" pitchFamily="2" charset="77"/>
            </a:endParaRPr>
          </a:p>
          <a:p>
            <a:endParaRPr lang="en-IL"/>
          </a:p>
          <a:p>
            <a:endParaRPr lang="en-IL"/>
          </a:p>
        </p:txBody>
      </p:sp>
      <p:sp>
        <p:nvSpPr>
          <p:cNvPr id="4" name="Slide Number Placeholder 3"/>
          <p:cNvSpPr>
            <a:spLocks noGrp="1"/>
          </p:cNvSpPr>
          <p:nvPr>
            <p:ph type="sldNum" sz="quarter" idx="5"/>
          </p:nvPr>
        </p:nvSpPr>
        <p:spPr/>
        <p:txBody>
          <a:bodyPr/>
          <a:lstStyle/>
          <a:p>
            <a:fld id="{6B5D8132-057F-C441-AD95-38F2CDFD15C6}" type="slidenum">
              <a:rPr lang="en-IL" smtClean="0"/>
              <a:t>7</a:t>
            </a:fld>
            <a:endParaRPr lang="en-IL"/>
          </a:p>
        </p:txBody>
      </p:sp>
    </p:spTree>
    <p:extLst>
      <p:ext uri="{BB962C8B-B14F-4D97-AF65-F5344CB8AC3E}">
        <p14:creationId xmlns:p14="http://schemas.microsoft.com/office/powerpoint/2010/main" val="390868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8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779463" y="1200150"/>
            <a:ext cx="57562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endParaRPr lang="en-US" sz="2400"/>
          </a:p>
          <a:p>
            <a:r>
              <a:rPr lang="en-US" sz="2400"/>
              <a:t>Discovery questions:</a:t>
            </a:r>
          </a:p>
          <a:p>
            <a:pPr marL="457200" indent="-457200">
              <a:buFont typeface="Arial" panose="020B0604020202020204" pitchFamily="34" charset="0"/>
              <a:buChar char="•"/>
            </a:pPr>
            <a:r>
              <a:rPr lang="en-US" sz="2400"/>
              <a:t>Where are you on your cloud journey? (</a:t>
            </a:r>
            <a:r>
              <a:rPr lang="en-US" sz="2400" err="1"/>
              <a:t>eg</a:t>
            </a:r>
            <a:r>
              <a:rPr lang="en-US" sz="2400"/>
              <a:t>: get off on-prem/migration, trying to be compliant, </a:t>
            </a:r>
            <a:r>
              <a:rPr lang="en-US" sz="2400" err="1"/>
              <a:t>etc</a:t>
            </a:r>
            <a:r>
              <a:rPr lang="en-US" sz="2400"/>
              <a:t>), Tell me about your cloud environment (multi-cloud, single cloud, containerized, </a:t>
            </a:r>
            <a:r>
              <a:rPr lang="en-US" sz="2400" err="1"/>
              <a:t>etc</a:t>
            </a:r>
            <a:r>
              <a:rPr lang="en-US" sz="2400"/>
              <a:t>)? What do you use it for? What do you use each cloud for? [Listen for cloud maturity, environment size, and business impact]</a:t>
            </a:r>
          </a:p>
          <a:p>
            <a:pPr marL="457200" indent="-457200">
              <a:buFont typeface="Arial" panose="020B0604020202020204" pitchFamily="34" charset="0"/>
              <a:buChar char="•"/>
            </a:pPr>
            <a:r>
              <a:rPr lang="en-US" sz="2400"/>
              <a:t>How do you get visibility into your environment? [Listen for challenges]</a:t>
            </a:r>
          </a:p>
          <a:p>
            <a:pPr marL="457200" indent="-457200">
              <a:buFont typeface="Arial" panose="020B0604020202020204" pitchFamily="34" charset="0"/>
              <a:buChar char="•"/>
            </a:pPr>
            <a:r>
              <a:rPr lang="en-US" sz="2400"/>
              <a:t>How do you secure it? [Listen for challenges]</a:t>
            </a:r>
          </a:p>
          <a:p>
            <a:pPr marL="457200" indent="-457200">
              <a:buFont typeface="Arial" panose="020B0604020202020204" pitchFamily="34" charset="0"/>
              <a:buChar char="•"/>
            </a:pPr>
            <a:r>
              <a:rPr lang="en-US" sz="2400"/>
              <a:t>What tools do you have in place? [Listen for competition/incumbents]</a:t>
            </a:r>
          </a:p>
          <a:p>
            <a:pPr marL="457200" indent="-457200">
              <a:buFont typeface="Arial" panose="020B0604020202020204" pitchFamily="34" charset="0"/>
              <a:buChar char="•"/>
            </a:pPr>
            <a:r>
              <a:rPr lang="en-US" sz="2400"/>
              <a:t>[Click]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What teams are responsible for your cloud security program? How do they work together? [Listen for who your champion/stakeholders are, are teams siloed or collaborative?]</a:t>
            </a:r>
          </a:p>
          <a:p>
            <a:pPr marL="457200" indent="-457200">
              <a:buFont typeface="Arial" panose="020B0604020202020204" pitchFamily="34" charset="0"/>
              <a:buChar char="•"/>
            </a:pPr>
            <a:r>
              <a:rPr lang="en-US" sz="2400"/>
              <a:t>Help me understand how you triage alerts and prioritize as a group? How do you combat alert fatigue and false positives? [Listen for challenges]</a:t>
            </a:r>
          </a:p>
          <a:p>
            <a:pPr marL="457200" indent="-457200">
              <a:buFont typeface="Arial" panose="020B0604020202020204" pitchFamily="34" charset="0"/>
              <a:buChar char="•"/>
            </a:pPr>
            <a:r>
              <a:rPr lang="en-US" sz="2400"/>
              <a:t>How do your teams manage different tools / your security program? [Listen for challenges]</a:t>
            </a:r>
          </a:p>
          <a:p>
            <a:pPr marL="457200" indent="-457200">
              <a:buFont typeface="Arial" panose="020B0604020202020204" pitchFamily="34" charset="0"/>
              <a:buChar char="•"/>
            </a:pPr>
            <a:r>
              <a:rPr lang="en-US" sz="2400"/>
              <a:t>What cloud security projects or use cases are you working on right now? [Listen for active projects/evaluations and where they just decided on a project]</a:t>
            </a:r>
          </a:p>
          <a:p>
            <a:pPr marL="0" indent="0">
              <a:buFont typeface="Arial" panose="020B0604020202020204" pitchFamily="34" charset="0"/>
              <a:buNone/>
            </a:pPr>
            <a:r>
              <a:rPr lang="en-US" sz="2400"/>
              <a:t>[Click]</a:t>
            </a:r>
          </a:p>
          <a:p>
            <a:pPr marL="0" indent="0">
              <a:buFont typeface="Arial" panose="020B0604020202020204" pitchFamily="34" charset="0"/>
              <a:buNone/>
            </a:pPr>
            <a:r>
              <a:rPr lang="en-US" sz="2400"/>
              <a:t>What if I told you that you could have a unified approach to cloud security that covers all of your use cases today and in the future? A platform that provides you comprehensive visibility and risk assessment that eliminates alert fatigue and manual effort across teams?</a:t>
            </a:r>
            <a:endParaRPr sz="2400"/>
          </a:p>
        </p:txBody>
      </p:sp>
      <p:sp>
        <p:nvSpPr>
          <p:cNvPr id="196" name="Google Shape;196;p10: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fld id="{00000000-1234-1234-1234-123412341234}" type="slidenum">
              <a:rPr kumimoji="0" lang="en-US" sz="1900" b="0" i="0" u="none" strike="noStrike" kern="1200" cap="none" spc="0" normalizeH="0" baseline="0" noProof="0">
                <a:ln>
                  <a:noFill/>
                </a:ln>
                <a:solidFill>
                  <a:srgbClr val="000000"/>
                </a:solidFill>
                <a:effectLst/>
                <a:uLnTx/>
                <a:uFillTx/>
                <a:latin typeface="DM Sans" pitchFamily="2" charset="77"/>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t>9</a:t>
            </a:fld>
            <a:endParaRPr kumimoji="0" sz="1900" b="0" i="0" u="none" strike="noStrike" kern="1200" cap="none" spc="0" normalizeH="0" baseline="0" noProof="0">
              <a:ln>
                <a:noFill/>
              </a:ln>
              <a:solidFill>
                <a:srgbClr val="000000"/>
              </a:solidFill>
              <a:effectLst/>
              <a:uLnTx/>
              <a:uFillTx/>
              <a:latin typeface="DM Sans" pitchFamily="2" charset="77"/>
              <a:ea typeface="Calibri"/>
              <a:cs typeface="Calibri"/>
              <a:sym typeface="Calibri"/>
            </a:endParaRPr>
          </a:p>
        </p:txBody>
      </p:sp>
    </p:spTree>
    <p:extLst>
      <p:ext uri="{BB962C8B-B14F-4D97-AF65-F5344CB8AC3E}">
        <p14:creationId xmlns:p14="http://schemas.microsoft.com/office/powerpoint/2010/main" val="305657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33051aa67e_0_68:notes"/>
          <p:cNvSpPr>
            <a:spLocks noGrp="1" noRot="1" noChangeAspect="1"/>
          </p:cNvSpPr>
          <p:nvPr>
            <p:ph type="sldImg" idx="2"/>
          </p:nvPr>
        </p:nvSpPr>
        <p:spPr>
          <a:xfrm>
            <a:off x="-419100" y="561975"/>
            <a:ext cx="4986338" cy="28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233051aa67e_0_68:notes"/>
          <p:cNvSpPr txBox="1">
            <a:spLocks noGrp="1"/>
          </p:cNvSpPr>
          <p:nvPr>
            <p:ph type="body" idx="1"/>
          </p:nvPr>
        </p:nvSpPr>
        <p:spPr>
          <a:xfrm>
            <a:off x="414772" y="3556217"/>
            <a:ext cx="3318175" cy="3369047"/>
          </a:xfrm>
          <a:prstGeom prst="rect">
            <a:avLst/>
          </a:prstGeom>
        </p:spPr>
        <p:txBody>
          <a:bodyPr spcFirstLastPara="1" wrap="square" lIns="62334" tIns="62334" rIns="62334" bIns="62334" anchor="t" anchorCtr="0">
            <a:noAutofit/>
          </a:bodyPr>
          <a:lstStyle/>
          <a:p>
            <a:pPr>
              <a:buClr>
                <a:schemeClr val="dk1"/>
              </a:buClr>
            </a:pPr>
            <a:r>
              <a:rPr lang="en">
                <a:solidFill>
                  <a:schemeClr val="dk1"/>
                </a:solidFill>
              </a:rPr>
              <a:t>And in the past few years, Kubernetes has become the mainstream way for running containers. In fact, according to a Cloud Native (Computing) Foundation (CNCF) annual survey, 96% of organizations are either using or evaluating Kubernetes </a:t>
            </a:r>
            <a:r>
              <a:rPr lang="en" b="1">
                <a:solidFill>
                  <a:schemeClr val="dk1"/>
                </a:solidFill>
              </a:rPr>
              <a:t>(compared to last year)</a:t>
            </a:r>
            <a:endParaRPr>
              <a:solidFill>
                <a:schemeClr val="dk1"/>
              </a:solidFill>
            </a:endParaRPr>
          </a:p>
          <a:p>
            <a:pPr>
              <a:buClr>
                <a:schemeClr val="dk1"/>
              </a:buClr>
            </a:pPr>
            <a:r>
              <a:rPr lang="en">
                <a:solidFill>
                  <a:schemeClr val="dk1"/>
                </a:solidFill>
              </a:rPr>
              <a:t>And 90% of Kubernetes users leverage the cloud-managed Kubernetes services by the cloud providers, meaning – they mostly run in the cloud</a:t>
            </a:r>
            <a:endParaRPr>
              <a:solidFill>
                <a:schemeClr val="dk1"/>
              </a:solidFill>
            </a:endParaRPr>
          </a:p>
          <a:p>
            <a:pPr>
              <a:buClr>
                <a:schemeClr val="dk1"/>
              </a:buClr>
            </a:pPr>
            <a:r>
              <a:rPr lang="en">
                <a:solidFill>
                  <a:schemeClr val="dk1"/>
                </a:solidFill>
              </a:rPr>
              <a:t>There are 5.6 million developers using Kubernetes today (~30% of all BE engineers), a 67% increase from a year ago. Just to get a sense of the growing popularity of this technology.</a:t>
            </a:r>
            <a:endParaRPr>
              <a:solidFill>
                <a:schemeClr val="dk1"/>
              </a:solidFill>
            </a:endParaRPr>
          </a:p>
          <a:p>
            <a:pPr>
              <a:buClr>
                <a:schemeClr val="dk1"/>
              </a:buClr>
            </a:pPr>
            <a:r>
              <a:rPr lang="en">
                <a:solidFill>
                  <a:schemeClr val="dk1"/>
                </a:solidFill>
              </a:rPr>
              <a:t>This of course means that the container and K8s security market is growing really fast.</a:t>
            </a:r>
            <a:br>
              <a:rPr lang="en">
                <a:solidFill>
                  <a:schemeClr val="dk1"/>
                </a:solidFill>
              </a:rPr>
            </a:br>
            <a:r>
              <a:rPr lang="en">
                <a:solidFill>
                  <a:schemeClr val="dk1"/>
                </a:solidFill>
              </a:rPr>
              <a:t> The size of the container and Kubernetes security market is currently evaluated at USD 1.3B. And it’s expected to grow at an annual rate of 22%.</a:t>
            </a:r>
            <a:endParaRPr>
              <a:solidFill>
                <a:schemeClr val="dk1"/>
              </a:solidFill>
            </a:endParaRPr>
          </a:p>
          <a:p>
            <a:pPr>
              <a:buClr>
                <a:schemeClr val="dk1"/>
              </a:buClr>
            </a:pPr>
            <a:r>
              <a:rPr lang="en" b="1">
                <a:solidFill>
                  <a:schemeClr val="dk1"/>
                </a:solidFill>
              </a:rPr>
              <a:t>This is a HUGE market and GREAT opportunity for Wiz</a:t>
            </a:r>
            <a:endParaRPr>
              <a:solidFill>
                <a:schemeClr val="dk1"/>
              </a:solidFill>
            </a:endParaRPr>
          </a:p>
          <a:p>
            <a:pPr>
              <a:buClr>
                <a:schemeClr val="dk1"/>
              </a:buClr>
            </a:pPr>
            <a:endParaRPr>
              <a:solidFill>
                <a:schemeClr val="dk1"/>
              </a:solidFill>
            </a:endParaRPr>
          </a:p>
          <a:p>
            <a:pPr>
              <a:buClr>
                <a:schemeClr val="dk1"/>
              </a:buClr>
            </a:pPr>
            <a:endParaRPr>
              <a:solidFill>
                <a:schemeClr val="dk1"/>
              </a:solidFill>
            </a:endParaRPr>
          </a:p>
          <a:p>
            <a:endParaRPr/>
          </a:p>
        </p:txBody>
      </p:sp>
    </p:spTree>
    <p:extLst>
      <p:ext uri="{BB962C8B-B14F-4D97-AF65-F5344CB8AC3E}">
        <p14:creationId xmlns:p14="http://schemas.microsoft.com/office/powerpoint/2010/main" val="392770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Wiz was built to be the platform for a new cloud security operating model.</a:t>
            </a:r>
          </a:p>
          <a:p>
            <a:endParaRPr lang="en-US" dirty="0"/>
          </a:p>
          <a:p>
            <a:r>
              <a:rPr lang="en-US" dirty="0"/>
              <a:t>First, we provide seamless visibility into your environment using an API-based deployment model that models your cloud security architecture on our graph. We show you a full inventory of all of your resources, whether VMs, containers, or serverless, and we show a full network topology that shows how they are routed to the internet. We also model your identities and entitlements on the graph and show you what additional resources or services can be accessed</a:t>
            </a:r>
          </a:p>
        </p:txBody>
      </p:sp>
      <p:sp>
        <p:nvSpPr>
          <p:cNvPr id="4" name="Slide Number Placeholder 3"/>
          <p:cNvSpPr>
            <a:spLocks noGrp="1"/>
          </p:cNvSpPr>
          <p:nvPr>
            <p:ph type="sldNum" sz="quarter" idx="5"/>
          </p:nvPr>
        </p:nvSpPr>
        <p:spPr/>
        <p:txBody>
          <a:bodyPr/>
          <a:lstStyle/>
          <a:p>
            <a:fld id="{4637D25E-47D0-45A5-AE27-297C3748E3D9}" type="slidenum">
              <a:rPr lang="en-US" smtClean="0"/>
              <a:t>11</a:t>
            </a:fld>
            <a:endParaRPr lang="en-US"/>
          </a:p>
        </p:txBody>
      </p:sp>
    </p:spTree>
    <p:extLst>
      <p:ext uri="{BB962C8B-B14F-4D97-AF65-F5344CB8AC3E}">
        <p14:creationId xmlns:p14="http://schemas.microsoft.com/office/powerpoint/2010/main" val="250262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91101" y="2769679"/>
            <a:ext cx="13499148" cy="187623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382202" y="5003292"/>
            <a:ext cx="11116945" cy="22336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297FDE5-74D6-9A4A-8ECF-9F35AC6359B3}" type="datetime1">
              <a:rPr lang="en-US" smtClean="0"/>
              <a:t>11/9/23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0"/>
        <p:cNvGrpSpPr/>
        <p:nvPr/>
      </p:nvGrpSpPr>
      <p:grpSpPr>
        <a:xfrm>
          <a:off x="0" y="0"/>
          <a:ext cx="0" cy="0"/>
          <a:chOff x="0" y="0"/>
          <a:chExt cx="0" cy="0"/>
        </a:xfrm>
      </p:grpSpPr>
      <p:sp>
        <p:nvSpPr>
          <p:cNvPr id="221" name="Google Shape;221;p40"/>
          <p:cNvSpPr/>
          <p:nvPr/>
        </p:nvSpPr>
        <p:spPr>
          <a:xfrm>
            <a:off x="0" y="0"/>
            <a:ext cx="15875000" cy="8934450"/>
          </a:xfrm>
          <a:prstGeom prst="rect">
            <a:avLst/>
          </a:prstGeom>
          <a:solidFill>
            <a:srgbClr val="014FF7"/>
          </a:solidFill>
          <a:ln>
            <a:noFill/>
          </a:ln>
        </p:spPr>
        <p:txBody>
          <a:bodyPr spcFirstLastPara="1" wrap="square" lIns="118990" tIns="59473" rIns="118990" bIns="59473" anchor="ctr" anchorCtr="0">
            <a:noAutofit/>
          </a:bodyPr>
          <a:lstStyle/>
          <a:p>
            <a:pPr marL="0" marR="0" lvl="0" indent="0" algn="ctr" rtl="0">
              <a:spcBef>
                <a:spcPts val="0"/>
              </a:spcBef>
              <a:spcAft>
                <a:spcPts val="0"/>
              </a:spcAft>
              <a:buNone/>
            </a:pPr>
            <a:endParaRPr sz="2430" b="0" i="0">
              <a:solidFill>
                <a:schemeClr val="lt1"/>
              </a:solidFill>
              <a:latin typeface="Helvetica Neue"/>
              <a:ea typeface="Helvetica Neue"/>
              <a:cs typeface="Helvetica Neue"/>
              <a:sym typeface="Helvetica Neue"/>
            </a:endParaRPr>
          </a:p>
        </p:txBody>
      </p:sp>
      <p:sp>
        <p:nvSpPr>
          <p:cNvPr id="222" name="Google Shape;222;p40"/>
          <p:cNvSpPr txBox="1">
            <a:spLocks noGrp="1"/>
          </p:cNvSpPr>
          <p:nvPr>
            <p:ph type="ctrTitle"/>
          </p:nvPr>
        </p:nvSpPr>
        <p:spPr>
          <a:xfrm>
            <a:off x="701147" y="3881729"/>
            <a:ext cx="13070313" cy="1170937"/>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700"/>
              <a:buFont typeface="Helvetica Neue"/>
              <a:buNone/>
              <a:defRPr sz="4686">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 name="Google Shape;223;p40"/>
          <p:cNvSpPr txBox="1">
            <a:spLocks noGrp="1"/>
          </p:cNvSpPr>
          <p:nvPr>
            <p:ph type="sldNum" idx="12"/>
          </p:nvPr>
        </p:nvSpPr>
        <p:spPr>
          <a:xfrm>
            <a:off x="899583"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2082" b="1">
                <a:solidFill>
                  <a:schemeClr val="lt1"/>
                </a:solidFill>
                <a:latin typeface="Helvetica Neue"/>
                <a:ea typeface="Helvetica Neue"/>
                <a:cs typeface="Helvetica Neue"/>
                <a:sym typeface="Helvetica Neue"/>
              </a:defRPr>
            </a:lvl1pPr>
            <a:lvl2pPr marL="0" lvl="1" indent="0" algn="ctr" rtl="0">
              <a:spcBef>
                <a:spcPts val="0"/>
              </a:spcBef>
              <a:buNone/>
              <a:defRPr sz="2082" b="1">
                <a:solidFill>
                  <a:schemeClr val="lt1"/>
                </a:solidFill>
                <a:latin typeface="Helvetica Neue"/>
                <a:ea typeface="Helvetica Neue"/>
                <a:cs typeface="Helvetica Neue"/>
                <a:sym typeface="Helvetica Neue"/>
              </a:defRPr>
            </a:lvl2pPr>
            <a:lvl3pPr marL="0" lvl="2" indent="0" algn="ctr" rtl="0">
              <a:spcBef>
                <a:spcPts val="0"/>
              </a:spcBef>
              <a:buNone/>
              <a:defRPr sz="2082" b="1">
                <a:solidFill>
                  <a:schemeClr val="lt1"/>
                </a:solidFill>
                <a:latin typeface="Helvetica Neue"/>
                <a:ea typeface="Helvetica Neue"/>
                <a:cs typeface="Helvetica Neue"/>
                <a:sym typeface="Helvetica Neue"/>
              </a:defRPr>
            </a:lvl3pPr>
            <a:lvl4pPr marL="0" lvl="3" indent="0" algn="ctr" rtl="0">
              <a:spcBef>
                <a:spcPts val="0"/>
              </a:spcBef>
              <a:buNone/>
              <a:defRPr sz="2082" b="1">
                <a:solidFill>
                  <a:schemeClr val="lt1"/>
                </a:solidFill>
                <a:latin typeface="Helvetica Neue"/>
                <a:ea typeface="Helvetica Neue"/>
                <a:cs typeface="Helvetica Neue"/>
                <a:sym typeface="Helvetica Neue"/>
              </a:defRPr>
            </a:lvl4pPr>
            <a:lvl5pPr marL="0" lvl="4" indent="0" algn="ctr" rtl="0">
              <a:spcBef>
                <a:spcPts val="0"/>
              </a:spcBef>
              <a:buNone/>
              <a:defRPr sz="2082" b="1">
                <a:solidFill>
                  <a:schemeClr val="lt1"/>
                </a:solidFill>
                <a:latin typeface="Helvetica Neue"/>
                <a:ea typeface="Helvetica Neue"/>
                <a:cs typeface="Helvetica Neue"/>
                <a:sym typeface="Helvetica Neue"/>
              </a:defRPr>
            </a:lvl5pPr>
            <a:lvl6pPr marL="0" lvl="5" indent="0" algn="ctr" rtl="0">
              <a:spcBef>
                <a:spcPts val="0"/>
              </a:spcBef>
              <a:buNone/>
              <a:defRPr sz="2082" b="1">
                <a:solidFill>
                  <a:schemeClr val="lt1"/>
                </a:solidFill>
                <a:latin typeface="Helvetica Neue"/>
                <a:ea typeface="Helvetica Neue"/>
                <a:cs typeface="Helvetica Neue"/>
                <a:sym typeface="Helvetica Neue"/>
              </a:defRPr>
            </a:lvl6pPr>
            <a:lvl7pPr marL="0" lvl="6" indent="0" algn="ctr" rtl="0">
              <a:spcBef>
                <a:spcPts val="0"/>
              </a:spcBef>
              <a:buNone/>
              <a:defRPr sz="2082" b="1">
                <a:solidFill>
                  <a:schemeClr val="lt1"/>
                </a:solidFill>
                <a:latin typeface="Helvetica Neue"/>
                <a:ea typeface="Helvetica Neue"/>
                <a:cs typeface="Helvetica Neue"/>
                <a:sym typeface="Helvetica Neue"/>
              </a:defRPr>
            </a:lvl7pPr>
            <a:lvl8pPr marL="0" lvl="7" indent="0" algn="ctr" rtl="0">
              <a:spcBef>
                <a:spcPts val="0"/>
              </a:spcBef>
              <a:buNone/>
              <a:defRPr sz="2082" b="1">
                <a:solidFill>
                  <a:schemeClr val="lt1"/>
                </a:solidFill>
                <a:latin typeface="Helvetica Neue"/>
                <a:ea typeface="Helvetica Neue"/>
                <a:cs typeface="Helvetica Neue"/>
                <a:sym typeface="Helvetica Neue"/>
              </a:defRPr>
            </a:lvl8pPr>
            <a:lvl9pPr marL="0" lvl="8" indent="0" algn="ctr" rtl="0">
              <a:spcBef>
                <a:spcPts val="0"/>
              </a:spcBef>
              <a:buNone/>
              <a:defRPr sz="2082" b="1">
                <a:solidFill>
                  <a:schemeClr val="lt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pic>
        <p:nvPicPr>
          <p:cNvPr id="224" name="Google Shape;224;p40"/>
          <p:cNvPicPr preferRelativeResize="0"/>
          <p:nvPr/>
        </p:nvPicPr>
        <p:blipFill rotWithShape="1">
          <a:blip r:embed="rId2">
            <a:alphaModFix/>
          </a:blip>
          <a:srcRect/>
          <a:stretch/>
        </p:blipFill>
        <p:spPr>
          <a:xfrm>
            <a:off x="14406496" y="8310290"/>
            <a:ext cx="731797" cy="361886"/>
          </a:xfrm>
          <a:prstGeom prst="rect">
            <a:avLst/>
          </a:prstGeom>
          <a:noFill/>
          <a:ln>
            <a:noFill/>
          </a:ln>
        </p:spPr>
      </p:pic>
    </p:spTree>
    <p:extLst>
      <p:ext uri="{BB962C8B-B14F-4D97-AF65-F5344CB8AC3E}">
        <p14:creationId xmlns:p14="http://schemas.microsoft.com/office/powerpoint/2010/main" val="171411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757905" y="509044"/>
            <a:ext cx="13692188" cy="729034"/>
          </a:xfrm>
          <a:prstGeom prst="rect">
            <a:avLst/>
          </a:prstGeom>
          <a:noFill/>
          <a:ln>
            <a:noFill/>
          </a:ln>
        </p:spPr>
        <p:txBody>
          <a:bodyPr spcFirstLastPara="1" wrap="square" lIns="0" tIns="34275" rIns="68575" bIns="34275" anchor="ctr" anchorCtr="0">
            <a:normAutofit/>
          </a:bodyPr>
          <a:lstStyle>
            <a:lvl1pPr lvl="0" algn="l" rtl="0">
              <a:lnSpc>
                <a:spcPct val="90000"/>
              </a:lnSpc>
              <a:spcBef>
                <a:spcPts val="0"/>
              </a:spcBef>
              <a:spcAft>
                <a:spcPts val="0"/>
              </a:spcAft>
              <a:buClr>
                <a:srgbClr val="01123F"/>
              </a:buClr>
              <a:buSzPts val="1400"/>
              <a:buNone/>
              <a:defRPr>
                <a:solidFill>
                  <a:srgbClr val="01123F"/>
                </a:solidFill>
              </a:defRPr>
            </a:lvl1pPr>
            <a:lvl2pPr lvl="1" rtl="0">
              <a:spcBef>
                <a:spcPts val="0"/>
              </a:spcBef>
              <a:spcAft>
                <a:spcPts val="0"/>
              </a:spcAft>
              <a:buClr>
                <a:srgbClr val="01123F"/>
              </a:buClr>
              <a:buSzPts val="1100"/>
              <a:buNone/>
              <a:defRPr>
                <a:solidFill>
                  <a:srgbClr val="01123F"/>
                </a:solidFill>
              </a:defRPr>
            </a:lvl2pPr>
            <a:lvl3pPr lvl="2" rtl="0">
              <a:spcBef>
                <a:spcPts val="0"/>
              </a:spcBef>
              <a:spcAft>
                <a:spcPts val="0"/>
              </a:spcAft>
              <a:buClr>
                <a:srgbClr val="01123F"/>
              </a:buClr>
              <a:buSzPts val="1100"/>
              <a:buNone/>
              <a:defRPr>
                <a:solidFill>
                  <a:srgbClr val="01123F"/>
                </a:solidFill>
              </a:defRPr>
            </a:lvl3pPr>
            <a:lvl4pPr lvl="3" rtl="0">
              <a:spcBef>
                <a:spcPts val="0"/>
              </a:spcBef>
              <a:spcAft>
                <a:spcPts val="0"/>
              </a:spcAft>
              <a:buClr>
                <a:srgbClr val="01123F"/>
              </a:buClr>
              <a:buSzPts val="1100"/>
              <a:buNone/>
              <a:defRPr>
                <a:solidFill>
                  <a:srgbClr val="01123F"/>
                </a:solidFill>
              </a:defRPr>
            </a:lvl4pPr>
            <a:lvl5pPr lvl="4" rtl="0">
              <a:spcBef>
                <a:spcPts val="0"/>
              </a:spcBef>
              <a:spcAft>
                <a:spcPts val="0"/>
              </a:spcAft>
              <a:buClr>
                <a:srgbClr val="01123F"/>
              </a:buClr>
              <a:buSzPts val="1100"/>
              <a:buNone/>
              <a:defRPr>
                <a:solidFill>
                  <a:srgbClr val="01123F"/>
                </a:solidFill>
              </a:defRPr>
            </a:lvl5pPr>
            <a:lvl6pPr lvl="5" rtl="0">
              <a:spcBef>
                <a:spcPts val="0"/>
              </a:spcBef>
              <a:spcAft>
                <a:spcPts val="0"/>
              </a:spcAft>
              <a:buClr>
                <a:srgbClr val="01123F"/>
              </a:buClr>
              <a:buSzPts val="1100"/>
              <a:buNone/>
              <a:defRPr>
                <a:solidFill>
                  <a:srgbClr val="01123F"/>
                </a:solidFill>
              </a:defRPr>
            </a:lvl6pPr>
            <a:lvl7pPr lvl="6" rtl="0">
              <a:spcBef>
                <a:spcPts val="0"/>
              </a:spcBef>
              <a:spcAft>
                <a:spcPts val="0"/>
              </a:spcAft>
              <a:buClr>
                <a:srgbClr val="01123F"/>
              </a:buClr>
              <a:buSzPts val="1100"/>
              <a:buNone/>
              <a:defRPr>
                <a:solidFill>
                  <a:srgbClr val="01123F"/>
                </a:solidFill>
              </a:defRPr>
            </a:lvl7pPr>
            <a:lvl8pPr lvl="7" rtl="0">
              <a:spcBef>
                <a:spcPts val="0"/>
              </a:spcBef>
              <a:spcAft>
                <a:spcPts val="0"/>
              </a:spcAft>
              <a:buClr>
                <a:srgbClr val="01123F"/>
              </a:buClr>
              <a:buSzPts val="1100"/>
              <a:buNone/>
              <a:defRPr>
                <a:solidFill>
                  <a:srgbClr val="01123F"/>
                </a:solidFill>
              </a:defRPr>
            </a:lvl8pPr>
            <a:lvl9pPr lvl="8" rtl="0">
              <a:spcBef>
                <a:spcPts val="0"/>
              </a:spcBef>
              <a:spcAft>
                <a:spcPts val="0"/>
              </a:spcAft>
              <a:buClr>
                <a:srgbClr val="01123F"/>
              </a:buClr>
              <a:buSzPts val="1100"/>
              <a:buNone/>
              <a:defRPr>
                <a:solidFill>
                  <a:srgbClr val="01123F"/>
                </a:solidFill>
              </a:defRPr>
            </a:lvl9pPr>
          </a:lstStyle>
          <a:p>
            <a:endParaRPr/>
          </a:p>
        </p:txBody>
      </p:sp>
      <p:sp>
        <p:nvSpPr>
          <p:cNvPr id="188" name="Google Shape;188;p35"/>
          <p:cNvSpPr txBox="1">
            <a:spLocks noGrp="1"/>
          </p:cNvSpPr>
          <p:nvPr>
            <p:ph type="dt" idx="10"/>
          </p:nvPr>
        </p:nvSpPr>
        <p:spPr>
          <a:xfrm>
            <a:off x="4206875" y="8267677"/>
            <a:ext cx="1858854" cy="475774"/>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35"/>
          <p:cNvSpPr txBox="1">
            <a:spLocks noGrp="1"/>
          </p:cNvSpPr>
          <p:nvPr>
            <p:ph type="sldNum" idx="12"/>
          </p:nvPr>
        </p:nvSpPr>
        <p:spPr>
          <a:xfrm>
            <a:off x="1084792"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extLst>
      <p:ext uri="{BB962C8B-B14F-4D97-AF65-F5344CB8AC3E}">
        <p14:creationId xmlns:p14="http://schemas.microsoft.com/office/powerpoint/2010/main" val="106055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254EC"/>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p:txBody>
          <a:bodyPr/>
          <a:lstStyle>
            <a:lvl2pPr marL="0" indent="0">
              <a:buFont typeface="Arial" panose="020B0604020202020204" pitchFamily="34" charset="0"/>
              <a:buNone/>
              <a:defRPr/>
            </a:lvl2pPr>
          </a:lstStyle>
          <a:p>
            <a:pPr lvl="0"/>
            <a:r>
              <a:rPr lang="en-US"/>
              <a:t>Click to edit Master text styles</a:t>
            </a:r>
          </a:p>
          <a:p>
            <a:pPr lvl="1"/>
            <a:r>
              <a:rPr lang="en-US"/>
              <a:t>Add text here</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11/9/23</a:t>
            </a:fld>
            <a:endParaRPr lang="en-IL"/>
          </a:p>
        </p:txBody>
      </p:sp>
      <p:sp>
        <p:nvSpPr>
          <p:cNvPr id="5" name="Footer Placeholder 4">
            <a:extLst>
              <a:ext uri="{FF2B5EF4-FFF2-40B4-BE49-F238E27FC236}">
                <a16:creationId xmlns:a16="http://schemas.microsoft.com/office/drawing/2014/main" id="{57472FCF-E2BF-483B-A31F-A21304194395}"/>
              </a:ext>
            </a:extLst>
          </p:cNvPr>
          <p:cNvSpPr>
            <a:spLocks noGrp="1"/>
          </p:cNvSpPr>
          <p:nvPr>
            <p:ph type="ftr" sz="quarter" idx="11"/>
          </p:nvPr>
        </p:nvSpPr>
        <p:spPr>
          <a:xfrm>
            <a:off x="5258594" y="8280912"/>
            <a:ext cx="5357813" cy="475677"/>
          </a:xfrm>
          <a:prstGeom prst="rect">
            <a:avLst/>
          </a:prstGeom>
        </p:spPr>
        <p:txBody>
          <a:bodyPr/>
          <a:lstStyle/>
          <a:p>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177846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b="0" i="0">
                <a:solidFill>
                  <a:srgbClr val="0254EC"/>
                </a:solidFill>
                <a:latin typeface="DM Sans" pitchFamily="2" charset="77"/>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p:txBody>
          <a:bodyPr/>
          <a:lstStyle>
            <a:lvl2pPr marL="0" indent="0">
              <a:buFont typeface="Arial" panose="020B0604020202020204" pitchFamily="34" charset="0"/>
              <a:buNone/>
              <a:defRPr/>
            </a:lvl2pPr>
          </a:lstStyle>
          <a:p>
            <a:pPr lvl="0"/>
            <a:r>
              <a:rPr lang="en-US"/>
              <a:t>Click to edit Master text styles</a:t>
            </a:r>
          </a:p>
          <a:p>
            <a:pPr lvl="1"/>
            <a:r>
              <a:rPr lang="en-US"/>
              <a:t>Add text here</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11/9/23</a:t>
            </a:fld>
            <a:endParaRPr lang="en-IL"/>
          </a:p>
        </p:txBody>
      </p:sp>
      <p:sp>
        <p:nvSpPr>
          <p:cNvPr id="5" name="Footer Placeholder 4">
            <a:extLst>
              <a:ext uri="{FF2B5EF4-FFF2-40B4-BE49-F238E27FC236}">
                <a16:creationId xmlns:a16="http://schemas.microsoft.com/office/drawing/2014/main" id="{57472FCF-E2BF-483B-A31F-A21304194395}"/>
              </a:ext>
            </a:extLst>
          </p:cNvPr>
          <p:cNvSpPr>
            <a:spLocks noGrp="1"/>
          </p:cNvSpPr>
          <p:nvPr>
            <p:ph type="ftr" sz="quarter" idx="11"/>
          </p:nvPr>
        </p:nvSpPr>
        <p:spPr>
          <a:xfrm>
            <a:off x="5258594" y="8280912"/>
            <a:ext cx="5357813" cy="475677"/>
          </a:xfrm>
          <a:prstGeom prst="rect">
            <a:avLst/>
          </a:prstGeom>
        </p:spPr>
        <p:txBody>
          <a:bodyPr/>
          <a:lstStyle/>
          <a:p>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2636990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6CFC-8B1A-870C-F648-94A37A5B252A}"/>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B1BA58F3-5F7B-F358-DA1D-7344E73C63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42AB606B-620E-5DA6-CC86-560DEE4B2321}"/>
              </a:ext>
            </a:extLst>
          </p:cNvPr>
          <p:cNvSpPr>
            <a:spLocks noGrp="1"/>
          </p:cNvSpPr>
          <p:nvPr>
            <p:ph type="dt" sz="half" idx="10"/>
          </p:nvPr>
        </p:nvSpPr>
        <p:spPr/>
        <p:txBody>
          <a:bodyPr/>
          <a:lstStyle/>
          <a:p>
            <a:fld id="{1BFE44E6-2271-4FCA-83CD-4A6C01CB4352}" type="datetimeFigureOut">
              <a:rPr lang="en-IL" smtClean="0"/>
              <a:t>11/9/23</a:t>
            </a:fld>
            <a:endParaRPr lang="en-IL"/>
          </a:p>
        </p:txBody>
      </p:sp>
      <p:sp>
        <p:nvSpPr>
          <p:cNvPr id="5" name="Footer Placeholder 4">
            <a:extLst>
              <a:ext uri="{FF2B5EF4-FFF2-40B4-BE49-F238E27FC236}">
                <a16:creationId xmlns:a16="http://schemas.microsoft.com/office/drawing/2014/main" id="{51148902-1FE6-203B-B06A-D76D934BD5F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377AD55B-11A7-0041-FCB9-B13AEC8153FF}"/>
              </a:ext>
            </a:extLst>
          </p:cNvPr>
          <p:cNvSpPr>
            <a:spLocks noGrp="1"/>
          </p:cNvSpPr>
          <p:nvPr>
            <p:ph type="sldNum" sz="quarter" idx="12"/>
          </p:nvPr>
        </p:nvSpPr>
        <p:spPr/>
        <p:txBody>
          <a:bodyPr/>
          <a:lstStyle/>
          <a:p>
            <a:fld id="{52CF1014-8686-4C28-A68E-BC1579E18758}" type="slidenum">
              <a:rPr lang="en-IL" smtClean="0"/>
              <a:t>‹#›</a:t>
            </a:fld>
            <a:endParaRPr lang="en-IL"/>
          </a:p>
        </p:txBody>
      </p:sp>
    </p:spTree>
    <p:extLst>
      <p:ext uri="{BB962C8B-B14F-4D97-AF65-F5344CB8AC3E}">
        <p14:creationId xmlns:p14="http://schemas.microsoft.com/office/powerpoint/2010/main" val="48843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0"/>
        <p:cNvGrpSpPr/>
        <p:nvPr/>
      </p:nvGrpSpPr>
      <p:grpSpPr>
        <a:xfrm>
          <a:off x="0" y="0"/>
          <a:ext cx="0" cy="0"/>
          <a:chOff x="0" y="0"/>
          <a:chExt cx="0" cy="0"/>
        </a:xfrm>
      </p:grpSpPr>
      <p:sp>
        <p:nvSpPr>
          <p:cNvPr id="221" name="Google Shape;221;p40"/>
          <p:cNvSpPr/>
          <p:nvPr/>
        </p:nvSpPr>
        <p:spPr>
          <a:xfrm>
            <a:off x="0" y="0"/>
            <a:ext cx="15875000" cy="8934450"/>
          </a:xfrm>
          <a:prstGeom prst="rect">
            <a:avLst/>
          </a:prstGeom>
          <a:solidFill>
            <a:srgbClr val="014FF7"/>
          </a:solidFill>
          <a:ln>
            <a:noFill/>
          </a:ln>
        </p:spPr>
        <p:txBody>
          <a:bodyPr spcFirstLastPara="1" wrap="square" lIns="118990" tIns="59473" rIns="118990" bIns="59473" anchor="ctr" anchorCtr="0">
            <a:noAutofit/>
          </a:bodyPr>
          <a:lstStyle/>
          <a:p>
            <a:pPr marL="0" marR="0" lvl="0" indent="0" algn="ctr" rtl="0">
              <a:spcBef>
                <a:spcPts val="0"/>
              </a:spcBef>
              <a:spcAft>
                <a:spcPts val="0"/>
              </a:spcAft>
              <a:buNone/>
            </a:pPr>
            <a:endParaRPr sz="2430" b="0" i="0">
              <a:solidFill>
                <a:schemeClr val="lt1"/>
              </a:solidFill>
              <a:latin typeface="DM Sans" pitchFamily="2" charset="77"/>
              <a:ea typeface="Helvetica Neue"/>
              <a:cs typeface="Helvetica Neue"/>
              <a:sym typeface="Helvetica Neue"/>
            </a:endParaRPr>
          </a:p>
        </p:txBody>
      </p:sp>
      <p:sp>
        <p:nvSpPr>
          <p:cNvPr id="222" name="Google Shape;222;p40"/>
          <p:cNvSpPr txBox="1">
            <a:spLocks noGrp="1"/>
          </p:cNvSpPr>
          <p:nvPr>
            <p:ph type="ctrTitle"/>
          </p:nvPr>
        </p:nvSpPr>
        <p:spPr>
          <a:xfrm>
            <a:off x="701147" y="3881729"/>
            <a:ext cx="13070313" cy="1170937"/>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700"/>
              <a:buFont typeface="Helvetica Neue"/>
              <a:buNone/>
              <a:defRPr sz="4686" b="0" i="0">
                <a:solidFill>
                  <a:schemeClr val="lt1"/>
                </a:solidFill>
                <a:latin typeface="DM Sans" pitchFamily="2" charset="77"/>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 name="Google Shape;223;p40"/>
          <p:cNvSpPr txBox="1">
            <a:spLocks noGrp="1"/>
          </p:cNvSpPr>
          <p:nvPr>
            <p:ph type="sldNum" idx="12"/>
          </p:nvPr>
        </p:nvSpPr>
        <p:spPr>
          <a:xfrm>
            <a:off x="899583"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2082" b="0" i="0">
                <a:solidFill>
                  <a:schemeClr val="lt1"/>
                </a:solidFill>
                <a:latin typeface="DM Sans" pitchFamily="2" charset="77"/>
                <a:ea typeface="Helvetica Neue"/>
                <a:cs typeface="Helvetica Neue"/>
                <a:sym typeface="Helvetica Neue"/>
              </a:defRPr>
            </a:lvl1pPr>
            <a:lvl2pPr marL="0" lvl="1" indent="0" algn="ctr" rtl="0">
              <a:spcBef>
                <a:spcPts val="0"/>
              </a:spcBef>
              <a:buNone/>
              <a:defRPr sz="2082" b="1">
                <a:solidFill>
                  <a:schemeClr val="lt1"/>
                </a:solidFill>
                <a:latin typeface="Helvetica Neue"/>
                <a:ea typeface="Helvetica Neue"/>
                <a:cs typeface="Helvetica Neue"/>
                <a:sym typeface="Helvetica Neue"/>
              </a:defRPr>
            </a:lvl2pPr>
            <a:lvl3pPr marL="0" lvl="2" indent="0" algn="ctr" rtl="0">
              <a:spcBef>
                <a:spcPts val="0"/>
              </a:spcBef>
              <a:buNone/>
              <a:defRPr sz="2082" b="1">
                <a:solidFill>
                  <a:schemeClr val="lt1"/>
                </a:solidFill>
                <a:latin typeface="Helvetica Neue"/>
                <a:ea typeface="Helvetica Neue"/>
                <a:cs typeface="Helvetica Neue"/>
                <a:sym typeface="Helvetica Neue"/>
              </a:defRPr>
            </a:lvl3pPr>
            <a:lvl4pPr marL="0" lvl="3" indent="0" algn="ctr" rtl="0">
              <a:spcBef>
                <a:spcPts val="0"/>
              </a:spcBef>
              <a:buNone/>
              <a:defRPr sz="2082" b="1">
                <a:solidFill>
                  <a:schemeClr val="lt1"/>
                </a:solidFill>
                <a:latin typeface="Helvetica Neue"/>
                <a:ea typeface="Helvetica Neue"/>
                <a:cs typeface="Helvetica Neue"/>
                <a:sym typeface="Helvetica Neue"/>
              </a:defRPr>
            </a:lvl4pPr>
            <a:lvl5pPr marL="0" lvl="4" indent="0" algn="ctr" rtl="0">
              <a:spcBef>
                <a:spcPts val="0"/>
              </a:spcBef>
              <a:buNone/>
              <a:defRPr sz="2082" b="1">
                <a:solidFill>
                  <a:schemeClr val="lt1"/>
                </a:solidFill>
                <a:latin typeface="Helvetica Neue"/>
                <a:ea typeface="Helvetica Neue"/>
                <a:cs typeface="Helvetica Neue"/>
                <a:sym typeface="Helvetica Neue"/>
              </a:defRPr>
            </a:lvl5pPr>
            <a:lvl6pPr marL="0" lvl="5" indent="0" algn="ctr" rtl="0">
              <a:spcBef>
                <a:spcPts val="0"/>
              </a:spcBef>
              <a:buNone/>
              <a:defRPr sz="2082" b="1">
                <a:solidFill>
                  <a:schemeClr val="lt1"/>
                </a:solidFill>
                <a:latin typeface="Helvetica Neue"/>
                <a:ea typeface="Helvetica Neue"/>
                <a:cs typeface="Helvetica Neue"/>
                <a:sym typeface="Helvetica Neue"/>
              </a:defRPr>
            </a:lvl6pPr>
            <a:lvl7pPr marL="0" lvl="6" indent="0" algn="ctr" rtl="0">
              <a:spcBef>
                <a:spcPts val="0"/>
              </a:spcBef>
              <a:buNone/>
              <a:defRPr sz="2082" b="1">
                <a:solidFill>
                  <a:schemeClr val="lt1"/>
                </a:solidFill>
                <a:latin typeface="Helvetica Neue"/>
                <a:ea typeface="Helvetica Neue"/>
                <a:cs typeface="Helvetica Neue"/>
                <a:sym typeface="Helvetica Neue"/>
              </a:defRPr>
            </a:lvl7pPr>
            <a:lvl8pPr marL="0" lvl="7" indent="0" algn="ctr" rtl="0">
              <a:spcBef>
                <a:spcPts val="0"/>
              </a:spcBef>
              <a:buNone/>
              <a:defRPr sz="2082" b="1">
                <a:solidFill>
                  <a:schemeClr val="lt1"/>
                </a:solidFill>
                <a:latin typeface="Helvetica Neue"/>
                <a:ea typeface="Helvetica Neue"/>
                <a:cs typeface="Helvetica Neue"/>
                <a:sym typeface="Helvetica Neue"/>
              </a:defRPr>
            </a:lvl8pPr>
            <a:lvl9pPr marL="0" lvl="8" indent="0" algn="ctr" rtl="0">
              <a:spcBef>
                <a:spcPts val="0"/>
              </a:spcBef>
              <a:buNone/>
              <a:defRPr sz="2082" b="1">
                <a:solidFill>
                  <a:schemeClr val="lt1"/>
                </a:solidFill>
                <a:latin typeface="Helvetica Neue"/>
                <a:ea typeface="Helvetica Neue"/>
                <a:cs typeface="Helvetica Neue"/>
                <a:sym typeface="Helvetica Neue"/>
              </a:defRPr>
            </a:lvl9pPr>
          </a:lstStyle>
          <a:p>
            <a:fld id="{00000000-1234-1234-1234-123412341234}" type="slidenum">
              <a:rPr lang="en" smtClean="0"/>
              <a:pPr/>
              <a:t>‹#›</a:t>
            </a:fld>
            <a:endParaRPr lang="en"/>
          </a:p>
        </p:txBody>
      </p:sp>
      <p:pic>
        <p:nvPicPr>
          <p:cNvPr id="224" name="Google Shape;224;p40"/>
          <p:cNvPicPr preferRelativeResize="0"/>
          <p:nvPr/>
        </p:nvPicPr>
        <p:blipFill rotWithShape="1">
          <a:blip r:embed="rId2">
            <a:alphaModFix/>
          </a:blip>
          <a:srcRect/>
          <a:stretch/>
        </p:blipFill>
        <p:spPr>
          <a:xfrm>
            <a:off x="14406496" y="8310290"/>
            <a:ext cx="731797" cy="361886"/>
          </a:xfrm>
          <a:prstGeom prst="rect">
            <a:avLst/>
          </a:prstGeom>
          <a:noFill/>
          <a:ln>
            <a:noFill/>
          </a:ln>
        </p:spPr>
      </p:pic>
    </p:spTree>
    <p:extLst>
      <p:ext uri="{BB962C8B-B14F-4D97-AF65-F5344CB8AC3E}">
        <p14:creationId xmlns:p14="http://schemas.microsoft.com/office/powerpoint/2010/main" val="795390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757905" y="509044"/>
            <a:ext cx="13692188" cy="729034"/>
          </a:xfrm>
          <a:prstGeom prst="rect">
            <a:avLst/>
          </a:prstGeom>
          <a:noFill/>
          <a:ln>
            <a:noFill/>
          </a:ln>
        </p:spPr>
        <p:txBody>
          <a:bodyPr spcFirstLastPara="1" wrap="square" lIns="0" tIns="34275" rIns="68575" bIns="34275" anchor="ctr" anchorCtr="0">
            <a:normAutofit/>
          </a:bodyPr>
          <a:lstStyle>
            <a:lvl1pPr lvl="0" algn="l" rtl="0">
              <a:lnSpc>
                <a:spcPct val="90000"/>
              </a:lnSpc>
              <a:spcBef>
                <a:spcPts val="0"/>
              </a:spcBef>
              <a:spcAft>
                <a:spcPts val="0"/>
              </a:spcAft>
              <a:buClr>
                <a:srgbClr val="01123F"/>
              </a:buClr>
              <a:buSzPts val="1400"/>
              <a:buNone/>
              <a:defRPr b="0" i="0">
                <a:solidFill>
                  <a:srgbClr val="01123F"/>
                </a:solidFill>
                <a:latin typeface="DM Sans" pitchFamily="2" charset="77"/>
              </a:defRPr>
            </a:lvl1pPr>
            <a:lvl2pPr lvl="1" rtl="0">
              <a:spcBef>
                <a:spcPts val="0"/>
              </a:spcBef>
              <a:spcAft>
                <a:spcPts val="0"/>
              </a:spcAft>
              <a:buClr>
                <a:srgbClr val="01123F"/>
              </a:buClr>
              <a:buSzPts val="1100"/>
              <a:buNone/>
              <a:defRPr>
                <a:solidFill>
                  <a:srgbClr val="01123F"/>
                </a:solidFill>
              </a:defRPr>
            </a:lvl2pPr>
            <a:lvl3pPr lvl="2" rtl="0">
              <a:spcBef>
                <a:spcPts val="0"/>
              </a:spcBef>
              <a:spcAft>
                <a:spcPts val="0"/>
              </a:spcAft>
              <a:buClr>
                <a:srgbClr val="01123F"/>
              </a:buClr>
              <a:buSzPts val="1100"/>
              <a:buNone/>
              <a:defRPr>
                <a:solidFill>
                  <a:srgbClr val="01123F"/>
                </a:solidFill>
              </a:defRPr>
            </a:lvl3pPr>
            <a:lvl4pPr lvl="3" rtl="0">
              <a:spcBef>
                <a:spcPts val="0"/>
              </a:spcBef>
              <a:spcAft>
                <a:spcPts val="0"/>
              </a:spcAft>
              <a:buClr>
                <a:srgbClr val="01123F"/>
              </a:buClr>
              <a:buSzPts val="1100"/>
              <a:buNone/>
              <a:defRPr>
                <a:solidFill>
                  <a:srgbClr val="01123F"/>
                </a:solidFill>
              </a:defRPr>
            </a:lvl4pPr>
            <a:lvl5pPr lvl="4" rtl="0">
              <a:spcBef>
                <a:spcPts val="0"/>
              </a:spcBef>
              <a:spcAft>
                <a:spcPts val="0"/>
              </a:spcAft>
              <a:buClr>
                <a:srgbClr val="01123F"/>
              </a:buClr>
              <a:buSzPts val="1100"/>
              <a:buNone/>
              <a:defRPr>
                <a:solidFill>
                  <a:srgbClr val="01123F"/>
                </a:solidFill>
              </a:defRPr>
            </a:lvl5pPr>
            <a:lvl6pPr lvl="5" rtl="0">
              <a:spcBef>
                <a:spcPts val="0"/>
              </a:spcBef>
              <a:spcAft>
                <a:spcPts val="0"/>
              </a:spcAft>
              <a:buClr>
                <a:srgbClr val="01123F"/>
              </a:buClr>
              <a:buSzPts val="1100"/>
              <a:buNone/>
              <a:defRPr>
                <a:solidFill>
                  <a:srgbClr val="01123F"/>
                </a:solidFill>
              </a:defRPr>
            </a:lvl6pPr>
            <a:lvl7pPr lvl="6" rtl="0">
              <a:spcBef>
                <a:spcPts val="0"/>
              </a:spcBef>
              <a:spcAft>
                <a:spcPts val="0"/>
              </a:spcAft>
              <a:buClr>
                <a:srgbClr val="01123F"/>
              </a:buClr>
              <a:buSzPts val="1100"/>
              <a:buNone/>
              <a:defRPr>
                <a:solidFill>
                  <a:srgbClr val="01123F"/>
                </a:solidFill>
              </a:defRPr>
            </a:lvl7pPr>
            <a:lvl8pPr lvl="7" rtl="0">
              <a:spcBef>
                <a:spcPts val="0"/>
              </a:spcBef>
              <a:spcAft>
                <a:spcPts val="0"/>
              </a:spcAft>
              <a:buClr>
                <a:srgbClr val="01123F"/>
              </a:buClr>
              <a:buSzPts val="1100"/>
              <a:buNone/>
              <a:defRPr>
                <a:solidFill>
                  <a:srgbClr val="01123F"/>
                </a:solidFill>
              </a:defRPr>
            </a:lvl8pPr>
            <a:lvl9pPr lvl="8" rtl="0">
              <a:spcBef>
                <a:spcPts val="0"/>
              </a:spcBef>
              <a:spcAft>
                <a:spcPts val="0"/>
              </a:spcAft>
              <a:buClr>
                <a:srgbClr val="01123F"/>
              </a:buClr>
              <a:buSzPts val="1100"/>
              <a:buNone/>
              <a:defRPr>
                <a:solidFill>
                  <a:srgbClr val="01123F"/>
                </a:solidFill>
              </a:defRPr>
            </a:lvl9pPr>
          </a:lstStyle>
          <a:p>
            <a:endParaRPr/>
          </a:p>
        </p:txBody>
      </p:sp>
      <p:sp>
        <p:nvSpPr>
          <p:cNvPr id="188" name="Google Shape;188;p35"/>
          <p:cNvSpPr txBox="1">
            <a:spLocks noGrp="1"/>
          </p:cNvSpPr>
          <p:nvPr>
            <p:ph type="dt" idx="10"/>
          </p:nvPr>
        </p:nvSpPr>
        <p:spPr>
          <a:xfrm>
            <a:off x="4206875" y="8267677"/>
            <a:ext cx="1858854" cy="475774"/>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35"/>
          <p:cNvSpPr txBox="1">
            <a:spLocks noGrp="1"/>
          </p:cNvSpPr>
          <p:nvPr>
            <p:ph type="sldNum" idx="12"/>
          </p:nvPr>
        </p:nvSpPr>
        <p:spPr>
          <a:xfrm>
            <a:off x="1084792"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9727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0"/>
        <p:cNvGrpSpPr/>
        <p:nvPr/>
      </p:nvGrpSpPr>
      <p:grpSpPr>
        <a:xfrm>
          <a:off x="0" y="0"/>
          <a:ext cx="0" cy="0"/>
          <a:chOff x="0" y="0"/>
          <a:chExt cx="0" cy="0"/>
        </a:xfrm>
      </p:grpSpPr>
      <p:sp>
        <p:nvSpPr>
          <p:cNvPr id="221" name="Google Shape;221;p40"/>
          <p:cNvSpPr/>
          <p:nvPr/>
        </p:nvSpPr>
        <p:spPr>
          <a:xfrm>
            <a:off x="0" y="0"/>
            <a:ext cx="15875000" cy="8934450"/>
          </a:xfrm>
          <a:prstGeom prst="rect">
            <a:avLst/>
          </a:prstGeom>
          <a:solidFill>
            <a:srgbClr val="014FF7"/>
          </a:solidFill>
          <a:ln>
            <a:noFill/>
          </a:ln>
        </p:spPr>
        <p:txBody>
          <a:bodyPr spcFirstLastPara="1" wrap="square" lIns="119053" tIns="59505" rIns="119053" bIns="59505" anchor="ctr" anchorCtr="0">
            <a:noAutofit/>
          </a:bodyPr>
          <a:lstStyle/>
          <a:p>
            <a:pPr marL="0" marR="0" lvl="0" indent="0" algn="ctr" rtl="0">
              <a:spcBef>
                <a:spcPts val="0"/>
              </a:spcBef>
              <a:spcAft>
                <a:spcPts val="0"/>
              </a:spcAft>
              <a:buNone/>
            </a:pPr>
            <a:endParaRPr sz="2431" b="0" i="0">
              <a:solidFill>
                <a:schemeClr val="lt1"/>
              </a:solidFill>
              <a:latin typeface="DM Sans" pitchFamily="2" charset="77"/>
              <a:ea typeface="Helvetica Neue"/>
              <a:cs typeface="Helvetica Neue"/>
              <a:sym typeface="Helvetica Neue"/>
            </a:endParaRPr>
          </a:p>
        </p:txBody>
      </p:sp>
      <p:sp>
        <p:nvSpPr>
          <p:cNvPr id="222" name="Google Shape;222;p40"/>
          <p:cNvSpPr txBox="1">
            <a:spLocks noGrp="1"/>
          </p:cNvSpPr>
          <p:nvPr>
            <p:ph type="ctrTitle"/>
          </p:nvPr>
        </p:nvSpPr>
        <p:spPr>
          <a:xfrm>
            <a:off x="701146" y="3881729"/>
            <a:ext cx="13070313" cy="1170937"/>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700"/>
              <a:buFont typeface="Helvetica Neue"/>
              <a:buNone/>
              <a:defRPr sz="4688" b="0" i="0">
                <a:solidFill>
                  <a:schemeClr val="lt1"/>
                </a:solidFill>
                <a:latin typeface="DM Sans" pitchFamily="2" charset="77"/>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 name="Google Shape;223;p40"/>
          <p:cNvSpPr txBox="1">
            <a:spLocks noGrp="1"/>
          </p:cNvSpPr>
          <p:nvPr>
            <p:ph type="sldNum" idx="12"/>
          </p:nvPr>
        </p:nvSpPr>
        <p:spPr>
          <a:xfrm>
            <a:off x="899583"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2083" b="0" i="0">
                <a:solidFill>
                  <a:schemeClr val="lt1"/>
                </a:solidFill>
                <a:latin typeface="DM Sans" pitchFamily="2" charset="77"/>
                <a:ea typeface="Helvetica Neue"/>
                <a:cs typeface="Helvetica Neue"/>
                <a:sym typeface="Helvetica Neue"/>
              </a:defRPr>
            </a:lvl1pPr>
            <a:lvl2pPr marL="0" lvl="1" indent="0" algn="ctr" rtl="0">
              <a:spcBef>
                <a:spcPts val="0"/>
              </a:spcBef>
              <a:buNone/>
              <a:defRPr sz="2083" b="1">
                <a:solidFill>
                  <a:schemeClr val="lt1"/>
                </a:solidFill>
                <a:latin typeface="Helvetica Neue"/>
                <a:ea typeface="Helvetica Neue"/>
                <a:cs typeface="Helvetica Neue"/>
                <a:sym typeface="Helvetica Neue"/>
              </a:defRPr>
            </a:lvl2pPr>
            <a:lvl3pPr marL="0" lvl="2" indent="0" algn="ctr" rtl="0">
              <a:spcBef>
                <a:spcPts val="0"/>
              </a:spcBef>
              <a:buNone/>
              <a:defRPr sz="2083" b="1">
                <a:solidFill>
                  <a:schemeClr val="lt1"/>
                </a:solidFill>
                <a:latin typeface="Helvetica Neue"/>
                <a:ea typeface="Helvetica Neue"/>
                <a:cs typeface="Helvetica Neue"/>
                <a:sym typeface="Helvetica Neue"/>
              </a:defRPr>
            </a:lvl3pPr>
            <a:lvl4pPr marL="0" lvl="3" indent="0" algn="ctr" rtl="0">
              <a:spcBef>
                <a:spcPts val="0"/>
              </a:spcBef>
              <a:buNone/>
              <a:defRPr sz="2083" b="1">
                <a:solidFill>
                  <a:schemeClr val="lt1"/>
                </a:solidFill>
                <a:latin typeface="Helvetica Neue"/>
                <a:ea typeface="Helvetica Neue"/>
                <a:cs typeface="Helvetica Neue"/>
                <a:sym typeface="Helvetica Neue"/>
              </a:defRPr>
            </a:lvl4pPr>
            <a:lvl5pPr marL="0" lvl="4" indent="0" algn="ctr" rtl="0">
              <a:spcBef>
                <a:spcPts val="0"/>
              </a:spcBef>
              <a:buNone/>
              <a:defRPr sz="2083" b="1">
                <a:solidFill>
                  <a:schemeClr val="lt1"/>
                </a:solidFill>
                <a:latin typeface="Helvetica Neue"/>
                <a:ea typeface="Helvetica Neue"/>
                <a:cs typeface="Helvetica Neue"/>
                <a:sym typeface="Helvetica Neue"/>
              </a:defRPr>
            </a:lvl5pPr>
            <a:lvl6pPr marL="0" lvl="5" indent="0" algn="ctr" rtl="0">
              <a:spcBef>
                <a:spcPts val="0"/>
              </a:spcBef>
              <a:buNone/>
              <a:defRPr sz="2083" b="1">
                <a:solidFill>
                  <a:schemeClr val="lt1"/>
                </a:solidFill>
                <a:latin typeface="Helvetica Neue"/>
                <a:ea typeface="Helvetica Neue"/>
                <a:cs typeface="Helvetica Neue"/>
                <a:sym typeface="Helvetica Neue"/>
              </a:defRPr>
            </a:lvl6pPr>
            <a:lvl7pPr marL="0" lvl="6" indent="0" algn="ctr" rtl="0">
              <a:spcBef>
                <a:spcPts val="0"/>
              </a:spcBef>
              <a:buNone/>
              <a:defRPr sz="2083" b="1">
                <a:solidFill>
                  <a:schemeClr val="lt1"/>
                </a:solidFill>
                <a:latin typeface="Helvetica Neue"/>
                <a:ea typeface="Helvetica Neue"/>
                <a:cs typeface="Helvetica Neue"/>
                <a:sym typeface="Helvetica Neue"/>
              </a:defRPr>
            </a:lvl7pPr>
            <a:lvl8pPr marL="0" lvl="7" indent="0" algn="ctr" rtl="0">
              <a:spcBef>
                <a:spcPts val="0"/>
              </a:spcBef>
              <a:buNone/>
              <a:defRPr sz="2083" b="1">
                <a:solidFill>
                  <a:schemeClr val="lt1"/>
                </a:solidFill>
                <a:latin typeface="Helvetica Neue"/>
                <a:ea typeface="Helvetica Neue"/>
                <a:cs typeface="Helvetica Neue"/>
                <a:sym typeface="Helvetica Neue"/>
              </a:defRPr>
            </a:lvl8pPr>
            <a:lvl9pPr marL="0" lvl="8" indent="0" algn="ctr" rtl="0">
              <a:spcBef>
                <a:spcPts val="0"/>
              </a:spcBef>
              <a:buNone/>
              <a:defRPr sz="2083" b="1">
                <a:solidFill>
                  <a:schemeClr val="lt1"/>
                </a:solidFill>
                <a:latin typeface="Helvetica Neue"/>
                <a:ea typeface="Helvetica Neue"/>
                <a:cs typeface="Helvetica Neue"/>
                <a:sym typeface="Helvetica Neue"/>
              </a:defRPr>
            </a:lvl9pPr>
          </a:lstStyle>
          <a:p>
            <a:fld id="{00000000-1234-1234-1234-123412341234}" type="slidenum">
              <a:rPr lang="en" smtClean="0"/>
              <a:pPr/>
              <a:t>‹#›</a:t>
            </a:fld>
            <a:endParaRPr lang="en"/>
          </a:p>
        </p:txBody>
      </p:sp>
      <p:pic>
        <p:nvPicPr>
          <p:cNvPr id="224" name="Google Shape;224;p40"/>
          <p:cNvPicPr preferRelativeResize="0"/>
          <p:nvPr/>
        </p:nvPicPr>
        <p:blipFill rotWithShape="1">
          <a:blip r:embed="rId2">
            <a:alphaModFix/>
          </a:blip>
          <a:srcRect/>
          <a:stretch/>
        </p:blipFill>
        <p:spPr>
          <a:xfrm>
            <a:off x="14406496" y="8310290"/>
            <a:ext cx="731797" cy="361886"/>
          </a:xfrm>
          <a:prstGeom prst="rect">
            <a:avLst/>
          </a:prstGeom>
          <a:noFill/>
          <a:ln>
            <a:noFill/>
          </a:ln>
        </p:spPr>
      </p:pic>
    </p:spTree>
    <p:extLst>
      <p:ext uri="{BB962C8B-B14F-4D97-AF65-F5344CB8AC3E}">
        <p14:creationId xmlns:p14="http://schemas.microsoft.com/office/powerpoint/2010/main" val="1714116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757905" y="509044"/>
            <a:ext cx="13692188" cy="729034"/>
          </a:xfrm>
          <a:prstGeom prst="rect">
            <a:avLst/>
          </a:prstGeom>
          <a:noFill/>
          <a:ln>
            <a:noFill/>
          </a:ln>
        </p:spPr>
        <p:txBody>
          <a:bodyPr spcFirstLastPara="1" wrap="square" lIns="0" tIns="34275" rIns="68575" bIns="34275" anchor="ctr" anchorCtr="0">
            <a:normAutofit/>
          </a:bodyPr>
          <a:lstStyle>
            <a:lvl1pPr lvl="0" algn="l" rtl="0">
              <a:lnSpc>
                <a:spcPct val="90000"/>
              </a:lnSpc>
              <a:spcBef>
                <a:spcPts val="0"/>
              </a:spcBef>
              <a:spcAft>
                <a:spcPts val="0"/>
              </a:spcAft>
              <a:buClr>
                <a:srgbClr val="01123F"/>
              </a:buClr>
              <a:buSzPts val="1400"/>
              <a:buNone/>
              <a:defRPr b="0" i="0">
                <a:solidFill>
                  <a:srgbClr val="01123F"/>
                </a:solidFill>
                <a:latin typeface="DM Sans" pitchFamily="2" charset="77"/>
              </a:defRPr>
            </a:lvl1pPr>
            <a:lvl2pPr lvl="1" rtl="0">
              <a:spcBef>
                <a:spcPts val="0"/>
              </a:spcBef>
              <a:spcAft>
                <a:spcPts val="0"/>
              </a:spcAft>
              <a:buClr>
                <a:srgbClr val="01123F"/>
              </a:buClr>
              <a:buSzPts val="1100"/>
              <a:buNone/>
              <a:defRPr>
                <a:solidFill>
                  <a:srgbClr val="01123F"/>
                </a:solidFill>
              </a:defRPr>
            </a:lvl2pPr>
            <a:lvl3pPr lvl="2" rtl="0">
              <a:spcBef>
                <a:spcPts val="0"/>
              </a:spcBef>
              <a:spcAft>
                <a:spcPts val="0"/>
              </a:spcAft>
              <a:buClr>
                <a:srgbClr val="01123F"/>
              </a:buClr>
              <a:buSzPts val="1100"/>
              <a:buNone/>
              <a:defRPr>
                <a:solidFill>
                  <a:srgbClr val="01123F"/>
                </a:solidFill>
              </a:defRPr>
            </a:lvl3pPr>
            <a:lvl4pPr lvl="3" rtl="0">
              <a:spcBef>
                <a:spcPts val="0"/>
              </a:spcBef>
              <a:spcAft>
                <a:spcPts val="0"/>
              </a:spcAft>
              <a:buClr>
                <a:srgbClr val="01123F"/>
              </a:buClr>
              <a:buSzPts val="1100"/>
              <a:buNone/>
              <a:defRPr>
                <a:solidFill>
                  <a:srgbClr val="01123F"/>
                </a:solidFill>
              </a:defRPr>
            </a:lvl4pPr>
            <a:lvl5pPr lvl="4" rtl="0">
              <a:spcBef>
                <a:spcPts val="0"/>
              </a:spcBef>
              <a:spcAft>
                <a:spcPts val="0"/>
              </a:spcAft>
              <a:buClr>
                <a:srgbClr val="01123F"/>
              </a:buClr>
              <a:buSzPts val="1100"/>
              <a:buNone/>
              <a:defRPr>
                <a:solidFill>
                  <a:srgbClr val="01123F"/>
                </a:solidFill>
              </a:defRPr>
            </a:lvl5pPr>
            <a:lvl6pPr lvl="5" rtl="0">
              <a:spcBef>
                <a:spcPts val="0"/>
              </a:spcBef>
              <a:spcAft>
                <a:spcPts val="0"/>
              </a:spcAft>
              <a:buClr>
                <a:srgbClr val="01123F"/>
              </a:buClr>
              <a:buSzPts val="1100"/>
              <a:buNone/>
              <a:defRPr>
                <a:solidFill>
                  <a:srgbClr val="01123F"/>
                </a:solidFill>
              </a:defRPr>
            </a:lvl6pPr>
            <a:lvl7pPr lvl="6" rtl="0">
              <a:spcBef>
                <a:spcPts val="0"/>
              </a:spcBef>
              <a:spcAft>
                <a:spcPts val="0"/>
              </a:spcAft>
              <a:buClr>
                <a:srgbClr val="01123F"/>
              </a:buClr>
              <a:buSzPts val="1100"/>
              <a:buNone/>
              <a:defRPr>
                <a:solidFill>
                  <a:srgbClr val="01123F"/>
                </a:solidFill>
              </a:defRPr>
            </a:lvl7pPr>
            <a:lvl8pPr lvl="7" rtl="0">
              <a:spcBef>
                <a:spcPts val="0"/>
              </a:spcBef>
              <a:spcAft>
                <a:spcPts val="0"/>
              </a:spcAft>
              <a:buClr>
                <a:srgbClr val="01123F"/>
              </a:buClr>
              <a:buSzPts val="1100"/>
              <a:buNone/>
              <a:defRPr>
                <a:solidFill>
                  <a:srgbClr val="01123F"/>
                </a:solidFill>
              </a:defRPr>
            </a:lvl8pPr>
            <a:lvl9pPr lvl="8" rtl="0">
              <a:spcBef>
                <a:spcPts val="0"/>
              </a:spcBef>
              <a:spcAft>
                <a:spcPts val="0"/>
              </a:spcAft>
              <a:buClr>
                <a:srgbClr val="01123F"/>
              </a:buClr>
              <a:buSzPts val="1100"/>
              <a:buNone/>
              <a:defRPr>
                <a:solidFill>
                  <a:srgbClr val="01123F"/>
                </a:solidFill>
              </a:defRPr>
            </a:lvl9pPr>
          </a:lstStyle>
          <a:p>
            <a:endParaRPr/>
          </a:p>
        </p:txBody>
      </p:sp>
      <p:sp>
        <p:nvSpPr>
          <p:cNvPr id="188" name="Google Shape;188;p35"/>
          <p:cNvSpPr txBox="1">
            <a:spLocks noGrp="1"/>
          </p:cNvSpPr>
          <p:nvPr>
            <p:ph type="dt" idx="10"/>
          </p:nvPr>
        </p:nvSpPr>
        <p:spPr>
          <a:xfrm>
            <a:off x="4206875" y="8267677"/>
            <a:ext cx="1858854" cy="475774"/>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35"/>
          <p:cNvSpPr txBox="1">
            <a:spLocks noGrp="1"/>
          </p:cNvSpPr>
          <p:nvPr>
            <p:ph type="sldNum" idx="12"/>
          </p:nvPr>
        </p:nvSpPr>
        <p:spPr>
          <a:xfrm>
            <a:off x="1084792"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extLst>
      <p:ext uri="{BB962C8B-B14F-4D97-AF65-F5344CB8AC3E}">
        <p14:creationId xmlns:p14="http://schemas.microsoft.com/office/powerpoint/2010/main" val="1060558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b="0" i="0">
                <a:solidFill>
                  <a:srgbClr val="0254EC"/>
                </a:solidFill>
                <a:latin typeface="DM Sans" pitchFamily="2" charset="77"/>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p:txBody>
          <a:bodyPr/>
          <a:lstStyle>
            <a:lvl1pPr>
              <a:defRPr b="0" i="0">
                <a:latin typeface="DM Sans" pitchFamily="2" charset="77"/>
              </a:defRPr>
            </a:lvl1pPr>
            <a:lvl2pPr marL="0" indent="0">
              <a:buFont typeface="Arial" panose="020B0604020202020204" pitchFamily="34" charset="0"/>
              <a:buNone/>
              <a:defRPr b="0" i="0">
                <a:latin typeface="DM Sans" pitchFamily="2" charset="77"/>
              </a:defRPr>
            </a:lvl2pPr>
          </a:lstStyle>
          <a:p>
            <a:pPr lvl="0"/>
            <a:r>
              <a:rPr lang="en-US"/>
              <a:t>Click to edit Master text styles</a:t>
            </a:r>
          </a:p>
          <a:p>
            <a:pPr lvl="1"/>
            <a:r>
              <a:rPr lang="en-US"/>
              <a:t>Add text here</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11/9/23</a:t>
            </a:fld>
            <a:endParaRPr lang="en-IL"/>
          </a:p>
        </p:txBody>
      </p:sp>
      <p:sp>
        <p:nvSpPr>
          <p:cNvPr id="5" name="Footer Placeholder 4">
            <a:extLst>
              <a:ext uri="{FF2B5EF4-FFF2-40B4-BE49-F238E27FC236}">
                <a16:creationId xmlns:a16="http://schemas.microsoft.com/office/drawing/2014/main" id="{57472FCF-E2BF-483B-A31F-A21304194395}"/>
              </a:ext>
            </a:extLst>
          </p:cNvPr>
          <p:cNvSpPr>
            <a:spLocks noGrp="1"/>
          </p:cNvSpPr>
          <p:nvPr>
            <p:ph type="ftr" sz="quarter" idx="11"/>
          </p:nvPr>
        </p:nvSpPr>
        <p:spPr>
          <a:xfrm>
            <a:off x="5258594" y="8280912"/>
            <a:ext cx="5357813" cy="475677"/>
          </a:xfrm>
          <a:prstGeom prst="rect">
            <a:avLst/>
          </a:prstGeom>
        </p:spPr>
        <p:txBody>
          <a:bodyPr/>
          <a:lstStyle/>
          <a:p>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147648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A0288B9-BF22-F947-A7CE-C0551252372A}" type="datetime1">
              <a:rPr lang="en-US" smtClean="0"/>
              <a:t>11/9/23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F3AD708-D0D1-0642-AE3B-C3E51B1798B6}" type="datetime1">
              <a:rPr lang="en-US" smtClean="0"/>
              <a:t>11/9/23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63381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age Divider_Pl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26864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564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Blue_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027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Blue_Right_Confidential">
    <p:spTree>
      <p:nvGrpSpPr>
        <p:cNvPr id="1" name=""/>
        <p:cNvGrpSpPr/>
        <p:nvPr/>
      </p:nvGrpSpPr>
      <p:grpSpPr>
        <a:xfrm>
          <a:off x="0" y="0"/>
          <a:ext cx="0" cy="0"/>
          <a:chOff x="0" y="0"/>
          <a:chExt cx="0" cy="0"/>
        </a:xfrm>
      </p:grpSpPr>
      <p:sp>
        <p:nvSpPr>
          <p:cNvPr id="2" name="Google Shape;12;p28">
            <a:extLst>
              <a:ext uri="{FF2B5EF4-FFF2-40B4-BE49-F238E27FC236}">
                <a16:creationId xmlns:a16="http://schemas.microsoft.com/office/drawing/2014/main" id="{FBB1C3E7-2CB1-F5C4-8D60-FE1126CD242B}"/>
              </a:ext>
            </a:extLst>
          </p:cNvPr>
          <p:cNvSpPr txBox="1"/>
          <p:nvPr userDrawn="1"/>
        </p:nvSpPr>
        <p:spPr>
          <a:xfrm>
            <a:off x="592159" y="8353237"/>
            <a:ext cx="2989063" cy="19434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63" b="0" i="0" u="none" strike="noStrike" cap="none">
                <a:solidFill>
                  <a:schemeClr val="bg1"/>
                </a:solidFill>
                <a:latin typeface="DM Sans" pitchFamily="2" charset="77"/>
                <a:ea typeface="DM Sans 14pt"/>
                <a:cs typeface="DM Sans 14pt"/>
                <a:sym typeface="DM Sans"/>
              </a:rPr>
              <a:t>Wiz Confidential</a:t>
            </a:r>
            <a:r>
              <a:rPr lang="en-US" sz="1263" b="0" i="0">
                <a:solidFill>
                  <a:schemeClr val="bg1"/>
                </a:solidFill>
                <a:latin typeface="DM Sans" pitchFamily="2" charset="77"/>
                <a:ea typeface="DM Sans 14pt"/>
                <a:cs typeface="DM Sans 14pt"/>
                <a:sym typeface="DM Sans"/>
              </a:rPr>
              <a:t> </a:t>
            </a:r>
            <a:r>
              <a:rPr lang="en-US" sz="1263" b="0" i="0" u="none" strike="noStrike" cap="none">
                <a:solidFill>
                  <a:schemeClr val="bg1"/>
                </a:solidFill>
                <a:latin typeface="DM Sans" pitchFamily="2" charset="77"/>
                <a:ea typeface="DM Sans 14pt"/>
                <a:cs typeface="DM Sans 14pt"/>
                <a:sym typeface="DM Sans"/>
              </a:rPr>
              <a:t>Information </a:t>
            </a:r>
            <a:endParaRPr sz="1263" b="0" i="0" u="none" strike="noStrike" cap="none">
              <a:solidFill>
                <a:schemeClr val="bg1"/>
              </a:solidFill>
              <a:latin typeface="DM Sans" pitchFamily="2" charset="77"/>
              <a:ea typeface="DM Sans 14pt"/>
              <a:cs typeface="DM Sans 14pt"/>
              <a:sym typeface="DM Sans"/>
            </a:endParaRPr>
          </a:p>
        </p:txBody>
      </p:sp>
      <p:sp>
        <p:nvSpPr>
          <p:cNvPr id="4" name="Google Shape;12;p28">
            <a:extLst>
              <a:ext uri="{FF2B5EF4-FFF2-40B4-BE49-F238E27FC236}">
                <a16:creationId xmlns:a16="http://schemas.microsoft.com/office/drawing/2014/main" id="{10BFEB3B-5DA5-53A6-B989-260BAB689E46}"/>
              </a:ext>
            </a:extLst>
          </p:cNvPr>
          <p:cNvSpPr txBox="1"/>
          <p:nvPr userDrawn="1"/>
        </p:nvSpPr>
        <p:spPr>
          <a:xfrm>
            <a:off x="602601" y="8355169"/>
            <a:ext cx="2989063" cy="19434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63" b="0" i="0" u="none" strike="noStrike" cap="none">
                <a:solidFill>
                  <a:srgbClr val="D1CECE"/>
                </a:solidFill>
                <a:latin typeface="DM Sans" pitchFamily="2" charset="77"/>
                <a:ea typeface="DM Sans 14pt"/>
                <a:cs typeface="DM Sans 14pt"/>
                <a:sym typeface="DM Sans"/>
              </a:rPr>
              <a:t>Wiz Confidential</a:t>
            </a:r>
            <a:r>
              <a:rPr lang="en-US" sz="1263" b="0" i="0">
                <a:solidFill>
                  <a:srgbClr val="D1CECE"/>
                </a:solidFill>
                <a:latin typeface="DM Sans" pitchFamily="2" charset="77"/>
                <a:ea typeface="DM Sans 14pt"/>
                <a:cs typeface="DM Sans 14pt"/>
                <a:sym typeface="DM Sans"/>
              </a:rPr>
              <a:t> </a:t>
            </a:r>
            <a:r>
              <a:rPr lang="en-US" sz="1263" b="0" i="0" u="none" strike="noStrike" cap="none">
                <a:solidFill>
                  <a:srgbClr val="D1CECE"/>
                </a:solidFill>
                <a:latin typeface="DM Sans" pitchFamily="2" charset="77"/>
                <a:ea typeface="DM Sans 14pt"/>
                <a:cs typeface="DM Sans 14pt"/>
                <a:sym typeface="DM Sans"/>
              </a:rPr>
              <a:t>Information </a:t>
            </a:r>
            <a:endParaRPr sz="1263" b="0" i="0" u="none" strike="noStrike" cap="none">
              <a:solidFill>
                <a:srgbClr val="D1CECE"/>
              </a:solidFill>
              <a:latin typeface="DM Sans" pitchFamily="2" charset="77"/>
              <a:ea typeface="DM Sans 14pt"/>
              <a:cs typeface="DM Sans 14pt"/>
              <a:sym typeface="DM Sans"/>
            </a:endParaRPr>
          </a:p>
        </p:txBody>
      </p:sp>
    </p:spTree>
    <p:extLst>
      <p:ext uri="{BB962C8B-B14F-4D97-AF65-F5344CB8AC3E}">
        <p14:creationId xmlns:p14="http://schemas.microsoft.com/office/powerpoint/2010/main" val="2936249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203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0"/>
        <p:cNvGrpSpPr/>
        <p:nvPr/>
      </p:nvGrpSpPr>
      <p:grpSpPr>
        <a:xfrm>
          <a:off x="0" y="0"/>
          <a:ext cx="0" cy="0"/>
          <a:chOff x="0" y="0"/>
          <a:chExt cx="0" cy="0"/>
        </a:xfrm>
      </p:grpSpPr>
      <p:sp>
        <p:nvSpPr>
          <p:cNvPr id="221" name="Google Shape;221;p40"/>
          <p:cNvSpPr/>
          <p:nvPr/>
        </p:nvSpPr>
        <p:spPr>
          <a:xfrm>
            <a:off x="0" y="0"/>
            <a:ext cx="15875000" cy="8934450"/>
          </a:xfrm>
          <a:prstGeom prst="rect">
            <a:avLst/>
          </a:prstGeom>
          <a:solidFill>
            <a:srgbClr val="014FF7"/>
          </a:solidFill>
          <a:ln>
            <a:noFill/>
          </a:ln>
        </p:spPr>
        <p:txBody>
          <a:bodyPr spcFirstLastPara="1" wrap="square" lIns="118990" tIns="59473" rIns="118990" bIns="59473" anchor="ctr" anchorCtr="0">
            <a:noAutofit/>
          </a:bodyPr>
          <a:lstStyle/>
          <a:p>
            <a:pPr marL="0" marR="0" lvl="0" indent="0" algn="ctr" rtl="0">
              <a:spcBef>
                <a:spcPts val="0"/>
              </a:spcBef>
              <a:spcAft>
                <a:spcPts val="0"/>
              </a:spcAft>
              <a:buNone/>
            </a:pPr>
            <a:endParaRPr sz="2430" b="0" i="0">
              <a:solidFill>
                <a:schemeClr val="lt1"/>
              </a:solidFill>
              <a:latin typeface="Helvetica Neue"/>
              <a:ea typeface="Helvetica Neue"/>
              <a:cs typeface="Helvetica Neue"/>
              <a:sym typeface="Helvetica Neue"/>
            </a:endParaRPr>
          </a:p>
        </p:txBody>
      </p:sp>
      <p:sp>
        <p:nvSpPr>
          <p:cNvPr id="222" name="Google Shape;222;p40"/>
          <p:cNvSpPr txBox="1">
            <a:spLocks noGrp="1"/>
          </p:cNvSpPr>
          <p:nvPr>
            <p:ph type="ctrTitle"/>
          </p:nvPr>
        </p:nvSpPr>
        <p:spPr>
          <a:xfrm>
            <a:off x="701147" y="3881729"/>
            <a:ext cx="13070313" cy="1170937"/>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700"/>
              <a:buFont typeface="Helvetica Neue"/>
              <a:buNone/>
              <a:defRPr sz="4686">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 name="Google Shape;223;p40"/>
          <p:cNvSpPr txBox="1">
            <a:spLocks noGrp="1"/>
          </p:cNvSpPr>
          <p:nvPr>
            <p:ph type="sldNum" idx="12"/>
          </p:nvPr>
        </p:nvSpPr>
        <p:spPr>
          <a:xfrm>
            <a:off x="899583"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2082" b="1">
                <a:solidFill>
                  <a:schemeClr val="lt1"/>
                </a:solidFill>
                <a:latin typeface="Helvetica Neue"/>
                <a:ea typeface="Helvetica Neue"/>
                <a:cs typeface="Helvetica Neue"/>
                <a:sym typeface="Helvetica Neue"/>
              </a:defRPr>
            </a:lvl1pPr>
            <a:lvl2pPr marL="0" lvl="1" indent="0" algn="ctr" rtl="0">
              <a:spcBef>
                <a:spcPts val="0"/>
              </a:spcBef>
              <a:buNone/>
              <a:defRPr sz="2082" b="1">
                <a:solidFill>
                  <a:schemeClr val="lt1"/>
                </a:solidFill>
                <a:latin typeface="Helvetica Neue"/>
                <a:ea typeface="Helvetica Neue"/>
                <a:cs typeface="Helvetica Neue"/>
                <a:sym typeface="Helvetica Neue"/>
              </a:defRPr>
            </a:lvl2pPr>
            <a:lvl3pPr marL="0" lvl="2" indent="0" algn="ctr" rtl="0">
              <a:spcBef>
                <a:spcPts val="0"/>
              </a:spcBef>
              <a:buNone/>
              <a:defRPr sz="2082" b="1">
                <a:solidFill>
                  <a:schemeClr val="lt1"/>
                </a:solidFill>
                <a:latin typeface="Helvetica Neue"/>
                <a:ea typeface="Helvetica Neue"/>
                <a:cs typeface="Helvetica Neue"/>
                <a:sym typeface="Helvetica Neue"/>
              </a:defRPr>
            </a:lvl3pPr>
            <a:lvl4pPr marL="0" lvl="3" indent="0" algn="ctr" rtl="0">
              <a:spcBef>
                <a:spcPts val="0"/>
              </a:spcBef>
              <a:buNone/>
              <a:defRPr sz="2082" b="1">
                <a:solidFill>
                  <a:schemeClr val="lt1"/>
                </a:solidFill>
                <a:latin typeface="Helvetica Neue"/>
                <a:ea typeface="Helvetica Neue"/>
                <a:cs typeface="Helvetica Neue"/>
                <a:sym typeface="Helvetica Neue"/>
              </a:defRPr>
            </a:lvl4pPr>
            <a:lvl5pPr marL="0" lvl="4" indent="0" algn="ctr" rtl="0">
              <a:spcBef>
                <a:spcPts val="0"/>
              </a:spcBef>
              <a:buNone/>
              <a:defRPr sz="2082" b="1">
                <a:solidFill>
                  <a:schemeClr val="lt1"/>
                </a:solidFill>
                <a:latin typeface="Helvetica Neue"/>
                <a:ea typeface="Helvetica Neue"/>
                <a:cs typeface="Helvetica Neue"/>
                <a:sym typeface="Helvetica Neue"/>
              </a:defRPr>
            </a:lvl5pPr>
            <a:lvl6pPr marL="0" lvl="5" indent="0" algn="ctr" rtl="0">
              <a:spcBef>
                <a:spcPts val="0"/>
              </a:spcBef>
              <a:buNone/>
              <a:defRPr sz="2082" b="1">
                <a:solidFill>
                  <a:schemeClr val="lt1"/>
                </a:solidFill>
                <a:latin typeface="Helvetica Neue"/>
                <a:ea typeface="Helvetica Neue"/>
                <a:cs typeface="Helvetica Neue"/>
                <a:sym typeface="Helvetica Neue"/>
              </a:defRPr>
            </a:lvl6pPr>
            <a:lvl7pPr marL="0" lvl="6" indent="0" algn="ctr" rtl="0">
              <a:spcBef>
                <a:spcPts val="0"/>
              </a:spcBef>
              <a:buNone/>
              <a:defRPr sz="2082" b="1">
                <a:solidFill>
                  <a:schemeClr val="lt1"/>
                </a:solidFill>
                <a:latin typeface="Helvetica Neue"/>
                <a:ea typeface="Helvetica Neue"/>
                <a:cs typeface="Helvetica Neue"/>
                <a:sym typeface="Helvetica Neue"/>
              </a:defRPr>
            </a:lvl7pPr>
            <a:lvl8pPr marL="0" lvl="7" indent="0" algn="ctr" rtl="0">
              <a:spcBef>
                <a:spcPts val="0"/>
              </a:spcBef>
              <a:buNone/>
              <a:defRPr sz="2082" b="1">
                <a:solidFill>
                  <a:schemeClr val="lt1"/>
                </a:solidFill>
                <a:latin typeface="Helvetica Neue"/>
                <a:ea typeface="Helvetica Neue"/>
                <a:cs typeface="Helvetica Neue"/>
                <a:sym typeface="Helvetica Neue"/>
              </a:defRPr>
            </a:lvl8pPr>
            <a:lvl9pPr marL="0" lvl="8" indent="0" algn="ctr" rtl="0">
              <a:spcBef>
                <a:spcPts val="0"/>
              </a:spcBef>
              <a:buNone/>
              <a:defRPr sz="2082" b="1">
                <a:solidFill>
                  <a:schemeClr val="lt1"/>
                </a:solidFill>
                <a:latin typeface="Helvetica Neue"/>
                <a:ea typeface="Helvetica Neue"/>
                <a:cs typeface="Helvetica Neue"/>
                <a:sym typeface="Helvetica Neue"/>
              </a:defRPr>
            </a:lvl9pPr>
          </a:lstStyle>
          <a:p>
            <a:fld id="{00000000-1234-1234-1234-123412341234}" type="slidenum">
              <a:rPr lang="en" smtClean="0"/>
              <a:pPr/>
              <a:t>‹#›</a:t>
            </a:fld>
            <a:endParaRPr lang="en"/>
          </a:p>
        </p:txBody>
      </p:sp>
      <p:pic>
        <p:nvPicPr>
          <p:cNvPr id="224" name="Google Shape;224;p40"/>
          <p:cNvPicPr preferRelativeResize="0"/>
          <p:nvPr/>
        </p:nvPicPr>
        <p:blipFill rotWithShape="1">
          <a:blip r:embed="rId2">
            <a:alphaModFix/>
          </a:blip>
          <a:srcRect/>
          <a:stretch/>
        </p:blipFill>
        <p:spPr>
          <a:xfrm>
            <a:off x="14406496" y="8310290"/>
            <a:ext cx="731797" cy="361886"/>
          </a:xfrm>
          <a:prstGeom prst="rect">
            <a:avLst/>
          </a:prstGeom>
          <a:noFill/>
          <a:ln>
            <a:noFill/>
          </a:ln>
        </p:spPr>
      </p:pic>
    </p:spTree>
    <p:extLst>
      <p:ext uri="{BB962C8B-B14F-4D97-AF65-F5344CB8AC3E}">
        <p14:creationId xmlns:p14="http://schemas.microsoft.com/office/powerpoint/2010/main" val="520184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757905" y="509044"/>
            <a:ext cx="13692188" cy="729034"/>
          </a:xfrm>
          <a:prstGeom prst="rect">
            <a:avLst/>
          </a:prstGeom>
          <a:noFill/>
          <a:ln>
            <a:noFill/>
          </a:ln>
        </p:spPr>
        <p:txBody>
          <a:bodyPr spcFirstLastPara="1" wrap="square" lIns="0" tIns="34275" rIns="68575" bIns="34275" anchor="ctr" anchorCtr="0">
            <a:normAutofit/>
          </a:bodyPr>
          <a:lstStyle>
            <a:lvl1pPr lvl="0" algn="l" rtl="0">
              <a:lnSpc>
                <a:spcPct val="90000"/>
              </a:lnSpc>
              <a:spcBef>
                <a:spcPts val="0"/>
              </a:spcBef>
              <a:spcAft>
                <a:spcPts val="0"/>
              </a:spcAft>
              <a:buClr>
                <a:srgbClr val="01123F"/>
              </a:buClr>
              <a:buSzPts val="1400"/>
              <a:buNone/>
              <a:defRPr>
                <a:solidFill>
                  <a:srgbClr val="01123F"/>
                </a:solidFill>
              </a:defRPr>
            </a:lvl1pPr>
            <a:lvl2pPr lvl="1" rtl="0">
              <a:spcBef>
                <a:spcPts val="0"/>
              </a:spcBef>
              <a:spcAft>
                <a:spcPts val="0"/>
              </a:spcAft>
              <a:buClr>
                <a:srgbClr val="01123F"/>
              </a:buClr>
              <a:buSzPts val="1100"/>
              <a:buNone/>
              <a:defRPr>
                <a:solidFill>
                  <a:srgbClr val="01123F"/>
                </a:solidFill>
              </a:defRPr>
            </a:lvl2pPr>
            <a:lvl3pPr lvl="2" rtl="0">
              <a:spcBef>
                <a:spcPts val="0"/>
              </a:spcBef>
              <a:spcAft>
                <a:spcPts val="0"/>
              </a:spcAft>
              <a:buClr>
                <a:srgbClr val="01123F"/>
              </a:buClr>
              <a:buSzPts val="1100"/>
              <a:buNone/>
              <a:defRPr>
                <a:solidFill>
                  <a:srgbClr val="01123F"/>
                </a:solidFill>
              </a:defRPr>
            </a:lvl3pPr>
            <a:lvl4pPr lvl="3" rtl="0">
              <a:spcBef>
                <a:spcPts val="0"/>
              </a:spcBef>
              <a:spcAft>
                <a:spcPts val="0"/>
              </a:spcAft>
              <a:buClr>
                <a:srgbClr val="01123F"/>
              </a:buClr>
              <a:buSzPts val="1100"/>
              <a:buNone/>
              <a:defRPr>
                <a:solidFill>
                  <a:srgbClr val="01123F"/>
                </a:solidFill>
              </a:defRPr>
            </a:lvl4pPr>
            <a:lvl5pPr lvl="4" rtl="0">
              <a:spcBef>
                <a:spcPts val="0"/>
              </a:spcBef>
              <a:spcAft>
                <a:spcPts val="0"/>
              </a:spcAft>
              <a:buClr>
                <a:srgbClr val="01123F"/>
              </a:buClr>
              <a:buSzPts val="1100"/>
              <a:buNone/>
              <a:defRPr>
                <a:solidFill>
                  <a:srgbClr val="01123F"/>
                </a:solidFill>
              </a:defRPr>
            </a:lvl5pPr>
            <a:lvl6pPr lvl="5" rtl="0">
              <a:spcBef>
                <a:spcPts val="0"/>
              </a:spcBef>
              <a:spcAft>
                <a:spcPts val="0"/>
              </a:spcAft>
              <a:buClr>
                <a:srgbClr val="01123F"/>
              </a:buClr>
              <a:buSzPts val="1100"/>
              <a:buNone/>
              <a:defRPr>
                <a:solidFill>
                  <a:srgbClr val="01123F"/>
                </a:solidFill>
              </a:defRPr>
            </a:lvl6pPr>
            <a:lvl7pPr lvl="6" rtl="0">
              <a:spcBef>
                <a:spcPts val="0"/>
              </a:spcBef>
              <a:spcAft>
                <a:spcPts val="0"/>
              </a:spcAft>
              <a:buClr>
                <a:srgbClr val="01123F"/>
              </a:buClr>
              <a:buSzPts val="1100"/>
              <a:buNone/>
              <a:defRPr>
                <a:solidFill>
                  <a:srgbClr val="01123F"/>
                </a:solidFill>
              </a:defRPr>
            </a:lvl7pPr>
            <a:lvl8pPr lvl="7" rtl="0">
              <a:spcBef>
                <a:spcPts val="0"/>
              </a:spcBef>
              <a:spcAft>
                <a:spcPts val="0"/>
              </a:spcAft>
              <a:buClr>
                <a:srgbClr val="01123F"/>
              </a:buClr>
              <a:buSzPts val="1100"/>
              <a:buNone/>
              <a:defRPr>
                <a:solidFill>
                  <a:srgbClr val="01123F"/>
                </a:solidFill>
              </a:defRPr>
            </a:lvl8pPr>
            <a:lvl9pPr lvl="8" rtl="0">
              <a:spcBef>
                <a:spcPts val="0"/>
              </a:spcBef>
              <a:spcAft>
                <a:spcPts val="0"/>
              </a:spcAft>
              <a:buClr>
                <a:srgbClr val="01123F"/>
              </a:buClr>
              <a:buSzPts val="1100"/>
              <a:buNone/>
              <a:defRPr>
                <a:solidFill>
                  <a:srgbClr val="01123F"/>
                </a:solidFill>
              </a:defRPr>
            </a:lvl9pPr>
          </a:lstStyle>
          <a:p>
            <a:endParaRPr/>
          </a:p>
        </p:txBody>
      </p:sp>
      <p:sp>
        <p:nvSpPr>
          <p:cNvPr id="188" name="Google Shape;188;p35"/>
          <p:cNvSpPr txBox="1">
            <a:spLocks noGrp="1"/>
          </p:cNvSpPr>
          <p:nvPr>
            <p:ph type="dt" idx="10"/>
          </p:nvPr>
        </p:nvSpPr>
        <p:spPr>
          <a:xfrm>
            <a:off x="4206875" y="8267677"/>
            <a:ext cx="1858854" cy="475774"/>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35"/>
          <p:cNvSpPr txBox="1">
            <a:spLocks noGrp="1"/>
          </p:cNvSpPr>
          <p:nvPr>
            <p:ph type="sldNum" idx="12"/>
          </p:nvPr>
        </p:nvSpPr>
        <p:spPr>
          <a:xfrm>
            <a:off x="1084792"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5006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p:cSld name="2_Title Slide">
    <p:spTree>
      <p:nvGrpSpPr>
        <p:cNvPr id="1" name="Shape 220"/>
        <p:cNvGrpSpPr/>
        <p:nvPr/>
      </p:nvGrpSpPr>
      <p:grpSpPr>
        <a:xfrm>
          <a:off x="0" y="0"/>
          <a:ext cx="0" cy="0"/>
          <a:chOff x="0" y="0"/>
          <a:chExt cx="0" cy="0"/>
        </a:xfrm>
      </p:grpSpPr>
      <p:sp>
        <p:nvSpPr>
          <p:cNvPr id="221" name="Google Shape;221;p40"/>
          <p:cNvSpPr/>
          <p:nvPr/>
        </p:nvSpPr>
        <p:spPr>
          <a:xfrm>
            <a:off x="0" y="0"/>
            <a:ext cx="15875000" cy="8934450"/>
          </a:xfrm>
          <a:prstGeom prst="rect">
            <a:avLst/>
          </a:prstGeom>
          <a:solidFill>
            <a:srgbClr val="014FF7"/>
          </a:solidFill>
          <a:ln>
            <a:noFill/>
          </a:ln>
        </p:spPr>
        <p:txBody>
          <a:bodyPr spcFirstLastPara="1" wrap="square" lIns="119053" tIns="59505" rIns="119053" bIns="59505" anchor="ctr" anchorCtr="0">
            <a:noAutofit/>
          </a:bodyPr>
          <a:lstStyle/>
          <a:p>
            <a:pPr marL="0" marR="0" lvl="0" indent="0" algn="ctr" rtl="0">
              <a:spcBef>
                <a:spcPts val="0"/>
              </a:spcBef>
              <a:spcAft>
                <a:spcPts val="0"/>
              </a:spcAft>
              <a:buNone/>
            </a:pPr>
            <a:endParaRPr sz="2431" b="0" i="0">
              <a:solidFill>
                <a:schemeClr val="lt1"/>
              </a:solidFill>
              <a:latin typeface="Helvetica Neue"/>
              <a:ea typeface="Helvetica Neue"/>
              <a:cs typeface="Helvetica Neue"/>
              <a:sym typeface="Helvetica Neue"/>
            </a:endParaRPr>
          </a:p>
        </p:txBody>
      </p:sp>
      <p:sp>
        <p:nvSpPr>
          <p:cNvPr id="222" name="Google Shape;222;p40"/>
          <p:cNvSpPr txBox="1">
            <a:spLocks noGrp="1"/>
          </p:cNvSpPr>
          <p:nvPr>
            <p:ph type="ctrTitle"/>
          </p:nvPr>
        </p:nvSpPr>
        <p:spPr>
          <a:xfrm>
            <a:off x="701146" y="3881729"/>
            <a:ext cx="13070313" cy="1170937"/>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700"/>
              <a:buFont typeface="Helvetica Neue"/>
              <a:buNone/>
              <a:defRPr sz="4688">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 name="Google Shape;223;p40"/>
          <p:cNvSpPr txBox="1">
            <a:spLocks noGrp="1"/>
          </p:cNvSpPr>
          <p:nvPr>
            <p:ph type="sldNum" idx="12"/>
          </p:nvPr>
        </p:nvSpPr>
        <p:spPr>
          <a:xfrm>
            <a:off x="899583"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2083" b="1">
                <a:solidFill>
                  <a:schemeClr val="lt1"/>
                </a:solidFill>
                <a:latin typeface="Helvetica Neue"/>
                <a:ea typeface="Helvetica Neue"/>
                <a:cs typeface="Helvetica Neue"/>
                <a:sym typeface="Helvetica Neue"/>
              </a:defRPr>
            </a:lvl1pPr>
            <a:lvl2pPr marL="0" lvl="1" indent="0" algn="ctr" rtl="0">
              <a:spcBef>
                <a:spcPts val="0"/>
              </a:spcBef>
              <a:buNone/>
              <a:defRPr sz="2083" b="1">
                <a:solidFill>
                  <a:schemeClr val="lt1"/>
                </a:solidFill>
                <a:latin typeface="Helvetica Neue"/>
                <a:ea typeface="Helvetica Neue"/>
                <a:cs typeface="Helvetica Neue"/>
                <a:sym typeface="Helvetica Neue"/>
              </a:defRPr>
            </a:lvl2pPr>
            <a:lvl3pPr marL="0" lvl="2" indent="0" algn="ctr" rtl="0">
              <a:spcBef>
                <a:spcPts val="0"/>
              </a:spcBef>
              <a:buNone/>
              <a:defRPr sz="2083" b="1">
                <a:solidFill>
                  <a:schemeClr val="lt1"/>
                </a:solidFill>
                <a:latin typeface="Helvetica Neue"/>
                <a:ea typeface="Helvetica Neue"/>
                <a:cs typeface="Helvetica Neue"/>
                <a:sym typeface="Helvetica Neue"/>
              </a:defRPr>
            </a:lvl3pPr>
            <a:lvl4pPr marL="0" lvl="3" indent="0" algn="ctr" rtl="0">
              <a:spcBef>
                <a:spcPts val="0"/>
              </a:spcBef>
              <a:buNone/>
              <a:defRPr sz="2083" b="1">
                <a:solidFill>
                  <a:schemeClr val="lt1"/>
                </a:solidFill>
                <a:latin typeface="Helvetica Neue"/>
                <a:ea typeface="Helvetica Neue"/>
                <a:cs typeface="Helvetica Neue"/>
                <a:sym typeface="Helvetica Neue"/>
              </a:defRPr>
            </a:lvl4pPr>
            <a:lvl5pPr marL="0" lvl="4" indent="0" algn="ctr" rtl="0">
              <a:spcBef>
                <a:spcPts val="0"/>
              </a:spcBef>
              <a:buNone/>
              <a:defRPr sz="2083" b="1">
                <a:solidFill>
                  <a:schemeClr val="lt1"/>
                </a:solidFill>
                <a:latin typeface="Helvetica Neue"/>
                <a:ea typeface="Helvetica Neue"/>
                <a:cs typeface="Helvetica Neue"/>
                <a:sym typeface="Helvetica Neue"/>
              </a:defRPr>
            </a:lvl5pPr>
            <a:lvl6pPr marL="0" lvl="5" indent="0" algn="ctr" rtl="0">
              <a:spcBef>
                <a:spcPts val="0"/>
              </a:spcBef>
              <a:buNone/>
              <a:defRPr sz="2083" b="1">
                <a:solidFill>
                  <a:schemeClr val="lt1"/>
                </a:solidFill>
                <a:latin typeface="Helvetica Neue"/>
                <a:ea typeface="Helvetica Neue"/>
                <a:cs typeface="Helvetica Neue"/>
                <a:sym typeface="Helvetica Neue"/>
              </a:defRPr>
            </a:lvl6pPr>
            <a:lvl7pPr marL="0" lvl="6" indent="0" algn="ctr" rtl="0">
              <a:spcBef>
                <a:spcPts val="0"/>
              </a:spcBef>
              <a:buNone/>
              <a:defRPr sz="2083" b="1">
                <a:solidFill>
                  <a:schemeClr val="lt1"/>
                </a:solidFill>
                <a:latin typeface="Helvetica Neue"/>
                <a:ea typeface="Helvetica Neue"/>
                <a:cs typeface="Helvetica Neue"/>
                <a:sym typeface="Helvetica Neue"/>
              </a:defRPr>
            </a:lvl7pPr>
            <a:lvl8pPr marL="0" lvl="7" indent="0" algn="ctr" rtl="0">
              <a:spcBef>
                <a:spcPts val="0"/>
              </a:spcBef>
              <a:buNone/>
              <a:defRPr sz="2083" b="1">
                <a:solidFill>
                  <a:schemeClr val="lt1"/>
                </a:solidFill>
                <a:latin typeface="Helvetica Neue"/>
                <a:ea typeface="Helvetica Neue"/>
                <a:cs typeface="Helvetica Neue"/>
                <a:sym typeface="Helvetica Neue"/>
              </a:defRPr>
            </a:lvl8pPr>
            <a:lvl9pPr marL="0" lvl="8" indent="0" algn="ctr" rtl="0">
              <a:spcBef>
                <a:spcPts val="0"/>
              </a:spcBef>
              <a:buNone/>
              <a:defRPr sz="2083" b="1">
                <a:solidFill>
                  <a:schemeClr val="lt1"/>
                </a:solidFill>
                <a:latin typeface="Helvetica Neue"/>
                <a:ea typeface="Helvetica Neue"/>
                <a:cs typeface="Helvetica Neue"/>
                <a:sym typeface="Helvetica Neue"/>
              </a:defRPr>
            </a:lvl9pPr>
          </a:lstStyle>
          <a:p>
            <a:fld id="{00000000-1234-1234-1234-123412341234}" type="slidenum">
              <a:rPr lang="en" smtClean="0"/>
              <a:pPr/>
              <a:t>‹#›</a:t>
            </a:fld>
            <a:endParaRPr lang="en"/>
          </a:p>
        </p:txBody>
      </p:sp>
      <p:pic>
        <p:nvPicPr>
          <p:cNvPr id="224" name="Google Shape;224;p40"/>
          <p:cNvPicPr preferRelativeResize="0"/>
          <p:nvPr/>
        </p:nvPicPr>
        <p:blipFill rotWithShape="1">
          <a:blip r:embed="rId2">
            <a:alphaModFix/>
          </a:blip>
          <a:srcRect/>
          <a:stretch/>
        </p:blipFill>
        <p:spPr>
          <a:xfrm>
            <a:off x="14406496" y="8310290"/>
            <a:ext cx="731797" cy="361886"/>
          </a:xfrm>
          <a:prstGeom prst="rect">
            <a:avLst/>
          </a:prstGeom>
          <a:noFill/>
          <a:ln>
            <a:noFill/>
          </a:ln>
        </p:spPr>
      </p:pic>
    </p:spTree>
    <p:extLst>
      <p:ext uri="{BB962C8B-B14F-4D97-AF65-F5344CB8AC3E}">
        <p14:creationId xmlns:p14="http://schemas.microsoft.com/office/powerpoint/2010/main" val="1384398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757905" y="509044"/>
            <a:ext cx="13692188" cy="729034"/>
          </a:xfrm>
          <a:prstGeom prst="rect">
            <a:avLst/>
          </a:prstGeom>
          <a:noFill/>
          <a:ln>
            <a:noFill/>
          </a:ln>
        </p:spPr>
        <p:txBody>
          <a:bodyPr spcFirstLastPara="1" wrap="square" lIns="0" tIns="34275" rIns="68575" bIns="34275" anchor="ctr" anchorCtr="0">
            <a:normAutofit/>
          </a:bodyPr>
          <a:lstStyle>
            <a:lvl1pPr lvl="0" algn="l" rtl="0">
              <a:lnSpc>
                <a:spcPct val="90000"/>
              </a:lnSpc>
              <a:spcBef>
                <a:spcPts val="0"/>
              </a:spcBef>
              <a:spcAft>
                <a:spcPts val="0"/>
              </a:spcAft>
              <a:buClr>
                <a:srgbClr val="01123F"/>
              </a:buClr>
              <a:buSzPts val="1400"/>
              <a:buNone/>
              <a:defRPr>
                <a:solidFill>
                  <a:srgbClr val="01123F"/>
                </a:solidFill>
              </a:defRPr>
            </a:lvl1pPr>
            <a:lvl2pPr lvl="1" rtl="0">
              <a:spcBef>
                <a:spcPts val="0"/>
              </a:spcBef>
              <a:spcAft>
                <a:spcPts val="0"/>
              </a:spcAft>
              <a:buClr>
                <a:srgbClr val="01123F"/>
              </a:buClr>
              <a:buSzPts val="1100"/>
              <a:buNone/>
              <a:defRPr>
                <a:solidFill>
                  <a:srgbClr val="01123F"/>
                </a:solidFill>
              </a:defRPr>
            </a:lvl2pPr>
            <a:lvl3pPr lvl="2" rtl="0">
              <a:spcBef>
                <a:spcPts val="0"/>
              </a:spcBef>
              <a:spcAft>
                <a:spcPts val="0"/>
              </a:spcAft>
              <a:buClr>
                <a:srgbClr val="01123F"/>
              </a:buClr>
              <a:buSzPts val="1100"/>
              <a:buNone/>
              <a:defRPr>
                <a:solidFill>
                  <a:srgbClr val="01123F"/>
                </a:solidFill>
              </a:defRPr>
            </a:lvl3pPr>
            <a:lvl4pPr lvl="3" rtl="0">
              <a:spcBef>
                <a:spcPts val="0"/>
              </a:spcBef>
              <a:spcAft>
                <a:spcPts val="0"/>
              </a:spcAft>
              <a:buClr>
                <a:srgbClr val="01123F"/>
              </a:buClr>
              <a:buSzPts val="1100"/>
              <a:buNone/>
              <a:defRPr>
                <a:solidFill>
                  <a:srgbClr val="01123F"/>
                </a:solidFill>
              </a:defRPr>
            </a:lvl4pPr>
            <a:lvl5pPr lvl="4" rtl="0">
              <a:spcBef>
                <a:spcPts val="0"/>
              </a:spcBef>
              <a:spcAft>
                <a:spcPts val="0"/>
              </a:spcAft>
              <a:buClr>
                <a:srgbClr val="01123F"/>
              </a:buClr>
              <a:buSzPts val="1100"/>
              <a:buNone/>
              <a:defRPr>
                <a:solidFill>
                  <a:srgbClr val="01123F"/>
                </a:solidFill>
              </a:defRPr>
            </a:lvl5pPr>
            <a:lvl6pPr lvl="5" rtl="0">
              <a:spcBef>
                <a:spcPts val="0"/>
              </a:spcBef>
              <a:spcAft>
                <a:spcPts val="0"/>
              </a:spcAft>
              <a:buClr>
                <a:srgbClr val="01123F"/>
              </a:buClr>
              <a:buSzPts val="1100"/>
              <a:buNone/>
              <a:defRPr>
                <a:solidFill>
                  <a:srgbClr val="01123F"/>
                </a:solidFill>
              </a:defRPr>
            </a:lvl6pPr>
            <a:lvl7pPr lvl="6" rtl="0">
              <a:spcBef>
                <a:spcPts val="0"/>
              </a:spcBef>
              <a:spcAft>
                <a:spcPts val="0"/>
              </a:spcAft>
              <a:buClr>
                <a:srgbClr val="01123F"/>
              </a:buClr>
              <a:buSzPts val="1100"/>
              <a:buNone/>
              <a:defRPr>
                <a:solidFill>
                  <a:srgbClr val="01123F"/>
                </a:solidFill>
              </a:defRPr>
            </a:lvl7pPr>
            <a:lvl8pPr lvl="7" rtl="0">
              <a:spcBef>
                <a:spcPts val="0"/>
              </a:spcBef>
              <a:spcAft>
                <a:spcPts val="0"/>
              </a:spcAft>
              <a:buClr>
                <a:srgbClr val="01123F"/>
              </a:buClr>
              <a:buSzPts val="1100"/>
              <a:buNone/>
              <a:defRPr>
                <a:solidFill>
                  <a:srgbClr val="01123F"/>
                </a:solidFill>
              </a:defRPr>
            </a:lvl8pPr>
            <a:lvl9pPr lvl="8" rtl="0">
              <a:spcBef>
                <a:spcPts val="0"/>
              </a:spcBef>
              <a:spcAft>
                <a:spcPts val="0"/>
              </a:spcAft>
              <a:buClr>
                <a:srgbClr val="01123F"/>
              </a:buClr>
              <a:buSzPts val="1100"/>
              <a:buNone/>
              <a:defRPr>
                <a:solidFill>
                  <a:srgbClr val="01123F"/>
                </a:solidFill>
              </a:defRPr>
            </a:lvl9pPr>
          </a:lstStyle>
          <a:p>
            <a:endParaRPr/>
          </a:p>
        </p:txBody>
      </p:sp>
      <p:sp>
        <p:nvSpPr>
          <p:cNvPr id="188" name="Google Shape;188;p35"/>
          <p:cNvSpPr txBox="1">
            <a:spLocks noGrp="1"/>
          </p:cNvSpPr>
          <p:nvPr>
            <p:ph type="dt" idx="10"/>
          </p:nvPr>
        </p:nvSpPr>
        <p:spPr>
          <a:xfrm>
            <a:off x="4206875" y="8267677"/>
            <a:ext cx="1858854" cy="475774"/>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35"/>
          <p:cNvSpPr txBox="1">
            <a:spLocks noGrp="1"/>
          </p:cNvSpPr>
          <p:nvPr>
            <p:ph type="sldNum" idx="12"/>
          </p:nvPr>
        </p:nvSpPr>
        <p:spPr>
          <a:xfrm>
            <a:off x="1084792"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409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94067" y="2054923"/>
            <a:ext cx="6908387" cy="589673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178895" y="2054923"/>
            <a:ext cx="6908387" cy="589673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8673745-9C91-E142-8190-625267F412F6}" type="datetime1">
              <a:rPr lang="en-US" smtClean="0"/>
              <a:t>11/9/23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5F2-FE0C-4129-9CC7-327A79F11E31}"/>
              </a:ext>
            </a:extLst>
          </p:cNvPr>
          <p:cNvSpPr>
            <a:spLocks noGrp="1"/>
          </p:cNvSpPr>
          <p:nvPr>
            <p:ph type="title" hasCustomPrompt="1"/>
          </p:nvPr>
        </p:nvSpPr>
        <p:spPr/>
        <p:txBody>
          <a:bodyPr/>
          <a:lstStyle>
            <a:lvl1pPr>
              <a:defRPr>
                <a:solidFill>
                  <a:srgbClr val="0254EC"/>
                </a:solidFill>
              </a:defRPr>
            </a:lvl1pPr>
          </a:lstStyle>
          <a:p>
            <a:r>
              <a:rPr lang="en-US"/>
              <a:t>Text Here</a:t>
            </a:r>
            <a:endParaRPr lang="en-IL"/>
          </a:p>
        </p:txBody>
      </p:sp>
      <p:sp>
        <p:nvSpPr>
          <p:cNvPr id="3" name="Content Placeholder 2">
            <a:extLst>
              <a:ext uri="{FF2B5EF4-FFF2-40B4-BE49-F238E27FC236}">
                <a16:creationId xmlns:a16="http://schemas.microsoft.com/office/drawing/2014/main" id="{750D1AF4-9418-4A17-A399-85CEA31651E9}"/>
              </a:ext>
            </a:extLst>
          </p:cNvPr>
          <p:cNvSpPr>
            <a:spLocks noGrp="1"/>
          </p:cNvSpPr>
          <p:nvPr>
            <p:ph idx="1"/>
          </p:nvPr>
        </p:nvSpPr>
        <p:spPr/>
        <p:txBody>
          <a:bodyPr/>
          <a:lstStyle>
            <a:lvl2pPr marL="0" indent="0">
              <a:buFont typeface="Arial" panose="020B0604020202020204" pitchFamily="34" charset="0"/>
              <a:buNone/>
              <a:defRPr/>
            </a:lvl2pPr>
          </a:lstStyle>
          <a:p>
            <a:pPr lvl="0"/>
            <a:r>
              <a:rPr lang="en-US"/>
              <a:t>Click to edit Master text styles</a:t>
            </a:r>
          </a:p>
          <a:p>
            <a:pPr lvl="1"/>
            <a:r>
              <a:rPr lang="en-US"/>
              <a:t>Add text here</a:t>
            </a:r>
          </a:p>
        </p:txBody>
      </p:sp>
      <p:sp>
        <p:nvSpPr>
          <p:cNvPr id="4" name="Date Placeholder 3">
            <a:extLst>
              <a:ext uri="{FF2B5EF4-FFF2-40B4-BE49-F238E27FC236}">
                <a16:creationId xmlns:a16="http://schemas.microsoft.com/office/drawing/2014/main" id="{FF1C2F1D-7B33-45D3-8E17-0896CF17DFE9}"/>
              </a:ext>
            </a:extLst>
          </p:cNvPr>
          <p:cNvSpPr>
            <a:spLocks noGrp="1"/>
          </p:cNvSpPr>
          <p:nvPr>
            <p:ph type="dt" sz="half" idx="10"/>
          </p:nvPr>
        </p:nvSpPr>
        <p:spPr/>
        <p:txBody>
          <a:bodyPr/>
          <a:lstStyle/>
          <a:p>
            <a:fld id="{578BE2CF-40BE-4FEE-8311-0534F6AB521E}" type="datetimeFigureOut">
              <a:rPr lang="en-IL" smtClean="0"/>
              <a:t>11/9/23</a:t>
            </a:fld>
            <a:endParaRPr lang="en-IL"/>
          </a:p>
        </p:txBody>
      </p:sp>
      <p:sp>
        <p:nvSpPr>
          <p:cNvPr id="5" name="Footer Placeholder 4">
            <a:extLst>
              <a:ext uri="{FF2B5EF4-FFF2-40B4-BE49-F238E27FC236}">
                <a16:creationId xmlns:a16="http://schemas.microsoft.com/office/drawing/2014/main" id="{57472FCF-E2BF-483B-A31F-A21304194395}"/>
              </a:ext>
            </a:extLst>
          </p:cNvPr>
          <p:cNvSpPr>
            <a:spLocks noGrp="1"/>
          </p:cNvSpPr>
          <p:nvPr>
            <p:ph type="ftr" sz="quarter" idx="11"/>
          </p:nvPr>
        </p:nvSpPr>
        <p:spPr>
          <a:xfrm>
            <a:off x="5258594" y="8280912"/>
            <a:ext cx="5357813" cy="475677"/>
          </a:xfrm>
          <a:prstGeom prst="rect">
            <a:avLst/>
          </a:prstGeom>
        </p:spPr>
        <p:txBody>
          <a:bodyPr/>
          <a:lstStyle/>
          <a:p>
            <a:endParaRPr lang="en-IL"/>
          </a:p>
        </p:txBody>
      </p:sp>
      <p:sp>
        <p:nvSpPr>
          <p:cNvPr id="6" name="Slide Number Placeholder 5">
            <a:extLst>
              <a:ext uri="{FF2B5EF4-FFF2-40B4-BE49-F238E27FC236}">
                <a16:creationId xmlns:a16="http://schemas.microsoft.com/office/drawing/2014/main" id="{AB210960-FF63-4861-9BAF-6F0329FEE0DF}"/>
              </a:ext>
            </a:extLst>
          </p:cNvPr>
          <p:cNvSpPr>
            <a:spLocks noGrp="1"/>
          </p:cNvSpPr>
          <p:nvPr>
            <p:ph type="sldNum" sz="quarter" idx="12"/>
          </p:nvPr>
        </p:nvSpPr>
        <p:spPr/>
        <p:txBody>
          <a:bodyPr/>
          <a:lstStyle/>
          <a:p>
            <a:fld id="{712F0AA1-B41E-453C-AA68-A0FBC7A44F75}" type="slidenum">
              <a:rPr lang="en-IL" smtClean="0"/>
              <a:t>‹#›</a:t>
            </a:fld>
            <a:endParaRPr lang="en-IL"/>
          </a:p>
        </p:txBody>
      </p:sp>
    </p:spTree>
    <p:extLst>
      <p:ext uri="{BB962C8B-B14F-4D97-AF65-F5344CB8AC3E}">
        <p14:creationId xmlns:p14="http://schemas.microsoft.com/office/powerpoint/2010/main" val="846416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F3AD708-D0D1-0642-AE3B-C3E51B1798B6}" type="datetime1">
              <a:rPr lang="en-US" smtClean="0"/>
              <a:t>11/9/23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77677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Half Blue_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247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4"/>
        <p:cNvGrpSpPr/>
        <p:nvPr/>
      </p:nvGrpSpPr>
      <p:grpSpPr>
        <a:xfrm>
          <a:off x="0" y="0"/>
          <a:ext cx="0" cy="0"/>
          <a:chOff x="0" y="0"/>
          <a:chExt cx="0" cy="0"/>
        </a:xfrm>
      </p:grpSpPr>
      <p:sp>
        <p:nvSpPr>
          <p:cNvPr id="25" name="Google Shape;25;p31"/>
          <p:cNvSpPr txBox="1">
            <a:spLocks noGrp="1"/>
          </p:cNvSpPr>
          <p:nvPr>
            <p:ph type="title"/>
          </p:nvPr>
        </p:nvSpPr>
        <p:spPr>
          <a:xfrm>
            <a:off x="1091406" y="780110"/>
            <a:ext cx="13692188" cy="729034"/>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254EC"/>
              </a:buClr>
              <a:buSzPts val="2300"/>
              <a:buFont typeface="Helvetica Neue"/>
              <a:buNone/>
              <a:defRPr>
                <a:solidFill>
                  <a:srgbClr val="0254EC"/>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 name="Google Shape;26;p31"/>
          <p:cNvSpPr txBox="1">
            <a:spLocks noGrp="1"/>
          </p:cNvSpPr>
          <p:nvPr>
            <p:ph type="body" idx="1"/>
          </p:nvPr>
        </p:nvSpPr>
        <p:spPr>
          <a:xfrm>
            <a:off x="1091406" y="2073950"/>
            <a:ext cx="13692188" cy="5668647"/>
          </a:xfrm>
          <a:prstGeom prst="rect">
            <a:avLst/>
          </a:prstGeom>
          <a:noFill/>
          <a:ln>
            <a:noFill/>
          </a:ln>
        </p:spPr>
        <p:txBody>
          <a:bodyPr spcFirstLastPara="1" wrap="square" lIns="68575" tIns="34275" rIns="68575" bIns="34275" anchor="t" anchorCtr="0">
            <a:normAutofit/>
          </a:bodyPr>
          <a:lstStyle>
            <a:lvl1pPr marL="793721" lvl="0" indent="-396859" algn="l">
              <a:lnSpc>
                <a:spcPct val="90000"/>
              </a:lnSpc>
              <a:spcBef>
                <a:spcPts val="1389"/>
              </a:spcBef>
              <a:spcAft>
                <a:spcPts val="0"/>
              </a:spcAft>
              <a:buClr>
                <a:srgbClr val="3F3F3F"/>
              </a:buClr>
              <a:buSzPts val="1400"/>
              <a:buNone/>
              <a:defRPr/>
            </a:lvl1pPr>
            <a:lvl2pPr marL="1587442" lvl="1" indent="-396859" algn="l">
              <a:lnSpc>
                <a:spcPct val="90000"/>
              </a:lnSpc>
              <a:spcBef>
                <a:spcPts val="694"/>
              </a:spcBef>
              <a:spcAft>
                <a:spcPts val="0"/>
              </a:spcAft>
              <a:buClr>
                <a:srgbClr val="3F3F3F"/>
              </a:buClr>
              <a:buSzPts val="900"/>
              <a:buFont typeface="Arial"/>
              <a:buNone/>
              <a:defRPr/>
            </a:lvl2pPr>
            <a:lvl3pPr marL="2381162" lvl="2" indent="-396859" algn="l">
              <a:lnSpc>
                <a:spcPct val="90000"/>
              </a:lnSpc>
              <a:spcBef>
                <a:spcPts val="694"/>
              </a:spcBef>
              <a:spcAft>
                <a:spcPts val="0"/>
              </a:spcAft>
              <a:buClr>
                <a:schemeClr val="dk1"/>
              </a:buClr>
              <a:buSzPts val="1400"/>
              <a:buNone/>
              <a:defRPr/>
            </a:lvl3pPr>
            <a:lvl4pPr marL="3174882" lvl="3" indent="-396859" algn="l">
              <a:lnSpc>
                <a:spcPct val="90000"/>
              </a:lnSpc>
              <a:spcBef>
                <a:spcPts val="694"/>
              </a:spcBef>
              <a:spcAft>
                <a:spcPts val="0"/>
              </a:spcAft>
              <a:buClr>
                <a:schemeClr val="dk1"/>
              </a:buClr>
              <a:buSzPts val="1400"/>
              <a:buNone/>
              <a:defRPr/>
            </a:lvl4pPr>
            <a:lvl5pPr marL="3968603" lvl="4" indent="-396859" algn="l">
              <a:lnSpc>
                <a:spcPct val="90000"/>
              </a:lnSpc>
              <a:spcBef>
                <a:spcPts val="694"/>
              </a:spcBef>
              <a:spcAft>
                <a:spcPts val="0"/>
              </a:spcAft>
              <a:buClr>
                <a:schemeClr val="dk1"/>
              </a:buClr>
              <a:buSzPts val="1400"/>
              <a:buNone/>
              <a:defRPr/>
            </a:lvl5pPr>
            <a:lvl6pPr marL="4762324" lvl="5" indent="-551195" algn="l">
              <a:lnSpc>
                <a:spcPct val="90000"/>
              </a:lnSpc>
              <a:spcBef>
                <a:spcPts val="694"/>
              </a:spcBef>
              <a:spcAft>
                <a:spcPts val="0"/>
              </a:spcAft>
              <a:buClr>
                <a:schemeClr val="dk1"/>
              </a:buClr>
              <a:buSzPts val="1400"/>
              <a:buChar char="•"/>
              <a:defRPr/>
            </a:lvl6pPr>
            <a:lvl7pPr marL="5556044" lvl="6" indent="-551195" algn="l">
              <a:lnSpc>
                <a:spcPct val="90000"/>
              </a:lnSpc>
              <a:spcBef>
                <a:spcPts val="694"/>
              </a:spcBef>
              <a:spcAft>
                <a:spcPts val="0"/>
              </a:spcAft>
              <a:buClr>
                <a:schemeClr val="dk1"/>
              </a:buClr>
              <a:buSzPts val="1400"/>
              <a:buChar char="•"/>
              <a:defRPr/>
            </a:lvl7pPr>
            <a:lvl8pPr marL="6349765" lvl="7" indent="-551195" algn="l">
              <a:lnSpc>
                <a:spcPct val="90000"/>
              </a:lnSpc>
              <a:spcBef>
                <a:spcPts val="694"/>
              </a:spcBef>
              <a:spcAft>
                <a:spcPts val="0"/>
              </a:spcAft>
              <a:buClr>
                <a:schemeClr val="dk1"/>
              </a:buClr>
              <a:buSzPts val="1400"/>
              <a:buChar char="•"/>
              <a:defRPr/>
            </a:lvl8pPr>
            <a:lvl9pPr marL="7143485" lvl="8" indent="-551195" algn="l">
              <a:lnSpc>
                <a:spcPct val="90000"/>
              </a:lnSpc>
              <a:spcBef>
                <a:spcPts val="694"/>
              </a:spcBef>
              <a:spcAft>
                <a:spcPts val="0"/>
              </a:spcAft>
              <a:buClr>
                <a:schemeClr val="dk1"/>
              </a:buClr>
              <a:buSzPts val="1400"/>
              <a:buChar char="•"/>
              <a:defRPr/>
            </a:lvl9pPr>
          </a:lstStyle>
          <a:p>
            <a:endParaRPr/>
          </a:p>
        </p:txBody>
      </p:sp>
      <p:sp>
        <p:nvSpPr>
          <p:cNvPr id="27" name="Google Shape;27;p31"/>
          <p:cNvSpPr txBox="1">
            <a:spLocks noGrp="1"/>
          </p:cNvSpPr>
          <p:nvPr>
            <p:ph type="dt" idx="10"/>
          </p:nvPr>
        </p:nvSpPr>
        <p:spPr>
          <a:xfrm>
            <a:off x="4206875" y="8267677"/>
            <a:ext cx="1858854" cy="47577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910">
                <a:latin typeface="DM Sans" pitchFamily="2" charset="0"/>
              </a:defRPr>
            </a:lvl1pPr>
            <a:lvl2pPr lvl="1" algn="l">
              <a:spcBef>
                <a:spcPts val="0"/>
              </a:spcBef>
              <a:spcAft>
                <a:spcPts val="0"/>
              </a:spcAft>
              <a:buSzPts val="1100"/>
              <a:buNone/>
              <a:defRPr sz="1910"/>
            </a:lvl2pPr>
            <a:lvl3pPr lvl="2" algn="l">
              <a:spcBef>
                <a:spcPts val="0"/>
              </a:spcBef>
              <a:spcAft>
                <a:spcPts val="0"/>
              </a:spcAft>
              <a:buSzPts val="1100"/>
              <a:buNone/>
              <a:defRPr sz="1910"/>
            </a:lvl3pPr>
            <a:lvl4pPr lvl="3" algn="l">
              <a:spcBef>
                <a:spcPts val="0"/>
              </a:spcBef>
              <a:spcAft>
                <a:spcPts val="0"/>
              </a:spcAft>
              <a:buSzPts val="1100"/>
              <a:buNone/>
              <a:defRPr sz="1910"/>
            </a:lvl4pPr>
            <a:lvl5pPr lvl="4" algn="l">
              <a:spcBef>
                <a:spcPts val="0"/>
              </a:spcBef>
              <a:spcAft>
                <a:spcPts val="0"/>
              </a:spcAft>
              <a:buSzPts val="1100"/>
              <a:buNone/>
              <a:defRPr sz="1910"/>
            </a:lvl5pPr>
            <a:lvl6pPr lvl="5" algn="l">
              <a:spcBef>
                <a:spcPts val="0"/>
              </a:spcBef>
              <a:spcAft>
                <a:spcPts val="0"/>
              </a:spcAft>
              <a:buSzPts val="1100"/>
              <a:buNone/>
              <a:defRPr sz="1910"/>
            </a:lvl6pPr>
            <a:lvl7pPr lvl="6" algn="l">
              <a:spcBef>
                <a:spcPts val="0"/>
              </a:spcBef>
              <a:spcAft>
                <a:spcPts val="0"/>
              </a:spcAft>
              <a:buSzPts val="1100"/>
              <a:buNone/>
              <a:defRPr sz="1910"/>
            </a:lvl7pPr>
            <a:lvl8pPr lvl="7" algn="l">
              <a:spcBef>
                <a:spcPts val="0"/>
              </a:spcBef>
              <a:spcAft>
                <a:spcPts val="0"/>
              </a:spcAft>
              <a:buSzPts val="1100"/>
              <a:buNone/>
              <a:defRPr sz="1910"/>
            </a:lvl8pPr>
            <a:lvl9pPr lvl="8" algn="l">
              <a:spcBef>
                <a:spcPts val="0"/>
              </a:spcBef>
              <a:spcAft>
                <a:spcPts val="0"/>
              </a:spcAft>
              <a:buSzPts val="1100"/>
              <a:buNone/>
              <a:defRPr sz="1910"/>
            </a:lvl9pPr>
          </a:lstStyle>
          <a:p>
            <a:endParaRPr lang="en-US"/>
          </a:p>
        </p:txBody>
      </p:sp>
      <p:sp>
        <p:nvSpPr>
          <p:cNvPr id="28" name="Google Shape;28;p31"/>
          <p:cNvSpPr txBox="1">
            <a:spLocks noGrp="1"/>
          </p:cNvSpPr>
          <p:nvPr>
            <p:ph type="ftr" idx="11"/>
          </p:nvPr>
        </p:nvSpPr>
        <p:spPr>
          <a:xfrm>
            <a:off x="5258594" y="8280913"/>
            <a:ext cx="5357813" cy="47577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2431">
                <a:solidFill>
                  <a:schemeClr val="dk1"/>
                </a:solidFill>
                <a:latin typeface="Calibri"/>
                <a:ea typeface="Calibri"/>
                <a:cs typeface="Calibri"/>
                <a:sym typeface="Calibri"/>
              </a:defRPr>
            </a:lvl1pPr>
            <a:lvl2pPr marR="0" lvl="1" algn="l" rtl="0">
              <a:spcBef>
                <a:spcPts val="0"/>
              </a:spcBef>
              <a:spcAft>
                <a:spcPts val="0"/>
              </a:spcAft>
              <a:buSzPts val="1100"/>
              <a:buNone/>
              <a:defRPr sz="24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24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24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24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24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24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24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2431"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1084792" y="8280913"/>
            <a:ext cx="628646" cy="47577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1910">
                <a:latin typeface="DM Sans" pitchFamily="2" charset="0"/>
              </a:defRPr>
            </a:lvl1pPr>
            <a:lvl2pPr marL="0" lvl="1" indent="0" algn="ctr">
              <a:spcBef>
                <a:spcPts val="0"/>
              </a:spcBef>
              <a:buNone/>
              <a:defRPr sz="1910"/>
            </a:lvl2pPr>
            <a:lvl3pPr marL="0" lvl="2" indent="0" algn="ctr">
              <a:spcBef>
                <a:spcPts val="0"/>
              </a:spcBef>
              <a:buNone/>
              <a:defRPr sz="1910"/>
            </a:lvl3pPr>
            <a:lvl4pPr marL="0" lvl="3" indent="0" algn="ctr">
              <a:spcBef>
                <a:spcPts val="0"/>
              </a:spcBef>
              <a:buNone/>
              <a:defRPr sz="1910"/>
            </a:lvl4pPr>
            <a:lvl5pPr marL="0" lvl="4" indent="0" algn="ctr">
              <a:spcBef>
                <a:spcPts val="0"/>
              </a:spcBef>
              <a:buNone/>
              <a:defRPr sz="1910"/>
            </a:lvl5pPr>
            <a:lvl6pPr marL="0" lvl="5" indent="0" algn="ctr">
              <a:spcBef>
                <a:spcPts val="0"/>
              </a:spcBef>
              <a:buNone/>
              <a:defRPr sz="1910"/>
            </a:lvl6pPr>
            <a:lvl7pPr marL="0" lvl="6" indent="0" algn="ctr">
              <a:spcBef>
                <a:spcPts val="0"/>
              </a:spcBef>
              <a:buNone/>
              <a:defRPr sz="1910"/>
            </a:lvl7pPr>
            <a:lvl8pPr marL="0" lvl="7" indent="0" algn="ctr">
              <a:spcBef>
                <a:spcPts val="0"/>
              </a:spcBef>
              <a:buNone/>
              <a:defRPr sz="1910"/>
            </a:lvl8pPr>
            <a:lvl9pPr marL="0" lvl="8" indent="0" algn="ctr">
              <a:spcBef>
                <a:spcPts val="0"/>
              </a:spcBef>
              <a:buNone/>
              <a:defRPr sz="191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6148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F133826-B39C-824B-BC9F-A4DD678F7714}" type="datetime1">
              <a:rPr lang="en-US" smtClean="0"/>
              <a:t>11/9/23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F3AD708-D0D1-0642-AE3B-C3E51B1798B6}" type="datetime1">
              <a:rPr lang="en-US" smtClean="0"/>
              <a:t>11/9/23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56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138000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67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757905" y="509044"/>
            <a:ext cx="13692188" cy="729034"/>
          </a:xfrm>
          <a:prstGeom prst="rect">
            <a:avLst/>
          </a:prstGeom>
          <a:noFill/>
          <a:ln>
            <a:noFill/>
          </a:ln>
        </p:spPr>
        <p:txBody>
          <a:bodyPr spcFirstLastPara="1" wrap="square" lIns="0" tIns="34275" rIns="68575" bIns="34275" anchor="ctr" anchorCtr="0">
            <a:normAutofit/>
          </a:bodyPr>
          <a:lstStyle>
            <a:lvl1pPr lvl="0" algn="l" rtl="0">
              <a:lnSpc>
                <a:spcPct val="90000"/>
              </a:lnSpc>
              <a:spcBef>
                <a:spcPts val="0"/>
              </a:spcBef>
              <a:spcAft>
                <a:spcPts val="0"/>
              </a:spcAft>
              <a:buClr>
                <a:srgbClr val="01123F"/>
              </a:buClr>
              <a:buSzPts val="1400"/>
              <a:buNone/>
              <a:defRPr>
                <a:solidFill>
                  <a:srgbClr val="01123F"/>
                </a:solidFill>
              </a:defRPr>
            </a:lvl1pPr>
            <a:lvl2pPr lvl="1" rtl="0">
              <a:spcBef>
                <a:spcPts val="0"/>
              </a:spcBef>
              <a:spcAft>
                <a:spcPts val="0"/>
              </a:spcAft>
              <a:buClr>
                <a:srgbClr val="01123F"/>
              </a:buClr>
              <a:buSzPts val="1100"/>
              <a:buNone/>
              <a:defRPr>
                <a:solidFill>
                  <a:srgbClr val="01123F"/>
                </a:solidFill>
              </a:defRPr>
            </a:lvl2pPr>
            <a:lvl3pPr lvl="2" rtl="0">
              <a:spcBef>
                <a:spcPts val="0"/>
              </a:spcBef>
              <a:spcAft>
                <a:spcPts val="0"/>
              </a:spcAft>
              <a:buClr>
                <a:srgbClr val="01123F"/>
              </a:buClr>
              <a:buSzPts val="1100"/>
              <a:buNone/>
              <a:defRPr>
                <a:solidFill>
                  <a:srgbClr val="01123F"/>
                </a:solidFill>
              </a:defRPr>
            </a:lvl3pPr>
            <a:lvl4pPr lvl="3" rtl="0">
              <a:spcBef>
                <a:spcPts val="0"/>
              </a:spcBef>
              <a:spcAft>
                <a:spcPts val="0"/>
              </a:spcAft>
              <a:buClr>
                <a:srgbClr val="01123F"/>
              </a:buClr>
              <a:buSzPts val="1100"/>
              <a:buNone/>
              <a:defRPr>
                <a:solidFill>
                  <a:srgbClr val="01123F"/>
                </a:solidFill>
              </a:defRPr>
            </a:lvl4pPr>
            <a:lvl5pPr lvl="4" rtl="0">
              <a:spcBef>
                <a:spcPts val="0"/>
              </a:spcBef>
              <a:spcAft>
                <a:spcPts val="0"/>
              </a:spcAft>
              <a:buClr>
                <a:srgbClr val="01123F"/>
              </a:buClr>
              <a:buSzPts val="1100"/>
              <a:buNone/>
              <a:defRPr>
                <a:solidFill>
                  <a:srgbClr val="01123F"/>
                </a:solidFill>
              </a:defRPr>
            </a:lvl5pPr>
            <a:lvl6pPr lvl="5" rtl="0">
              <a:spcBef>
                <a:spcPts val="0"/>
              </a:spcBef>
              <a:spcAft>
                <a:spcPts val="0"/>
              </a:spcAft>
              <a:buClr>
                <a:srgbClr val="01123F"/>
              </a:buClr>
              <a:buSzPts val="1100"/>
              <a:buNone/>
              <a:defRPr>
                <a:solidFill>
                  <a:srgbClr val="01123F"/>
                </a:solidFill>
              </a:defRPr>
            </a:lvl6pPr>
            <a:lvl7pPr lvl="6" rtl="0">
              <a:spcBef>
                <a:spcPts val="0"/>
              </a:spcBef>
              <a:spcAft>
                <a:spcPts val="0"/>
              </a:spcAft>
              <a:buClr>
                <a:srgbClr val="01123F"/>
              </a:buClr>
              <a:buSzPts val="1100"/>
              <a:buNone/>
              <a:defRPr>
                <a:solidFill>
                  <a:srgbClr val="01123F"/>
                </a:solidFill>
              </a:defRPr>
            </a:lvl7pPr>
            <a:lvl8pPr lvl="7" rtl="0">
              <a:spcBef>
                <a:spcPts val="0"/>
              </a:spcBef>
              <a:spcAft>
                <a:spcPts val="0"/>
              </a:spcAft>
              <a:buClr>
                <a:srgbClr val="01123F"/>
              </a:buClr>
              <a:buSzPts val="1100"/>
              <a:buNone/>
              <a:defRPr>
                <a:solidFill>
                  <a:srgbClr val="01123F"/>
                </a:solidFill>
              </a:defRPr>
            </a:lvl8pPr>
            <a:lvl9pPr lvl="8" rtl="0">
              <a:spcBef>
                <a:spcPts val="0"/>
              </a:spcBef>
              <a:spcAft>
                <a:spcPts val="0"/>
              </a:spcAft>
              <a:buClr>
                <a:srgbClr val="01123F"/>
              </a:buClr>
              <a:buSzPts val="1100"/>
              <a:buNone/>
              <a:defRPr>
                <a:solidFill>
                  <a:srgbClr val="01123F"/>
                </a:solidFill>
              </a:defRPr>
            </a:lvl9pPr>
          </a:lstStyle>
          <a:p>
            <a:endParaRPr/>
          </a:p>
        </p:txBody>
      </p:sp>
      <p:sp>
        <p:nvSpPr>
          <p:cNvPr id="188" name="Google Shape;188;p35"/>
          <p:cNvSpPr txBox="1">
            <a:spLocks noGrp="1"/>
          </p:cNvSpPr>
          <p:nvPr>
            <p:ph type="dt" idx="10"/>
          </p:nvPr>
        </p:nvSpPr>
        <p:spPr>
          <a:xfrm>
            <a:off x="4206875" y="8267677"/>
            <a:ext cx="1858854" cy="475774"/>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35"/>
          <p:cNvSpPr txBox="1">
            <a:spLocks noGrp="1"/>
          </p:cNvSpPr>
          <p:nvPr>
            <p:ph type="sldNum" idx="12"/>
          </p:nvPr>
        </p:nvSpPr>
        <p:spPr>
          <a:xfrm>
            <a:off x="1084792" y="8280913"/>
            <a:ext cx="628646" cy="475774"/>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9727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3.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png"/><Relationship Id="rId5" Type="http://schemas.openxmlformats.org/officeDocument/2006/relationships/slideLayout" Target="../slideLayouts/slideLayout29.xml"/><Relationship Id="rId10" Type="http://schemas.openxmlformats.org/officeDocument/2006/relationships/theme" Target="../theme/theme6.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5876269" cy="8930640"/>
          </a:xfrm>
          <a:custGeom>
            <a:avLst/>
            <a:gdLst/>
            <a:ahLst/>
            <a:cxnLst/>
            <a:rect l="l" t="t" r="r" b="b"/>
            <a:pathLst>
              <a:path w="15876269" h="8930640">
                <a:moveTo>
                  <a:pt x="15875897" y="0"/>
                </a:moveTo>
                <a:lnTo>
                  <a:pt x="0" y="0"/>
                </a:lnTo>
                <a:lnTo>
                  <a:pt x="0" y="8930192"/>
                </a:lnTo>
                <a:lnTo>
                  <a:pt x="15875897" y="8930192"/>
                </a:lnTo>
                <a:lnTo>
                  <a:pt x="15875897" y="0"/>
                </a:lnTo>
                <a:close/>
              </a:path>
            </a:pathLst>
          </a:custGeom>
          <a:solidFill>
            <a:srgbClr val="0058EB"/>
          </a:solidFill>
        </p:spPr>
        <p:txBody>
          <a:bodyPr wrap="square" lIns="0" tIns="0" rIns="0" bIns="0" rtlCol="0"/>
          <a:lstStyle/>
          <a:p>
            <a:endParaRPr/>
          </a:p>
        </p:txBody>
      </p:sp>
      <p:sp>
        <p:nvSpPr>
          <p:cNvPr id="2" name="Holder 2"/>
          <p:cNvSpPr>
            <a:spLocks noGrp="1"/>
          </p:cNvSpPr>
          <p:nvPr>
            <p:ph type="title"/>
          </p:nvPr>
        </p:nvSpPr>
        <p:spPr>
          <a:xfrm>
            <a:off x="794067" y="357378"/>
            <a:ext cx="1429321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94067" y="2054923"/>
            <a:ext cx="1429321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399659" y="8309038"/>
            <a:ext cx="5082032" cy="44672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94067" y="8309038"/>
            <a:ext cx="3652710" cy="446722"/>
          </a:xfrm>
          <a:prstGeom prst="rect">
            <a:avLst/>
          </a:prstGeom>
        </p:spPr>
        <p:txBody>
          <a:bodyPr wrap="square" lIns="0" tIns="0" rIns="0" bIns="0">
            <a:spAutoFit/>
          </a:bodyPr>
          <a:lstStyle>
            <a:lvl1pPr algn="l">
              <a:defRPr>
                <a:solidFill>
                  <a:schemeClr val="tx1">
                    <a:tint val="75000"/>
                  </a:schemeClr>
                </a:solidFill>
              </a:defRPr>
            </a:lvl1pPr>
          </a:lstStyle>
          <a:p>
            <a:fld id="{23BFA195-F8EC-0348-A1C9-A0DBE129ED92}" type="datetime1">
              <a:rPr lang="en-US" smtClean="0"/>
              <a:t>11/9/23</a:t>
            </a:fld>
            <a:endParaRPr lang="en-US"/>
          </a:p>
        </p:txBody>
      </p:sp>
      <p:sp>
        <p:nvSpPr>
          <p:cNvPr id="6" name="Holder 6"/>
          <p:cNvSpPr>
            <a:spLocks noGrp="1"/>
          </p:cNvSpPr>
          <p:nvPr>
            <p:ph type="sldNum" sz="quarter" idx="7"/>
          </p:nvPr>
        </p:nvSpPr>
        <p:spPr>
          <a:xfrm>
            <a:off x="11434572" y="8309038"/>
            <a:ext cx="3652710" cy="44672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4580" r:id="rId6"/>
  </p:sldLayoutIdLst>
  <p:hf sldNum="0" hdr="0" ftr="0" dt="0"/>
  <p:txStyles>
    <p:titleStyle>
      <a:lvl1pPr>
        <a:defRPr b="0" i="0">
          <a:latin typeface="DM Sans" pitchFamily="2" charset="77"/>
          <a:ea typeface="+mj-ea"/>
          <a:cs typeface="+mj-cs"/>
        </a:defRPr>
      </a:lvl1pPr>
    </p:titleStyle>
    <p:bodyStyle>
      <a:lvl1pPr marL="0">
        <a:defRPr b="0" i="0">
          <a:latin typeface="DM Sans"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Google Shape;12;p28"/>
          <p:cNvSpPr txBox="1"/>
          <p:nvPr/>
        </p:nvSpPr>
        <p:spPr>
          <a:xfrm>
            <a:off x="662415" y="8350265"/>
            <a:ext cx="2989063" cy="18697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15" i="0" u="none" strike="noStrike" cap="none">
                <a:solidFill>
                  <a:srgbClr val="D0CECE"/>
                </a:solidFill>
                <a:latin typeface="DM Sans"/>
                <a:ea typeface="DM Sans"/>
                <a:cs typeface="DM Sans"/>
                <a:sym typeface="DM Sans"/>
              </a:rPr>
              <a:t>Wiz Confidential</a:t>
            </a:r>
            <a:r>
              <a:rPr lang="en-US" sz="1215">
                <a:solidFill>
                  <a:srgbClr val="D0CECE"/>
                </a:solidFill>
                <a:latin typeface="DM Sans"/>
                <a:ea typeface="DM Sans"/>
                <a:cs typeface="DM Sans"/>
                <a:sym typeface="DM Sans"/>
              </a:rPr>
              <a:t> </a:t>
            </a:r>
            <a:r>
              <a:rPr lang="en-US" sz="1215" i="0" u="none" strike="noStrike" cap="none">
                <a:solidFill>
                  <a:srgbClr val="D0CECE"/>
                </a:solidFill>
                <a:latin typeface="DM Sans"/>
                <a:ea typeface="DM Sans"/>
                <a:cs typeface="DM Sans"/>
                <a:sym typeface="DM Sans"/>
              </a:rPr>
              <a:t>Information </a:t>
            </a:r>
            <a:endParaRPr sz="1215" i="0" u="none" strike="noStrike" cap="none">
              <a:solidFill>
                <a:srgbClr val="D0CECE"/>
              </a:solidFill>
              <a:latin typeface="DM Sans"/>
              <a:ea typeface="DM Sans"/>
              <a:cs typeface="DM Sans"/>
              <a:sym typeface="DM Sans"/>
            </a:endParaRPr>
          </a:p>
        </p:txBody>
      </p:sp>
      <p:pic>
        <p:nvPicPr>
          <p:cNvPr id="13" name="Google Shape;13;p28"/>
          <p:cNvPicPr preferRelativeResize="0"/>
          <p:nvPr/>
        </p:nvPicPr>
        <p:blipFill>
          <a:blip r:embed="rId3">
            <a:alphaModFix/>
          </a:blip>
          <a:stretch>
            <a:fillRect/>
          </a:stretch>
        </p:blipFill>
        <p:spPr>
          <a:xfrm>
            <a:off x="14708119" y="8278416"/>
            <a:ext cx="539802" cy="258947"/>
          </a:xfrm>
          <a:prstGeom prst="rect">
            <a:avLst/>
          </a:prstGeom>
          <a:noFill/>
          <a:ln>
            <a:noFill/>
          </a:ln>
        </p:spPr>
      </p:pic>
      <p:sp>
        <p:nvSpPr>
          <p:cNvPr id="2" name="bg object 16">
            <a:extLst>
              <a:ext uri="{FF2B5EF4-FFF2-40B4-BE49-F238E27FC236}">
                <a16:creationId xmlns:a16="http://schemas.microsoft.com/office/drawing/2014/main" id="{5F55550C-8646-A2A8-F220-1A938D54D9E5}"/>
              </a:ext>
            </a:extLst>
          </p:cNvPr>
          <p:cNvSpPr/>
          <p:nvPr userDrawn="1"/>
        </p:nvSpPr>
        <p:spPr>
          <a:xfrm>
            <a:off x="0" y="1"/>
            <a:ext cx="15876270" cy="59562"/>
          </a:xfrm>
          <a:custGeom>
            <a:avLst/>
            <a:gdLst/>
            <a:ahLst/>
            <a:cxnLst/>
            <a:rect l="l" t="t" r="r" b="b"/>
            <a:pathLst>
              <a:path w="15876269" h="8930640">
                <a:moveTo>
                  <a:pt x="15875897" y="0"/>
                </a:moveTo>
                <a:lnTo>
                  <a:pt x="0" y="0"/>
                </a:lnTo>
                <a:lnTo>
                  <a:pt x="0" y="8930192"/>
                </a:lnTo>
                <a:lnTo>
                  <a:pt x="15875897" y="8930192"/>
                </a:lnTo>
                <a:lnTo>
                  <a:pt x="15875897" y="0"/>
                </a:lnTo>
                <a:close/>
              </a:path>
            </a:pathLst>
          </a:custGeom>
          <a:solidFill>
            <a:srgbClr val="0054EC"/>
          </a:solidFill>
        </p:spPr>
        <p:txBody>
          <a:bodyPr wrap="square" lIns="0" tIns="0" rIns="0" bIns="0" rtlCol="0"/>
          <a:lstStyle/>
          <a:p>
            <a:endParaRPr sz="1800"/>
          </a:p>
        </p:txBody>
      </p:sp>
      <p:sp>
        <p:nvSpPr>
          <p:cNvPr id="3" name="object 3">
            <a:extLst>
              <a:ext uri="{FF2B5EF4-FFF2-40B4-BE49-F238E27FC236}">
                <a16:creationId xmlns:a16="http://schemas.microsoft.com/office/drawing/2014/main" id="{18C7261E-E01E-2FFE-F0C8-AA5EA108F762}"/>
              </a:ext>
            </a:extLst>
          </p:cNvPr>
          <p:cNvSpPr/>
          <p:nvPr userDrawn="1"/>
        </p:nvSpPr>
        <p:spPr>
          <a:xfrm>
            <a:off x="4232" y="1"/>
            <a:ext cx="4599563" cy="8930639"/>
          </a:xfrm>
          <a:custGeom>
            <a:avLst/>
            <a:gdLst/>
            <a:ahLst/>
            <a:cxnLst/>
            <a:rect l="l" t="t" r="r" b="b"/>
            <a:pathLst>
              <a:path w="4110990" h="8930640">
                <a:moveTo>
                  <a:pt x="0" y="0"/>
                </a:moveTo>
                <a:lnTo>
                  <a:pt x="4110942" y="0"/>
                </a:lnTo>
                <a:lnTo>
                  <a:pt x="4110942" y="8930192"/>
                </a:lnTo>
                <a:lnTo>
                  <a:pt x="0" y="8930192"/>
                </a:lnTo>
                <a:lnTo>
                  <a:pt x="0" y="0"/>
                </a:lnTo>
                <a:close/>
              </a:path>
            </a:pathLst>
          </a:custGeom>
          <a:solidFill>
            <a:srgbClr val="0054EC"/>
          </a:solidFill>
        </p:spPr>
        <p:txBody>
          <a:bodyPr wrap="square" lIns="0" tIns="0" rIns="0" bIns="0" rtlCol="0"/>
          <a:lstStyle/>
          <a:p>
            <a:pPr defTabSz="913935"/>
            <a:endParaRPr sz="1800" kern="0">
              <a:solidFill>
                <a:sysClr val="windowText" lastClr="000000"/>
              </a:solidFill>
            </a:endParaRPr>
          </a:p>
        </p:txBody>
      </p:sp>
      <p:sp>
        <p:nvSpPr>
          <p:cNvPr id="11" name="Google Shape;12;p28">
            <a:extLst>
              <a:ext uri="{FF2B5EF4-FFF2-40B4-BE49-F238E27FC236}">
                <a16:creationId xmlns:a16="http://schemas.microsoft.com/office/drawing/2014/main" id="{19C1206E-11EA-6B9E-7A48-F71965F0C96E}"/>
              </a:ext>
            </a:extLst>
          </p:cNvPr>
          <p:cNvSpPr txBox="1"/>
          <p:nvPr userDrawn="1"/>
        </p:nvSpPr>
        <p:spPr>
          <a:xfrm>
            <a:off x="860853" y="8548808"/>
            <a:ext cx="2989063" cy="18697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15" i="0" u="none" strike="noStrike" cap="none">
                <a:solidFill>
                  <a:srgbClr val="D0CECE"/>
                </a:solidFill>
                <a:latin typeface="DM Sans"/>
                <a:ea typeface="DM Sans"/>
                <a:cs typeface="DM Sans"/>
                <a:sym typeface="DM Sans"/>
              </a:rPr>
              <a:t>Wiz Confidential</a:t>
            </a:r>
            <a:r>
              <a:rPr lang="en-US" sz="1215">
                <a:solidFill>
                  <a:srgbClr val="D0CECE"/>
                </a:solidFill>
                <a:latin typeface="DM Sans"/>
                <a:ea typeface="DM Sans"/>
                <a:cs typeface="DM Sans"/>
                <a:sym typeface="DM Sans"/>
              </a:rPr>
              <a:t> </a:t>
            </a:r>
            <a:r>
              <a:rPr lang="en-US" sz="1215" i="0" u="none" strike="noStrike" cap="none">
                <a:solidFill>
                  <a:srgbClr val="D0CECE"/>
                </a:solidFill>
                <a:latin typeface="DM Sans"/>
                <a:ea typeface="DM Sans"/>
                <a:cs typeface="DM Sans"/>
                <a:sym typeface="DM Sans"/>
              </a:rPr>
              <a:t>Information </a:t>
            </a:r>
            <a:endParaRPr sz="1215" i="0" u="none" strike="noStrike" cap="none">
              <a:solidFill>
                <a:srgbClr val="D0CECE"/>
              </a:solidFill>
              <a:latin typeface="DM Sans"/>
              <a:ea typeface="DM Sans"/>
              <a:cs typeface="DM Sans"/>
              <a:sym typeface="DM Sans"/>
            </a:endParaRPr>
          </a:p>
        </p:txBody>
      </p:sp>
    </p:spTree>
    <p:extLst>
      <p:ext uri="{BB962C8B-B14F-4D97-AF65-F5344CB8AC3E}">
        <p14:creationId xmlns:p14="http://schemas.microsoft.com/office/powerpoint/2010/main" val="440953619"/>
      </p:ext>
    </p:extLst>
  </p:cSld>
  <p:clrMap bg1="lt1" tx1="dk1" bg2="dk2" tx2="lt2" accent1="accent1" accent2="accent2" accent3="accent3" accent4="accent4" accent5="accent5" accent6="accent6" hlink="hlink" folHlink="folHlink"/>
  <p:sldLayoutIdLst>
    <p:sldLayoutId id="214748372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31"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8">
          <p15:clr>
            <a:srgbClr val="E46962"/>
          </p15:clr>
        </p15:guide>
        <p15:guide id="2" pos="5532">
          <p15:clr>
            <a:srgbClr val="E46962"/>
          </p15:clr>
        </p15:guide>
        <p15:guide id="3" orient="horz" pos="283">
          <p15:clr>
            <a:srgbClr val="E46962"/>
          </p15:clr>
        </p15:guide>
        <p15:guide id="4" orient="horz" pos="3096">
          <p15:clr>
            <a:srgbClr val="E46962"/>
          </p15:clr>
        </p15:guide>
        <p15:guide id="5" orient="horz" pos="687">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3C78E884-46E9-0E4E-7BB6-6F34005512E9}"/>
              </a:ext>
            </a:extLst>
          </p:cNvPr>
          <p:cNvSpPr/>
          <p:nvPr userDrawn="1"/>
        </p:nvSpPr>
        <p:spPr>
          <a:xfrm>
            <a:off x="0" y="1"/>
            <a:ext cx="15876270" cy="59562"/>
          </a:xfrm>
          <a:custGeom>
            <a:avLst/>
            <a:gdLst/>
            <a:ahLst/>
            <a:cxnLst/>
            <a:rect l="l" t="t" r="r" b="b"/>
            <a:pathLst>
              <a:path w="15876269" h="8930640">
                <a:moveTo>
                  <a:pt x="15875897" y="0"/>
                </a:moveTo>
                <a:lnTo>
                  <a:pt x="0" y="0"/>
                </a:lnTo>
                <a:lnTo>
                  <a:pt x="0" y="8930192"/>
                </a:lnTo>
                <a:lnTo>
                  <a:pt x="15875897" y="8930192"/>
                </a:lnTo>
                <a:lnTo>
                  <a:pt x="15875897" y="0"/>
                </a:lnTo>
                <a:close/>
              </a:path>
            </a:pathLst>
          </a:custGeom>
          <a:solidFill>
            <a:srgbClr val="0058EB"/>
          </a:solidFill>
        </p:spPr>
        <p:txBody>
          <a:bodyPr wrap="square" lIns="0" tIns="0" rIns="0" bIns="0" rtlCol="0"/>
          <a:lstStyle/>
          <a:p>
            <a:endParaRPr sz="1800"/>
          </a:p>
        </p:txBody>
      </p:sp>
      <p:pic>
        <p:nvPicPr>
          <p:cNvPr id="3" name="Google Shape;13;p28">
            <a:extLst>
              <a:ext uri="{FF2B5EF4-FFF2-40B4-BE49-F238E27FC236}">
                <a16:creationId xmlns:a16="http://schemas.microsoft.com/office/drawing/2014/main" id="{1D421CB6-CC18-85CC-2149-1AF745D79E75}"/>
              </a:ext>
            </a:extLst>
          </p:cNvPr>
          <p:cNvPicPr preferRelativeResize="0"/>
          <p:nvPr userDrawn="1"/>
        </p:nvPicPr>
        <p:blipFill>
          <a:blip r:embed="rId16">
            <a:alphaModFix/>
          </a:blip>
          <a:stretch>
            <a:fillRect/>
          </a:stretch>
        </p:blipFill>
        <p:spPr>
          <a:xfrm>
            <a:off x="14708119" y="8241576"/>
            <a:ext cx="539802" cy="258947"/>
          </a:xfrm>
          <a:prstGeom prst="rect">
            <a:avLst/>
          </a:prstGeom>
          <a:noFill/>
          <a:ln>
            <a:noFill/>
          </a:ln>
        </p:spPr>
      </p:pic>
    </p:spTree>
    <p:extLst>
      <p:ext uri="{BB962C8B-B14F-4D97-AF65-F5344CB8AC3E}">
        <p14:creationId xmlns:p14="http://schemas.microsoft.com/office/powerpoint/2010/main" val="2983654883"/>
      </p:ext>
    </p:extLst>
  </p:cSld>
  <p:clrMap bg1="lt1" tx1="dk1" bg2="lt2" tx2="dk2" accent1="accent1" accent2="accent2" accent3="accent3" accent4="accent4" accent5="accent5" accent6="accent6" hlink="hlink" folHlink="folHlink"/>
  <p:sldLayoutIdLst>
    <p:sldLayoutId id="2147483713" r:id="rId1"/>
    <p:sldLayoutId id="2147484575" r:id="rId2"/>
    <p:sldLayoutId id="2147484576" r:id="rId3"/>
    <p:sldLayoutId id="2147484577" r:id="rId4"/>
    <p:sldLayoutId id="2147484391" r:id="rId5"/>
    <p:sldLayoutId id="2147484390" r:id="rId6"/>
    <p:sldLayoutId id="2147484402" r:id="rId7"/>
    <p:sldLayoutId id="2147484385" r:id="rId8"/>
    <p:sldLayoutId id="2147484386" r:id="rId9"/>
    <p:sldLayoutId id="2147483769" r:id="rId10"/>
    <p:sldLayoutId id="2147483770" r:id="rId11"/>
    <p:sldLayoutId id="2147483771" r:id="rId12"/>
    <p:sldLayoutId id="2147484388" r:id="rId13"/>
    <p:sldLayoutId id="2147484567" r:id="rId14"/>
  </p:sldLayoutIdLst>
  <p:hf sldNum="0" hdr="0" ftr="0"/>
  <p:txStyles>
    <p:titleStyle>
      <a:lvl1pPr algn="l" defTabSz="1190640" rtl="0" eaLnBrk="1" latinLnBrk="0" hangingPunct="1">
        <a:lnSpc>
          <a:spcPct val="90000"/>
        </a:lnSpc>
        <a:spcBef>
          <a:spcPct val="0"/>
        </a:spcBef>
        <a:buNone/>
        <a:defRPr sz="5729" kern="1200">
          <a:solidFill>
            <a:schemeClr val="tx1"/>
          </a:solidFill>
          <a:latin typeface="+mj-lt"/>
          <a:ea typeface="+mj-ea"/>
          <a:cs typeface="+mj-cs"/>
        </a:defRPr>
      </a:lvl1pPr>
    </p:titleStyle>
    <p:bodyStyle>
      <a:lvl1pPr marL="297660" indent="-297660" algn="l" defTabSz="1190640" rtl="0" eaLnBrk="1" latinLnBrk="0" hangingPunct="1">
        <a:lnSpc>
          <a:spcPct val="90000"/>
        </a:lnSpc>
        <a:spcBef>
          <a:spcPts val="1302"/>
        </a:spcBef>
        <a:buFont typeface="Arial" panose="020B0604020202020204" pitchFamily="34" charset="0"/>
        <a:buChar char="•"/>
        <a:defRPr sz="3646" kern="1200">
          <a:solidFill>
            <a:schemeClr val="tx1"/>
          </a:solidFill>
          <a:latin typeface="+mn-lt"/>
          <a:ea typeface="+mn-ea"/>
          <a:cs typeface="+mn-cs"/>
        </a:defRPr>
      </a:lvl1pPr>
      <a:lvl2pPr marL="892980" indent="-297660" algn="l" defTabSz="1190640" rtl="0" eaLnBrk="1" latinLnBrk="0" hangingPunct="1">
        <a:lnSpc>
          <a:spcPct val="90000"/>
        </a:lnSpc>
        <a:spcBef>
          <a:spcPts val="651"/>
        </a:spcBef>
        <a:buFont typeface="Arial" panose="020B0604020202020204" pitchFamily="34" charset="0"/>
        <a:buChar char="•"/>
        <a:defRPr sz="3125" kern="1200">
          <a:solidFill>
            <a:schemeClr val="tx1"/>
          </a:solidFill>
          <a:latin typeface="+mn-lt"/>
          <a:ea typeface="+mn-ea"/>
          <a:cs typeface="+mn-cs"/>
        </a:defRPr>
      </a:lvl2pPr>
      <a:lvl3pPr marL="1488300" indent="-297660" algn="l" defTabSz="1190640" rtl="0" eaLnBrk="1" latinLnBrk="0" hangingPunct="1">
        <a:lnSpc>
          <a:spcPct val="90000"/>
        </a:lnSpc>
        <a:spcBef>
          <a:spcPts val="651"/>
        </a:spcBef>
        <a:buFont typeface="Arial" panose="020B0604020202020204" pitchFamily="34" charset="0"/>
        <a:buChar char="•"/>
        <a:defRPr sz="2604" kern="1200">
          <a:solidFill>
            <a:schemeClr val="tx1"/>
          </a:solidFill>
          <a:latin typeface="+mn-lt"/>
          <a:ea typeface="+mn-ea"/>
          <a:cs typeface="+mn-cs"/>
        </a:defRPr>
      </a:lvl3pPr>
      <a:lvl4pPr marL="2083620"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4pPr>
      <a:lvl5pPr marL="267894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5pPr>
      <a:lvl6pPr marL="327426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6pPr>
      <a:lvl7pPr marL="386958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7pPr>
      <a:lvl8pPr marL="446490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8pPr>
      <a:lvl9pPr marL="506022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9pPr>
    </p:bodyStyle>
    <p:otherStyle>
      <a:defPPr>
        <a:defRPr lang="en-US"/>
      </a:defPPr>
      <a:lvl1pPr marL="0" algn="l" defTabSz="1190640" rtl="0" eaLnBrk="1" latinLnBrk="0" hangingPunct="1">
        <a:defRPr sz="2344" kern="1200">
          <a:solidFill>
            <a:schemeClr val="tx1"/>
          </a:solidFill>
          <a:latin typeface="+mn-lt"/>
          <a:ea typeface="+mn-ea"/>
          <a:cs typeface="+mn-cs"/>
        </a:defRPr>
      </a:lvl1pPr>
      <a:lvl2pPr marL="595320" algn="l" defTabSz="1190640" rtl="0" eaLnBrk="1" latinLnBrk="0" hangingPunct="1">
        <a:defRPr sz="2344" kern="1200">
          <a:solidFill>
            <a:schemeClr val="tx1"/>
          </a:solidFill>
          <a:latin typeface="+mn-lt"/>
          <a:ea typeface="+mn-ea"/>
          <a:cs typeface="+mn-cs"/>
        </a:defRPr>
      </a:lvl2pPr>
      <a:lvl3pPr marL="1190640" algn="l" defTabSz="1190640" rtl="0" eaLnBrk="1" latinLnBrk="0" hangingPunct="1">
        <a:defRPr sz="2344" kern="1200">
          <a:solidFill>
            <a:schemeClr val="tx1"/>
          </a:solidFill>
          <a:latin typeface="+mn-lt"/>
          <a:ea typeface="+mn-ea"/>
          <a:cs typeface="+mn-cs"/>
        </a:defRPr>
      </a:lvl3pPr>
      <a:lvl4pPr marL="1785960" algn="l" defTabSz="1190640" rtl="0" eaLnBrk="1" latinLnBrk="0" hangingPunct="1">
        <a:defRPr sz="2344" kern="1200">
          <a:solidFill>
            <a:schemeClr val="tx1"/>
          </a:solidFill>
          <a:latin typeface="+mn-lt"/>
          <a:ea typeface="+mn-ea"/>
          <a:cs typeface="+mn-cs"/>
        </a:defRPr>
      </a:lvl4pPr>
      <a:lvl5pPr marL="2381280" algn="l" defTabSz="1190640" rtl="0" eaLnBrk="1" latinLnBrk="0" hangingPunct="1">
        <a:defRPr sz="2344" kern="1200">
          <a:solidFill>
            <a:schemeClr val="tx1"/>
          </a:solidFill>
          <a:latin typeface="+mn-lt"/>
          <a:ea typeface="+mn-ea"/>
          <a:cs typeface="+mn-cs"/>
        </a:defRPr>
      </a:lvl5pPr>
      <a:lvl6pPr marL="2976601" algn="l" defTabSz="1190640" rtl="0" eaLnBrk="1" latinLnBrk="0" hangingPunct="1">
        <a:defRPr sz="2344" kern="1200">
          <a:solidFill>
            <a:schemeClr val="tx1"/>
          </a:solidFill>
          <a:latin typeface="+mn-lt"/>
          <a:ea typeface="+mn-ea"/>
          <a:cs typeface="+mn-cs"/>
        </a:defRPr>
      </a:lvl6pPr>
      <a:lvl7pPr marL="3571921" algn="l" defTabSz="1190640" rtl="0" eaLnBrk="1" latinLnBrk="0" hangingPunct="1">
        <a:defRPr sz="2344" kern="1200">
          <a:solidFill>
            <a:schemeClr val="tx1"/>
          </a:solidFill>
          <a:latin typeface="+mn-lt"/>
          <a:ea typeface="+mn-ea"/>
          <a:cs typeface="+mn-cs"/>
        </a:defRPr>
      </a:lvl7pPr>
      <a:lvl8pPr marL="4167241" algn="l" defTabSz="1190640" rtl="0" eaLnBrk="1" latinLnBrk="0" hangingPunct="1">
        <a:defRPr sz="2344" kern="1200">
          <a:solidFill>
            <a:schemeClr val="tx1"/>
          </a:solidFill>
          <a:latin typeface="+mn-lt"/>
          <a:ea typeface="+mn-ea"/>
          <a:cs typeface="+mn-cs"/>
        </a:defRPr>
      </a:lvl8pPr>
      <a:lvl9pPr marL="4762561" algn="l" defTabSz="1190640" rtl="0" eaLnBrk="1" latinLnBrk="0" hangingPunct="1">
        <a:defRPr sz="2344"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393" userDrawn="1">
          <p15:clr>
            <a:srgbClr val="F26B43"/>
          </p15:clr>
        </p15:guide>
        <p15:guide id="3" pos="10000" userDrawn="1">
          <p15:clr>
            <a:srgbClr val="F26B43"/>
          </p15:clr>
        </p15:guide>
        <p15:guide id="4" pos="9607" userDrawn="1">
          <p15:clr>
            <a:srgbClr val="F26B43"/>
          </p15:clr>
        </p15:guide>
        <p15:guide id="5" orient="horz" pos="2814" userDrawn="1">
          <p15:clr>
            <a:srgbClr val="F26B43"/>
          </p15:clr>
        </p15:guide>
        <p15:guide id="6" orient="horz" pos="568" userDrawn="1">
          <p15:clr>
            <a:srgbClr val="F26B43"/>
          </p15:clr>
        </p15:guide>
        <p15:guide id="7" orient="horz" pos="5060" userDrawn="1">
          <p15:clr>
            <a:srgbClr val="F26B43"/>
          </p15:clr>
        </p15:guide>
        <p15:guide id="8" pos="5000" userDrawn="1">
          <p15:clr>
            <a:srgbClr val="F26B43"/>
          </p15:clr>
        </p15:guide>
        <p15:guide id="9" pos="5177" userDrawn="1">
          <p15:clr>
            <a:srgbClr val="F26B43"/>
          </p15:clr>
        </p15:guide>
        <p15:guide id="10" pos="4823" userDrawn="1">
          <p15:clr>
            <a:srgbClr val="F26B43"/>
          </p15:clr>
        </p15:guide>
        <p15:guide id="12" orient="horz" pos="5354" userDrawn="1">
          <p15:clr>
            <a:srgbClr val="F26B43"/>
          </p15:clr>
        </p15:guide>
        <p15:guide id="13" orient="horz" pos="1367" userDrawn="1">
          <p15:clr>
            <a:srgbClr val="F26B43"/>
          </p15:clr>
        </p15:guide>
        <p15:guide id="14" orient="horz" pos="204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3C78E884-46E9-0E4E-7BB6-6F34005512E9}"/>
              </a:ext>
            </a:extLst>
          </p:cNvPr>
          <p:cNvSpPr/>
          <p:nvPr userDrawn="1"/>
        </p:nvSpPr>
        <p:spPr>
          <a:xfrm>
            <a:off x="0" y="1"/>
            <a:ext cx="15876270" cy="59562"/>
          </a:xfrm>
          <a:custGeom>
            <a:avLst/>
            <a:gdLst/>
            <a:ahLst/>
            <a:cxnLst/>
            <a:rect l="l" t="t" r="r" b="b"/>
            <a:pathLst>
              <a:path w="15876269" h="8930640">
                <a:moveTo>
                  <a:pt x="15875897" y="0"/>
                </a:moveTo>
                <a:lnTo>
                  <a:pt x="0" y="0"/>
                </a:lnTo>
                <a:lnTo>
                  <a:pt x="0" y="8930192"/>
                </a:lnTo>
                <a:lnTo>
                  <a:pt x="15875897" y="8930192"/>
                </a:lnTo>
                <a:lnTo>
                  <a:pt x="15875897" y="0"/>
                </a:lnTo>
                <a:close/>
              </a:path>
            </a:pathLst>
          </a:custGeom>
          <a:solidFill>
            <a:srgbClr val="0058EB"/>
          </a:solidFill>
        </p:spPr>
        <p:txBody>
          <a:bodyPr wrap="square" lIns="0" tIns="0" rIns="0" bIns="0" rtlCol="0"/>
          <a:lstStyle/>
          <a:p>
            <a:endParaRPr sz="1800" b="0" i="0">
              <a:latin typeface="DM Sans" pitchFamily="2" charset="77"/>
            </a:endParaRPr>
          </a:p>
        </p:txBody>
      </p:sp>
      <p:pic>
        <p:nvPicPr>
          <p:cNvPr id="3" name="Google Shape;13;p28">
            <a:extLst>
              <a:ext uri="{FF2B5EF4-FFF2-40B4-BE49-F238E27FC236}">
                <a16:creationId xmlns:a16="http://schemas.microsoft.com/office/drawing/2014/main" id="{1D421CB6-CC18-85CC-2149-1AF745D79E75}"/>
              </a:ext>
            </a:extLst>
          </p:cNvPr>
          <p:cNvPicPr preferRelativeResize="0"/>
          <p:nvPr userDrawn="1"/>
        </p:nvPicPr>
        <p:blipFill>
          <a:blip r:embed="rId3">
            <a:alphaModFix/>
          </a:blip>
          <a:stretch>
            <a:fillRect/>
          </a:stretch>
        </p:blipFill>
        <p:spPr>
          <a:xfrm>
            <a:off x="14708119" y="8241576"/>
            <a:ext cx="539802" cy="258947"/>
          </a:xfrm>
          <a:prstGeom prst="rect">
            <a:avLst/>
          </a:prstGeom>
          <a:noFill/>
          <a:ln>
            <a:noFill/>
          </a:ln>
        </p:spPr>
      </p:pic>
    </p:spTree>
    <p:extLst>
      <p:ext uri="{BB962C8B-B14F-4D97-AF65-F5344CB8AC3E}">
        <p14:creationId xmlns:p14="http://schemas.microsoft.com/office/powerpoint/2010/main" val="701025777"/>
      </p:ext>
    </p:extLst>
  </p:cSld>
  <p:clrMap bg1="lt1" tx1="dk1" bg2="lt2" tx2="dk2" accent1="accent1" accent2="accent2" accent3="accent3" accent4="accent4" accent5="accent5" accent6="accent6" hlink="hlink" folHlink="folHlink"/>
  <p:sldLayoutIdLst>
    <p:sldLayoutId id="2147484578" r:id="rId1"/>
  </p:sldLayoutIdLst>
  <p:hf sldNum="0" hdr="0" ftr="0"/>
  <p:txStyles>
    <p:titleStyle>
      <a:lvl1pPr algn="l" defTabSz="1190640" rtl="0" eaLnBrk="1" latinLnBrk="0" hangingPunct="1">
        <a:lnSpc>
          <a:spcPct val="90000"/>
        </a:lnSpc>
        <a:spcBef>
          <a:spcPct val="0"/>
        </a:spcBef>
        <a:buNone/>
        <a:defRPr sz="5729" kern="1200">
          <a:solidFill>
            <a:schemeClr val="tx1"/>
          </a:solidFill>
          <a:latin typeface="+mj-lt"/>
          <a:ea typeface="+mj-ea"/>
          <a:cs typeface="+mj-cs"/>
        </a:defRPr>
      </a:lvl1pPr>
    </p:titleStyle>
    <p:bodyStyle>
      <a:lvl1pPr marL="297660" indent="-297660" algn="l" defTabSz="1190640" rtl="0" eaLnBrk="1" latinLnBrk="0" hangingPunct="1">
        <a:lnSpc>
          <a:spcPct val="90000"/>
        </a:lnSpc>
        <a:spcBef>
          <a:spcPts val="1302"/>
        </a:spcBef>
        <a:buFont typeface="Arial" panose="020B0604020202020204" pitchFamily="34" charset="0"/>
        <a:buChar char="•"/>
        <a:defRPr sz="3646" kern="1200">
          <a:solidFill>
            <a:schemeClr val="tx1"/>
          </a:solidFill>
          <a:latin typeface="+mn-lt"/>
          <a:ea typeface="+mn-ea"/>
          <a:cs typeface="+mn-cs"/>
        </a:defRPr>
      </a:lvl1pPr>
      <a:lvl2pPr marL="892980" indent="-297660" algn="l" defTabSz="1190640" rtl="0" eaLnBrk="1" latinLnBrk="0" hangingPunct="1">
        <a:lnSpc>
          <a:spcPct val="90000"/>
        </a:lnSpc>
        <a:spcBef>
          <a:spcPts val="651"/>
        </a:spcBef>
        <a:buFont typeface="Arial" panose="020B0604020202020204" pitchFamily="34" charset="0"/>
        <a:buChar char="•"/>
        <a:defRPr sz="3125" kern="1200">
          <a:solidFill>
            <a:schemeClr val="tx1"/>
          </a:solidFill>
          <a:latin typeface="+mn-lt"/>
          <a:ea typeface="+mn-ea"/>
          <a:cs typeface="+mn-cs"/>
        </a:defRPr>
      </a:lvl2pPr>
      <a:lvl3pPr marL="1488300" indent="-297660" algn="l" defTabSz="1190640" rtl="0" eaLnBrk="1" latinLnBrk="0" hangingPunct="1">
        <a:lnSpc>
          <a:spcPct val="90000"/>
        </a:lnSpc>
        <a:spcBef>
          <a:spcPts val="651"/>
        </a:spcBef>
        <a:buFont typeface="Arial" panose="020B0604020202020204" pitchFamily="34" charset="0"/>
        <a:buChar char="•"/>
        <a:defRPr sz="2604" kern="1200">
          <a:solidFill>
            <a:schemeClr val="tx1"/>
          </a:solidFill>
          <a:latin typeface="+mn-lt"/>
          <a:ea typeface="+mn-ea"/>
          <a:cs typeface="+mn-cs"/>
        </a:defRPr>
      </a:lvl3pPr>
      <a:lvl4pPr marL="2083620"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4pPr>
      <a:lvl5pPr marL="267894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5pPr>
      <a:lvl6pPr marL="327426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6pPr>
      <a:lvl7pPr marL="386958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7pPr>
      <a:lvl8pPr marL="446490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8pPr>
      <a:lvl9pPr marL="506022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9pPr>
    </p:bodyStyle>
    <p:otherStyle>
      <a:defPPr>
        <a:defRPr lang="en-US"/>
      </a:defPPr>
      <a:lvl1pPr marL="0" algn="l" defTabSz="1190640" rtl="0" eaLnBrk="1" latinLnBrk="0" hangingPunct="1">
        <a:defRPr sz="2344" kern="1200">
          <a:solidFill>
            <a:schemeClr val="tx1"/>
          </a:solidFill>
          <a:latin typeface="+mn-lt"/>
          <a:ea typeface="+mn-ea"/>
          <a:cs typeface="+mn-cs"/>
        </a:defRPr>
      </a:lvl1pPr>
      <a:lvl2pPr marL="595320" algn="l" defTabSz="1190640" rtl="0" eaLnBrk="1" latinLnBrk="0" hangingPunct="1">
        <a:defRPr sz="2344" kern="1200">
          <a:solidFill>
            <a:schemeClr val="tx1"/>
          </a:solidFill>
          <a:latin typeface="+mn-lt"/>
          <a:ea typeface="+mn-ea"/>
          <a:cs typeface="+mn-cs"/>
        </a:defRPr>
      </a:lvl2pPr>
      <a:lvl3pPr marL="1190640" algn="l" defTabSz="1190640" rtl="0" eaLnBrk="1" latinLnBrk="0" hangingPunct="1">
        <a:defRPr sz="2344" kern="1200">
          <a:solidFill>
            <a:schemeClr val="tx1"/>
          </a:solidFill>
          <a:latin typeface="+mn-lt"/>
          <a:ea typeface="+mn-ea"/>
          <a:cs typeface="+mn-cs"/>
        </a:defRPr>
      </a:lvl3pPr>
      <a:lvl4pPr marL="1785960" algn="l" defTabSz="1190640" rtl="0" eaLnBrk="1" latinLnBrk="0" hangingPunct="1">
        <a:defRPr sz="2344" kern="1200">
          <a:solidFill>
            <a:schemeClr val="tx1"/>
          </a:solidFill>
          <a:latin typeface="+mn-lt"/>
          <a:ea typeface="+mn-ea"/>
          <a:cs typeface="+mn-cs"/>
        </a:defRPr>
      </a:lvl4pPr>
      <a:lvl5pPr marL="2381280" algn="l" defTabSz="1190640" rtl="0" eaLnBrk="1" latinLnBrk="0" hangingPunct="1">
        <a:defRPr sz="2344" kern="1200">
          <a:solidFill>
            <a:schemeClr val="tx1"/>
          </a:solidFill>
          <a:latin typeface="+mn-lt"/>
          <a:ea typeface="+mn-ea"/>
          <a:cs typeface="+mn-cs"/>
        </a:defRPr>
      </a:lvl5pPr>
      <a:lvl6pPr marL="2976601" algn="l" defTabSz="1190640" rtl="0" eaLnBrk="1" latinLnBrk="0" hangingPunct="1">
        <a:defRPr sz="2344" kern="1200">
          <a:solidFill>
            <a:schemeClr val="tx1"/>
          </a:solidFill>
          <a:latin typeface="+mn-lt"/>
          <a:ea typeface="+mn-ea"/>
          <a:cs typeface="+mn-cs"/>
        </a:defRPr>
      </a:lvl6pPr>
      <a:lvl7pPr marL="3571921" algn="l" defTabSz="1190640" rtl="0" eaLnBrk="1" latinLnBrk="0" hangingPunct="1">
        <a:defRPr sz="2344" kern="1200">
          <a:solidFill>
            <a:schemeClr val="tx1"/>
          </a:solidFill>
          <a:latin typeface="+mn-lt"/>
          <a:ea typeface="+mn-ea"/>
          <a:cs typeface="+mn-cs"/>
        </a:defRPr>
      </a:lvl7pPr>
      <a:lvl8pPr marL="4167241" algn="l" defTabSz="1190640" rtl="0" eaLnBrk="1" latinLnBrk="0" hangingPunct="1">
        <a:defRPr sz="2344" kern="1200">
          <a:solidFill>
            <a:schemeClr val="tx1"/>
          </a:solidFill>
          <a:latin typeface="+mn-lt"/>
          <a:ea typeface="+mn-ea"/>
          <a:cs typeface="+mn-cs"/>
        </a:defRPr>
      </a:lvl8pPr>
      <a:lvl9pPr marL="4762561" algn="l" defTabSz="1190640" rtl="0" eaLnBrk="1" latinLnBrk="0" hangingPunct="1">
        <a:defRPr sz="2344"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302">
          <p15:clr>
            <a:srgbClr val="F26B43"/>
          </p15:clr>
        </p15:guide>
        <p15:guide id="3" pos="7680">
          <p15:clr>
            <a:srgbClr val="F26B43"/>
          </p15:clr>
        </p15:guide>
        <p15:guide id="4" pos="7378">
          <p15:clr>
            <a:srgbClr val="F26B43"/>
          </p15:clr>
        </p15:guide>
        <p15:guide id="5" orient="horz" pos="2160">
          <p15:clr>
            <a:srgbClr val="F26B43"/>
          </p15:clr>
        </p15:guide>
        <p15:guide id="6" orient="horz" pos="436">
          <p15:clr>
            <a:srgbClr val="F26B43"/>
          </p15:clr>
        </p15:guide>
        <p15:guide id="7" orient="horz" pos="3884">
          <p15:clr>
            <a:srgbClr val="F26B43"/>
          </p15:clr>
        </p15:guide>
        <p15:guide id="8" pos="3840">
          <p15:clr>
            <a:srgbClr val="F26B43"/>
          </p15:clr>
        </p15:guide>
        <p15:guide id="9" pos="3976">
          <p15:clr>
            <a:srgbClr val="F26B43"/>
          </p15:clr>
        </p15:guide>
        <p15:guide id="10" pos="3704">
          <p15:clr>
            <a:srgbClr val="F26B43"/>
          </p15:clr>
        </p15:guide>
        <p15:guide id="12" orient="horz" pos="4110">
          <p15:clr>
            <a:srgbClr val="F26B43"/>
          </p15:clr>
        </p15:guide>
        <p15:guide id="13" orient="horz" pos="1049">
          <p15:clr>
            <a:srgbClr val="F26B43"/>
          </p15:clr>
        </p15:guide>
        <p15:guide id="14" orient="horz" pos="15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5A38530E-8D1F-7828-D627-029355EF49CB}"/>
              </a:ext>
            </a:extLst>
          </p:cNvPr>
          <p:cNvSpPr/>
          <p:nvPr userDrawn="1"/>
        </p:nvSpPr>
        <p:spPr>
          <a:xfrm>
            <a:off x="0" y="1"/>
            <a:ext cx="15876270" cy="59562"/>
          </a:xfrm>
          <a:custGeom>
            <a:avLst/>
            <a:gdLst/>
            <a:ahLst/>
            <a:cxnLst/>
            <a:rect l="l" t="t" r="r" b="b"/>
            <a:pathLst>
              <a:path w="15876269" h="8930640">
                <a:moveTo>
                  <a:pt x="15875897" y="0"/>
                </a:moveTo>
                <a:lnTo>
                  <a:pt x="0" y="0"/>
                </a:lnTo>
                <a:lnTo>
                  <a:pt x="0" y="8930192"/>
                </a:lnTo>
                <a:lnTo>
                  <a:pt x="15875897" y="8930192"/>
                </a:lnTo>
                <a:lnTo>
                  <a:pt x="15875897" y="0"/>
                </a:lnTo>
                <a:close/>
              </a:path>
            </a:pathLst>
          </a:custGeom>
          <a:solidFill>
            <a:srgbClr val="0254EC"/>
          </a:solidFill>
        </p:spPr>
        <p:txBody>
          <a:bodyPr wrap="square" lIns="0" tIns="0" rIns="0" bIns="0" rtlCol="0"/>
          <a:lstStyle/>
          <a:p>
            <a:endParaRPr sz="1800"/>
          </a:p>
        </p:txBody>
      </p:sp>
      <p:sp>
        <p:nvSpPr>
          <p:cNvPr id="2" name="Rectangle 1">
            <a:extLst>
              <a:ext uri="{FF2B5EF4-FFF2-40B4-BE49-F238E27FC236}">
                <a16:creationId xmlns:a16="http://schemas.microsoft.com/office/drawing/2014/main" id="{753010DB-A1E8-CDE8-8E82-92493B12AE87}"/>
              </a:ext>
            </a:extLst>
          </p:cNvPr>
          <p:cNvSpPr/>
          <p:nvPr userDrawn="1"/>
        </p:nvSpPr>
        <p:spPr>
          <a:xfrm>
            <a:off x="9557180" y="1"/>
            <a:ext cx="6317822" cy="8934450"/>
          </a:xfrm>
          <a:prstGeom prst="rect">
            <a:avLst/>
          </a:prstGeom>
          <a:solidFill>
            <a:srgbClr val="0254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1190640" rtl="0" eaLnBrk="1" latinLnBrk="0" hangingPunct="1"/>
            <a:endParaRPr lang="en-IL" sz="2995"/>
          </a:p>
        </p:txBody>
      </p:sp>
      <p:pic>
        <p:nvPicPr>
          <p:cNvPr id="3" name="Picture 2">
            <a:extLst>
              <a:ext uri="{FF2B5EF4-FFF2-40B4-BE49-F238E27FC236}">
                <a16:creationId xmlns:a16="http://schemas.microsoft.com/office/drawing/2014/main" id="{762E6885-0C0D-841E-C860-5F244E1D4647}"/>
              </a:ext>
            </a:extLst>
          </p:cNvPr>
          <p:cNvPicPr>
            <a:picLocks noChangeAspect="1"/>
          </p:cNvPicPr>
          <p:nvPr userDrawn="1"/>
        </p:nvPicPr>
        <p:blipFill>
          <a:blip r:embed="rId4"/>
          <a:stretch>
            <a:fillRect/>
          </a:stretch>
        </p:blipFill>
        <p:spPr>
          <a:xfrm>
            <a:off x="14745960" y="8278414"/>
            <a:ext cx="543984" cy="262640"/>
          </a:xfrm>
          <a:prstGeom prst="rect">
            <a:avLst/>
          </a:prstGeom>
        </p:spPr>
      </p:pic>
    </p:spTree>
    <p:extLst>
      <p:ext uri="{BB962C8B-B14F-4D97-AF65-F5344CB8AC3E}">
        <p14:creationId xmlns:p14="http://schemas.microsoft.com/office/powerpoint/2010/main" val="3770359030"/>
      </p:ext>
    </p:extLst>
  </p:cSld>
  <p:clrMap bg1="lt1" tx1="dk1" bg2="lt2" tx2="dk2" accent1="accent1" accent2="accent2" accent3="accent3" accent4="accent4" accent5="accent5" accent6="accent6" hlink="hlink" folHlink="folHlink"/>
  <p:sldLayoutIdLst>
    <p:sldLayoutId id="2147484485" r:id="rId1"/>
    <p:sldLayoutId id="2147484486" r:id="rId2"/>
  </p:sldLayoutIdLst>
  <p:txStyles>
    <p:titleStyle>
      <a:lvl1pPr algn="l" defTabSz="1190640" rtl="0" eaLnBrk="1" latinLnBrk="0" hangingPunct="1">
        <a:lnSpc>
          <a:spcPct val="90000"/>
        </a:lnSpc>
        <a:spcBef>
          <a:spcPct val="0"/>
        </a:spcBef>
        <a:buNone/>
        <a:defRPr sz="5729" kern="1200">
          <a:solidFill>
            <a:schemeClr val="tx1"/>
          </a:solidFill>
          <a:latin typeface="+mj-lt"/>
          <a:ea typeface="+mj-ea"/>
          <a:cs typeface="+mj-cs"/>
        </a:defRPr>
      </a:lvl1pPr>
    </p:titleStyle>
    <p:bodyStyle>
      <a:lvl1pPr marL="297660" indent="-297660" algn="l" defTabSz="1190640" rtl="0" eaLnBrk="1" latinLnBrk="0" hangingPunct="1">
        <a:lnSpc>
          <a:spcPct val="90000"/>
        </a:lnSpc>
        <a:spcBef>
          <a:spcPts val="1302"/>
        </a:spcBef>
        <a:buFont typeface="Arial" panose="020B0604020202020204" pitchFamily="34" charset="0"/>
        <a:buChar char="•"/>
        <a:defRPr sz="3646" kern="1200">
          <a:solidFill>
            <a:schemeClr val="tx1"/>
          </a:solidFill>
          <a:latin typeface="+mn-lt"/>
          <a:ea typeface="+mn-ea"/>
          <a:cs typeface="+mn-cs"/>
        </a:defRPr>
      </a:lvl1pPr>
      <a:lvl2pPr marL="892980" indent="-297660" algn="l" defTabSz="1190640" rtl="0" eaLnBrk="1" latinLnBrk="0" hangingPunct="1">
        <a:lnSpc>
          <a:spcPct val="90000"/>
        </a:lnSpc>
        <a:spcBef>
          <a:spcPts val="651"/>
        </a:spcBef>
        <a:buFont typeface="Arial" panose="020B0604020202020204" pitchFamily="34" charset="0"/>
        <a:buChar char="•"/>
        <a:defRPr sz="3125" kern="1200">
          <a:solidFill>
            <a:schemeClr val="tx1"/>
          </a:solidFill>
          <a:latin typeface="+mn-lt"/>
          <a:ea typeface="+mn-ea"/>
          <a:cs typeface="+mn-cs"/>
        </a:defRPr>
      </a:lvl2pPr>
      <a:lvl3pPr marL="1488300" indent="-297660" algn="l" defTabSz="1190640" rtl="0" eaLnBrk="1" latinLnBrk="0" hangingPunct="1">
        <a:lnSpc>
          <a:spcPct val="90000"/>
        </a:lnSpc>
        <a:spcBef>
          <a:spcPts val="651"/>
        </a:spcBef>
        <a:buFont typeface="Arial" panose="020B0604020202020204" pitchFamily="34" charset="0"/>
        <a:buChar char="•"/>
        <a:defRPr sz="2604" kern="1200">
          <a:solidFill>
            <a:schemeClr val="tx1"/>
          </a:solidFill>
          <a:latin typeface="+mn-lt"/>
          <a:ea typeface="+mn-ea"/>
          <a:cs typeface="+mn-cs"/>
        </a:defRPr>
      </a:lvl3pPr>
      <a:lvl4pPr marL="2083620"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4pPr>
      <a:lvl5pPr marL="267894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5pPr>
      <a:lvl6pPr marL="327426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6pPr>
      <a:lvl7pPr marL="386958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7pPr>
      <a:lvl8pPr marL="446490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8pPr>
      <a:lvl9pPr marL="506022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9pPr>
    </p:bodyStyle>
    <p:otherStyle>
      <a:defPPr>
        <a:defRPr lang="en-IL"/>
      </a:defPPr>
      <a:lvl1pPr marL="0" algn="l" defTabSz="1190640" rtl="0" eaLnBrk="1" latinLnBrk="0" hangingPunct="1">
        <a:defRPr sz="2344" kern="1200">
          <a:solidFill>
            <a:schemeClr val="tx1"/>
          </a:solidFill>
          <a:latin typeface="+mn-lt"/>
          <a:ea typeface="+mn-ea"/>
          <a:cs typeface="+mn-cs"/>
        </a:defRPr>
      </a:lvl1pPr>
      <a:lvl2pPr marL="595320" algn="l" defTabSz="1190640" rtl="0" eaLnBrk="1" latinLnBrk="0" hangingPunct="1">
        <a:defRPr sz="2344" kern="1200">
          <a:solidFill>
            <a:schemeClr val="tx1"/>
          </a:solidFill>
          <a:latin typeface="+mn-lt"/>
          <a:ea typeface="+mn-ea"/>
          <a:cs typeface="+mn-cs"/>
        </a:defRPr>
      </a:lvl2pPr>
      <a:lvl3pPr marL="1190640" algn="l" defTabSz="1190640" rtl="0" eaLnBrk="1" latinLnBrk="0" hangingPunct="1">
        <a:defRPr sz="2344" kern="1200">
          <a:solidFill>
            <a:schemeClr val="tx1"/>
          </a:solidFill>
          <a:latin typeface="+mn-lt"/>
          <a:ea typeface="+mn-ea"/>
          <a:cs typeface="+mn-cs"/>
        </a:defRPr>
      </a:lvl3pPr>
      <a:lvl4pPr marL="1785960" algn="l" defTabSz="1190640" rtl="0" eaLnBrk="1" latinLnBrk="0" hangingPunct="1">
        <a:defRPr sz="2344" kern="1200">
          <a:solidFill>
            <a:schemeClr val="tx1"/>
          </a:solidFill>
          <a:latin typeface="+mn-lt"/>
          <a:ea typeface="+mn-ea"/>
          <a:cs typeface="+mn-cs"/>
        </a:defRPr>
      </a:lvl4pPr>
      <a:lvl5pPr marL="2381280" algn="l" defTabSz="1190640" rtl="0" eaLnBrk="1" latinLnBrk="0" hangingPunct="1">
        <a:defRPr sz="2344" kern="1200">
          <a:solidFill>
            <a:schemeClr val="tx1"/>
          </a:solidFill>
          <a:latin typeface="+mn-lt"/>
          <a:ea typeface="+mn-ea"/>
          <a:cs typeface="+mn-cs"/>
        </a:defRPr>
      </a:lvl5pPr>
      <a:lvl6pPr marL="2976601" algn="l" defTabSz="1190640" rtl="0" eaLnBrk="1" latinLnBrk="0" hangingPunct="1">
        <a:defRPr sz="2344" kern="1200">
          <a:solidFill>
            <a:schemeClr val="tx1"/>
          </a:solidFill>
          <a:latin typeface="+mn-lt"/>
          <a:ea typeface="+mn-ea"/>
          <a:cs typeface="+mn-cs"/>
        </a:defRPr>
      </a:lvl6pPr>
      <a:lvl7pPr marL="3571921" algn="l" defTabSz="1190640" rtl="0" eaLnBrk="1" latinLnBrk="0" hangingPunct="1">
        <a:defRPr sz="2344" kern="1200">
          <a:solidFill>
            <a:schemeClr val="tx1"/>
          </a:solidFill>
          <a:latin typeface="+mn-lt"/>
          <a:ea typeface="+mn-ea"/>
          <a:cs typeface="+mn-cs"/>
        </a:defRPr>
      </a:lvl7pPr>
      <a:lvl8pPr marL="4167241" algn="l" defTabSz="1190640" rtl="0" eaLnBrk="1" latinLnBrk="0" hangingPunct="1">
        <a:defRPr sz="2344" kern="1200">
          <a:solidFill>
            <a:schemeClr val="tx1"/>
          </a:solidFill>
          <a:latin typeface="+mn-lt"/>
          <a:ea typeface="+mn-ea"/>
          <a:cs typeface="+mn-cs"/>
        </a:defRPr>
      </a:lvl8pPr>
      <a:lvl9pPr marL="4762561" algn="l" defTabSz="1190640" rtl="0" eaLnBrk="1" latinLnBrk="0" hangingPunct="1">
        <a:defRPr sz="234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14" userDrawn="1">
          <p15:clr>
            <a:srgbClr val="F26B43"/>
          </p15:clr>
        </p15:guide>
        <p15:guide id="2" pos="5000" userDrawn="1">
          <p15:clr>
            <a:srgbClr val="F26B43"/>
          </p15:clr>
        </p15:guide>
        <p15:guide id="3" pos="363" userDrawn="1">
          <p15:clr>
            <a:srgbClr val="F26B43"/>
          </p15:clr>
        </p15:guide>
        <p15:guide id="4" orient="horz" pos="5384" userDrawn="1">
          <p15:clr>
            <a:srgbClr val="F26B43"/>
          </p15:clr>
        </p15:guide>
        <p15:guide id="5" pos="9637" userDrawn="1">
          <p15:clr>
            <a:srgbClr val="F26B43"/>
          </p15:clr>
        </p15:guide>
        <p15:guide id="6" orient="horz" pos="509" userDrawn="1">
          <p15:clr>
            <a:srgbClr val="F26B43"/>
          </p15:clr>
        </p15:guide>
        <p15:guide id="7" orient="horz" pos="1337" userDrawn="1">
          <p15:clr>
            <a:srgbClr val="F26B43"/>
          </p15:clr>
        </p15:guide>
        <p15:guide id="8" pos="4853" userDrawn="1">
          <p15:clr>
            <a:srgbClr val="F26B43"/>
          </p15:clr>
        </p15:guide>
        <p15:guide id="9" pos="5147" userDrawn="1">
          <p15:clr>
            <a:srgbClr val="F26B43"/>
          </p15:clr>
        </p15:guide>
        <p15:guide id="10" orient="horz" pos="5119" userDrawn="1">
          <p15:clr>
            <a:srgbClr val="F26B43"/>
          </p15:clr>
        </p15:guide>
        <p15:guide id="11" orient="horz" pos="113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3C78E884-46E9-0E4E-7BB6-6F34005512E9}"/>
              </a:ext>
            </a:extLst>
          </p:cNvPr>
          <p:cNvSpPr/>
          <p:nvPr/>
        </p:nvSpPr>
        <p:spPr>
          <a:xfrm>
            <a:off x="0" y="1"/>
            <a:ext cx="15876270" cy="59562"/>
          </a:xfrm>
          <a:custGeom>
            <a:avLst/>
            <a:gdLst/>
            <a:ahLst/>
            <a:cxnLst/>
            <a:rect l="l" t="t" r="r" b="b"/>
            <a:pathLst>
              <a:path w="15876269" h="8930640">
                <a:moveTo>
                  <a:pt x="15875897" y="0"/>
                </a:moveTo>
                <a:lnTo>
                  <a:pt x="0" y="0"/>
                </a:lnTo>
                <a:lnTo>
                  <a:pt x="0" y="8930192"/>
                </a:lnTo>
                <a:lnTo>
                  <a:pt x="15875897" y="8930192"/>
                </a:lnTo>
                <a:lnTo>
                  <a:pt x="15875897" y="0"/>
                </a:lnTo>
                <a:close/>
              </a:path>
            </a:pathLst>
          </a:custGeom>
          <a:solidFill>
            <a:srgbClr val="0058EB"/>
          </a:solidFill>
        </p:spPr>
        <p:txBody>
          <a:bodyPr wrap="square" lIns="0" tIns="0" rIns="0" bIns="0" rtlCol="0"/>
          <a:lstStyle/>
          <a:p>
            <a:endParaRPr sz="1800"/>
          </a:p>
        </p:txBody>
      </p:sp>
      <p:pic>
        <p:nvPicPr>
          <p:cNvPr id="3" name="Google Shape;13;p28">
            <a:extLst>
              <a:ext uri="{FF2B5EF4-FFF2-40B4-BE49-F238E27FC236}">
                <a16:creationId xmlns:a16="http://schemas.microsoft.com/office/drawing/2014/main" id="{1D421CB6-CC18-85CC-2149-1AF745D79E75}"/>
              </a:ext>
            </a:extLst>
          </p:cNvPr>
          <p:cNvPicPr preferRelativeResize="0"/>
          <p:nvPr/>
        </p:nvPicPr>
        <p:blipFill>
          <a:blip r:embed="rId11">
            <a:alphaModFix/>
          </a:blip>
          <a:stretch>
            <a:fillRect/>
          </a:stretch>
        </p:blipFill>
        <p:spPr>
          <a:xfrm>
            <a:off x="14708119" y="8241576"/>
            <a:ext cx="539802" cy="258947"/>
          </a:xfrm>
          <a:prstGeom prst="rect">
            <a:avLst/>
          </a:prstGeom>
          <a:noFill/>
          <a:ln>
            <a:noFill/>
          </a:ln>
        </p:spPr>
      </p:pic>
    </p:spTree>
    <p:extLst>
      <p:ext uri="{BB962C8B-B14F-4D97-AF65-F5344CB8AC3E}">
        <p14:creationId xmlns:p14="http://schemas.microsoft.com/office/powerpoint/2010/main" val="3097608710"/>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Lst>
  <p:hf sldNum="0" hdr="0" ftr="0"/>
  <p:txStyles>
    <p:titleStyle>
      <a:lvl1pPr algn="l" defTabSz="1190640" rtl="0" eaLnBrk="1" latinLnBrk="0" hangingPunct="1">
        <a:lnSpc>
          <a:spcPct val="90000"/>
        </a:lnSpc>
        <a:spcBef>
          <a:spcPct val="0"/>
        </a:spcBef>
        <a:buNone/>
        <a:defRPr sz="5729" kern="1200">
          <a:solidFill>
            <a:schemeClr val="tx1"/>
          </a:solidFill>
          <a:latin typeface="+mj-lt"/>
          <a:ea typeface="+mj-ea"/>
          <a:cs typeface="+mj-cs"/>
        </a:defRPr>
      </a:lvl1pPr>
    </p:titleStyle>
    <p:bodyStyle>
      <a:lvl1pPr marL="297660" indent="-297660" algn="l" defTabSz="1190640" rtl="0" eaLnBrk="1" latinLnBrk="0" hangingPunct="1">
        <a:lnSpc>
          <a:spcPct val="90000"/>
        </a:lnSpc>
        <a:spcBef>
          <a:spcPts val="1302"/>
        </a:spcBef>
        <a:buFont typeface="Arial" panose="020B0604020202020204" pitchFamily="34" charset="0"/>
        <a:buChar char="•"/>
        <a:defRPr sz="3646" kern="1200">
          <a:solidFill>
            <a:schemeClr val="tx1"/>
          </a:solidFill>
          <a:latin typeface="+mn-lt"/>
          <a:ea typeface="+mn-ea"/>
          <a:cs typeface="+mn-cs"/>
        </a:defRPr>
      </a:lvl1pPr>
      <a:lvl2pPr marL="892980" indent="-297660" algn="l" defTabSz="1190640" rtl="0" eaLnBrk="1" latinLnBrk="0" hangingPunct="1">
        <a:lnSpc>
          <a:spcPct val="90000"/>
        </a:lnSpc>
        <a:spcBef>
          <a:spcPts val="651"/>
        </a:spcBef>
        <a:buFont typeface="Arial" panose="020B0604020202020204" pitchFamily="34" charset="0"/>
        <a:buChar char="•"/>
        <a:defRPr sz="3125" kern="1200">
          <a:solidFill>
            <a:schemeClr val="tx1"/>
          </a:solidFill>
          <a:latin typeface="+mn-lt"/>
          <a:ea typeface="+mn-ea"/>
          <a:cs typeface="+mn-cs"/>
        </a:defRPr>
      </a:lvl2pPr>
      <a:lvl3pPr marL="1488300" indent="-297660" algn="l" defTabSz="1190640" rtl="0" eaLnBrk="1" latinLnBrk="0" hangingPunct="1">
        <a:lnSpc>
          <a:spcPct val="90000"/>
        </a:lnSpc>
        <a:spcBef>
          <a:spcPts val="651"/>
        </a:spcBef>
        <a:buFont typeface="Arial" panose="020B0604020202020204" pitchFamily="34" charset="0"/>
        <a:buChar char="•"/>
        <a:defRPr sz="2604" kern="1200">
          <a:solidFill>
            <a:schemeClr val="tx1"/>
          </a:solidFill>
          <a:latin typeface="+mn-lt"/>
          <a:ea typeface="+mn-ea"/>
          <a:cs typeface="+mn-cs"/>
        </a:defRPr>
      </a:lvl3pPr>
      <a:lvl4pPr marL="2083620"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4pPr>
      <a:lvl5pPr marL="267894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5pPr>
      <a:lvl6pPr marL="327426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6pPr>
      <a:lvl7pPr marL="386958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7pPr>
      <a:lvl8pPr marL="446490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8pPr>
      <a:lvl9pPr marL="5060221" indent="-297660" algn="l" defTabSz="1190640" rtl="0" eaLnBrk="1" latinLnBrk="0" hangingPunct="1">
        <a:lnSpc>
          <a:spcPct val="90000"/>
        </a:lnSpc>
        <a:spcBef>
          <a:spcPts val="651"/>
        </a:spcBef>
        <a:buFont typeface="Arial" panose="020B0604020202020204" pitchFamily="34" charset="0"/>
        <a:buChar char="•"/>
        <a:defRPr sz="2344" kern="1200">
          <a:solidFill>
            <a:schemeClr val="tx1"/>
          </a:solidFill>
          <a:latin typeface="+mn-lt"/>
          <a:ea typeface="+mn-ea"/>
          <a:cs typeface="+mn-cs"/>
        </a:defRPr>
      </a:lvl9pPr>
    </p:bodyStyle>
    <p:otherStyle>
      <a:defPPr>
        <a:defRPr lang="en-US"/>
      </a:defPPr>
      <a:lvl1pPr marL="0" algn="l" defTabSz="1190640" rtl="0" eaLnBrk="1" latinLnBrk="0" hangingPunct="1">
        <a:defRPr sz="2344" kern="1200">
          <a:solidFill>
            <a:schemeClr val="tx1"/>
          </a:solidFill>
          <a:latin typeface="+mn-lt"/>
          <a:ea typeface="+mn-ea"/>
          <a:cs typeface="+mn-cs"/>
        </a:defRPr>
      </a:lvl1pPr>
      <a:lvl2pPr marL="595320" algn="l" defTabSz="1190640" rtl="0" eaLnBrk="1" latinLnBrk="0" hangingPunct="1">
        <a:defRPr sz="2344" kern="1200">
          <a:solidFill>
            <a:schemeClr val="tx1"/>
          </a:solidFill>
          <a:latin typeface="+mn-lt"/>
          <a:ea typeface="+mn-ea"/>
          <a:cs typeface="+mn-cs"/>
        </a:defRPr>
      </a:lvl2pPr>
      <a:lvl3pPr marL="1190640" algn="l" defTabSz="1190640" rtl="0" eaLnBrk="1" latinLnBrk="0" hangingPunct="1">
        <a:defRPr sz="2344" kern="1200">
          <a:solidFill>
            <a:schemeClr val="tx1"/>
          </a:solidFill>
          <a:latin typeface="+mn-lt"/>
          <a:ea typeface="+mn-ea"/>
          <a:cs typeface="+mn-cs"/>
        </a:defRPr>
      </a:lvl3pPr>
      <a:lvl4pPr marL="1785960" algn="l" defTabSz="1190640" rtl="0" eaLnBrk="1" latinLnBrk="0" hangingPunct="1">
        <a:defRPr sz="2344" kern="1200">
          <a:solidFill>
            <a:schemeClr val="tx1"/>
          </a:solidFill>
          <a:latin typeface="+mn-lt"/>
          <a:ea typeface="+mn-ea"/>
          <a:cs typeface="+mn-cs"/>
        </a:defRPr>
      </a:lvl4pPr>
      <a:lvl5pPr marL="2381280" algn="l" defTabSz="1190640" rtl="0" eaLnBrk="1" latinLnBrk="0" hangingPunct="1">
        <a:defRPr sz="2344" kern="1200">
          <a:solidFill>
            <a:schemeClr val="tx1"/>
          </a:solidFill>
          <a:latin typeface="+mn-lt"/>
          <a:ea typeface="+mn-ea"/>
          <a:cs typeface="+mn-cs"/>
        </a:defRPr>
      </a:lvl5pPr>
      <a:lvl6pPr marL="2976601" algn="l" defTabSz="1190640" rtl="0" eaLnBrk="1" latinLnBrk="0" hangingPunct="1">
        <a:defRPr sz="2344" kern="1200">
          <a:solidFill>
            <a:schemeClr val="tx1"/>
          </a:solidFill>
          <a:latin typeface="+mn-lt"/>
          <a:ea typeface="+mn-ea"/>
          <a:cs typeface="+mn-cs"/>
        </a:defRPr>
      </a:lvl6pPr>
      <a:lvl7pPr marL="3571921" algn="l" defTabSz="1190640" rtl="0" eaLnBrk="1" latinLnBrk="0" hangingPunct="1">
        <a:defRPr sz="2344" kern="1200">
          <a:solidFill>
            <a:schemeClr val="tx1"/>
          </a:solidFill>
          <a:latin typeface="+mn-lt"/>
          <a:ea typeface="+mn-ea"/>
          <a:cs typeface="+mn-cs"/>
        </a:defRPr>
      </a:lvl7pPr>
      <a:lvl8pPr marL="4167241" algn="l" defTabSz="1190640" rtl="0" eaLnBrk="1" latinLnBrk="0" hangingPunct="1">
        <a:defRPr sz="2344" kern="1200">
          <a:solidFill>
            <a:schemeClr val="tx1"/>
          </a:solidFill>
          <a:latin typeface="+mn-lt"/>
          <a:ea typeface="+mn-ea"/>
          <a:cs typeface="+mn-cs"/>
        </a:defRPr>
      </a:lvl8pPr>
      <a:lvl9pPr marL="4762561" algn="l" defTabSz="1190640" rtl="0" eaLnBrk="1" latinLnBrk="0" hangingPunct="1">
        <a:defRPr sz="2344"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302">
          <p15:clr>
            <a:srgbClr val="F26B43"/>
          </p15:clr>
        </p15:guide>
        <p15:guide id="3" pos="7680">
          <p15:clr>
            <a:srgbClr val="F26B43"/>
          </p15:clr>
        </p15:guide>
        <p15:guide id="4" pos="7378">
          <p15:clr>
            <a:srgbClr val="F26B43"/>
          </p15:clr>
        </p15:guide>
        <p15:guide id="5" orient="horz" pos="2160">
          <p15:clr>
            <a:srgbClr val="F26B43"/>
          </p15:clr>
        </p15:guide>
        <p15:guide id="6" orient="horz" pos="436">
          <p15:clr>
            <a:srgbClr val="F26B43"/>
          </p15:clr>
        </p15:guide>
        <p15:guide id="7" orient="horz" pos="3884">
          <p15:clr>
            <a:srgbClr val="F26B43"/>
          </p15:clr>
        </p15:guide>
        <p15:guide id="8" pos="3840">
          <p15:clr>
            <a:srgbClr val="F26B43"/>
          </p15:clr>
        </p15:guide>
        <p15:guide id="9" pos="3976">
          <p15:clr>
            <a:srgbClr val="F26B43"/>
          </p15:clr>
        </p15:guide>
        <p15:guide id="10" pos="3704">
          <p15:clr>
            <a:srgbClr val="F26B43"/>
          </p15:clr>
        </p15:guide>
        <p15:guide id="12" orient="horz" pos="4110">
          <p15:clr>
            <a:srgbClr val="F26B43"/>
          </p15:clr>
        </p15:guide>
        <p15:guide id="13" orient="horz" pos="1049">
          <p15:clr>
            <a:srgbClr val="F26B43"/>
          </p15:clr>
        </p15:guide>
        <p15:guide id="14" orient="horz" pos="15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9.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2.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hyperlink" Target="https://www.wiz.io/customers/fox" TargetMode="External"/><Relationship Id="rId13" Type="http://schemas.openxmlformats.org/officeDocument/2006/relationships/hyperlink" Target="https://www.wiz.io/customers/avery-dennison" TargetMode="External"/><Relationship Id="rId18" Type="http://schemas.openxmlformats.org/officeDocument/2006/relationships/image" Target="../media/image66.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1.png"/><Relationship Id="rId17" Type="http://schemas.openxmlformats.org/officeDocument/2006/relationships/image" Target="../media/image65.png"/><Relationship Id="rId2" Type="http://schemas.openxmlformats.org/officeDocument/2006/relationships/notesSlide" Target="../notesSlides/notesSlide12.xml"/><Relationship Id="rId16" Type="http://schemas.openxmlformats.org/officeDocument/2006/relationships/image" Target="../media/image64.svg"/><Relationship Id="rId20" Type="http://schemas.openxmlformats.org/officeDocument/2006/relationships/image" Target="../media/image68.png"/><Relationship Id="rId1" Type="http://schemas.openxmlformats.org/officeDocument/2006/relationships/slideLayout" Target="../slideLayouts/slideLayout20.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5" Type="http://schemas.openxmlformats.org/officeDocument/2006/relationships/image" Target="../media/image63.png"/><Relationship Id="rId10" Type="http://schemas.openxmlformats.org/officeDocument/2006/relationships/image" Target="../media/image59.png"/><Relationship Id="rId19" Type="http://schemas.openxmlformats.org/officeDocument/2006/relationships/image" Target="../media/image67.png"/><Relationship Id="rId4" Type="http://schemas.openxmlformats.org/officeDocument/2006/relationships/image" Target="../media/image54.png"/><Relationship Id="rId9" Type="http://schemas.openxmlformats.org/officeDocument/2006/relationships/image" Target="../media/image58.pn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1" Type="http://schemas.openxmlformats.org/officeDocument/2006/relationships/slideLayout" Target="../slideLayouts/slideLayout2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4AE60D-2617-E64D-68B9-E75AF8E41370}"/>
              </a:ext>
            </a:extLst>
          </p:cNvPr>
          <p:cNvSpPr txBox="1"/>
          <p:nvPr/>
        </p:nvSpPr>
        <p:spPr>
          <a:xfrm>
            <a:off x="1339599" y="2803505"/>
            <a:ext cx="8110471" cy="1107996"/>
          </a:xfrm>
          <a:prstGeom prst="rect">
            <a:avLst/>
          </a:prstGeom>
          <a:noFill/>
        </p:spPr>
        <p:txBody>
          <a:bodyPr wrap="square" lIns="0" tIns="0" rIns="0" bIns="0" rtlCol="0" anchor="t">
            <a:spAutoFit/>
          </a:bodyPr>
          <a:lstStyle/>
          <a:p>
            <a:endParaRPr lang="en-IN" sz="7200">
              <a:solidFill>
                <a:schemeClr val="bg1"/>
              </a:solidFill>
              <a:latin typeface="DM Sans Medium" pitchFamily="2" charset="77"/>
            </a:endParaRPr>
          </a:p>
        </p:txBody>
      </p:sp>
      <p:sp>
        <p:nvSpPr>
          <p:cNvPr id="4" name="object 4"/>
          <p:cNvSpPr/>
          <p:nvPr/>
        </p:nvSpPr>
        <p:spPr>
          <a:xfrm>
            <a:off x="1339600" y="1843916"/>
            <a:ext cx="1009015" cy="488315"/>
          </a:xfrm>
          <a:custGeom>
            <a:avLst/>
            <a:gdLst/>
            <a:ahLst/>
            <a:cxnLst/>
            <a:rect l="l" t="t" r="r" b="b"/>
            <a:pathLst>
              <a:path w="1009014" h="488314">
                <a:moveTo>
                  <a:pt x="562315" y="130842"/>
                </a:moveTo>
                <a:lnTo>
                  <a:pt x="482977" y="130842"/>
                </a:lnTo>
                <a:lnTo>
                  <a:pt x="481667" y="131388"/>
                </a:lnTo>
                <a:lnTo>
                  <a:pt x="479736" y="133330"/>
                </a:lnTo>
                <a:lnTo>
                  <a:pt x="479194" y="134648"/>
                </a:lnTo>
                <a:lnTo>
                  <a:pt x="479194" y="484049"/>
                </a:lnTo>
                <a:lnTo>
                  <a:pt x="479736" y="485366"/>
                </a:lnTo>
                <a:lnTo>
                  <a:pt x="481667" y="487309"/>
                </a:lnTo>
                <a:lnTo>
                  <a:pt x="482977" y="487855"/>
                </a:lnTo>
                <a:lnTo>
                  <a:pt x="562315" y="487855"/>
                </a:lnTo>
                <a:lnTo>
                  <a:pt x="563624" y="487309"/>
                </a:lnTo>
                <a:lnTo>
                  <a:pt x="565555" y="485366"/>
                </a:lnTo>
                <a:lnTo>
                  <a:pt x="566098" y="484049"/>
                </a:lnTo>
                <a:lnTo>
                  <a:pt x="566098" y="134648"/>
                </a:lnTo>
                <a:lnTo>
                  <a:pt x="565555" y="133330"/>
                </a:lnTo>
                <a:lnTo>
                  <a:pt x="563624" y="131388"/>
                </a:lnTo>
                <a:lnTo>
                  <a:pt x="562315" y="130842"/>
                </a:lnTo>
                <a:close/>
              </a:path>
              <a:path w="1009014" h="488314">
                <a:moveTo>
                  <a:pt x="839319" y="216349"/>
                </a:moveTo>
                <a:lnTo>
                  <a:pt x="726229" y="216349"/>
                </a:lnTo>
                <a:lnTo>
                  <a:pt x="727004" y="216543"/>
                </a:lnTo>
                <a:lnTo>
                  <a:pt x="728383" y="217300"/>
                </a:lnTo>
                <a:lnTo>
                  <a:pt x="728965" y="217851"/>
                </a:lnTo>
                <a:lnTo>
                  <a:pt x="729799" y="219190"/>
                </a:lnTo>
                <a:lnTo>
                  <a:pt x="730037" y="219957"/>
                </a:lnTo>
                <a:lnTo>
                  <a:pt x="730112" y="221536"/>
                </a:lnTo>
                <a:lnTo>
                  <a:pt x="729946" y="222322"/>
                </a:lnTo>
                <a:lnTo>
                  <a:pt x="598463" y="481863"/>
                </a:lnTo>
                <a:lnTo>
                  <a:pt x="598373" y="484228"/>
                </a:lnTo>
                <a:lnTo>
                  <a:pt x="602181" y="487836"/>
                </a:lnTo>
                <a:lnTo>
                  <a:pt x="881818" y="487832"/>
                </a:lnTo>
                <a:lnTo>
                  <a:pt x="886364" y="483333"/>
                </a:lnTo>
                <a:lnTo>
                  <a:pt x="886364" y="414087"/>
                </a:lnTo>
                <a:lnTo>
                  <a:pt x="881908" y="409605"/>
                </a:lnTo>
                <a:lnTo>
                  <a:pt x="740004" y="409605"/>
                </a:lnTo>
                <a:lnTo>
                  <a:pt x="739216" y="409406"/>
                </a:lnTo>
                <a:lnTo>
                  <a:pt x="736148" y="404295"/>
                </a:lnTo>
                <a:lnTo>
                  <a:pt x="736340" y="403501"/>
                </a:lnTo>
                <a:lnTo>
                  <a:pt x="839319" y="216349"/>
                </a:lnTo>
                <a:close/>
              </a:path>
              <a:path w="1009014" h="488314">
                <a:moveTo>
                  <a:pt x="881818" y="409588"/>
                </a:moveTo>
                <a:lnTo>
                  <a:pt x="740004" y="409605"/>
                </a:lnTo>
                <a:lnTo>
                  <a:pt x="881908" y="409605"/>
                </a:lnTo>
                <a:close/>
              </a:path>
              <a:path w="1009014" h="488314">
                <a:moveTo>
                  <a:pt x="879350" y="130832"/>
                </a:moveTo>
                <a:lnTo>
                  <a:pt x="602385" y="130836"/>
                </a:lnTo>
                <a:lnTo>
                  <a:pt x="597838" y="211866"/>
                </a:lnTo>
                <a:lnTo>
                  <a:pt x="597978" y="212544"/>
                </a:lnTo>
                <a:lnTo>
                  <a:pt x="602385" y="216365"/>
                </a:lnTo>
                <a:lnTo>
                  <a:pt x="839319" y="216349"/>
                </a:lnTo>
                <a:lnTo>
                  <a:pt x="883013" y="136942"/>
                </a:lnTo>
                <a:lnTo>
                  <a:pt x="883204" y="136148"/>
                </a:lnTo>
                <a:lnTo>
                  <a:pt x="883168" y="134541"/>
                </a:lnTo>
                <a:lnTo>
                  <a:pt x="879350" y="130832"/>
                </a:lnTo>
                <a:close/>
              </a:path>
              <a:path w="1009014" h="488314">
                <a:moveTo>
                  <a:pt x="941646" y="0"/>
                </a:moveTo>
                <a:lnTo>
                  <a:pt x="940846" y="0"/>
                </a:lnTo>
                <a:lnTo>
                  <a:pt x="940458" y="135"/>
                </a:lnTo>
                <a:lnTo>
                  <a:pt x="939831" y="635"/>
                </a:lnTo>
                <a:lnTo>
                  <a:pt x="939612" y="985"/>
                </a:lnTo>
                <a:lnTo>
                  <a:pt x="936430" y="13450"/>
                </a:lnTo>
                <a:lnTo>
                  <a:pt x="932221" y="26406"/>
                </a:lnTo>
                <a:lnTo>
                  <a:pt x="899982" y="58819"/>
                </a:lnTo>
                <a:lnTo>
                  <a:pt x="874729" y="66260"/>
                </a:lnTo>
                <a:lnTo>
                  <a:pt x="874380" y="66480"/>
                </a:lnTo>
                <a:lnTo>
                  <a:pt x="873881" y="67110"/>
                </a:lnTo>
                <a:lnTo>
                  <a:pt x="873745" y="67501"/>
                </a:lnTo>
                <a:lnTo>
                  <a:pt x="873747" y="68312"/>
                </a:lnTo>
                <a:lnTo>
                  <a:pt x="873883" y="68700"/>
                </a:lnTo>
                <a:lnTo>
                  <a:pt x="874380" y="69328"/>
                </a:lnTo>
                <a:lnTo>
                  <a:pt x="874729" y="69548"/>
                </a:lnTo>
                <a:lnTo>
                  <a:pt x="887127" y="72752"/>
                </a:lnTo>
                <a:lnTo>
                  <a:pt x="900016" y="76992"/>
                </a:lnTo>
                <a:lnTo>
                  <a:pt x="932209" y="109418"/>
                </a:lnTo>
                <a:lnTo>
                  <a:pt x="939608" y="134824"/>
                </a:lnTo>
                <a:lnTo>
                  <a:pt x="939830" y="135175"/>
                </a:lnTo>
                <a:lnTo>
                  <a:pt x="940462" y="135677"/>
                </a:lnTo>
                <a:lnTo>
                  <a:pt x="940839" y="135811"/>
                </a:lnTo>
                <a:lnTo>
                  <a:pt x="941647" y="135811"/>
                </a:lnTo>
                <a:lnTo>
                  <a:pt x="942032" y="135674"/>
                </a:lnTo>
                <a:lnTo>
                  <a:pt x="942656" y="135172"/>
                </a:lnTo>
                <a:lnTo>
                  <a:pt x="942873" y="134824"/>
                </a:lnTo>
                <a:lnTo>
                  <a:pt x="946056" y="122360"/>
                </a:lnTo>
                <a:lnTo>
                  <a:pt x="950267" y="109402"/>
                </a:lnTo>
                <a:lnTo>
                  <a:pt x="982522" y="76984"/>
                </a:lnTo>
                <a:lnTo>
                  <a:pt x="1007753" y="69547"/>
                </a:lnTo>
                <a:lnTo>
                  <a:pt x="1008100" y="69327"/>
                </a:lnTo>
                <a:lnTo>
                  <a:pt x="1008597" y="68698"/>
                </a:lnTo>
                <a:lnTo>
                  <a:pt x="1008732" y="68312"/>
                </a:lnTo>
                <a:lnTo>
                  <a:pt x="1008741" y="67501"/>
                </a:lnTo>
                <a:lnTo>
                  <a:pt x="1008613" y="67108"/>
                </a:lnTo>
                <a:lnTo>
                  <a:pt x="1008121" y="66464"/>
                </a:lnTo>
                <a:lnTo>
                  <a:pt x="1007772" y="66237"/>
                </a:lnTo>
                <a:lnTo>
                  <a:pt x="995385" y="63035"/>
                </a:lnTo>
                <a:lnTo>
                  <a:pt x="982499" y="58810"/>
                </a:lnTo>
                <a:lnTo>
                  <a:pt x="950276" y="26393"/>
                </a:lnTo>
                <a:lnTo>
                  <a:pt x="942880" y="985"/>
                </a:lnTo>
                <a:lnTo>
                  <a:pt x="942661" y="635"/>
                </a:lnTo>
                <a:lnTo>
                  <a:pt x="942035" y="135"/>
                </a:lnTo>
                <a:lnTo>
                  <a:pt x="941646" y="0"/>
                </a:lnTo>
                <a:close/>
              </a:path>
              <a:path w="1009014" h="488314">
                <a:moveTo>
                  <a:pt x="86675" y="130822"/>
                </a:moveTo>
                <a:lnTo>
                  <a:pt x="4251" y="130828"/>
                </a:lnTo>
                <a:lnTo>
                  <a:pt x="0" y="137127"/>
                </a:lnTo>
                <a:lnTo>
                  <a:pt x="133581" y="486913"/>
                </a:lnTo>
                <a:lnTo>
                  <a:pt x="133802" y="487202"/>
                </a:lnTo>
                <a:lnTo>
                  <a:pt x="134379" y="487620"/>
                </a:lnTo>
                <a:lnTo>
                  <a:pt x="134721" y="487741"/>
                </a:lnTo>
                <a:lnTo>
                  <a:pt x="135431" y="487776"/>
                </a:lnTo>
                <a:lnTo>
                  <a:pt x="135783" y="487689"/>
                </a:lnTo>
                <a:lnTo>
                  <a:pt x="136398" y="487329"/>
                </a:lnTo>
                <a:lnTo>
                  <a:pt x="136646" y="487064"/>
                </a:lnTo>
                <a:lnTo>
                  <a:pt x="218645" y="321889"/>
                </a:lnTo>
                <a:lnTo>
                  <a:pt x="219808" y="320603"/>
                </a:lnTo>
                <a:lnTo>
                  <a:pt x="222689" y="318805"/>
                </a:lnTo>
                <a:lnTo>
                  <a:pt x="224350" y="318329"/>
                </a:lnTo>
                <a:lnTo>
                  <a:pt x="382891" y="318329"/>
                </a:lnTo>
                <a:lnTo>
                  <a:pt x="395724" y="284724"/>
                </a:lnTo>
                <a:lnTo>
                  <a:pt x="302965" y="284724"/>
                </a:lnTo>
                <a:lnTo>
                  <a:pt x="302737" y="284663"/>
                </a:lnTo>
                <a:lnTo>
                  <a:pt x="149173" y="284663"/>
                </a:lnTo>
                <a:lnTo>
                  <a:pt x="90068" y="133178"/>
                </a:lnTo>
                <a:lnTo>
                  <a:pt x="89410" y="132334"/>
                </a:lnTo>
                <a:lnTo>
                  <a:pt x="87693" y="131142"/>
                </a:lnTo>
                <a:lnTo>
                  <a:pt x="86675" y="130822"/>
                </a:lnTo>
                <a:close/>
              </a:path>
              <a:path w="1009014" h="488314">
                <a:moveTo>
                  <a:pt x="382891" y="318329"/>
                </a:moveTo>
                <a:lnTo>
                  <a:pt x="227740" y="318329"/>
                </a:lnTo>
                <a:lnTo>
                  <a:pt x="229402" y="318805"/>
                </a:lnTo>
                <a:lnTo>
                  <a:pt x="232283" y="320603"/>
                </a:lnTo>
                <a:lnTo>
                  <a:pt x="233445" y="321889"/>
                </a:lnTo>
                <a:lnTo>
                  <a:pt x="315444" y="487064"/>
                </a:lnTo>
                <a:lnTo>
                  <a:pt x="315693" y="487329"/>
                </a:lnTo>
                <a:lnTo>
                  <a:pt x="316307" y="487689"/>
                </a:lnTo>
                <a:lnTo>
                  <a:pt x="316659" y="487776"/>
                </a:lnTo>
                <a:lnTo>
                  <a:pt x="317369" y="487741"/>
                </a:lnTo>
                <a:lnTo>
                  <a:pt x="317712" y="487620"/>
                </a:lnTo>
                <a:lnTo>
                  <a:pt x="318288" y="487202"/>
                </a:lnTo>
                <a:lnTo>
                  <a:pt x="318510" y="486913"/>
                </a:lnTo>
                <a:lnTo>
                  <a:pt x="382891" y="318329"/>
                </a:lnTo>
                <a:close/>
              </a:path>
              <a:path w="1009014" h="488314">
                <a:moveTo>
                  <a:pt x="447010" y="130821"/>
                </a:moveTo>
                <a:lnTo>
                  <a:pt x="365415" y="130828"/>
                </a:lnTo>
                <a:lnTo>
                  <a:pt x="304855" y="283858"/>
                </a:lnTo>
                <a:lnTo>
                  <a:pt x="304625" y="284163"/>
                </a:lnTo>
                <a:lnTo>
                  <a:pt x="304036" y="284583"/>
                </a:lnTo>
                <a:lnTo>
                  <a:pt x="303686" y="284701"/>
                </a:lnTo>
                <a:lnTo>
                  <a:pt x="302965" y="284724"/>
                </a:lnTo>
                <a:lnTo>
                  <a:pt x="395724" y="284724"/>
                </a:lnTo>
                <a:lnTo>
                  <a:pt x="452091" y="137127"/>
                </a:lnTo>
                <a:lnTo>
                  <a:pt x="452008" y="134596"/>
                </a:lnTo>
                <a:lnTo>
                  <a:pt x="451717" y="133804"/>
                </a:lnTo>
                <a:lnTo>
                  <a:pt x="450787" y="132424"/>
                </a:lnTo>
                <a:lnTo>
                  <a:pt x="450124" y="131825"/>
                </a:lnTo>
                <a:lnTo>
                  <a:pt x="448639" y="131032"/>
                </a:lnTo>
                <a:lnTo>
                  <a:pt x="447847" y="130828"/>
                </a:lnTo>
                <a:lnTo>
                  <a:pt x="447010" y="130821"/>
                </a:lnTo>
                <a:close/>
              </a:path>
              <a:path w="1009014" h="488314">
                <a:moveTo>
                  <a:pt x="226209" y="129882"/>
                </a:moveTo>
                <a:lnTo>
                  <a:pt x="217348" y="137127"/>
                </a:lnTo>
                <a:lnTo>
                  <a:pt x="150391" y="283858"/>
                </a:lnTo>
                <a:lnTo>
                  <a:pt x="150149" y="284163"/>
                </a:lnTo>
                <a:lnTo>
                  <a:pt x="149569" y="284538"/>
                </a:lnTo>
                <a:lnTo>
                  <a:pt x="149173" y="284663"/>
                </a:lnTo>
                <a:lnTo>
                  <a:pt x="302737" y="284663"/>
                </a:lnTo>
                <a:lnTo>
                  <a:pt x="302608" y="284628"/>
                </a:lnTo>
                <a:lnTo>
                  <a:pt x="301994" y="284246"/>
                </a:lnTo>
                <a:lnTo>
                  <a:pt x="301750" y="283969"/>
                </a:lnTo>
                <a:lnTo>
                  <a:pt x="233215" y="133702"/>
                </a:lnTo>
                <a:lnTo>
                  <a:pt x="232164" y="132424"/>
                </a:lnTo>
                <a:lnTo>
                  <a:pt x="229449" y="130531"/>
                </a:lnTo>
                <a:lnTo>
                  <a:pt x="227858" y="129979"/>
                </a:lnTo>
                <a:lnTo>
                  <a:pt x="226209" y="129882"/>
                </a:lnTo>
                <a:close/>
              </a:path>
            </a:pathLst>
          </a:custGeom>
          <a:solidFill>
            <a:srgbClr val="0154EB"/>
          </a:solidFill>
        </p:spPr>
        <p:txBody>
          <a:bodyPr wrap="square" lIns="0" tIns="0" rIns="0" bIns="0" rtlCol="0"/>
          <a:lstStyle/>
          <a:p>
            <a:endParaRPr/>
          </a:p>
        </p:txBody>
      </p:sp>
      <p:pic>
        <p:nvPicPr>
          <p:cNvPr id="10" name="Picture 9">
            <a:extLst>
              <a:ext uri="{FF2B5EF4-FFF2-40B4-BE49-F238E27FC236}">
                <a16:creationId xmlns:a16="http://schemas.microsoft.com/office/drawing/2014/main" id="{AD981C46-4B34-7B30-D670-C5EB854733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39600" y="1826253"/>
            <a:ext cx="1111500" cy="532767"/>
          </a:xfrm>
          <a:prstGeom prst="rect">
            <a:avLst/>
          </a:prstGeom>
        </p:spPr>
      </p:pic>
      <p:pic>
        <p:nvPicPr>
          <p:cNvPr id="13" name="Picture 12">
            <a:extLst>
              <a:ext uri="{FF2B5EF4-FFF2-40B4-BE49-F238E27FC236}">
                <a16:creationId xmlns:a16="http://schemas.microsoft.com/office/drawing/2014/main" id="{9D1C377E-A6AC-5D88-B66F-60B6B573FC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138592" y="8400552"/>
            <a:ext cx="427355" cy="204841"/>
          </a:xfrm>
          <a:prstGeom prst="rect">
            <a:avLst/>
          </a:prstGeom>
        </p:spPr>
      </p:pic>
      <p:sp>
        <p:nvSpPr>
          <p:cNvPr id="2" name="TextBox 1">
            <a:extLst>
              <a:ext uri="{FF2B5EF4-FFF2-40B4-BE49-F238E27FC236}">
                <a16:creationId xmlns:a16="http://schemas.microsoft.com/office/drawing/2014/main" id="{41CA3D84-78D7-B690-653F-3132D360A850}"/>
              </a:ext>
            </a:extLst>
          </p:cNvPr>
          <p:cNvSpPr txBox="1"/>
          <p:nvPr/>
        </p:nvSpPr>
        <p:spPr>
          <a:xfrm>
            <a:off x="1339599" y="2803505"/>
            <a:ext cx="8110471" cy="3416320"/>
          </a:xfrm>
          <a:prstGeom prst="rect">
            <a:avLst/>
          </a:prstGeom>
          <a:noFill/>
        </p:spPr>
        <p:txBody>
          <a:bodyPr wrap="square" lIns="0" tIns="0" rIns="0" bIns="0" rtlCol="0">
            <a:spAutoFit/>
          </a:bodyPr>
          <a:lstStyle/>
          <a:p>
            <a:r>
              <a:rPr lang="en-IN" sz="7200">
                <a:solidFill>
                  <a:schemeClr val="bg1"/>
                </a:solidFill>
                <a:effectLst/>
                <a:latin typeface="DM Sans Medium" pitchFamily="2" charset="77"/>
              </a:rPr>
              <a:t>Secure Everything You Build and Run in the Cloud</a:t>
            </a:r>
            <a:endParaRPr lang="en-US" sz="7200">
              <a:solidFill>
                <a:schemeClr val="bg1"/>
              </a:solidFill>
              <a:latin typeface="DM Sans Medium" pitchFamily="2" charset="77"/>
            </a:endParaRPr>
          </a:p>
        </p:txBody>
      </p:sp>
      <p:pic>
        <p:nvPicPr>
          <p:cNvPr id="3" name="object 7">
            <a:extLst>
              <a:ext uri="{FF2B5EF4-FFF2-40B4-BE49-F238E27FC236}">
                <a16:creationId xmlns:a16="http://schemas.microsoft.com/office/drawing/2014/main" id="{BFB4D929-F6CF-28E7-36C5-EB3D42622D8D}"/>
              </a:ext>
            </a:extLst>
          </p:cNvPr>
          <p:cNvPicPr/>
          <p:nvPr/>
        </p:nvPicPr>
        <p:blipFill>
          <a:blip r:embed="rId6" cstate="print"/>
          <a:stretch>
            <a:fillRect/>
          </a:stretch>
        </p:blipFill>
        <p:spPr>
          <a:xfrm>
            <a:off x="9450071" y="2103257"/>
            <a:ext cx="4902020" cy="4998425"/>
          </a:xfrm>
          <a:prstGeom prst="rect">
            <a:avLst/>
          </a:prstGeom>
        </p:spPr>
      </p:pic>
    </p:spTree>
    <p:extLst>
      <p:ext uri="{BB962C8B-B14F-4D97-AF65-F5344CB8AC3E}">
        <p14:creationId xmlns:p14="http://schemas.microsoft.com/office/powerpoint/2010/main" val="1707849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2" name="Shape">
            <a:extLst>
              <a:ext uri="{FF2B5EF4-FFF2-40B4-BE49-F238E27FC236}">
                <a16:creationId xmlns:a16="http://schemas.microsoft.com/office/drawing/2014/main" id="{FF361757-9F44-E718-4DA4-ED6ACB35E259}"/>
              </a:ext>
            </a:extLst>
          </p:cNvPr>
          <p:cNvSpPr/>
          <p:nvPr/>
        </p:nvSpPr>
        <p:spPr>
          <a:xfrm>
            <a:off x="671796" y="2170725"/>
            <a:ext cx="14541746" cy="5860107"/>
          </a:xfrm>
          <a:prstGeom prst="roundRect">
            <a:avLst>
              <a:gd name="adj" fmla="val 3733"/>
            </a:avLst>
          </a:prstGeom>
          <a:noFill/>
          <a:ln w="9525" cap="flat" cmpd="sng">
            <a:solidFill>
              <a:srgbClr val="CBDAFF"/>
            </a:solidFill>
            <a:prstDash val="solid"/>
            <a:miter lim="8000"/>
            <a:headEnd type="none" w="sm" len="sm"/>
            <a:tailEnd type="none" w="sm" len="sm"/>
          </a:ln>
        </p:spPr>
        <p:txBody>
          <a:bodyPr spcFirstLastPara="1" wrap="square" lIns="89290" tIns="44629" rIns="89290" bIns="44629" anchor="t" anchorCtr="0">
            <a:noAutofit/>
          </a:bodyPr>
          <a:lstStyle/>
          <a:p>
            <a:pPr algn="l" defTabSz="1190640" rtl="0"/>
            <a:endParaRPr lang="en-US" sz="1172" kern="1200">
              <a:solidFill>
                <a:srgbClr val="000000"/>
              </a:solidFill>
              <a:latin typeface="DM Sans" pitchFamily="2" charset="77"/>
              <a:ea typeface="Helvetica Neue"/>
              <a:cs typeface="Helvetica Neue"/>
              <a:sym typeface="Helvetica Neue"/>
            </a:endParaRPr>
          </a:p>
        </p:txBody>
      </p:sp>
      <p:pic>
        <p:nvPicPr>
          <p:cNvPr id="503" name="Google Shape;503;p61" descr="Picture 3"/>
          <p:cNvPicPr preferRelativeResize="0"/>
          <p:nvPr/>
        </p:nvPicPr>
        <p:blipFill rotWithShape="1">
          <a:blip r:embed="rId3">
            <a:alphaModFix/>
          </a:blip>
          <a:srcRect l="1966" t="932" r="2972" b="10544"/>
          <a:stretch/>
        </p:blipFill>
        <p:spPr>
          <a:xfrm>
            <a:off x="1031434" y="3882702"/>
            <a:ext cx="6415465" cy="3942294"/>
          </a:xfrm>
          <a:prstGeom prst="roundRect">
            <a:avLst>
              <a:gd name="adj" fmla="val 4913"/>
            </a:avLst>
          </a:prstGeom>
          <a:noFill/>
          <a:ln>
            <a:noFill/>
          </a:ln>
        </p:spPr>
      </p:pic>
      <p:pic>
        <p:nvPicPr>
          <p:cNvPr id="504" name="Google Shape;504;p61" descr="Picture 8"/>
          <p:cNvPicPr preferRelativeResize="0"/>
          <p:nvPr/>
        </p:nvPicPr>
        <p:blipFill rotWithShape="1">
          <a:blip r:embed="rId4">
            <a:alphaModFix/>
          </a:blip>
          <a:srcRect r="4206"/>
          <a:stretch/>
        </p:blipFill>
        <p:spPr>
          <a:xfrm>
            <a:off x="1099572" y="2486936"/>
            <a:ext cx="4975121" cy="1395766"/>
          </a:xfrm>
          <a:prstGeom prst="roundRect">
            <a:avLst>
              <a:gd name="adj" fmla="val 9918"/>
            </a:avLst>
          </a:prstGeom>
          <a:noFill/>
          <a:ln w="76200" cap="flat" cmpd="sng">
            <a:solidFill>
              <a:srgbClr val="FFFFFF"/>
            </a:solidFill>
            <a:prstDash val="solid"/>
            <a:round/>
            <a:headEnd type="none" w="sm" len="sm"/>
            <a:tailEnd type="none" w="sm" len="sm"/>
          </a:ln>
        </p:spPr>
      </p:pic>
      <p:sp>
        <p:nvSpPr>
          <p:cNvPr id="4" name="Title">
            <a:extLst>
              <a:ext uri="{FF2B5EF4-FFF2-40B4-BE49-F238E27FC236}">
                <a16:creationId xmlns:a16="http://schemas.microsoft.com/office/drawing/2014/main" id="{61DE39D6-5700-689D-9C84-F1F420149B29}"/>
              </a:ext>
            </a:extLst>
          </p:cNvPr>
          <p:cNvSpPr txBox="1"/>
          <p:nvPr/>
        </p:nvSpPr>
        <p:spPr>
          <a:xfrm>
            <a:off x="687734" y="903619"/>
            <a:ext cx="14515473" cy="632544"/>
          </a:xfrm>
          <a:prstGeom prst="rect">
            <a:avLst/>
          </a:prstGeom>
          <a:noFill/>
        </p:spPr>
        <p:txBody>
          <a:bodyPr rot="0" spcFirstLastPara="0" vertOverflow="overflow" horzOverflow="overflow" vert="horz" wrap="square" lIns="119063" tIns="59531" rIns="119063" bIns="59531" numCol="1" spcCol="0" rtlCol="0" fromWordArt="0" anchor="t" anchorCtr="0" forceAA="0" compatLnSpc="1">
            <a:prstTxWarp prst="textNoShape">
              <a:avLst/>
            </a:prstTxWarp>
            <a:spAutoFit/>
          </a:bodyPr>
          <a:lstStyle/>
          <a:p>
            <a:pPr algn="l" defTabSz="1190640" rtl="0">
              <a:lnSpc>
                <a:spcPct val="90000"/>
              </a:lnSpc>
              <a:buClr>
                <a:srgbClr val="01123F"/>
              </a:buClr>
              <a:buSzPts val="1400"/>
              <a:defRPr/>
            </a:pPr>
            <a:r>
              <a:rPr lang="en" sz="3646" kern="1200">
                <a:solidFill>
                  <a:srgbClr val="00123F"/>
                </a:solidFill>
                <a:latin typeface="DM Sans" pitchFamily="2" charset="77"/>
                <a:ea typeface="+mn-ea"/>
                <a:cs typeface="+mn-cs"/>
              </a:rPr>
              <a:t>Gartner </a:t>
            </a:r>
            <a:r>
              <a:rPr lang="en" sz="3646" kern="1200">
                <a:solidFill>
                  <a:srgbClr val="0054EC"/>
                </a:solidFill>
                <a:latin typeface="DM Sans" pitchFamily="2" charset="77"/>
                <a:ea typeface="+mn-ea"/>
                <a:cs typeface="+mn-cs"/>
              </a:rPr>
              <a:t>validates</a:t>
            </a:r>
            <a:r>
              <a:rPr lang="en" sz="3646" kern="1200">
                <a:solidFill>
                  <a:srgbClr val="00123F"/>
                </a:solidFill>
                <a:latin typeface="DM Sans" pitchFamily="2" charset="77"/>
                <a:ea typeface="+mn-ea"/>
                <a:cs typeface="+mn-cs"/>
              </a:rPr>
              <a:t> our approach</a:t>
            </a:r>
            <a:endParaRPr lang="en-US" sz="3646">
              <a:solidFill>
                <a:srgbClr val="00123F"/>
              </a:solidFill>
              <a:latin typeface="DM Sans" pitchFamily="2" charset="77"/>
              <a:ea typeface="+mn-ea"/>
              <a:cs typeface="+mn-cs"/>
              <a:sym typeface="DM Sans"/>
            </a:endParaRPr>
          </a:p>
        </p:txBody>
      </p:sp>
      <p:sp>
        <p:nvSpPr>
          <p:cNvPr id="10" name="Rounded Rectangle 9">
            <a:extLst>
              <a:ext uri="{FF2B5EF4-FFF2-40B4-BE49-F238E27FC236}">
                <a16:creationId xmlns:a16="http://schemas.microsoft.com/office/drawing/2014/main" id="{3CD5A71E-C8D4-277F-31AF-2A87D9927D81}"/>
              </a:ext>
            </a:extLst>
          </p:cNvPr>
          <p:cNvSpPr/>
          <p:nvPr/>
        </p:nvSpPr>
        <p:spPr>
          <a:xfrm>
            <a:off x="1067387" y="2038541"/>
            <a:ext cx="979908" cy="2672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pic>
        <p:nvPicPr>
          <p:cNvPr id="11" name="Graphic 10">
            <a:extLst>
              <a:ext uri="{FF2B5EF4-FFF2-40B4-BE49-F238E27FC236}">
                <a16:creationId xmlns:a16="http://schemas.microsoft.com/office/drawing/2014/main" id="{E45870D6-3600-5AD4-2982-820E97B710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3818" y="2078336"/>
            <a:ext cx="783017" cy="177484"/>
          </a:xfrm>
          <a:prstGeom prst="rect">
            <a:avLst/>
          </a:prstGeom>
        </p:spPr>
      </p:pic>
      <p:grpSp>
        <p:nvGrpSpPr>
          <p:cNvPr id="41" name="Group 40">
            <a:extLst>
              <a:ext uri="{FF2B5EF4-FFF2-40B4-BE49-F238E27FC236}">
                <a16:creationId xmlns:a16="http://schemas.microsoft.com/office/drawing/2014/main" id="{2F0F2216-3300-273F-7BE7-5A151B58D99A}"/>
              </a:ext>
            </a:extLst>
          </p:cNvPr>
          <p:cNvGrpSpPr/>
          <p:nvPr/>
        </p:nvGrpSpPr>
        <p:grpSpPr>
          <a:xfrm>
            <a:off x="8807085" y="2505464"/>
            <a:ext cx="6036482" cy="5187830"/>
            <a:chOff x="6563839" y="2085091"/>
            <a:chExt cx="4636018" cy="3984253"/>
          </a:xfrm>
        </p:grpSpPr>
        <p:sp>
          <p:nvSpPr>
            <p:cNvPr id="40" name="Snip and Round Single Corner Rectangle 39">
              <a:extLst>
                <a:ext uri="{FF2B5EF4-FFF2-40B4-BE49-F238E27FC236}">
                  <a16:creationId xmlns:a16="http://schemas.microsoft.com/office/drawing/2014/main" id="{CD371F7D-8CB4-7EAA-6086-8DE1CBA07592}"/>
                </a:ext>
              </a:extLst>
            </p:cNvPr>
            <p:cNvSpPr/>
            <p:nvPr/>
          </p:nvSpPr>
          <p:spPr>
            <a:xfrm flipH="1">
              <a:off x="6563839" y="2094616"/>
              <a:ext cx="4636018" cy="3974728"/>
            </a:xfrm>
            <a:prstGeom prst="snipRoundRect">
              <a:avLst>
                <a:gd name="adj1" fmla="val 0"/>
                <a:gd name="adj2" fmla="val 10062"/>
              </a:avLst>
            </a:prstGeom>
            <a:solidFill>
              <a:srgbClr val="F2F6F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sp>
          <p:nvSpPr>
            <p:cNvPr id="7" name="Freeform 6">
              <a:extLst>
                <a:ext uri="{FF2B5EF4-FFF2-40B4-BE49-F238E27FC236}">
                  <a16:creationId xmlns:a16="http://schemas.microsoft.com/office/drawing/2014/main" id="{7D63EB6B-EDFA-C968-3664-EB11CD2DE134}"/>
                </a:ext>
              </a:extLst>
            </p:cNvPr>
            <p:cNvSpPr/>
            <p:nvPr/>
          </p:nvSpPr>
          <p:spPr>
            <a:xfrm>
              <a:off x="6568497" y="2085091"/>
              <a:ext cx="400050" cy="404030"/>
            </a:xfrm>
            <a:custGeom>
              <a:avLst/>
              <a:gdLst>
                <a:gd name="connsiteX0" fmla="*/ 359478 w 359478"/>
                <a:gd name="connsiteY0" fmla="*/ 0 h 376928"/>
                <a:gd name="connsiteX1" fmla="*/ 359478 w 359478"/>
                <a:gd name="connsiteY1" fmla="*/ 376928 h 376928"/>
                <a:gd name="connsiteX2" fmla="*/ 0 w 359478"/>
                <a:gd name="connsiteY2" fmla="*/ 376928 h 376928"/>
                <a:gd name="connsiteX3" fmla="*/ 359478 w 359478"/>
                <a:gd name="connsiteY3" fmla="*/ 0 h 376928"/>
              </a:gdLst>
              <a:ahLst/>
              <a:cxnLst>
                <a:cxn ang="0">
                  <a:pos x="connsiteX0" y="connsiteY0"/>
                </a:cxn>
                <a:cxn ang="0">
                  <a:pos x="connsiteX1" y="connsiteY1"/>
                </a:cxn>
                <a:cxn ang="0">
                  <a:pos x="connsiteX2" y="connsiteY2"/>
                </a:cxn>
                <a:cxn ang="0">
                  <a:pos x="connsiteX3" y="connsiteY3"/>
                </a:cxn>
              </a:cxnLst>
              <a:rect l="l" t="t" r="r" b="b"/>
              <a:pathLst>
                <a:path w="359478" h="376928">
                  <a:moveTo>
                    <a:pt x="359478" y="0"/>
                  </a:moveTo>
                  <a:lnTo>
                    <a:pt x="359478" y="376928"/>
                  </a:lnTo>
                  <a:lnTo>
                    <a:pt x="0" y="376928"/>
                  </a:lnTo>
                  <a:lnTo>
                    <a:pt x="359478" y="0"/>
                  </a:lnTo>
                  <a:close/>
                </a:path>
              </a:pathLst>
            </a:custGeom>
            <a:solidFill>
              <a:srgbClr val="0254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sp>
          <p:nvSpPr>
            <p:cNvPr id="8" name="Google Shape;682;p28">
              <a:extLst>
                <a:ext uri="{FF2B5EF4-FFF2-40B4-BE49-F238E27FC236}">
                  <a16:creationId xmlns:a16="http://schemas.microsoft.com/office/drawing/2014/main" id="{74AF1B65-5CEB-FB13-73C6-F4EF20DB8726}"/>
                </a:ext>
              </a:extLst>
            </p:cNvPr>
            <p:cNvSpPr txBox="1"/>
            <p:nvPr/>
          </p:nvSpPr>
          <p:spPr>
            <a:xfrm>
              <a:off x="6933229" y="2506399"/>
              <a:ext cx="3962591" cy="663585"/>
            </a:xfrm>
            <a:prstGeom prst="rect">
              <a:avLst/>
            </a:prstGeom>
            <a:noFill/>
            <a:ln>
              <a:noFill/>
            </a:ln>
          </p:spPr>
          <p:txBody>
            <a:bodyPr spcFirstLastPara="1" wrap="square" lIns="119043" tIns="119043" rIns="119043" bIns="119043" anchor="t" anchorCtr="0">
              <a:spAutoFit/>
            </a:bodyPr>
            <a:lstStyle/>
            <a:p>
              <a:pPr algn="l" defTabSz="396900" rtl="0">
                <a:spcAft>
                  <a:spcPts val="781"/>
                </a:spcAft>
                <a:defRPr/>
              </a:pPr>
              <a:r>
                <a:rPr lang="en-US" sz="1693" b="1" kern="1200">
                  <a:solidFill>
                    <a:srgbClr val="0058EB"/>
                  </a:solidFill>
                  <a:latin typeface="DM Sans" pitchFamily="2" charset="77"/>
                  <a:ea typeface="+mn-ea"/>
                  <a:cs typeface="+mn-cs"/>
                </a:rPr>
                <a:t>CNAPP offering should have certain</a:t>
              </a:r>
              <a:br>
                <a:rPr lang="en-US" sz="1693" b="1" kern="1200">
                  <a:solidFill>
                    <a:srgbClr val="0058EB"/>
                  </a:solidFill>
                  <a:latin typeface="DM Sans" pitchFamily="2" charset="77"/>
                  <a:ea typeface="+mn-ea"/>
                  <a:cs typeface="+mn-cs"/>
                </a:rPr>
              </a:br>
              <a:r>
                <a:rPr lang="en-US" sz="1693" b="1" kern="1200">
                  <a:solidFill>
                    <a:srgbClr val="0058EB"/>
                  </a:solidFill>
                  <a:latin typeface="DM Sans" pitchFamily="2" charset="77"/>
                  <a:ea typeface="+mn-ea"/>
                  <a:cs typeface="+mn-cs"/>
                </a:rPr>
                <a:t>key characteristics: </a:t>
              </a:r>
              <a:endParaRPr lang="da-DK" sz="1693" kern="1200">
                <a:solidFill>
                  <a:srgbClr val="0058EB"/>
                </a:solidFill>
                <a:latin typeface="DM Sans" pitchFamily="2" charset="77"/>
                <a:ea typeface="Open Sans"/>
                <a:cs typeface="Open Sans"/>
                <a:sym typeface="Kumbh Sans Bold"/>
              </a:endParaRPr>
            </a:p>
          </p:txBody>
        </p:sp>
        <p:sp>
          <p:nvSpPr>
            <p:cNvPr id="15" name="TextBox 14">
              <a:extLst>
                <a:ext uri="{FF2B5EF4-FFF2-40B4-BE49-F238E27FC236}">
                  <a16:creationId xmlns:a16="http://schemas.microsoft.com/office/drawing/2014/main" id="{BF30961F-5243-8C58-FD83-FAF6A3774FDE}"/>
                </a:ext>
              </a:extLst>
            </p:cNvPr>
            <p:cNvSpPr txBox="1"/>
            <p:nvPr/>
          </p:nvSpPr>
          <p:spPr>
            <a:xfrm>
              <a:off x="6749472" y="3117963"/>
              <a:ext cx="4146348" cy="959278"/>
            </a:xfrm>
            <a:prstGeom prst="rect">
              <a:avLst/>
            </a:prstGeom>
            <a:noFill/>
          </p:spPr>
          <p:txBody>
            <a:bodyPr wrap="square">
              <a:spAutoFit/>
            </a:bodyPr>
            <a:lstStyle/>
            <a:p>
              <a:pPr marL="223245" indent="-223245" algn="l" defTabSz="1190640" rtl="0">
                <a:lnSpc>
                  <a:spcPct val="130000"/>
                </a:lnSpc>
                <a:buFont typeface="Arial" panose="020B0604020202020204" pitchFamily="34" charset="0"/>
                <a:buChar char="•"/>
              </a:pPr>
              <a:r>
                <a:rPr lang="en-US" sz="1172" kern="1200">
                  <a:solidFill>
                    <a:srgbClr val="6D7380"/>
                  </a:solidFill>
                  <a:latin typeface="DM Sans" pitchFamily="2" charset="77"/>
                  <a:ea typeface="+mn-ea"/>
                  <a:cs typeface="Heebo" pitchFamily="2" charset="-79"/>
                </a:rPr>
                <a:t>All services should be </a:t>
              </a:r>
              <a:r>
                <a:rPr lang="en-US" sz="1172" kern="1200">
                  <a:solidFill>
                    <a:srgbClr val="6D7380"/>
                  </a:solidFill>
                  <a:highlight>
                    <a:srgbClr val="CBDAFF"/>
                  </a:highlight>
                  <a:latin typeface="DM Sans" pitchFamily="2" charset="77"/>
                  <a:ea typeface="+mn-ea"/>
                  <a:cs typeface="Heebo" pitchFamily="2" charset="-79"/>
                </a:rPr>
                <a:t>fully integrated, not loosely coupled</a:t>
              </a:r>
              <a:r>
                <a:rPr lang="en-US" sz="1172" kern="1200">
                  <a:solidFill>
                    <a:srgbClr val="6D7380"/>
                  </a:solidFill>
                  <a:latin typeface="DM Sans" pitchFamily="2" charset="77"/>
                  <a:ea typeface="+mn-ea"/>
                  <a:cs typeface="Heebo" pitchFamily="2" charset="-79"/>
                </a:rPr>
                <a:t> independent modules (typically resulting from a vendor’s internal silos, poorly integrated OEM components or those added from an acquisition). Integration should include the front-end console, unified policy across multiple points of inspection and a unified back-end data model. </a:t>
              </a:r>
              <a:endParaRPr lang="en-IL" sz="1172" kern="1200">
                <a:solidFill>
                  <a:srgbClr val="6D7380"/>
                </a:solidFill>
                <a:latin typeface="DM Sans" pitchFamily="2" charset="77"/>
                <a:ea typeface="+mn-ea"/>
                <a:cs typeface="Heebo" pitchFamily="2" charset="-79"/>
              </a:endParaRPr>
            </a:p>
          </p:txBody>
        </p:sp>
        <p:sp>
          <p:nvSpPr>
            <p:cNvPr id="17" name="TextBox 16">
              <a:extLst>
                <a:ext uri="{FF2B5EF4-FFF2-40B4-BE49-F238E27FC236}">
                  <a16:creationId xmlns:a16="http://schemas.microsoft.com/office/drawing/2014/main" id="{9D9B1D0C-9CA3-9DDC-0276-9347A4A6C4B7}"/>
                </a:ext>
              </a:extLst>
            </p:cNvPr>
            <p:cNvSpPr txBox="1"/>
            <p:nvPr/>
          </p:nvSpPr>
          <p:spPr>
            <a:xfrm>
              <a:off x="6749472" y="4322401"/>
              <a:ext cx="4264753" cy="419020"/>
            </a:xfrm>
            <a:prstGeom prst="rect">
              <a:avLst/>
            </a:prstGeom>
            <a:noFill/>
          </p:spPr>
          <p:txBody>
            <a:bodyPr wrap="square">
              <a:spAutoFit/>
            </a:bodyPr>
            <a:lstStyle/>
            <a:p>
              <a:pPr marL="223245" indent="-223245" algn="l" defTabSz="1190640" rtl="0">
                <a:lnSpc>
                  <a:spcPct val="130000"/>
                </a:lnSpc>
                <a:buFont typeface="Arial" panose="020B0604020202020204" pitchFamily="34" charset="0"/>
                <a:buChar char="•"/>
              </a:pPr>
              <a:r>
                <a:rPr lang="en-US" sz="1172" kern="1200">
                  <a:solidFill>
                    <a:srgbClr val="6D7380"/>
                  </a:solidFill>
                  <a:highlight>
                    <a:srgbClr val="CBDAFF"/>
                  </a:highlight>
                  <a:latin typeface="DM Sans" pitchFamily="2" charset="77"/>
                  <a:ea typeface="+mn-ea"/>
                  <a:cs typeface="+mn-cs"/>
                </a:rPr>
                <a:t>Single security policy</a:t>
              </a:r>
              <a:r>
                <a:rPr lang="en-US" sz="1172" kern="1200">
                  <a:solidFill>
                    <a:srgbClr val="6D7380"/>
                  </a:solidFill>
                  <a:latin typeface="DM Sans" pitchFamily="2" charset="77"/>
                  <a:ea typeface="+mn-ea"/>
                  <a:cs typeface="+mn-cs"/>
                </a:rPr>
                <a:t> for risk assessment across all artifacts — containers, VMs, serverless functions and data storage.</a:t>
              </a:r>
            </a:p>
          </p:txBody>
        </p:sp>
        <p:sp>
          <p:nvSpPr>
            <p:cNvPr id="19" name="TextBox 18">
              <a:extLst>
                <a:ext uri="{FF2B5EF4-FFF2-40B4-BE49-F238E27FC236}">
                  <a16:creationId xmlns:a16="http://schemas.microsoft.com/office/drawing/2014/main" id="{95A85441-BFA4-E6B5-534C-FF9D2D6B0420}"/>
                </a:ext>
              </a:extLst>
            </p:cNvPr>
            <p:cNvSpPr txBox="1"/>
            <p:nvPr/>
          </p:nvSpPr>
          <p:spPr>
            <a:xfrm>
              <a:off x="6749472" y="5018466"/>
              <a:ext cx="4264753" cy="779192"/>
            </a:xfrm>
            <a:prstGeom prst="rect">
              <a:avLst/>
            </a:prstGeom>
            <a:noFill/>
          </p:spPr>
          <p:txBody>
            <a:bodyPr wrap="square">
              <a:spAutoFit/>
            </a:bodyPr>
            <a:lstStyle/>
            <a:p>
              <a:pPr marL="223245" indent="-223245" algn="l" defTabSz="1190640" rtl="0">
                <a:lnSpc>
                  <a:spcPct val="130000"/>
                </a:lnSpc>
                <a:buFont typeface="Arial" panose="020B0604020202020204" pitchFamily="34" charset="0"/>
                <a:buChar char="•"/>
              </a:pPr>
              <a:r>
                <a:rPr lang="en-US" sz="1172" kern="1200">
                  <a:solidFill>
                    <a:srgbClr val="6D7380"/>
                  </a:solidFill>
                  <a:latin typeface="DM Sans" pitchFamily="2" charset="77"/>
                  <a:ea typeface="+mn-ea"/>
                  <a:cs typeface="+mn-cs"/>
                </a:rPr>
                <a:t>Deep understanding of relationships between the elements of an application (VMs, containers, service functions and storage), security posture, permissions and connectivity, typically enabled by </a:t>
              </a:r>
              <a:r>
                <a:rPr lang="en-US" sz="1172" kern="1200">
                  <a:solidFill>
                    <a:srgbClr val="6D7380"/>
                  </a:solidFill>
                  <a:highlight>
                    <a:srgbClr val="CBDAFF"/>
                  </a:highlight>
                  <a:latin typeface="DM Sans" pitchFamily="2" charset="77"/>
                  <a:ea typeface="+mn-ea"/>
                  <a:cs typeface="+mn-cs"/>
                </a:rPr>
                <a:t>underlying graph database technology.</a:t>
              </a:r>
              <a:r>
                <a:rPr lang="en-US" sz="1172" kern="1200">
                  <a:solidFill>
                    <a:srgbClr val="6D7380"/>
                  </a:solidFill>
                  <a:latin typeface="DM Sans" pitchFamily="2" charset="77"/>
                  <a:ea typeface="+mn-ea"/>
                  <a:cs typeface="+mn-cs"/>
                </a:rPr>
                <a:t> </a:t>
              </a:r>
            </a:p>
          </p:txBody>
        </p:sp>
        <p:cxnSp>
          <p:nvCxnSpPr>
            <p:cNvPr id="14" name="Straight Connector 13">
              <a:extLst>
                <a:ext uri="{FF2B5EF4-FFF2-40B4-BE49-F238E27FC236}">
                  <a16:creationId xmlns:a16="http://schemas.microsoft.com/office/drawing/2014/main" id="{D1A3DEF5-3892-F2D5-1F6A-1CBB601A7A4C}"/>
                </a:ext>
              </a:extLst>
            </p:cNvPr>
            <p:cNvCxnSpPr>
              <a:cxnSpLocks/>
            </p:cNvCxnSpPr>
            <p:nvPr/>
          </p:nvCxnSpPr>
          <p:spPr>
            <a:xfrm>
              <a:off x="6981799" y="4208089"/>
              <a:ext cx="4014447" cy="0"/>
            </a:xfrm>
            <a:prstGeom prst="line">
              <a:avLst/>
            </a:prstGeom>
            <a:ln w="9525">
              <a:solidFill>
                <a:srgbClr val="CBDAFF"/>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7809992-31A7-7805-AB35-2B683EEF5CBF}"/>
                </a:ext>
              </a:extLst>
            </p:cNvPr>
            <p:cNvCxnSpPr>
              <a:cxnSpLocks/>
            </p:cNvCxnSpPr>
            <p:nvPr/>
          </p:nvCxnSpPr>
          <p:spPr>
            <a:xfrm>
              <a:off x="6981799" y="4895842"/>
              <a:ext cx="4014447" cy="0"/>
            </a:xfrm>
            <a:prstGeom prst="line">
              <a:avLst/>
            </a:prstGeom>
            <a:ln w="9525">
              <a:solidFill>
                <a:srgbClr val="CBDAFF"/>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57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3">
            <a:extLst>
              <a:ext uri="{FF2B5EF4-FFF2-40B4-BE49-F238E27FC236}">
                <a16:creationId xmlns:a16="http://schemas.microsoft.com/office/drawing/2014/main" id="{DA923606-E582-1F12-610E-18F4779872FA}"/>
              </a:ext>
            </a:extLst>
          </p:cNvPr>
          <p:cNvSpPr/>
          <p:nvPr/>
        </p:nvSpPr>
        <p:spPr>
          <a:xfrm>
            <a:off x="0" y="0"/>
            <a:ext cx="4110990" cy="8930640"/>
          </a:xfrm>
          <a:custGeom>
            <a:avLst/>
            <a:gdLst/>
            <a:ahLst/>
            <a:cxnLst/>
            <a:rect l="l" t="t" r="r" b="b"/>
            <a:pathLst>
              <a:path w="4110990" h="8930640">
                <a:moveTo>
                  <a:pt x="0" y="0"/>
                </a:moveTo>
                <a:lnTo>
                  <a:pt x="4110942" y="0"/>
                </a:lnTo>
                <a:lnTo>
                  <a:pt x="4110942" y="8930192"/>
                </a:lnTo>
                <a:lnTo>
                  <a:pt x="0" y="8930192"/>
                </a:lnTo>
                <a:lnTo>
                  <a:pt x="0" y="0"/>
                </a:lnTo>
                <a:close/>
              </a:path>
            </a:pathLst>
          </a:custGeom>
          <a:solidFill>
            <a:schemeClr val="bg1"/>
          </a:solidFill>
        </p:spPr>
        <p:txBody>
          <a:bodyPr wrap="square" lIns="0" tIns="0" rIns="0" bIns="0" rtlCol="0"/>
          <a:lstStyle/>
          <a:p>
            <a:pPr algn="l" rtl="0"/>
            <a:endParaRPr/>
          </a:p>
        </p:txBody>
      </p:sp>
      <p:sp>
        <p:nvSpPr>
          <p:cNvPr id="3" name="object 3"/>
          <p:cNvSpPr/>
          <p:nvPr/>
        </p:nvSpPr>
        <p:spPr>
          <a:xfrm>
            <a:off x="-634" y="0"/>
            <a:ext cx="15876269" cy="71120"/>
          </a:xfrm>
          <a:custGeom>
            <a:avLst/>
            <a:gdLst/>
            <a:ahLst/>
            <a:cxnLst/>
            <a:rect l="l" t="t" r="r" b="b"/>
            <a:pathLst>
              <a:path w="15876269" h="71120">
                <a:moveTo>
                  <a:pt x="15875897" y="0"/>
                </a:moveTo>
                <a:lnTo>
                  <a:pt x="0" y="0"/>
                </a:lnTo>
                <a:lnTo>
                  <a:pt x="0" y="70812"/>
                </a:lnTo>
                <a:lnTo>
                  <a:pt x="15875897" y="70812"/>
                </a:lnTo>
                <a:lnTo>
                  <a:pt x="15875897" y="0"/>
                </a:lnTo>
                <a:close/>
              </a:path>
            </a:pathLst>
          </a:custGeom>
          <a:solidFill>
            <a:srgbClr val="005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3" name="Picture 12">
            <a:extLst>
              <a:ext uri="{FF2B5EF4-FFF2-40B4-BE49-F238E27FC236}">
                <a16:creationId xmlns:a16="http://schemas.microsoft.com/office/drawing/2014/main" id="{9CE41565-6D4A-2ED4-7736-29B1E21CFA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38592" y="8400552"/>
            <a:ext cx="427355" cy="204841"/>
          </a:xfrm>
          <a:prstGeom prst="rect">
            <a:avLst/>
          </a:prstGeom>
        </p:spPr>
      </p:pic>
      <p:sp>
        <p:nvSpPr>
          <p:cNvPr id="4" name="TextBox 3">
            <a:extLst>
              <a:ext uri="{FF2B5EF4-FFF2-40B4-BE49-F238E27FC236}">
                <a16:creationId xmlns:a16="http://schemas.microsoft.com/office/drawing/2014/main" id="{C9BA3EDF-199B-F0AD-487E-1A7FC3D6B262}"/>
              </a:ext>
            </a:extLst>
          </p:cNvPr>
          <p:cNvSpPr txBox="1"/>
          <p:nvPr/>
        </p:nvSpPr>
        <p:spPr>
          <a:xfrm>
            <a:off x="546101" y="673349"/>
            <a:ext cx="2971799" cy="3046988"/>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IN" sz="4800">
                <a:solidFill>
                  <a:srgbClr val="25242F"/>
                </a:solidFill>
                <a:effectLst/>
                <a:latin typeface="DM Sans" pitchFamily="2" charset="77"/>
              </a:rPr>
              <a:t>The cloud security operating platform</a:t>
            </a:r>
            <a:endParaRPr kumimoji="0" lang="en-US" sz="4800" u="none" strike="noStrike" kern="0" cap="none" spc="0" normalizeH="0" baseline="0" noProof="0">
              <a:ln>
                <a:noFill/>
              </a:ln>
              <a:solidFill>
                <a:srgbClr val="25242F"/>
              </a:solidFill>
              <a:effectLst/>
              <a:uLnTx/>
              <a:uFillTx/>
              <a:latin typeface="DM Sans" pitchFamily="2" charset="77"/>
            </a:endParaRPr>
          </a:p>
        </p:txBody>
      </p:sp>
      <p:pic>
        <p:nvPicPr>
          <p:cNvPr id="106" name="Picture 105" descr="Timeline&#10;&#10;Description automatically generated">
            <a:extLst>
              <a:ext uri="{FF2B5EF4-FFF2-40B4-BE49-F238E27FC236}">
                <a16:creationId xmlns:a16="http://schemas.microsoft.com/office/drawing/2014/main" id="{881BA74B-384A-3A78-C37B-4368F12F9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2159" y="750560"/>
            <a:ext cx="10508452" cy="7439151"/>
          </a:xfrm>
          <a:prstGeom prst="rect">
            <a:avLst/>
          </a:prstGeom>
        </p:spPr>
      </p:pic>
      <p:sp>
        <p:nvSpPr>
          <p:cNvPr id="2" name="TextBox 1">
            <a:extLst>
              <a:ext uri="{FF2B5EF4-FFF2-40B4-BE49-F238E27FC236}">
                <a16:creationId xmlns:a16="http://schemas.microsoft.com/office/drawing/2014/main" id="{1CDEE9EB-EAD6-47D8-42F6-66C6A6D8A429}"/>
              </a:ext>
            </a:extLst>
          </p:cNvPr>
          <p:cNvSpPr txBox="1"/>
          <p:nvPr/>
        </p:nvSpPr>
        <p:spPr>
          <a:xfrm>
            <a:off x="546101" y="5178436"/>
            <a:ext cx="2971799" cy="1569660"/>
          </a:xfrm>
          <a:prstGeom prst="rect">
            <a:avLst/>
          </a:prstGeom>
          <a:noFill/>
        </p:spPr>
        <p:txBody>
          <a:bodyPr wrap="square" rtlCol="0">
            <a:spAutoFit/>
          </a:bodyPr>
          <a:lstStyle>
            <a:defPPr>
              <a:defRPr kern="0"/>
            </a:defPPr>
            <a:lvl1pPr algn="l">
              <a:defRPr sz="2400">
                <a:solidFill>
                  <a:srgbClr val="25242F"/>
                </a:solidFill>
                <a:latin typeface="DM Sans" pitchFamily="2" charset="77"/>
              </a:defRPr>
            </a:lvl1pPr>
          </a:lstStyle>
          <a:p>
            <a:r>
              <a:rPr lang="en-US" dirty="0"/>
              <a:t>Identify all risks, AND show their context and correlation </a:t>
            </a:r>
          </a:p>
        </p:txBody>
      </p:sp>
    </p:spTree>
    <p:extLst>
      <p:ext uri="{BB962C8B-B14F-4D97-AF65-F5344CB8AC3E}">
        <p14:creationId xmlns:p14="http://schemas.microsoft.com/office/powerpoint/2010/main" val="208808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eck_Overview_Slide13_v2_06_09">
            <a:hlinkClick r:id="" action="ppaction://media"/>
            <a:extLst>
              <a:ext uri="{FF2B5EF4-FFF2-40B4-BE49-F238E27FC236}">
                <a16:creationId xmlns:a16="http://schemas.microsoft.com/office/drawing/2014/main" id="{4C15EF4B-E186-C4ED-5158-0E266868125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381"/>
            <a:ext cx="15875000" cy="8929688"/>
          </a:xfrm>
          <a:prstGeom prst="rect">
            <a:avLst/>
          </a:prstGeom>
        </p:spPr>
      </p:pic>
      <p:sp>
        <p:nvSpPr>
          <p:cNvPr id="22" name="object 3">
            <a:extLst>
              <a:ext uri="{FF2B5EF4-FFF2-40B4-BE49-F238E27FC236}">
                <a16:creationId xmlns:a16="http://schemas.microsoft.com/office/drawing/2014/main" id="{DA923606-E582-1F12-610E-18F4779872FA}"/>
              </a:ext>
            </a:extLst>
          </p:cNvPr>
          <p:cNvSpPr/>
          <p:nvPr/>
        </p:nvSpPr>
        <p:spPr>
          <a:xfrm>
            <a:off x="0" y="0"/>
            <a:ext cx="4110990" cy="8930640"/>
          </a:xfrm>
          <a:custGeom>
            <a:avLst/>
            <a:gdLst/>
            <a:ahLst/>
            <a:cxnLst/>
            <a:rect l="l" t="t" r="r" b="b"/>
            <a:pathLst>
              <a:path w="4110990" h="8930640">
                <a:moveTo>
                  <a:pt x="0" y="0"/>
                </a:moveTo>
                <a:lnTo>
                  <a:pt x="4110942" y="0"/>
                </a:lnTo>
                <a:lnTo>
                  <a:pt x="4110942" y="8930192"/>
                </a:lnTo>
                <a:lnTo>
                  <a:pt x="0" y="8930192"/>
                </a:lnTo>
                <a:lnTo>
                  <a:pt x="0" y="0"/>
                </a:lnTo>
                <a:close/>
              </a:path>
            </a:pathLst>
          </a:custGeom>
          <a:solidFill>
            <a:schemeClr val="bg1"/>
          </a:solidFill>
        </p:spPr>
        <p:txBody>
          <a:bodyPr wrap="square" lIns="0" tIns="0" rIns="0" bIns="0" rtlCol="0"/>
          <a:lstStyle/>
          <a:p>
            <a:endParaRPr/>
          </a:p>
        </p:txBody>
      </p:sp>
      <p:sp>
        <p:nvSpPr>
          <p:cNvPr id="3" name="object 3"/>
          <p:cNvSpPr/>
          <p:nvPr/>
        </p:nvSpPr>
        <p:spPr>
          <a:xfrm>
            <a:off x="-634" y="0"/>
            <a:ext cx="15876269" cy="71120"/>
          </a:xfrm>
          <a:custGeom>
            <a:avLst/>
            <a:gdLst/>
            <a:ahLst/>
            <a:cxnLst/>
            <a:rect l="l" t="t" r="r" b="b"/>
            <a:pathLst>
              <a:path w="15876269" h="71120">
                <a:moveTo>
                  <a:pt x="15875897" y="0"/>
                </a:moveTo>
                <a:lnTo>
                  <a:pt x="0" y="0"/>
                </a:lnTo>
                <a:lnTo>
                  <a:pt x="0" y="70812"/>
                </a:lnTo>
                <a:lnTo>
                  <a:pt x="15875897" y="70812"/>
                </a:lnTo>
                <a:lnTo>
                  <a:pt x="15875897" y="0"/>
                </a:lnTo>
                <a:close/>
              </a:path>
            </a:pathLst>
          </a:custGeom>
          <a:solidFill>
            <a:srgbClr val="005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3" name="Picture 12">
            <a:extLst>
              <a:ext uri="{FF2B5EF4-FFF2-40B4-BE49-F238E27FC236}">
                <a16:creationId xmlns:a16="http://schemas.microsoft.com/office/drawing/2014/main" id="{9CE41565-6D4A-2ED4-7736-29B1E21CFA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138592" y="8400552"/>
            <a:ext cx="427355" cy="204841"/>
          </a:xfrm>
          <a:prstGeom prst="rect">
            <a:avLst/>
          </a:prstGeom>
        </p:spPr>
      </p:pic>
      <p:sp>
        <p:nvSpPr>
          <p:cNvPr id="4" name="TextBox 3">
            <a:extLst>
              <a:ext uri="{FF2B5EF4-FFF2-40B4-BE49-F238E27FC236}">
                <a16:creationId xmlns:a16="http://schemas.microsoft.com/office/drawing/2014/main" id="{C9BA3EDF-199B-F0AD-487E-1A7FC3D6B262}"/>
              </a:ext>
            </a:extLst>
          </p:cNvPr>
          <p:cNvSpPr txBox="1"/>
          <p:nvPr/>
        </p:nvSpPr>
        <p:spPr>
          <a:xfrm>
            <a:off x="546101" y="673349"/>
            <a:ext cx="2971799" cy="3046988"/>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IN" sz="4800">
                <a:solidFill>
                  <a:srgbClr val="25242F"/>
                </a:solidFill>
                <a:effectLst/>
                <a:latin typeface="DM Sans" pitchFamily="2" charset="77"/>
              </a:rPr>
              <a:t>The cloud security operating platform</a:t>
            </a:r>
            <a:endParaRPr kumimoji="0" lang="en-US" sz="4800" u="none" strike="noStrike" kern="0" cap="none" spc="0" normalizeH="0" baseline="0" noProof="0">
              <a:ln>
                <a:noFill/>
              </a:ln>
              <a:solidFill>
                <a:srgbClr val="25242F"/>
              </a:solidFill>
              <a:effectLst/>
              <a:uLnTx/>
              <a:uFillTx/>
              <a:latin typeface="DM Sans" pitchFamily="2" charset="77"/>
            </a:endParaRPr>
          </a:p>
        </p:txBody>
      </p:sp>
      <p:sp>
        <p:nvSpPr>
          <p:cNvPr id="5" name="TextBox 4">
            <a:extLst>
              <a:ext uri="{FF2B5EF4-FFF2-40B4-BE49-F238E27FC236}">
                <a16:creationId xmlns:a16="http://schemas.microsoft.com/office/drawing/2014/main" id="{4EE3E171-9B77-34E0-F87A-4F580D4D059E}"/>
              </a:ext>
            </a:extLst>
          </p:cNvPr>
          <p:cNvSpPr txBox="1"/>
          <p:nvPr/>
        </p:nvSpPr>
        <p:spPr>
          <a:xfrm>
            <a:off x="383381" y="5494491"/>
            <a:ext cx="3297237" cy="1569660"/>
          </a:xfrm>
          <a:prstGeom prst="rect">
            <a:avLst/>
          </a:prstGeom>
          <a:noFill/>
        </p:spPr>
        <p:txBody>
          <a:bodyPr wrap="square" rtlCol="0">
            <a:spAutoFit/>
          </a:bodyPr>
          <a:lstStyle>
            <a:defPPr>
              <a:defRPr kern="0"/>
            </a:defPPr>
            <a:lvl1pPr algn="l">
              <a:defRPr sz="2400">
                <a:solidFill>
                  <a:srgbClr val="25242F"/>
                </a:solidFill>
                <a:latin typeface="DM Sans" pitchFamily="2" charset="77"/>
              </a:defRPr>
            </a:lvl1pPr>
          </a:lstStyle>
          <a:p>
            <a:r>
              <a:rPr lang="en-US" dirty="0"/>
              <a:t>Prioritize attack paths to focus on the highest impact risks</a:t>
            </a:r>
          </a:p>
          <a:p>
            <a:endParaRPr lang="en-US" dirty="0"/>
          </a:p>
        </p:txBody>
      </p:sp>
    </p:spTree>
    <p:extLst>
      <p:ext uri="{BB962C8B-B14F-4D97-AF65-F5344CB8AC3E}">
        <p14:creationId xmlns:p14="http://schemas.microsoft.com/office/powerpoint/2010/main" val="9479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FFA82-2D62-1D49-6B50-F7B3CECDF656}"/>
              </a:ext>
            </a:extLst>
          </p:cNvPr>
          <p:cNvSpPr/>
          <p:nvPr/>
        </p:nvSpPr>
        <p:spPr>
          <a:xfrm>
            <a:off x="0" y="0"/>
            <a:ext cx="15875000" cy="893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IN" sz="1800">
                <a:solidFill>
                  <a:schemeClr val="tx1">
                    <a:lumMod val="75000"/>
                    <a:lumOff val="25000"/>
                  </a:schemeClr>
                </a:solidFill>
                <a:effectLst/>
                <a:latin typeface="DM Sans" pitchFamily="2" charset="77"/>
              </a:rPr>
              <a:t>The cloud operating model enable:</a:t>
            </a:r>
            <a:endParaRPr lang="en-IN" sz="1800">
              <a:solidFill>
                <a:schemeClr val="tx1">
                  <a:lumMod val="75000"/>
                  <a:lumOff val="25000"/>
                </a:schemeClr>
              </a:solidFill>
              <a:latin typeface="DM Sans" pitchFamily="2" charset="77"/>
            </a:endParaRPr>
          </a:p>
        </p:txBody>
      </p:sp>
      <p:sp>
        <p:nvSpPr>
          <p:cNvPr id="4" name="TextBox 3">
            <a:extLst>
              <a:ext uri="{FF2B5EF4-FFF2-40B4-BE49-F238E27FC236}">
                <a16:creationId xmlns:a16="http://schemas.microsoft.com/office/drawing/2014/main" id="{13ECE17B-43F7-9F21-9A7B-B9AABD044F1D}"/>
              </a:ext>
            </a:extLst>
          </p:cNvPr>
          <p:cNvSpPr txBox="1"/>
          <p:nvPr/>
        </p:nvSpPr>
        <p:spPr>
          <a:xfrm>
            <a:off x="5409892" y="676656"/>
            <a:ext cx="8177771" cy="10433625"/>
          </a:xfrm>
          <a:prstGeom prst="rect">
            <a:avLst/>
          </a:prstGeom>
          <a:noFill/>
        </p:spPr>
        <p:txBody>
          <a:bodyPr wrap="square" rtlCol="0">
            <a:spAutoFit/>
          </a:bodyPr>
          <a:lstStyle/>
          <a:p>
            <a:pPr marL="571500" marR="0" lvl="0" indent="-571500" algn="l" defTabSz="914400" eaLnBrk="1" fontAlgn="auto" latinLnBrk="0" hangingPunct="1">
              <a:lnSpc>
                <a:spcPct val="100000"/>
              </a:lnSpc>
              <a:spcBef>
                <a:spcPts val="0"/>
              </a:spcBef>
              <a:spcAft>
                <a:spcPts val="0"/>
              </a:spcAft>
              <a:buClrTx/>
              <a:buSzTx/>
              <a:buFont typeface="Wingdings" pitchFamily="2" charset="2"/>
              <a:buChar char="q"/>
              <a:tabLst/>
              <a:defRPr/>
            </a:pPr>
            <a:r>
              <a:rPr lang="en-US" sz="3200" dirty="0">
                <a:solidFill>
                  <a:schemeClr val="tx1">
                    <a:lumMod val="85000"/>
                    <a:lumOff val="15000"/>
                  </a:schemeClr>
                </a:solidFill>
                <a:latin typeface="DM Sans" pitchFamily="2" charset="77"/>
              </a:rPr>
              <a:t>I know my environment</a:t>
            </a:r>
          </a:p>
          <a:p>
            <a:pPr marL="571500" marR="0" lvl="0" indent="-571500" algn="l" defTabSz="914400" eaLnBrk="1" fontAlgn="auto" latinLnBrk="0" hangingPunct="1">
              <a:lnSpc>
                <a:spcPct val="100000"/>
              </a:lnSpc>
              <a:spcBef>
                <a:spcPts val="0"/>
              </a:spcBef>
              <a:spcAft>
                <a:spcPts val="0"/>
              </a:spcAft>
              <a:buClrTx/>
              <a:buSzTx/>
              <a:buFont typeface="Wingdings" pitchFamily="2" charset="2"/>
              <a:buChar char="q"/>
              <a:tabLst/>
              <a:defRPr/>
            </a:pPr>
            <a:endParaRPr lang="en-US" sz="3200" dirty="0">
              <a:solidFill>
                <a:schemeClr val="tx1">
                  <a:lumMod val="85000"/>
                  <a:lumOff val="15000"/>
                </a:schemeClr>
              </a:solidFill>
              <a:latin typeface="DM Sans" pitchFamily="2" charset="77"/>
            </a:endParaRPr>
          </a:p>
          <a:p>
            <a:pPr marL="571500" marR="0" lvl="0" indent="-571500" algn="l" defTabSz="914400" eaLnBrk="1" fontAlgn="auto" latinLnBrk="0" hangingPunct="1">
              <a:lnSpc>
                <a:spcPct val="100000"/>
              </a:lnSpc>
              <a:spcBef>
                <a:spcPts val="0"/>
              </a:spcBef>
              <a:spcAft>
                <a:spcPts val="0"/>
              </a:spcAft>
              <a:buClrTx/>
              <a:buSzTx/>
              <a:buFont typeface="Wingdings" pitchFamily="2" charset="2"/>
              <a:buChar char="q"/>
              <a:tabLst/>
              <a:defRPr/>
            </a:pPr>
            <a:r>
              <a:rPr lang="en-US" sz="3200" dirty="0">
                <a:solidFill>
                  <a:schemeClr val="tx1">
                    <a:lumMod val="85000"/>
                    <a:lumOff val="15000"/>
                  </a:schemeClr>
                </a:solidFill>
                <a:latin typeface="DM Sans" pitchFamily="2" charset="77"/>
              </a:rPr>
              <a:t>I can respond fast and fix critical risks</a:t>
            </a:r>
          </a:p>
          <a:p>
            <a:pPr marR="0" lvl="0" algn="l" defTabSz="914400" eaLnBrk="1" fontAlgn="auto" latinLnBrk="0" hangingPunct="1">
              <a:lnSpc>
                <a:spcPct val="100000"/>
              </a:lnSpc>
              <a:spcBef>
                <a:spcPts val="0"/>
              </a:spcBef>
              <a:spcAft>
                <a:spcPts val="0"/>
              </a:spcAft>
              <a:buClrTx/>
              <a:buSzTx/>
              <a:tabLst/>
              <a:defRPr/>
            </a:pPr>
            <a:endParaRPr lang="en-US" sz="3200" dirty="0">
              <a:solidFill>
                <a:schemeClr val="tx1">
                  <a:lumMod val="85000"/>
                  <a:lumOff val="15000"/>
                </a:schemeClr>
              </a:solidFill>
              <a:latin typeface="DM Sans" pitchFamily="2" charset="77"/>
            </a:endParaRPr>
          </a:p>
          <a:p>
            <a:pPr marL="571500" marR="0" lvl="0" indent="-571500" algn="l" defTabSz="914400" eaLnBrk="1" fontAlgn="auto" latinLnBrk="0" hangingPunct="1">
              <a:lnSpc>
                <a:spcPct val="100000"/>
              </a:lnSpc>
              <a:spcBef>
                <a:spcPts val="0"/>
              </a:spcBef>
              <a:spcAft>
                <a:spcPts val="0"/>
              </a:spcAft>
              <a:buClrTx/>
              <a:buSzTx/>
              <a:buFont typeface="Wingdings" pitchFamily="2" charset="2"/>
              <a:buChar char="q"/>
              <a:tabLst/>
              <a:defRPr/>
            </a:pPr>
            <a:r>
              <a:rPr lang="en-US" sz="3200" dirty="0">
                <a:solidFill>
                  <a:schemeClr val="tx1">
                    <a:lumMod val="85000"/>
                    <a:lumOff val="15000"/>
                  </a:schemeClr>
                </a:solidFill>
                <a:latin typeface="DM Sans" pitchFamily="2" charset="77"/>
              </a:rPr>
              <a:t>My dev teams know their cloud environment and its risks</a:t>
            </a:r>
          </a:p>
          <a:p>
            <a:pPr marR="0" lvl="0" algn="l" defTabSz="914400" eaLnBrk="1" fontAlgn="auto" latinLnBrk="0" hangingPunct="1">
              <a:lnSpc>
                <a:spcPct val="100000"/>
              </a:lnSpc>
              <a:spcBef>
                <a:spcPts val="0"/>
              </a:spcBef>
              <a:spcAft>
                <a:spcPts val="0"/>
              </a:spcAft>
              <a:buClrTx/>
              <a:buSzTx/>
              <a:tabLst/>
              <a:defRPr/>
            </a:pPr>
            <a:endParaRPr lang="en-US" sz="3200" dirty="0">
              <a:solidFill>
                <a:schemeClr val="tx1">
                  <a:lumMod val="85000"/>
                  <a:lumOff val="15000"/>
                </a:schemeClr>
              </a:solidFill>
              <a:latin typeface="DM Sans" pitchFamily="2" charset="77"/>
            </a:endParaRPr>
          </a:p>
          <a:p>
            <a:pPr marL="571500" marR="0" lvl="0" indent="-571500" algn="l" defTabSz="914400" eaLnBrk="1" fontAlgn="auto" latinLnBrk="0" hangingPunct="1">
              <a:lnSpc>
                <a:spcPct val="100000"/>
              </a:lnSpc>
              <a:spcBef>
                <a:spcPts val="0"/>
              </a:spcBef>
              <a:spcAft>
                <a:spcPts val="0"/>
              </a:spcAft>
              <a:buClrTx/>
              <a:buSzTx/>
              <a:buFont typeface="Wingdings" pitchFamily="2" charset="2"/>
              <a:buChar char="q"/>
              <a:tabLst/>
              <a:defRPr/>
            </a:pPr>
            <a:r>
              <a:rPr lang="en-US" sz="3200" dirty="0">
                <a:solidFill>
                  <a:schemeClr val="tx1">
                    <a:lumMod val="85000"/>
                    <a:lumOff val="15000"/>
                  </a:schemeClr>
                </a:solidFill>
                <a:latin typeface="DM Sans" pitchFamily="2" charset="77"/>
              </a:rPr>
              <a:t>My SOC team knows the risk of a cloud resource without calling the dev team</a:t>
            </a:r>
            <a:endParaRPr lang="he-IL" sz="3200" dirty="0">
              <a:solidFill>
                <a:schemeClr val="tx1">
                  <a:lumMod val="85000"/>
                  <a:lumOff val="15000"/>
                </a:schemeClr>
              </a:solidFill>
              <a:latin typeface="DM Sans" pitchFamily="2" charset="77"/>
            </a:endParaRPr>
          </a:p>
          <a:p>
            <a:pPr marL="571500" marR="0" lvl="0" indent="-571500" algn="l" defTabSz="914400" eaLnBrk="1" fontAlgn="auto" latinLnBrk="0" hangingPunct="1">
              <a:lnSpc>
                <a:spcPct val="100000"/>
              </a:lnSpc>
              <a:spcBef>
                <a:spcPts val="0"/>
              </a:spcBef>
              <a:spcAft>
                <a:spcPts val="0"/>
              </a:spcAft>
              <a:buClrTx/>
              <a:buSzTx/>
              <a:buFont typeface="Wingdings" pitchFamily="2" charset="2"/>
              <a:buChar char="q"/>
              <a:tabLst/>
              <a:defRPr/>
            </a:pPr>
            <a:endParaRPr lang="en-US" sz="3200" dirty="0">
              <a:solidFill>
                <a:schemeClr val="tx1">
                  <a:lumMod val="85000"/>
                  <a:lumOff val="15000"/>
                </a:schemeClr>
              </a:solidFill>
              <a:latin typeface="DM Sans" pitchFamily="2" charset="77"/>
            </a:endParaRPr>
          </a:p>
          <a:p>
            <a:pPr marL="571500" indent="-571500" algn="l">
              <a:buFont typeface="Wingdings" pitchFamily="2" charset="2"/>
              <a:buChar char="q"/>
              <a:defRPr/>
            </a:pPr>
            <a:r>
              <a:rPr lang="en-US" sz="3200" dirty="0">
                <a:solidFill>
                  <a:schemeClr val="tx1">
                    <a:lumMod val="85000"/>
                    <a:lumOff val="15000"/>
                  </a:schemeClr>
                </a:solidFill>
                <a:latin typeface="DM Sans" pitchFamily="2" charset="77"/>
              </a:rPr>
              <a:t>I can drive broad cloud initiatives</a:t>
            </a:r>
          </a:p>
          <a:p>
            <a:pPr marL="571500" indent="-571500" algn="l">
              <a:buFont typeface="Wingdings" pitchFamily="2" charset="2"/>
              <a:buChar char="q"/>
              <a:defRPr/>
            </a:pPr>
            <a:endParaRPr lang="en-US" sz="3200" dirty="0">
              <a:solidFill>
                <a:schemeClr val="tx1">
                  <a:lumMod val="85000"/>
                  <a:lumOff val="15000"/>
                </a:schemeClr>
              </a:solidFill>
              <a:latin typeface="DM Sans" pitchFamily="2" charset="77"/>
            </a:endParaRPr>
          </a:p>
          <a:p>
            <a:pPr marL="571500" indent="-571500" algn="l">
              <a:buFont typeface="Wingdings" pitchFamily="2" charset="2"/>
              <a:buChar char="q"/>
              <a:defRPr/>
            </a:pPr>
            <a:r>
              <a:rPr lang="en-US" sz="3200" dirty="0">
                <a:solidFill>
                  <a:schemeClr val="tx1">
                    <a:lumMod val="85000"/>
                    <a:lumOff val="15000"/>
                  </a:schemeClr>
                </a:solidFill>
                <a:latin typeface="DM Sans" pitchFamily="2" charset="77"/>
              </a:rPr>
              <a:t>Automated cloud security compliance reporting to demonstrate I’m managing risk in cloud and drive improved compliance</a:t>
            </a:r>
          </a:p>
          <a:p>
            <a:pPr marL="571500" indent="-571500" algn="l">
              <a:buFont typeface="Wingdings" pitchFamily="2" charset="2"/>
              <a:buChar char="q"/>
              <a:defRPr/>
            </a:pPr>
            <a:endParaRPr lang="en-US" sz="3200" dirty="0">
              <a:solidFill>
                <a:schemeClr val="tx1">
                  <a:lumMod val="85000"/>
                  <a:lumOff val="15000"/>
                </a:schemeClr>
              </a:solidFill>
              <a:latin typeface="DM Sans" pitchFamily="2" charset="77"/>
            </a:endParaRPr>
          </a:p>
          <a:p>
            <a:pPr marL="571500" indent="-571500" algn="l">
              <a:buFont typeface="Wingdings" pitchFamily="2" charset="2"/>
              <a:buChar char="q"/>
              <a:defRPr/>
            </a:pPr>
            <a:endParaRPr lang="en-US" sz="3200" dirty="0">
              <a:solidFill>
                <a:schemeClr val="tx1">
                  <a:lumMod val="85000"/>
                  <a:lumOff val="15000"/>
                </a:schemeClr>
              </a:solidFill>
              <a:latin typeface="DM Sans" pitchFamily="2" charset="77"/>
            </a:endParaRPr>
          </a:p>
          <a:p>
            <a:pPr marL="571500" indent="-571500" algn="l">
              <a:buFont typeface="Wingdings" pitchFamily="2" charset="2"/>
              <a:buChar char="q"/>
              <a:defRPr/>
            </a:pPr>
            <a:endParaRPr lang="en-US" sz="3200" dirty="0">
              <a:solidFill>
                <a:schemeClr val="tx1">
                  <a:lumMod val="85000"/>
                  <a:lumOff val="15000"/>
                </a:schemeClr>
              </a:solidFill>
              <a:latin typeface="DM Sans" pitchFamily="2" charset="77"/>
            </a:endParaRPr>
          </a:p>
          <a:p>
            <a:pPr marL="571500" indent="-571500" algn="l">
              <a:buFont typeface="Wingdings" pitchFamily="2" charset="2"/>
              <a:buChar char="q"/>
              <a:defRPr/>
            </a:pPr>
            <a:endParaRPr lang="en-US" sz="3200" dirty="0">
              <a:solidFill>
                <a:schemeClr val="tx1">
                  <a:lumMod val="85000"/>
                  <a:lumOff val="15000"/>
                </a:schemeClr>
              </a:solidFill>
              <a:latin typeface="DM Sans" pitchFamily="2" charset="77"/>
            </a:endParaRPr>
          </a:p>
          <a:p>
            <a:pPr marL="571500" marR="0" lvl="0" indent="-571500" algn="l" defTabSz="914400" eaLnBrk="1" fontAlgn="auto" latinLnBrk="0" hangingPunct="1">
              <a:lnSpc>
                <a:spcPct val="100000"/>
              </a:lnSpc>
              <a:spcBef>
                <a:spcPts val="0"/>
              </a:spcBef>
              <a:spcAft>
                <a:spcPts val="0"/>
              </a:spcAft>
              <a:buClrTx/>
              <a:buSzTx/>
              <a:buFont typeface="Wingdings" pitchFamily="2" charset="2"/>
              <a:buChar char="q"/>
              <a:tabLst/>
              <a:defRPr/>
            </a:pPr>
            <a:endParaRPr lang="en-US" sz="3200" dirty="0">
              <a:solidFill>
                <a:schemeClr val="tx1">
                  <a:lumMod val="85000"/>
                  <a:lumOff val="15000"/>
                </a:schemeClr>
              </a:solidFill>
              <a:latin typeface="DM Sans" pitchFamily="2" charset="77"/>
            </a:endParaRPr>
          </a:p>
        </p:txBody>
      </p:sp>
      <p:sp>
        <p:nvSpPr>
          <p:cNvPr id="5" name="Rectangle 4">
            <a:extLst>
              <a:ext uri="{FF2B5EF4-FFF2-40B4-BE49-F238E27FC236}">
                <a16:creationId xmlns:a16="http://schemas.microsoft.com/office/drawing/2014/main" id="{CDE57117-EE9A-0B44-70D9-C71C822491BB}"/>
              </a:ext>
            </a:extLst>
          </p:cNvPr>
          <p:cNvSpPr/>
          <p:nvPr/>
        </p:nvSpPr>
        <p:spPr>
          <a:xfrm>
            <a:off x="1" y="0"/>
            <a:ext cx="4252686" cy="8934450"/>
          </a:xfrm>
          <a:prstGeom prst="rect">
            <a:avLst/>
          </a:prstGeom>
          <a:solidFill>
            <a:srgbClr val="005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L">
              <a:latin typeface="DM Sans" pitchFamily="2" charset="77"/>
            </a:endParaRPr>
          </a:p>
        </p:txBody>
      </p:sp>
      <p:sp>
        <p:nvSpPr>
          <p:cNvPr id="7" name="TextBox 6">
            <a:extLst>
              <a:ext uri="{FF2B5EF4-FFF2-40B4-BE49-F238E27FC236}">
                <a16:creationId xmlns:a16="http://schemas.microsoft.com/office/drawing/2014/main" id="{E329BA8E-80A2-4655-EBC0-E441E8186D49}"/>
              </a:ext>
            </a:extLst>
          </p:cNvPr>
          <p:cNvSpPr txBox="1"/>
          <p:nvPr/>
        </p:nvSpPr>
        <p:spPr>
          <a:xfrm>
            <a:off x="548640" y="676656"/>
            <a:ext cx="3773714" cy="3785652"/>
          </a:xfrm>
          <a:prstGeom prst="rect">
            <a:avLst/>
          </a:prstGeom>
          <a:noFill/>
        </p:spPr>
        <p:txBody>
          <a:bodyPr wrap="square" lIns="91440" tIns="45720" rIns="91440" bIns="45720" anchor="t">
            <a:spAutoFit/>
          </a:bodyPr>
          <a:lstStyle/>
          <a:p>
            <a:pPr algn="l" rtl="0">
              <a:defRPr/>
            </a:pPr>
            <a:r>
              <a:rPr lang="en-US" sz="4800">
                <a:solidFill>
                  <a:schemeClr val="bg1"/>
                </a:solidFill>
                <a:latin typeface="DM Sans"/>
              </a:rPr>
              <a:t>Success criteria of the cloud operating model</a:t>
            </a:r>
            <a:endParaRPr lang="en-IN" sz="4800">
              <a:solidFill>
                <a:schemeClr val="bg1"/>
              </a:solidFill>
              <a:latin typeface="DM Sans"/>
            </a:endParaRPr>
          </a:p>
        </p:txBody>
      </p:sp>
      <p:pic>
        <p:nvPicPr>
          <p:cNvPr id="2" name="Picture 12">
            <a:extLst>
              <a:ext uri="{FF2B5EF4-FFF2-40B4-BE49-F238E27FC236}">
                <a16:creationId xmlns:a16="http://schemas.microsoft.com/office/drawing/2014/main" id="{44B7790B-5E90-17F9-EDC2-6332FF5116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38592" y="8400552"/>
            <a:ext cx="427355" cy="204841"/>
          </a:xfrm>
          <a:prstGeom prst="rect">
            <a:avLst/>
          </a:prstGeom>
        </p:spPr>
      </p:pic>
    </p:spTree>
    <p:extLst>
      <p:ext uri="{BB962C8B-B14F-4D97-AF65-F5344CB8AC3E}">
        <p14:creationId xmlns:p14="http://schemas.microsoft.com/office/powerpoint/2010/main" val="237253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777"/>
        <p:cNvGrpSpPr/>
        <p:nvPr/>
      </p:nvGrpSpPr>
      <p:grpSpPr>
        <a:xfrm>
          <a:off x="0" y="0"/>
          <a:ext cx="0" cy="0"/>
          <a:chOff x="0" y="0"/>
          <a:chExt cx="0" cy="0"/>
        </a:xfrm>
      </p:grpSpPr>
      <p:sp>
        <p:nvSpPr>
          <p:cNvPr id="1014" name="Rounded Rectangle 1013">
            <a:extLst>
              <a:ext uri="{FF2B5EF4-FFF2-40B4-BE49-F238E27FC236}">
                <a16:creationId xmlns:a16="http://schemas.microsoft.com/office/drawing/2014/main" id="{DE7BF2EA-6C91-246D-0896-AE351E9C8087}"/>
              </a:ext>
            </a:extLst>
          </p:cNvPr>
          <p:cNvSpPr/>
          <p:nvPr/>
        </p:nvSpPr>
        <p:spPr>
          <a:xfrm>
            <a:off x="11932296" y="2187155"/>
            <a:ext cx="3270911" cy="5843676"/>
          </a:xfrm>
          <a:prstGeom prst="roundRect">
            <a:avLst>
              <a:gd name="adj" fmla="val 5253"/>
            </a:avLst>
          </a:prstGeom>
          <a:noFill/>
          <a:ln w="9525">
            <a:solidFill>
              <a:srgbClr val="CB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1"/>
            <a:endParaRPr lang="en-IL" sz="2344" kern="1200">
              <a:solidFill>
                <a:srgbClr val="FFFFFF"/>
              </a:solidFill>
              <a:latin typeface="DM Sans" pitchFamily="2" charset="77"/>
            </a:endParaRPr>
          </a:p>
        </p:txBody>
      </p:sp>
      <p:sp>
        <p:nvSpPr>
          <p:cNvPr id="6" name="Title">
            <a:extLst>
              <a:ext uri="{FF2B5EF4-FFF2-40B4-BE49-F238E27FC236}">
                <a16:creationId xmlns:a16="http://schemas.microsoft.com/office/drawing/2014/main" id="{C5D58647-97E1-1889-D3A5-8B5A013D5EF6}"/>
              </a:ext>
            </a:extLst>
          </p:cNvPr>
          <p:cNvSpPr txBox="1"/>
          <p:nvPr/>
        </p:nvSpPr>
        <p:spPr>
          <a:xfrm>
            <a:off x="673238" y="903619"/>
            <a:ext cx="14529969" cy="681276"/>
          </a:xfrm>
          <a:prstGeom prst="rect">
            <a:avLst/>
          </a:prstGeom>
          <a:noFill/>
        </p:spPr>
        <p:txBody>
          <a:bodyPr rot="0" spcFirstLastPara="0" vertOverflow="overflow" horzOverflow="overflow" vert="horz" wrap="square" lIns="119063" tIns="59531" rIns="119063" bIns="59531" numCol="1" spcCol="0" rtlCol="0" fromWordArt="0" anchor="t" anchorCtr="0" forceAA="0" compatLnSpc="1">
            <a:prstTxWarp prst="textNoShape">
              <a:avLst/>
            </a:prstTxWarp>
            <a:spAutoFit/>
          </a:bodyPr>
          <a:lstStyle/>
          <a:p>
            <a:pPr algn="l" defTabSz="1190640" rtl="0">
              <a:defRPr/>
            </a:pPr>
            <a:r>
              <a:rPr lang="en" sz="3646" kern="1200">
                <a:solidFill>
                  <a:srgbClr val="00123F"/>
                </a:solidFill>
                <a:latin typeface="DM Sans" pitchFamily="2" charset="77"/>
                <a:ea typeface="+mn-ea"/>
                <a:cs typeface="+mn-cs"/>
              </a:rPr>
              <a:t>Improve the </a:t>
            </a:r>
            <a:r>
              <a:rPr lang="en" sz="3646" kern="1200">
                <a:solidFill>
                  <a:srgbClr val="0054EC"/>
                </a:solidFill>
                <a:latin typeface="DM Sans" pitchFamily="2" charset="77"/>
                <a:ea typeface="+mn-ea"/>
                <a:cs typeface="+mn-cs"/>
              </a:rPr>
              <a:t>business value </a:t>
            </a:r>
            <a:r>
              <a:rPr lang="en" sz="3646" kern="1200">
                <a:solidFill>
                  <a:srgbClr val="00123F"/>
                </a:solidFill>
                <a:latin typeface="DM Sans" pitchFamily="2" charset="77"/>
                <a:ea typeface="+mn-ea"/>
                <a:cs typeface="+mn-cs"/>
              </a:rPr>
              <a:t>of your cloud security program</a:t>
            </a:r>
            <a:endParaRPr lang="en-US" sz="3646" kern="1200">
              <a:solidFill>
                <a:srgbClr val="00123F"/>
              </a:solidFill>
              <a:latin typeface="DM Sans" pitchFamily="2" charset="77"/>
              <a:ea typeface="+mn-ea"/>
              <a:cs typeface="+mn-cs"/>
            </a:endParaRPr>
          </a:p>
        </p:txBody>
      </p:sp>
      <p:grpSp>
        <p:nvGrpSpPr>
          <p:cNvPr id="1036" name="Group 1035">
            <a:extLst>
              <a:ext uri="{FF2B5EF4-FFF2-40B4-BE49-F238E27FC236}">
                <a16:creationId xmlns:a16="http://schemas.microsoft.com/office/drawing/2014/main" id="{F629ACB2-865D-7AE8-D831-EA3C45CBBBCF}"/>
              </a:ext>
            </a:extLst>
          </p:cNvPr>
          <p:cNvGrpSpPr/>
          <p:nvPr/>
        </p:nvGrpSpPr>
        <p:grpSpPr>
          <a:xfrm>
            <a:off x="679534" y="2170724"/>
            <a:ext cx="10978673" cy="1304478"/>
            <a:chOff x="521879" y="1665287"/>
            <a:chExt cx="8431621" cy="1001839"/>
          </a:xfrm>
        </p:grpSpPr>
        <p:sp>
          <p:nvSpPr>
            <p:cNvPr id="27" name="Rounded Rectangle 26">
              <a:extLst>
                <a:ext uri="{FF2B5EF4-FFF2-40B4-BE49-F238E27FC236}">
                  <a16:creationId xmlns:a16="http://schemas.microsoft.com/office/drawing/2014/main" id="{3E958CF8-8054-3F0D-8149-E8D248B889A0}"/>
                </a:ext>
              </a:extLst>
            </p:cNvPr>
            <p:cNvSpPr/>
            <p:nvPr/>
          </p:nvSpPr>
          <p:spPr>
            <a:xfrm>
              <a:off x="3105268" y="1665287"/>
              <a:ext cx="4468059" cy="999017"/>
            </a:xfrm>
            <a:prstGeom prst="roundRect">
              <a:avLst>
                <a:gd name="adj" fmla="val 0"/>
              </a:avLst>
            </a:prstGeom>
            <a:solidFill>
              <a:srgbClr val="EA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sp>
          <p:nvSpPr>
            <p:cNvPr id="28" name="Frame">
              <a:extLst>
                <a:ext uri="{FF2B5EF4-FFF2-40B4-BE49-F238E27FC236}">
                  <a16:creationId xmlns:a16="http://schemas.microsoft.com/office/drawing/2014/main" id="{31C13818-751D-A755-43EF-7E542A3F7965}"/>
                </a:ext>
              </a:extLst>
            </p:cNvPr>
            <p:cNvSpPr/>
            <p:nvPr/>
          </p:nvSpPr>
          <p:spPr>
            <a:xfrm>
              <a:off x="868166" y="1665287"/>
              <a:ext cx="8085334" cy="1001839"/>
            </a:xfrm>
            <a:prstGeom prst="roundRect">
              <a:avLst>
                <a:gd name="adj" fmla="val 6887"/>
              </a:avLst>
            </a:prstGeom>
            <a:noFill/>
            <a:ln w="9525">
              <a:solidFill>
                <a:srgbClr val="CBDA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96900" rtl="0">
                <a:defRPr/>
              </a:pPr>
              <a:endParaRPr lang="en-US" sz="2344">
                <a:solidFill>
                  <a:srgbClr val="001142"/>
                </a:solidFill>
                <a:latin typeface="DM Sans" pitchFamily="2" charset="77"/>
                <a:cs typeface="Helvetica"/>
              </a:endParaRPr>
            </a:p>
          </p:txBody>
        </p:sp>
        <p:sp>
          <p:nvSpPr>
            <p:cNvPr id="31" name="TextBox 30">
              <a:extLst>
                <a:ext uri="{FF2B5EF4-FFF2-40B4-BE49-F238E27FC236}">
                  <a16:creationId xmlns:a16="http://schemas.microsoft.com/office/drawing/2014/main" id="{211A1D3A-A8C4-B968-A696-E489E432D1F5}"/>
                </a:ext>
              </a:extLst>
            </p:cNvPr>
            <p:cNvSpPr txBox="1"/>
            <p:nvPr/>
          </p:nvSpPr>
          <p:spPr>
            <a:xfrm>
              <a:off x="1317701" y="1916979"/>
              <a:ext cx="1577064" cy="440244"/>
            </a:xfrm>
            <a:prstGeom prst="rect">
              <a:avLst/>
            </a:prstGeom>
            <a:noFill/>
          </p:spPr>
          <p:txBody>
            <a:bodyPr wrap="square" lIns="91440" tIns="45720" rIns="91440" bIns="45720" anchor="t">
              <a:spAutoFit/>
            </a:bodyPr>
            <a:lstStyle/>
            <a:p>
              <a:pPr algn="l" defTabSz="1190640" rtl="0"/>
              <a:r>
                <a:rPr lang="en-US" sz="1650" b="1">
                  <a:solidFill>
                    <a:srgbClr val="0054EC"/>
                  </a:solidFill>
                  <a:latin typeface="DM Sans"/>
                  <a:ea typeface="+mn-ea"/>
                  <a:cs typeface="+mn-cs"/>
                </a:rPr>
                <a:t>Rapidly Improve</a:t>
              </a:r>
              <a:br>
                <a:rPr lang="en-US" sz="1950" kern="1200">
                  <a:latin typeface="DM Sans"/>
                  <a:ea typeface="+mn-ea"/>
                  <a:cs typeface="+mn-cs"/>
                </a:rPr>
              </a:br>
              <a:r>
                <a:rPr lang="en-US" sz="1400" kern="1200">
                  <a:solidFill>
                    <a:srgbClr val="000000"/>
                  </a:solidFill>
                  <a:latin typeface="DM Sans"/>
                  <a:ea typeface="+mn-ea"/>
                  <a:cs typeface="+mn-cs"/>
                </a:rPr>
                <a:t>your security posture</a:t>
              </a:r>
            </a:p>
          </p:txBody>
        </p:sp>
        <p:grpSp>
          <p:nvGrpSpPr>
            <p:cNvPr id="33" name="Group 32">
              <a:extLst>
                <a:ext uri="{FF2B5EF4-FFF2-40B4-BE49-F238E27FC236}">
                  <a16:creationId xmlns:a16="http://schemas.microsoft.com/office/drawing/2014/main" id="{3CE8ACB0-8EC3-76BF-FFA5-121BD723D8A5}"/>
                </a:ext>
              </a:extLst>
            </p:cNvPr>
            <p:cNvGrpSpPr/>
            <p:nvPr/>
          </p:nvGrpSpPr>
          <p:grpSpPr>
            <a:xfrm>
              <a:off x="3459668" y="1861036"/>
              <a:ext cx="2436779" cy="689851"/>
              <a:chOff x="3441551" y="2488989"/>
              <a:chExt cx="2766426" cy="689851"/>
            </a:xfrm>
          </p:grpSpPr>
          <p:sp>
            <p:nvSpPr>
              <p:cNvPr id="34" name="TextBox 33">
                <a:extLst>
                  <a:ext uri="{FF2B5EF4-FFF2-40B4-BE49-F238E27FC236}">
                    <a16:creationId xmlns:a16="http://schemas.microsoft.com/office/drawing/2014/main" id="{9EEBCD61-EF3D-D0ED-5352-3785B5842C69}"/>
                  </a:ext>
                </a:extLst>
              </p:cNvPr>
              <p:cNvSpPr txBox="1"/>
              <p:nvPr/>
            </p:nvSpPr>
            <p:spPr>
              <a:xfrm>
                <a:off x="3631144" y="2492375"/>
                <a:ext cx="2576833" cy="686465"/>
              </a:xfrm>
              <a:prstGeom prst="rect">
                <a:avLst/>
              </a:prstGeom>
              <a:noFill/>
            </p:spPr>
            <p:txBody>
              <a:bodyPr wrap="square">
                <a:spAutoFit/>
              </a:bodyPr>
              <a:lstStyle/>
              <a:p>
                <a:pPr algn="l" defTabSz="1586674" rtl="0">
                  <a:buClr>
                    <a:srgbClr val="262626"/>
                  </a:buClr>
                  <a:buSzPts val="1100"/>
                </a:pPr>
                <a:r>
                  <a:rPr lang="en-US" sz="1302" kern="1200">
                    <a:solidFill>
                      <a:srgbClr val="00123F"/>
                    </a:solidFill>
                    <a:latin typeface="DM Sans" pitchFamily="2" charset="77"/>
                    <a:ea typeface="DM Sans Medium"/>
                    <a:cs typeface="Heebo" pitchFamily="2" charset="-79"/>
                    <a:sym typeface="DM Sans Medium"/>
                  </a:rPr>
                  <a:t>The cloud went from being our least understood to our most understood space, and that was entirely due to Wiz.</a:t>
                </a:r>
              </a:p>
            </p:txBody>
          </p:sp>
          <p:pic>
            <p:nvPicPr>
              <p:cNvPr id="40" name="Picture 39" descr="A picture containing logo, symbol&#10;&#10;Description automatically generated">
                <a:extLst>
                  <a:ext uri="{FF2B5EF4-FFF2-40B4-BE49-F238E27FC236}">
                    <a16:creationId xmlns:a16="http://schemas.microsoft.com/office/drawing/2014/main" id="{227A9642-10A3-8762-8FBE-5727D0BBF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551" y="2488989"/>
                <a:ext cx="211328" cy="174576"/>
              </a:xfrm>
              <a:prstGeom prst="rect">
                <a:avLst/>
              </a:prstGeom>
            </p:spPr>
          </p:pic>
        </p:grpSp>
        <p:sp>
          <p:nvSpPr>
            <p:cNvPr id="42" name="Google Shape;791;p71">
              <a:extLst>
                <a:ext uri="{FF2B5EF4-FFF2-40B4-BE49-F238E27FC236}">
                  <a16:creationId xmlns:a16="http://schemas.microsoft.com/office/drawing/2014/main" id="{E014FCF0-3546-6C69-0B52-4DC85D032BC6}"/>
                </a:ext>
              </a:extLst>
            </p:cNvPr>
            <p:cNvSpPr/>
            <p:nvPr/>
          </p:nvSpPr>
          <p:spPr>
            <a:xfrm>
              <a:off x="7640052" y="2157390"/>
              <a:ext cx="1246721" cy="333422"/>
            </a:xfrm>
            <a:prstGeom prst="rect">
              <a:avLst/>
            </a:prstGeom>
            <a:noFill/>
            <a:ln>
              <a:noFill/>
            </a:ln>
          </p:spPr>
          <p:txBody>
            <a:bodyPr spcFirstLastPara="1" wrap="square" lIns="158639" tIns="79298" rIns="158639" bIns="79298" anchor="ctr" anchorCtr="0">
              <a:noAutofit/>
            </a:bodyPr>
            <a:lstStyle/>
            <a:p>
              <a:pPr algn="ctr" defTabSz="1586674" rtl="0">
                <a:lnSpc>
                  <a:spcPct val="110909"/>
                </a:lnSpc>
                <a:buClr>
                  <a:srgbClr val="000000"/>
                </a:buClr>
                <a:buSzPts val="1100"/>
              </a:pPr>
              <a:r>
                <a:rPr lang="en" sz="1172" kern="1200">
                  <a:solidFill>
                    <a:srgbClr val="00123F"/>
                  </a:solidFill>
                  <a:latin typeface="DM Sans"/>
                  <a:ea typeface="DM Sans"/>
                  <a:cs typeface="DM Sans"/>
                  <a:sym typeface="DM Sans"/>
                </a:rPr>
                <a:t>Improved visibility and coverage</a:t>
              </a:r>
              <a:endParaRPr sz="1172" i="1" kern="1200">
                <a:solidFill>
                  <a:srgbClr val="00123F"/>
                </a:solidFill>
                <a:latin typeface="DM Sans"/>
                <a:ea typeface="DM Sans"/>
                <a:cs typeface="DM Sans"/>
                <a:sym typeface="DM Sans"/>
              </a:endParaRPr>
            </a:p>
          </p:txBody>
        </p:sp>
        <p:grpSp>
          <p:nvGrpSpPr>
            <p:cNvPr id="43" name="Group 42">
              <a:extLst>
                <a:ext uri="{FF2B5EF4-FFF2-40B4-BE49-F238E27FC236}">
                  <a16:creationId xmlns:a16="http://schemas.microsoft.com/office/drawing/2014/main" id="{5369E968-EEA0-9726-FC9C-97B06AFD98E6}"/>
                </a:ext>
              </a:extLst>
            </p:cNvPr>
            <p:cNvGrpSpPr/>
            <p:nvPr/>
          </p:nvGrpSpPr>
          <p:grpSpPr>
            <a:xfrm>
              <a:off x="7783831" y="1879524"/>
              <a:ext cx="913423" cy="241073"/>
              <a:chOff x="7455485" y="2244391"/>
              <a:chExt cx="913423" cy="241073"/>
            </a:xfrm>
          </p:grpSpPr>
          <p:sp>
            <p:nvSpPr>
              <p:cNvPr id="47" name="TextBox 46">
                <a:extLst>
                  <a:ext uri="{FF2B5EF4-FFF2-40B4-BE49-F238E27FC236}">
                    <a16:creationId xmlns:a16="http://schemas.microsoft.com/office/drawing/2014/main" id="{B06B7FCC-74D5-F668-408A-042708FD4E13}"/>
                  </a:ext>
                </a:extLst>
              </p:cNvPr>
              <p:cNvSpPr txBox="1"/>
              <p:nvPr/>
            </p:nvSpPr>
            <p:spPr>
              <a:xfrm>
                <a:off x="7649695" y="2244391"/>
                <a:ext cx="719213" cy="224800"/>
              </a:xfrm>
              <a:prstGeom prst="rect">
                <a:avLst/>
              </a:prstGeom>
              <a:noFill/>
            </p:spPr>
            <p:txBody>
              <a:bodyPr wrap="none" rtlCol="0">
                <a:spAutoFit/>
              </a:bodyPr>
              <a:lstStyle/>
              <a:p>
                <a:pPr algn="l" defTabSz="1190640" rtl="0"/>
                <a:r>
                  <a:rPr lang="en-US" sz="1302" b="1" kern="1200">
                    <a:solidFill>
                      <a:srgbClr val="0058EB"/>
                    </a:solidFill>
                    <a:latin typeface="DM Sans" pitchFamily="2" charset="77"/>
                    <a:ea typeface="+mn-ea"/>
                    <a:cs typeface="+mn-cs"/>
                  </a:rPr>
                  <a:t>5x </a:t>
                </a:r>
                <a:r>
                  <a:rPr lang="en-IL" sz="1302" b="1" kern="1200">
                    <a:solidFill>
                      <a:srgbClr val="0058EB"/>
                    </a:solidFill>
                    <a:latin typeface="DM Sans" pitchFamily="2" charset="77"/>
                    <a:ea typeface="+mn-ea"/>
                    <a:cs typeface="+mn-cs"/>
                  </a:rPr>
                  <a:t>better</a:t>
                </a:r>
              </a:p>
            </p:txBody>
          </p:sp>
          <p:pic>
            <p:nvPicPr>
              <p:cNvPr id="48" name="Picture 47" descr="A magnifying glass with a blue star&#10;&#10;Description automatically generated">
                <a:extLst>
                  <a:ext uri="{FF2B5EF4-FFF2-40B4-BE49-F238E27FC236}">
                    <a16:creationId xmlns:a16="http://schemas.microsoft.com/office/drawing/2014/main" id="{D9C03064-5770-68A6-356C-46BC36E12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485" y="2249538"/>
                <a:ext cx="221771" cy="235926"/>
              </a:xfrm>
              <a:prstGeom prst="rect">
                <a:avLst/>
              </a:prstGeom>
            </p:spPr>
          </p:pic>
        </p:grpSp>
        <p:grpSp>
          <p:nvGrpSpPr>
            <p:cNvPr id="961" name="Group 960">
              <a:extLst>
                <a:ext uri="{FF2B5EF4-FFF2-40B4-BE49-F238E27FC236}">
                  <a16:creationId xmlns:a16="http://schemas.microsoft.com/office/drawing/2014/main" id="{291B6462-40D1-2CF0-C383-608026B108D7}"/>
                </a:ext>
              </a:extLst>
            </p:cNvPr>
            <p:cNvGrpSpPr/>
            <p:nvPr/>
          </p:nvGrpSpPr>
          <p:grpSpPr>
            <a:xfrm>
              <a:off x="521879" y="1829085"/>
              <a:ext cx="685584" cy="685584"/>
              <a:chOff x="521879" y="2259855"/>
              <a:chExt cx="685584" cy="685584"/>
            </a:xfrm>
          </p:grpSpPr>
          <p:sp>
            <p:nvSpPr>
              <p:cNvPr id="959" name="Oval 958">
                <a:extLst>
                  <a:ext uri="{FF2B5EF4-FFF2-40B4-BE49-F238E27FC236}">
                    <a16:creationId xmlns:a16="http://schemas.microsoft.com/office/drawing/2014/main" id="{69314DB2-9576-8952-5C11-0F8014F2EA2F}"/>
                  </a:ext>
                </a:extLst>
              </p:cNvPr>
              <p:cNvSpPr/>
              <p:nvPr/>
            </p:nvSpPr>
            <p:spPr>
              <a:xfrm>
                <a:off x="521879" y="2259855"/>
                <a:ext cx="685584" cy="685584"/>
              </a:xfrm>
              <a:prstGeom prst="ellipse">
                <a:avLst/>
              </a:prstGeom>
              <a:solidFill>
                <a:schemeClr val="bg1"/>
              </a:solidFill>
              <a:ln w="9525">
                <a:solidFill>
                  <a:srgbClr val="025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pic>
            <p:nvPicPr>
              <p:cNvPr id="903" name="Google Shape;380;g242fe35821b_1_13">
                <a:extLst>
                  <a:ext uri="{FF2B5EF4-FFF2-40B4-BE49-F238E27FC236}">
                    <a16:creationId xmlns:a16="http://schemas.microsoft.com/office/drawing/2014/main" id="{422339C7-8F44-27D2-33F1-13FCC00D4E90}"/>
                  </a:ext>
                </a:extLst>
              </p:cNvPr>
              <p:cNvPicPr preferRelativeResize="0"/>
              <p:nvPr/>
            </p:nvPicPr>
            <p:blipFill>
              <a:blip r:embed="rId5">
                <a:alphaModFix/>
              </a:blip>
              <a:stretch>
                <a:fillRect/>
              </a:stretch>
            </p:blipFill>
            <p:spPr>
              <a:xfrm>
                <a:off x="677181" y="2396503"/>
                <a:ext cx="358233" cy="415065"/>
              </a:xfrm>
              <a:prstGeom prst="rect">
                <a:avLst/>
              </a:prstGeom>
              <a:noFill/>
              <a:ln>
                <a:noFill/>
              </a:ln>
            </p:spPr>
          </p:pic>
        </p:grpSp>
        <p:sp>
          <p:nvSpPr>
            <p:cNvPr id="49" name="Google Shape;790;p71">
              <a:extLst>
                <a:ext uri="{FF2B5EF4-FFF2-40B4-BE49-F238E27FC236}">
                  <a16:creationId xmlns:a16="http://schemas.microsoft.com/office/drawing/2014/main" id="{3790FBFD-83CE-BA4C-5561-145F570FADF6}"/>
                </a:ext>
              </a:extLst>
            </p:cNvPr>
            <p:cNvSpPr txBox="1"/>
            <p:nvPr/>
          </p:nvSpPr>
          <p:spPr>
            <a:xfrm>
              <a:off x="5940619" y="1821473"/>
              <a:ext cx="1591750" cy="463171"/>
            </a:xfrm>
            <a:prstGeom prst="rect">
              <a:avLst/>
            </a:prstGeom>
            <a:noFill/>
            <a:ln>
              <a:noFill/>
            </a:ln>
          </p:spPr>
          <p:txBody>
            <a:bodyPr spcFirstLastPara="1" wrap="square" lIns="158639" tIns="79298" rIns="158639" bIns="79298" anchor="t" anchorCtr="0">
              <a:spAutoFit/>
            </a:bodyPr>
            <a:lstStyle/>
            <a:p>
              <a:pPr algn="l" defTabSz="1586674" rtl="0">
                <a:lnSpc>
                  <a:spcPct val="130000"/>
                </a:lnSpc>
                <a:buClr>
                  <a:srgbClr val="000000"/>
                </a:buClr>
              </a:pPr>
              <a:r>
                <a:rPr lang="en" sz="1172" b="1" kern="1200">
                  <a:solidFill>
                    <a:srgbClr val="00123F"/>
                  </a:solidFill>
                  <a:latin typeface="DM Sans"/>
                  <a:ea typeface="DM Sans"/>
                  <a:cs typeface="DM Sans"/>
                  <a:sym typeface="DM Sans"/>
                </a:rPr>
                <a:t>Greg </a:t>
              </a:r>
              <a:r>
                <a:rPr lang="en" sz="1172" b="1" kern="1200" err="1">
                  <a:solidFill>
                    <a:srgbClr val="00123F"/>
                  </a:solidFill>
                  <a:latin typeface="DM Sans"/>
                  <a:ea typeface="DM Sans"/>
                  <a:cs typeface="DM Sans"/>
                  <a:sym typeface="DM Sans"/>
                </a:rPr>
                <a:t>Poniatowski</a:t>
              </a:r>
              <a:r>
                <a:rPr lang="en" sz="1172" b="1" kern="1200">
                  <a:solidFill>
                    <a:srgbClr val="00123F"/>
                  </a:solidFill>
                  <a:latin typeface="DM Sans"/>
                  <a:ea typeface="DM Sans"/>
                  <a:cs typeface="DM Sans"/>
                  <a:sym typeface="DM Sans"/>
                </a:rPr>
                <a:t> </a:t>
              </a:r>
              <a:br>
                <a:rPr lang="en" sz="1172" kern="1200">
                  <a:solidFill>
                    <a:srgbClr val="00123F"/>
                  </a:solidFill>
                  <a:latin typeface="DM Sans"/>
                  <a:ea typeface="DM Sans"/>
                  <a:cs typeface="DM Sans"/>
                  <a:sym typeface="DM Sans"/>
                </a:rPr>
              </a:br>
              <a:r>
                <a:rPr lang="en" sz="1042" kern="1200">
                  <a:solidFill>
                    <a:srgbClr val="6D7380"/>
                  </a:solidFill>
                  <a:latin typeface="DM Sans"/>
                  <a:ea typeface="DM Sans"/>
                  <a:cs typeface="DM Sans"/>
                  <a:sym typeface="DM Sans"/>
                </a:rPr>
                <a:t>Head of Threat Management</a:t>
              </a:r>
              <a:endParaRPr sz="1042" kern="1200">
                <a:solidFill>
                  <a:srgbClr val="6D7380"/>
                </a:solidFill>
                <a:latin typeface="DM Sans"/>
                <a:ea typeface="DM Sans"/>
                <a:cs typeface="DM Sans"/>
                <a:sym typeface="DM Sans"/>
              </a:endParaRPr>
            </a:p>
          </p:txBody>
        </p:sp>
        <p:pic>
          <p:nvPicPr>
            <p:cNvPr id="10" name="Picture 9" descr="A blue letters on a black background&#10;&#10;Description automatically generated with medium confidence">
              <a:extLst>
                <a:ext uri="{FF2B5EF4-FFF2-40B4-BE49-F238E27FC236}">
                  <a16:creationId xmlns:a16="http://schemas.microsoft.com/office/drawing/2014/main" id="{C8044DEC-9E54-DD7E-C2C5-5C3B7E7833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7971" y="2317383"/>
              <a:ext cx="501499" cy="148099"/>
            </a:xfrm>
            <a:prstGeom prst="rect">
              <a:avLst/>
            </a:prstGeom>
          </p:spPr>
        </p:pic>
      </p:grpSp>
      <p:grpSp>
        <p:nvGrpSpPr>
          <p:cNvPr id="1034" name="Group 1033">
            <a:extLst>
              <a:ext uri="{FF2B5EF4-FFF2-40B4-BE49-F238E27FC236}">
                <a16:creationId xmlns:a16="http://schemas.microsoft.com/office/drawing/2014/main" id="{98F4967C-09A6-A89B-16B9-E098CFB046F8}"/>
              </a:ext>
            </a:extLst>
          </p:cNvPr>
          <p:cNvGrpSpPr/>
          <p:nvPr/>
        </p:nvGrpSpPr>
        <p:grpSpPr>
          <a:xfrm>
            <a:off x="665686" y="5213587"/>
            <a:ext cx="10992517" cy="1304478"/>
            <a:chOff x="511246" y="4035724"/>
            <a:chExt cx="8442253" cy="1001839"/>
          </a:xfrm>
        </p:grpSpPr>
        <p:sp>
          <p:nvSpPr>
            <p:cNvPr id="928" name="Rounded Rectangle 927">
              <a:extLst>
                <a:ext uri="{FF2B5EF4-FFF2-40B4-BE49-F238E27FC236}">
                  <a16:creationId xmlns:a16="http://schemas.microsoft.com/office/drawing/2014/main" id="{82597885-67C4-8CF8-8EEC-02E80CA6808A}"/>
                </a:ext>
              </a:extLst>
            </p:cNvPr>
            <p:cNvSpPr/>
            <p:nvPr/>
          </p:nvSpPr>
          <p:spPr>
            <a:xfrm>
              <a:off x="3105268" y="4036805"/>
              <a:ext cx="4468059" cy="1000758"/>
            </a:xfrm>
            <a:prstGeom prst="roundRect">
              <a:avLst>
                <a:gd name="adj" fmla="val 0"/>
              </a:avLst>
            </a:prstGeom>
            <a:solidFill>
              <a:srgbClr val="EA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sp>
          <p:nvSpPr>
            <p:cNvPr id="983" name="Frame">
              <a:extLst>
                <a:ext uri="{FF2B5EF4-FFF2-40B4-BE49-F238E27FC236}">
                  <a16:creationId xmlns:a16="http://schemas.microsoft.com/office/drawing/2014/main" id="{CEB8E72D-3C25-5AC5-0DFF-F38DA6AD406D}"/>
                </a:ext>
              </a:extLst>
            </p:cNvPr>
            <p:cNvSpPr/>
            <p:nvPr/>
          </p:nvSpPr>
          <p:spPr>
            <a:xfrm>
              <a:off x="868166" y="4035724"/>
              <a:ext cx="8085333" cy="1001839"/>
            </a:xfrm>
            <a:prstGeom prst="roundRect">
              <a:avLst>
                <a:gd name="adj" fmla="val 6887"/>
              </a:avLst>
            </a:prstGeom>
            <a:noFill/>
            <a:ln w="9525">
              <a:solidFill>
                <a:srgbClr val="CBDA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96900" rtl="0">
                <a:defRPr/>
              </a:pPr>
              <a:endParaRPr lang="en-US" sz="2344">
                <a:solidFill>
                  <a:srgbClr val="001142"/>
                </a:solidFill>
                <a:latin typeface="DM Sans" pitchFamily="2" charset="77"/>
                <a:cs typeface="Helvetica"/>
              </a:endParaRPr>
            </a:p>
          </p:txBody>
        </p:sp>
        <p:sp>
          <p:nvSpPr>
            <p:cNvPr id="931" name="TextBox 930">
              <a:extLst>
                <a:ext uri="{FF2B5EF4-FFF2-40B4-BE49-F238E27FC236}">
                  <a16:creationId xmlns:a16="http://schemas.microsoft.com/office/drawing/2014/main" id="{330F02A9-0C49-2CFD-6667-79DC5D958A19}"/>
                </a:ext>
              </a:extLst>
            </p:cNvPr>
            <p:cNvSpPr txBox="1"/>
            <p:nvPr/>
          </p:nvSpPr>
          <p:spPr>
            <a:xfrm>
              <a:off x="1326189" y="4213436"/>
              <a:ext cx="1612862" cy="609496"/>
            </a:xfrm>
            <a:prstGeom prst="rect">
              <a:avLst/>
            </a:prstGeom>
            <a:noFill/>
          </p:spPr>
          <p:txBody>
            <a:bodyPr wrap="square">
              <a:spAutoFit/>
            </a:bodyPr>
            <a:lstStyle/>
            <a:p>
              <a:pPr algn="l" defTabSz="1190640" rtl="0"/>
              <a:r>
                <a:rPr lang="en-US" sz="1693" b="1">
                  <a:solidFill>
                    <a:srgbClr val="0054EC"/>
                  </a:solidFill>
                  <a:latin typeface="DM Sans" pitchFamily="2" charset="77"/>
                  <a:ea typeface="+mn-ea"/>
                  <a:cs typeface="+mn-cs"/>
                </a:rPr>
                <a:t>Transform</a:t>
              </a:r>
              <a:br>
                <a:rPr lang="en-US" sz="1953" kern="1200">
                  <a:solidFill>
                    <a:srgbClr val="000000"/>
                  </a:solidFill>
                  <a:latin typeface="DM Sans" pitchFamily="2" charset="77"/>
                  <a:ea typeface="+mn-ea"/>
                  <a:cs typeface="+mn-cs"/>
                </a:rPr>
              </a:br>
              <a:r>
                <a:rPr lang="en-US" sz="1432" kern="1200">
                  <a:solidFill>
                    <a:srgbClr val="000000"/>
                  </a:solidFill>
                  <a:latin typeface="DM Sans" pitchFamily="2" charset="77"/>
                  <a:ea typeface="+mn-ea"/>
                  <a:cs typeface="+mn-cs"/>
                </a:rPr>
                <a:t>your cloud operating model</a:t>
              </a:r>
            </a:p>
          </p:txBody>
        </p:sp>
        <p:grpSp>
          <p:nvGrpSpPr>
            <p:cNvPr id="932" name="Group 931">
              <a:extLst>
                <a:ext uri="{FF2B5EF4-FFF2-40B4-BE49-F238E27FC236}">
                  <a16:creationId xmlns:a16="http://schemas.microsoft.com/office/drawing/2014/main" id="{BC28E633-0EFE-66E8-5318-28EA179F42D4}"/>
                </a:ext>
              </a:extLst>
            </p:cNvPr>
            <p:cNvGrpSpPr/>
            <p:nvPr/>
          </p:nvGrpSpPr>
          <p:grpSpPr>
            <a:xfrm>
              <a:off x="3459670" y="4222172"/>
              <a:ext cx="2436780" cy="689851"/>
              <a:chOff x="3441553" y="2488989"/>
              <a:chExt cx="2766427" cy="689851"/>
            </a:xfrm>
          </p:grpSpPr>
          <p:sp>
            <p:nvSpPr>
              <p:cNvPr id="933" name="TextBox 932">
                <a:extLst>
                  <a:ext uri="{FF2B5EF4-FFF2-40B4-BE49-F238E27FC236}">
                    <a16:creationId xmlns:a16="http://schemas.microsoft.com/office/drawing/2014/main" id="{ADCF2984-37DB-DB02-65FF-BE271062FAF0}"/>
                  </a:ext>
                </a:extLst>
              </p:cNvPr>
              <p:cNvSpPr txBox="1"/>
              <p:nvPr/>
            </p:nvSpPr>
            <p:spPr>
              <a:xfrm>
                <a:off x="3631147" y="2492375"/>
                <a:ext cx="2576833" cy="686465"/>
              </a:xfrm>
              <a:prstGeom prst="rect">
                <a:avLst/>
              </a:prstGeom>
              <a:noFill/>
            </p:spPr>
            <p:txBody>
              <a:bodyPr wrap="square">
                <a:spAutoFit/>
              </a:bodyPr>
              <a:lstStyle/>
              <a:p>
                <a:pPr algn="l" defTabSz="1586674" rtl="0">
                  <a:buClr>
                    <a:srgbClr val="000000"/>
                  </a:buClr>
                  <a:buSzPts val="1100"/>
                </a:pPr>
                <a:r>
                  <a:rPr lang="en-US" sz="1302" kern="1200">
                    <a:solidFill>
                      <a:srgbClr val="00123F"/>
                    </a:solidFill>
                    <a:latin typeface="DM Sans" pitchFamily="2" charset="77"/>
                    <a:ea typeface="DM Sans Medium"/>
                    <a:cs typeface="Heebo" pitchFamily="2" charset="-79"/>
                    <a:sym typeface="DM Sans Medium"/>
                  </a:rPr>
                  <a:t>Our DevOps teams log in directly to Wiz to identify and remediate issues, thereby scaling the Infosec team’s reach and velocity.</a:t>
                </a:r>
              </a:p>
            </p:txBody>
          </p:sp>
          <p:pic>
            <p:nvPicPr>
              <p:cNvPr id="934" name="Picture 933" descr="A picture containing logo, symbol&#10;&#10;Description automatically generated">
                <a:extLst>
                  <a:ext uri="{FF2B5EF4-FFF2-40B4-BE49-F238E27FC236}">
                    <a16:creationId xmlns:a16="http://schemas.microsoft.com/office/drawing/2014/main" id="{313345D4-3921-0DD2-54A0-6F5216D23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553" y="2488989"/>
                <a:ext cx="211328" cy="174576"/>
              </a:xfrm>
              <a:prstGeom prst="rect">
                <a:avLst/>
              </a:prstGeom>
            </p:spPr>
          </p:pic>
        </p:grpSp>
        <p:sp>
          <p:nvSpPr>
            <p:cNvPr id="935" name="Google Shape;791;p71">
              <a:extLst>
                <a:ext uri="{FF2B5EF4-FFF2-40B4-BE49-F238E27FC236}">
                  <a16:creationId xmlns:a16="http://schemas.microsoft.com/office/drawing/2014/main" id="{4D4C98F5-D67F-ACA4-F649-86D0DDA06107}"/>
                </a:ext>
              </a:extLst>
            </p:cNvPr>
            <p:cNvSpPr/>
            <p:nvPr/>
          </p:nvSpPr>
          <p:spPr>
            <a:xfrm>
              <a:off x="7640052" y="4528907"/>
              <a:ext cx="1246721" cy="333422"/>
            </a:xfrm>
            <a:prstGeom prst="rect">
              <a:avLst/>
            </a:prstGeom>
            <a:noFill/>
            <a:ln>
              <a:noFill/>
            </a:ln>
          </p:spPr>
          <p:txBody>
            <a:bodyPr spcFirstLastPara="1" wrap="square" lIns="158639" tIns="79298" rIns="158639" bIns="79298" anchor="ctr" anchorCtr="0">
              <a:noAutofit/>
            </a:bodyPr>
            <a:lstStyle/>
            <a:p>
              <a:pPr algn="ctr" defTabSz="1586674" rtl="0">
                <a:lnSpc>
                  <a:spcPct val="110909"/>
                </a:lnSpc>
                <a:buClr>
                  <a:srgbClr val="000000"/>
                </a:buClr>
                <a:buSzPts val="1100"/>
              </a:pPr>
              <a:r>
                <a:rPr lang="en" sz="1172" kern="1200">
                  <a:solidFill>
                    <a:srgbClr val="00123F"/>
                  </a:solidFill>
                  <a:latin typeface="DM Sans"/>
                  <a:ea typeface="DM Sans"/>
                  <a:cs typeface="DM Sans"/>
                  <a:sym typeface="DM Sans"/>
                </a:rPr>
                <a:t>&gt;55% of Wiz users are developers</a:t>
              </a:r>
              <a:endParaRPr lang="en-US" sz="1172" kern="1200">
                <a:solidFill>
                  <a:srgbClr val="00123F"/>
                </a:solidFill>
                <a:latin typeface="DM Sans"/>
                <a:ea typeface="DM Sans"/>
                <a:cs typeface="DM Sans"/>
              </a:endParaRPr>
            </a:p>
          </p:txBody>
        </p:sp>
        <p:grpSp>
          <p:nvGrpSpPr>
            <p:cNvPr id="936" name="Group 935">
              <a:extLst>
                <a:ext uri="{FF2B5EF4-FFF2-40B4-BE49-F238E27FC236}">
                  <a16:creationId xmlns:a16="http://schemas.microsoft.com/office/drawing/2014/main" id="{DC58B1F0-C2EC-97D7-55C8-7145F4B94010}"/>
                </a:ext>
              </a:extLst>
            </p:cNvPr>
            <p:cNvGrpSpPr/>
            <p:nvPr/>
          </p:nvGrpSpPr>
          <p:grpSpPr>
            <a:xfrm>
              <a:off x="7783831" y="4251041"/>
              <a:ext cx="902342" cy="231417"/>
              <a:chOff x="7455485" y="2244391"/>
              <a:chExt cx="902342" cy="231417"/>
            </a:xfrm>
          </p:grpSpPr>
          <p:sp>
            <p:nvSpPr>
              <p:cNvPr id="937" name="TextBox 936">
                <a:extLst>
                  <a:ext uri="{FF2B5EF4-FFF2-40B4-BE49-F238E27FC236}">
                    <a16:creationId xmlns:a16="http://schemas.microsoft.com/office/drawing/2014/main" id="{07433345-7CF2-A719-F221-5D565BF92984}"/>
                  </a:ext>
                </a:extLst>
              </p:cNvPr>
              <p:cNvSpPr txBox="1"/>
              <p:nvPr/>
            </p:nvSpPr>
            <p:spPr>
              <a:xfrm>
                <a:off x="7649695" y="2244391"/>
                <a:ext cx="708132" cy="224800"/>
              </a:xfrm>
              <a:prstGeom prst="rect">
                <a:avLst/>
              </a:prstGeom>
              <a:noFill/>
            </p:spPr>
            <p:txBody>
              <a:bodyPr wrap="none" rtlCol="0">
                <a:spAutoFit/>
              </a:bodyPr>
              <a:lstStyle/>
              <a:p>
                <a:pPr algn="l" defTabSz="1190640" rtl="0"/>
                <a:r>
                  <a:rPr lang="en-US" sz="1302" b="1" kern="1200" err="1">
                    <a:solidFill>
                      <a:srgbClr val="0058EB"/>
                    </a:solidFill>
                    <a:latin typeface="DM Sans" pitchFamily="2" charset="77"/>
                    <a:ea typeface="+mn-ea"/>
                    <a:cs typeface="+mn-cs"/>
                  </a:rPr>
                  <a:t>Dev&amp;Sec</a:t>
                </a:r>
                <a:endParaRPr lang="en-IL" sz="1302" b="1" kern="1200">
                  <a:solidFill>
                    <a:srgbClr val="0058EB"/>
                  </a:solidFill>
                  <a:latin typeface="DM Sans" pitchFamily="2" charset="77"/>
                  <a:ea typeface="+mn-ea"/>
                  <a:cs typeface="+mn-cs"/>
                </a:endParaRPr>
              </a:p>
            </p:txBody>
          </p:sp>
          <p:pic>
            <p:nvPicPr>
              <p:cNvPr id="938" name="Picture 937">
                <a:extLst>
                  <a:ext uri="{FF2B5EF4-FFF2-40B4-BE49-F238E27FC236}">
                    <a16:creationId xmlns:a16="http://schemas.microsoft.com/office/drawing/2014/main" id="{6F18B028-2E1D-87C5-80C5-C99AE764DE2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55485" y="2259195"/>
                <a:ext cx="221771" cy="216613"/>
              </a:xfrm>
              <a:prstGeom prst="rect">
                <a:avLst/>
              </a:prstGeom>
            </p:spPr>
          </p:pic>
        </p:grpSp>
        <p:sp>
          <p:nvSpPr>
            <p:cNvPr id="940" name="Google Shape;790;p71">
              <a:extLst>
                <a:ext uri="{FF2B5EF4-FFF2-40B4-BE49-F238E27FC236}">
                  <a16:creationId xmlns:a16="http://schemas.microsoft.com/office/drawing/2014/main" id="{D931AB1E-AF15-C1AD-EF4F-0B94E8DEC65E}"/>
                </a:ext>
              </a:extLst>
            </p:cNvPr>
            <p:cNvSpPr txBox="1"/>
            <p:nvPr/>
          </p:nvSpPr>
          <p:spPr>
            <a:xfrm>
              <a:off x="5951453" y="4212681"/>
              <a:ext cx="1591750" cy="450860"/>
            </a:xfrm>
            <a:prstGeom prst="rect">
              <a:avLst/>
            </a:prstGeom>
            <a:noFill/>
            <a:ln>
              <a:noFill/>
            </a:ln>
          </p:spPr>
          <p:txBody>
            <a:bodyPr spcFirstLastPara="1" wrap="square" lIns="158639" tIns="79298" rIns="158639" bIns="79298" anchor="t" anchorCtr="0">
              <a:spAutoFit/>
            </a:bodyPr>
            <a:lstStyle/>
            <a:p>
              <a:pPr algn="l" defTabSz="1586674" rtl="0">
                <a:lnSpc>
                  <a:spcPct val="130000"/>
                </a:lnSpc>
                <a:buClr>
                  <a:srgbClr val="000000"/>
                </a:buClr>
              </a:pPr>
              <a:r>
                <a:rPr lang="en-US" sz="1172" b="1" kern="1200">
                  <a:solidFill>
                    <a:srgbClr val="00123F"/>
                  </a:solidFill>
                  <a:latin typeface="DM Sans"/>
                  <a:ea typeface="DM Sans"/>
                  <a:cs typeface="DM Sans"/>
                  <a:sym typeface="DM Sans"/>
                </a:rPr>
                <a:t>Melody Hildebrandt</a:t>
              </a:r>
            </a:p>
            <a:p>
              <a:pPr algn="l" defTabSz="1586674" rtl="0">
                <a:lnSpc>
                  <a:spcPct val="120000"/>
                </a:lnSpc>
                <a:buClr>
                  <a:srgbClr val="000000"/>
                </a:buClr>
              </a:pPr>
              <a:r>
                <a:rPr lang="en-US" sz="1042" kern="1200">
                  <a:solidFill>
                    <a:srgbClr val="6D7380"/>
                  </a:solidFill>
                  <a:latin typeface="DM Sans"/>
                  <a:ea typeface="DM Sans"/>
                  <a:cs typeface="DM Sans"/>
                  <a:sym typeface="DM Sans"/>
                </a:rPr>
                <a:t>CISO</a:t>
              </a:r>
            </a:p>
          </p:txBody>
        </p:sp>
        <p:pic>
          <p:nvPicPr>
            <p:cNvPr id="990" name="Google Shape;846;p71">
              <a:hlinkClick r:id="rId8"/>
              <a:extLst>
                <a:ext uri="{FF2B5EF4-FFF2-40B4-BE49-F238E27FC236}">
                  <a16:creationId xmlns:a16="http://schemas.microsoft.com/office/drawing/2014/main" id="{46CFDC8B-EA7E-C7B9-E0C6-7541FC7B3A60}"/>
                </a:ext>
              </a:extLst>
            </p:cNvPr>
            <p:cNvPicPr preferRelativeResize="0"/>
            <p:nvPr/>
          </p:nvPicPr>
          <p:blipFill>
            <a:blip r:embed="rId9">
              <a:extLst>
                <a:ext uri="{28A0092B-C50C-407E-A947-70E740481C1C}">
                  <a14:useLocalDpi xmlns:a14="http://schemas.microsoft.com/office/drawing/2010/main" val="0"/>
                </a:ext>
              </a:extLst>
            </a:blip>
            <a:srcRect/>
            <a:stretch/>
          </p:blipFill>
          <p:spPr>
            <a:xfrm>
              <a:off x="6077972" y="4680832"/>
              <a:ext cx="368218" cy="158506"/>
            </a:xfrm>
            <a:prstGeom prst="rect">
              <a:avLst/>
            </a:prstGeom>
            <a:noFill/>
            <a:ln>
              <a:noFill/>
            </a:ln>
          </p:spPr>
        </p:pic>
        <p:grpSp>
          <p:nvGrpSpPr>
            <p:cNvPr id="1008" name="Group 1007">
              <a:extLst>
                <a:ext uri="{FF2B5EF4-FFF2-40B4-BE49-F238E27FC236}">
                  <a16:creationId xmlns:a16="http://schemas.microsoft.com/office/drawing/2014/main" id="{B7E41163-C10B-BAB3-73B5-7B22D97667D6}"/>
                </a:ext>
              </a:extLst>
            </p:cNvPr>
            <p:cNvGrpSpPr/>
            <p:nvPr/>
          </p:nvGrpSpPr>
          <p:grpSpPr>
            <a:xfrm>
              <a:off x="511246" y="4186115"/>
              <a:ext cx="685584" cy="685584"/>
              <a:chOff x="511246" y="4186115"/>
              <a:chExt cx="685584" cy="685584"/>
            </a:xfrm>
          </p:grpSpPr>
          <p:sp>
            <p:nvSpPr>
              <p:cNvPr id="986" name="Oval 985">
                <a:extLst>
                  <a:ext uri="{FF2B5EF4-FFF2-40B4-BE49-F238E27FC236}">
                    <a16:creationId xmlns:a16="http://schemas.microsoft.com/office/drawing/2014/main" id="{88DF84B3-EF63-3218-CA53-6C171B31B6C4}"/>
                  </a:ext>
                </a:extLst>
              </p:cNvPr>
              <p:cNvSpPr/>
              <p:nvPr/>
            </p:nvSpPr>
            <p:spPr>
              <a:xfrm>
                <a:off x="511246" y="4186115"/>
                <a:ext cx="685584" cy="685584"/>
              </a:xfrm>
              <a:prstGeom prst="ellipse">
                <a:avLst/>
              </a:prstGeom>
              <a:solidFill>
                <a:schemeClr val="bg1"/>
              </a:solidFill>
              <a:ln w="9525">
                <a:solidFill>
                  <a:srgbClr val="025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pic>
            <p:nvPicPr>
              <p:cNvPr id="1007" name="Google Shape;427;g242fe35821b_1_13">
                <a:extLst>
                  <a:ext uri="{FF2B5EF4-FFF2-40B4-BE49-F238E27FC236}">
                    <a16:creationId xmlns:a16="http://schemas.microsoft.com/office/drawing/2014/main" id="{F2A2F7D4-624E-D690-DCF0-04EF69D9CA6A}"/>
                  </a:ext>
                </a:extLst>
              </p:cNvPr>
              <p:cNvPicPr preferRelativeResize="0"/>
              <p:nvPr/>
            </p:nvPicPr>
            <p:blipFill rotWithShape="1">
              <a:blip r:embed="rId10">
                <a:alphaModFix/>
              </a:blip>
              <a:srcRect l="9086" t="7177" r="9133" b="7177"/>
              <a:stretch/>
            </p:blipFill>
            <p:spPr>
              <a:xfrm>
                <a:off x="657732" y="4311296"/>
                <a:ext cx="411913" cy="431393"/>
              </a:xfrm>
              <a:prstGeom prst="rect">
                <a:avLst/>
              </a:prstGeom>
              <a:noFill/>
              <a:ln>
                <a:noFill/>
              </a:ln>
            </p:spPr>
          </p:pic>
        </p:grpSp>
      </p:grpSp>
      <p:grpSp>
        <p:nvGrpSpPr>
          <p:cNvPr id="1033" name="Group 1032">
            <a:extLst>
              <a:ext uri="{FF2B5EF4-FFF2-40B4-BE49-F238E27FC236}">
                <a16:creationId xmlns:a16="http://schemas.microsoft.com/office/drawing/2014/main" id="{2281902B-08CC-F240-E9C8-729FA5F23CDC}"/>
              </a:ext>
            </a:extLst>
          </p:cNvPr>
          <p:cNvGrpSpPr/>
          <p:nvPr/>
        </p:nvGrpSpPr>
        <p:grpSpPr>
          <a:xfrm>
            <a:off x="665686" y="6733499"/>
            <a:ext cx="10992517" cy="1304478"/>
            <a:chOff x="511246" y="5219369"/>
            <a:chExt cx="8442253" cy="1001839"/>
          </a:xfrm>
        </p:grpSpPr>
        <p:sp>
          <p:nvSpPr>
            <p:cNvPr id="991" name="Rounded Rectangle 990">
              <a:extLst>
                <a:ext uri="{FF2B5EF4-FFF2-40B4-BE49-F238E27FC236}">
                  <a16:creationId xmlns:a16="http://schemas.microsoft.com/office/drawing/2014/main" id="{B3DF1B0C-4746-536B-018A-6F82B9E41D82}"/>
                </a:ext>
              </a:extLst>
            </p:cNvPr>
            <p:cNvSpPr/>
            <p:nvPr/>
          </p:nvSpPr>
          <p:spPr>
            <a:xfrm>
              <a:off x="3105268" y="5220450"/>
              <a:ext cx="4468059" cy="1000758"/>
            </a:xfrm>
            <a:prstGeom prst="roundRect">
              <a:avLst>
                <a:gd name="adj" fmla="val 0"/>
              </a:avLst>
            </a:prstGeom>
            <a:solidFill>
              <a:srgbClr val="EA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sp>
          <p:nvSpPr>
            <p:cNvPr id="992" name="Frame">
              <a:extLst>
                <a:ext uri="{FF2B5EF4-FFF2-40B4-BE49-F238E27FC236}">
                  <a16:creationId xmlns:a16="http://schemas.microsoft.com/office/drawing/2014/main" id="{D39940B8-970F-405F-DA48-E397EEE21108}"/>
                </a:ext>
              </a:extLst>
            </p:cNvPr>
            <p:cNvSpPr/>
            <p:nvPr/>
          </p:nvSpPr>
          <p:spPr>
            <a:xfrm>
              <a:off x="868166" y="5219369"/>
              <a:ext cx="8085333" cy="1001839"/>
            </a:xfrm>
            <a:prstGeom prst="roundRect">
              <a:avLst>
                <a:gd name="adj" fmla="val 6887"/>
              </a:avLst>
            </a:prstGeom>
            <a:noFill/>
            <a:ln w="9525">
              <a:solidFill>
                <a:srgbClr val="CBDA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96900" rtl="0">
                <a:defRPr/>
              </a:pPr>
              <a:endParaRPr lang="en-US" sz="2344">
                <a:solidFill>
                  <a:srgbClr val="001142"/>
                </a:solidFill>
                <a:latin typeface="DM Sans" pitchFamily="2" charset="77"/>
                <a:cs typeface="Helvetica"/>
              </a:endParaRPr>
            </a:p>
          </p:txBody>
        </p:sp>
        <p:sp>
          <p:nvSpPr>
            <p:cNvPr id="993" name="TextBox 992">
              <a:extLst>
                <a:ext uri="{FF2B5EF4-FFF2-40B4-BE49-F238E27FC236}">
                  <a16:creationId xmlns:a16="http://schemas.microsoft.com/office/drawing/2014/main" id="{568ADA63-CEFE-15D2-F9D6-67D3482D5CF4}"/>
                </a:ext>
              </a:extLst>
            </p:cNvPr>
            <p:cNvSpPr txBox="1"/>
            <p:nvPr/>
          </p:nvSpPr>
          <p:spPr>
            <a:xfrm>
              <a:off x="1322641" y="5532313"/>
              <a:ext cx="1612862" cy="440244"/>
            </a:xfrm>
            <a:prstGeom prst="rect">
              <a:avLst/>
            </a:prstGeom>
            <a:noFill/>
          </p:spPr>
          <p:txBody>
            <a:bodyPr wrap="square">
              <a:spAutoFit/>
            </a:bodyPr>
            <a:lstStyle/>
            <a:p>
              <a:pPr algn="l" defTabSz="1190640" rtl="0"/>
              <a:r>
                <a:rPr lang="en-US" sz="1693" b="1">
                  <a:solidFill>
                    <a:srgbClr val="0054EC"/>
                  </a:solidFill>
                  <a:latin typeface="DM Sans" pitchFamily="2" charset="77"/>
                  <a:ea typeface="+mn-ea"/>
                  <a:cs typeface="+mn-cs"/>
                </a:rPr>
                <a:t>Accelerate</a:t>
              </a:r>
              <a:br>
                <a:rPr lang="en-US" sz="1953" kern="1200">
                  <a:solidFill>
                    <a:srgbClr val="000000"/>
                  </a:solidFill>
                  <a:latin typeface="DM Sans" pitchFamily="2" charset="77"/>
                  <a:ea typeface="+mn-ea"/>
                  <a:cs typeface="+mn-cs"/>
                </a:rPr>
              </a:br>
              <a:r>
                <a:rPr lang="en-US" sz="1432" kern="1200">
                  <a:solidFill>
                    <a:srgbClr val="000000"/>
                  </a:solidFill>
                  <a:latin typeface="DM Sans" pitchFamily="2" charset="77"/>
                  <a:ea typeface="+mn-ea"/>
                  <a:cs typeface="+mn-cs"/>
                </a:rPr>
                <a:t>your Business</a:t>
              </a:r>
            </a:p>
          </p:txBody>
        </p:sp>
        <p:grpSp>
          <p:nvGrpSpPr>
            <p:cNvPr id="994" name="Group 993">
              <a:extLst>
                <a:ext uri="{FF2B5EF4-FFF2-40B4-BE49-F238E27FC236}">
                  <a16:creationId xmlns:a16="http://schemas.microsoft.com/office/drawing/2014/main" id="{585ADD48-6EEF-3C9C-6587-4D642E433E28}"/>
                </a:ext>
              </a:extLst>
            </p:cNvPr>
            <p:cNvGrpSpPr/>
            <p:nvPr/>
          </p:nvGrpSpPr>
          <p:grpSpPr>
            <a:xfrm>
              <a:off x="3459670" y="5405817"/>
              <a:ext cx="2436780" cy="689851"/>
              <a:chOff x="3441553" y="2488989"/>
              <a:chExt cx="2766427" cy="689851"/>
            </a:xfrm>
          </p:grpSpPr>
          <p:sp>
            <p:nvSpPr>
              <p:cNvPr id="995" name="TextBox 994">
                <a:extLst>
                  <a:ext uri="{FF2B5EF4-FFF2-40B4-BE49-F238E27FC236}">
                    <a16:creationId xmlns:a16="http://schemas.microsoft.com/office/drawing/2014/main" id="{F3E7D308-8ECE-116C-F20D-A97443BFC05C}"/>
                  </a:ext>
                </a:extLst>
              </p:cNvPr>
              <p:cNvSpPr txBox="1"/>
              <p:nvPr/>
            </p:nvSpPr>
            <p:spPr>
              <a:xfrm>
                <a:off x="3631147" y="2492375"/>
                <a:ext cx="2576833" cy="686465"/>
              </a:xfrm>
              <a:prstGeom prst="rect">
                <a:avLst/>
              </a:prstGeom>
              <a:noFill/>
            </p:spPr>
            <p:txBody>
              <a:bodyPr wrap="square">
                <a:spAutoFit/>
              </a:bodyPr>
              <a:lstStyle/>
              <a:p>
                <a:pPr algn="l" defTabSz="1586674" rtl="0">
                  <a:buClr>
                    <a:srgbClr val="000000"/>
                  </a:buClr>
                  <a:buSzPts val="1100"/>
                </a:pPr>
                <a:r>
                  <a:rPr lang="en-US" sz="1302" kern="1200">
                    <a:solidFill>
                      <a:srgbClr val="00123F"/>
                    </a:solidFill>
                    <a:latin typeface="DM Sans" pitchFamily="2" charset="77"/>
                    <a:ea typeface="DM Sans Medium"/>
                    <a:cs typeface="Heebo" pitchFamily="2" charset="-79"/>
                    <a:sym typeface="DM Sans Medium"/>
                  </a:rPr>
                  <a:t>Our cloud journey is revolutionizing the company, so it is critical we can secure it. Security cannot be a blocker.</a:t>
                </a:r>
              </a:p>
            </p:txBody>
          </p:sp>
          <p:pic>
            <p:nvPicPr>
              <p:cNvPr id="996" name="Picture 995" descr="A picture containing logo, symbol&#10;&#10;Description automatically generated">
                <a:extLst>
                  <a:ext uri="{FF2B5EF4-FFF2-40B4-BE49-F238E27FC236}">
                    <a16:creationId xmlns:a16="http://schemas.microsoft.com/office/drawing/2014/main" id="{E10635F6-93C1-4112-B8E6-46E78EAAD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553" y="2488989"/>
                <a:ext cx="211328" cy="174576"/>
              </a:xfrm>
              <a:prstGeom prst="rect">
                <a:avLst/>
              </a:prstGeom>
            </p:spPr>
          </p:pic>
        </p:grpSp>
        <p:sp>
          <p:nvSpPr>
            <p:cNvPr id="997" name="Google Shape;791;p71">
              <a:extLst>
                <a:ext uri="{FF2B5EF4-FFF2-40B4-BE49-F238E27FC236}">
                  <a16:creationId xmlns:a16="http://schemas.microsoft.com/office/drawing/2014/main" id="{59D5F518-C6BE-6DF0-909E-B0C76B883A97}"/>
                </a:ext>
              </a:extLst>
            </p:cNvPr>
            <p:cNvSpPr/>
            <p:nvPr/>
          </p:nvSpPr>
          <p:spPr>
            <a:xfrm>
              <a:off x="7576064" y="5773512"/>
              <a:ext cx="1368451" cy="333422"/>
            </a:xfrm>
            <a:prstGeom prst="rect">
              <a:avLst/>
            </a:prstGeom>
            <a:noFill/>
            <a:ln>
              <a:noFill/>
            </a:ln>
          </p:spPr>
          <p:txBody>
            <a:bodyPr spcFirstLastPara="1" wrap="square" lIns="158639" tIns="79298" rIns="158639" bIns="79298" anchor="ctr" anchorCtr="0">
              <a:noAutofit/>
            </a:bodyPr>
            <a:lstStyle/>
            <a:p>
              <a:pPr algn="ctr" defTabSz="1586674" rtl="0">
                <a:lnSpc>
                  <a:spcPct val="110909"/>
                </a:lnSpc>
                <a:buClr>
                  <a:srgbClr val="000000"/>
                </a:buClr>
                <a:buSzPts val="1100"/>
              </a:pPr>
              <a:r>
                <a:rPr lang="en-US" sz="1172" kern="1200">
                  <a:solidFill>
                    <a:srgbClr val="00123F"/>
                  </a:solidFill>
                  <a:latin typeface="DM Sans"/>
                  <a:ea typeface="DM Sans"/>
                  <a:cs typeface="DM Sans"/>
                  <a:sym typeface="DM Sans"/>
                </a:rPr>
                <a:t>Accelerate timelines of business goals</a:t>
              </a:r>
            </a:p>
          </p:txBody>
        </p:sp>
        <p:grpSp>
          <p:nvGrpSpPr>
            <p:cNvPr id="998" name="Group 997">
              <a:extLst>
                <a:ext uri="{FF2B5EF4-FFF2-40B4-BE49-F238E27FC236}">
                  <a16:creationId xmlns:a16="http://schemas.microsoft.com/office/drawing/2014/main" id="{27356C16-364D-B69B-F7DF-B62584B670FC}"/>
                </a:ext>
              </a:extLst>
            </p:cNvPr>
            <p:cNvGrpSpPr/>
            <p:nvPr/>
          </p:nvGrpSpPr>
          <p:grpSpPr>
            <a:xfrm>
              <a:off x="7783831" y="5378394"/>
              <a:ext cx="915885" cy="378688"/>
              <a:chOff x="7455485" y="2244391"/>
              <a:chExt cx="915885" cy="378688"/>
            </a:xfrm>
          </p:grpSpPr>
          <p:sp>
            <p:nvSpPr>
              <p:cNvPr id="999" name="TextBox 998">
                <a:extLst>
                  <a:ext uri="{FF2B5EF4-FFF2-40B4-BE49-F238E27FC236}">
                    <a16:creationId xmlns:a16="http://schemas.microsoft.com/office/drawing/2014/main" id="{FB9ABF9D-6AB2-42F9-1EFD-703B3D58A297}"/>
                  </a:ext>
                </a:extLst>
              </p:cNvPr>
              <p:cNvSpPr txBox="1"/>
              <p:nvPr/>
            </p:nvSpPr>
            <p:spPr>
              <a:xfrm>
                <a:off x="7649695" y="2244391"/>
                <a:ext cx="721675" cy="378688"/>
              </a:xfrm>
              <a:prstGeom prst="rect">
                <a:avLst/>
              </a:prstGeom>
              <a:noFill/>
            </p:spPr>
            <p:txBody>
              <a:bodyPr wrap="none" rtlCol="0">
                <a:spAutoFit/>
              </a:bodyPr>
              <a:lstStyle/>
              <a:p>
                <a:pPr algn="l" defTabSz="1190640" rtl="0"/>
                <a:r>
                  <a:rPr lang="en-US" sz="1302" b="1" kern="1200">
                    <a:solidFill>
                      <a:srgbClr val="0058EB"/>
                    </a:solidFill>
                    <a:latin typeface="DM Sans" pitchFamily="2" charset="77"/>
                    <a:ea typeface="+mn-ea"/>
                    <a:cs typeface="+mn-cs"/>
                  </a:rPr>
                  <a:t>6 Months</a:t>
                </a:r>
              </a:p>
              <a:p>
                <a:pPr algn="l" defTabSz="1190640" rtl="0"/>
                <a:r>
                  <a:rPr lang="en-US" sz="1302" b="1" kern="1200">
                    <a:solidFill>
                      <a:srgbClr val="0058EB"/>
                    </a:solidFill>
                    <a:latin typeface="DM Sans" pitchFamily="2" charset="77"/>
                    <a:ea typeface="+mn-ea"/>
                    <a:cs typeface="+mn-cs"/>
                  </a:rPr>
                  <a:t>Faster</a:t>
                </a:r>
                <a:endParaRPr lang="en-IL" sz="1302" b="1" kern="1200">
                  <a:solidFill>
                    <a:srgbClr val="0058EB"/>
                  </a:solidFill>
                  <a:latin typeface="DM Sans" pitchFamily="2" charset="77"/>
                  <a:ea typeface="+mn-ea"/>
                  <a:cs typeface="+mn-cs"/>
                </a:endParaRPr>
              </a:p>
            </p:txBody>
          </p:sp>
          <p:pic>
            <p:nvPicPr>
              <p:cNvPr id="1000" name="Picture 999">
                <a:extLst>
                  <a:ext uri="{FF2B5EF4-FFF2-40B4-BE49-F238E27FC236}">
                    <a16:creationId xmlns:a16="http://schemas.microsoft.com/office/drawing/2014/main" id="{E3B734C1-489B-AA46-BC94-A761668223D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455485" y="2256615"/>
                <a:ext cx="221771" cy="221771"/>
              </a:xfrm>
              <a:prstGeom prst="rect">
                <a:avLst/>
              </a:prstGeom>
            </p:spPr>
          </p:pic>
        </p:grpSp>
        <p:sp>
          <p:nvSpPr>
            <p:cNvPr id="1001" name="Google Shape;790;p71">
              <a:extLst>
                <a:ext uri="{FF2B5EF4-FFF2-40B4-BE49-F238E27FC236}">
                  <a16:creationId xmlns:a16="http://schemas.microsoft.com/office/drawing/2014/main" id="{9D338601-A081-55D4-96F7-E95EDA6FF95B}"/>
                </a:ext>
              </a:extLst>
            </p:cNvPr>
            <p:cNvSpPr txBox="1"/>
            <p:nvPr/>
          </p:nvSpPr>
          <p:spPr>
            <a:xfrm>
              <a:off x="5951453" y="5396326"/>
              <a:ext cx="1591750" cy="450860"/>
            </a:xfrm>
            <a:prstGeom prst="rect">
              <a:avLst/>
            </a:prstGeom>
            <a:noFill/>
            <a:ln>
              <a:noFill/>
            </a:ln>
          </p:spPr>
          <p:txBody>
            <a:bodyPr spcFirstLastPara="1" wrap="square" lIns="158639" tIns="79298" rIns="158639" bIns="79298" anchor="t" anchorCtr="0">
              <a:spAutoFit/>
            </a:bodyPr>
            <a:lstStyle/>
            <a:p>
              <a:pPr algn="l" defTabSz="1586674" rtl="0">
                <a:lnSpc>
                  <a:spcPct val="130000"/>
                </a:lnSpc>
                <a:buClr>
                  <a:srgbClr val="000000"/>
                </a:buClr>
              </a:pPr>
              <a:r>
                <a:rPr lang="en-US" sz="1172" b="1" kern="1200">
                  <a:solidFill>
                    <a:srgbClr val="00123F"/>
                  </a:solidFill>
                  <a:latin typeface="DM Sans"/>
                  <a:ea typeface="DM Sans"/>
                  <a:cs typeface="DM Sans"/>
                  <a:sym typeface="DM Sans"/>
                </a:rPr>
                <a:t>Jeremy Smith</a:t>
              </a:r>
            </a:p>
            <a:p>
              <a:pPr algn="l" defTabSz="1586674" rtl="0">
                <a:lnSpc>
                  <a:spcPct val="120000"/>
                </a:lnSpc>
                <a:buClr>
                  <a:srgbClr val="000000"/>
                </a:buClr>
              </a:pPr>
              <a:r>
                <a:rPr lang="en" sz="1042" kern="1200">
                  <a:solidFill>
                    <a:srgbClr val="717783"/>
                  </a:solidFill>
                  <a:latin typeface="DM Sans"/>
                  <a:ea typeface="DM Sans"/>
                  <a:cs typeface="DM Sans"/>
                  <a:sym typeface="DM Sans"/>
                </a:rPr>
                <a:t>VP InfoSec Officer</a:t>
              </a:r>
              <a:endParaRPr lang="en-US" sz="1042" kern="1200">
                <a:solidFill>
                  <a:srgbClr val="6D7380"/>
                </a:solidFill>
                <a:latin typeface="DM Sans"/>
                <a:ea typeface="DM Sans"/>
                <a:cs typeface="DM Sans"/>
                <a:sym typeface="DM Sans"/>
              </a:endParaRPr>
            </a:p>
          </p:txBody>
        </p:sp>
        <p:grpSp>
          <p:nvGrpSpPr>
            <p:cNvPr id="1002" name="Group 1001">
              <a:extLst>
                <a:ext uri="{FF2B5EF4-FFF2-40B4-BE49-F238E27FC236}">
                  <a16:creationId xmlns:a16="http://schemas.microsoft.com/office/drawing/2014/main" id="{9DB80571-BFF6-1193-F60E-69F68374203C}"/>
                </a:ext>
              </a:extLst>
            </p:cNvPr>
            <p:cNvGrpSpPr/>
            <p:nvPr/>
          </p:nvGrpSpPr>
          <p:grpSpPr>
            <a:xfrm>
              <a:off x="511246" y="5369760"/>
              <a:ext cx="685584" cy="685584"/>
              <a:chOff x="511246" y="4223734"/>
              <a:chExt cx="685584" cy="685584"/>
            </a:xfrm>
          </p:grpSpPr>
          <p:sp>
            <p:nvSpPr>
              <p:cNvPr id="1003" name="Oval 1002">
                <a:extLst>
                  <a:ext uri="{FF2B5EF4-FFF2-40B4-BE49-F238E27FC236}">
                    <a16:creationId xmlns:a16="http://schemas.microsoft.com/office/drawing/2014/main" id="{B11B7DE8-1938-D3A7-5AE8-FB2632AE1FCF}"/>
                  </a:ext>
                </a:extLst>
              </p:cNvPr>
              <p:cNvSpPr/>
              <p:nvPr/>
            </p:nvSpPr>
            <p:spPr>
              <a:xfrm>
                <a:off x="511246" y="4223734"/>
                <a:ext cx="685584" cy="685584"/>
              </a:xfrm>
              <a:prstGeom prst="ellipse">
                <a:avLst/>
              </a:prstGeom>
              <a:solidFill>
                <a:schemeClr val="bg1"/>
              </a:solidFill>
              <a:ln w="9525">
                <a:solidFill>
                  <a:srgbClr val="025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pic>
            <p:nvPicPr>
              <p:cNvPr id="1004" name="Google Shape;425;g242fe35821b_1_13">
                <a:extLst>
                  <a:ext uri="{FF2B5EF4-FFF2-40B4-BE49-F238E27FC236}">
                    <a16:creationId xmlns:a16="http://schemas.microsoft.com/office/drawing/2014/main" id="{1D85A5CA-485B-9120-175A-D75AF8F0E65D}"/>
                  </a:ext>
                </a:extLst>
              </p:cNvPr>
              <p:cNvPicPr preferRelativeResize="0"/>
              <p:nvPr/>
            </p:nvPicPr>
            <p:blipFill>
              <a:blip r:embed="rId12">
                <a:alphaModFix/>
              </a:blip>
              <a:stretch>
                <a:fillRect/>
              </a:stretch>
            </p:blipFill>
            <p:spPr>
              <a:xfrm>
                <a:off x="626600" y="4368400"/>
                <a:ext cx="427564" cy="415252"/>
              </a:xfrm>
              <a:prstGeom prst="rect">
                <a:avLst/>
              </a:prstGeom>
              <a:noFill/>
              <a:ln>
                <a:noFill/>
              </a:ln>
            </p:spPr>
          </p:pic>
        </p:grpSp>
        <p:pic>
          <p:nvPicPr>
            <p:cNvPr id="1009" name="Google Shape;812;p71">
              <a:hlinkClick r:id="rId13"/>
              <a:extLst>
                <a:ext uri="{FF2B5EF4-FFF2-40B4-BE49-F238E27FC236}">
                  <a16:creationId xmlns:a16="http://schemas.microsoft.com/office/drawing/2014/main" id="{37FC933B-2F6F-1C5E-748B-EBDA7CCEBDA7}"/>
                </a:ext>
              </a:extLst>
            </p:cNvPr>
            <p:cNvPicPr preferRelativeResize="0"/>
            <p:nvPr/>
          </p:nvPicPr>
          <p:blipFill rotWithShape="1">
            <a:blip r:embed="rId14">
              <a:alphaModFix/>
            </a:blip>
            <a:srcRect/>
            <a:stretch/>
          </p:blipFill>
          <p:spPr>
            <a:xfrm>
              <a:off x="6008539" y="5797115"/>
              <a:ext cx="691867" cy="307036"/>
            </a:xfrm>
            <a:prstGeom prst="rect">
              <a:avLst/>
            </a:prstGeom>
            <a:noFill/>
            <a:ln>
              <a:noFill/>
            </a:ln>
          </p:spPr>
        </p:pic>
      </p:grpSp>
      <p:grpSp>
        <p:nvGrpSpPr>
          <p:cNvPr id="1037" name="Group 1036">
            <a:extLst>
              <a:ext uri="{FF2B5EF4-FFF2-40B4-BE49-F238E27FC236}">
                <a16:creationId xmlns:a16="http://schemas.microsoft.com/office/drawing/2014/main" id="{3BB31F99-7F72-B46C-12E3-365BDB6578DD}"/>
              </a:ext>
            </a:extLst>
          </p:cNvPr>
          <p:cNvGrpSpPr/>
          <p:nvPr/>
        </p:nvGrpSpPr>
        <p:grpSpPr>
          <a:xfrm>
            <a:off x="11932296" y="3539380"/>
            <a:ext cx="3270911" cy="3765030"/>
            <a:chOff x="9164003" y="2578931"/>
            <a:chExt cx="2512060" cy="2891543"/>
          </a:xfrm>
        </p:grpSpPr>
        <p:sp>
          <p:nvSpPr>
            <p:cNvPr id="1021" name="Rounded Rectangle 1020">
              <a:extLst>
                <a:ext uri="{FF2B5EF4-FFF2-40B4-BE49-F238E27FC236}">
                  <a16:creationId xmlns:a16="http://schemas.microsoft.com/office/drawing/2014/main" id="{4F6BBF92-2C7C-621B-611F-C70D9F78D38C}"/>
                </a:ext>
              </a:extLst>
            </p:cNvPr>
            <p:cNvSpPr/>
            <p:nvPr/>
          </p:nvSpPr>
          <p:spPr>
            <a:xfrm>
              <a:off x="9164003" y="2578931"/>
              <a:ext cx="2512060" cy="2891543"/>
            </a:xfrm>
            <a:prstGeom prst="roundRect">
              <a:avLst>
                <a:gd name="adj" fmla="val 0"/>
              </a:avLst>
            </a:prstGeom>
            <a:solidFill>
              <a:srgbClr val="EA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sp>
          <p:nvSpPr>
            <p:cNvPr id="1010" name="TextBox 1009">
              <a:extLst>
                <a:ext uri="{FF2B5EF4-FFF2-40B4-BE49-F238E27FC236}">
                  <a16:creationId xmlns:a16="http://schemas.microsoft.com/office/drawing/2014/main" id="{512BF3BB-C677-867F-1823-C5FEB2516423}"/>
                </a:ext>
              </a:extLst>
            </p:cNvPr>
            <p:cNvSpPr txBox="1"/>
            <p:nvPr/>
          </p:nvSpPr>
          <p:spPr>
            <a:xfrm>
              <a:off x="9538714" y="2808539"/>
              <a:ext cx="1966207" cy="1763684"/>
            </a:xfrm>
            <a:prstGeom prst="rect">
              <a:avLst/>
            </a:prstGeom>
            <a:noFill/>
          </p:spPr>
          <p:txBody>
            <a:bodyPr wrap="square" rtlCol="0">
              <a:spAutoFit/>
            </a:bodyPr>
            <a:lstStyle/>
            <a:p>
              <a:pPr algn="l" defTabSz="1190640" rtl="0"/>
              <a:r>
                <a:rPr lang="en-US" sz="1302" kern="1200">
                  <a:solidFill>
                    <a:srgbClr val="00123F"/>
                  </a:solidFill>
                  <a:latin typeface="DM Sans" pitchFamily="2" charset="77"/>
                  <a:ea typeface="DM Sans Medium"/>
                  <a:cs typeface="Heebo" pitchFamily="2" charset="-79"/>
                  <a:sym typeface="DM Sans Medium"/>
                </a:rPr>
                <a:t>Within hours, we had the full power of Wiz. Nothing has ever matched that in terms of quick, painless deployment and no-maintenance after the fact. From the point of engagement to the point of ROI, it was easy to choose Wiz. We hadn’t even paid and already got results. Nowhere else was this process so fast.</a:t>
              </a:r>
            </a:p>
          </p:txBody>
        </p:sp>
        <p:pic>
          <p:nvPicPr>
            <p:cNvPr id="1015" name="Picture 1014" descr="A picture containing logo, symbol&#10;&#10;Description automatically generated">
              <a:extLst>
                <a:ext uri="{FF2B5EF4-FFF2-40B4-BE49-F238E27FC236}">
                  <a16:creationId xmlns:a16="http://schemas.microsoft.com/office/drawing/2014/main" id="{C10F9F05-B6AB-BCBE-D305-007D2B675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569" y="2809690"/>
              <a:ext cx="186146" cy="174576"/>
            </a:xfrm>
            <a:prstGeom prst="rect">
              <a:avLst/>
            </a:prstGeom>
          </p:spPr>
        </p:pic>
        <p:sp>
          <p:nvSpPr>
            <p:cNvPr id="1016" name="Google Shape;790;p71">
              <a:extLst>
                <a:ext uri="{FF2B5EF4-FFF2-40B4-BE49-F238E27FC236}">
                  <a16:creationId xmlns:a16="http://schemas.microsoft.com/office/drawing/2014/main" id="{C9C332C3-14B0-0A79-22C3-C186215884A0}"/>
                </a:ext>
              </a:extLst>
            </p:cNvPr>
            <p:cNvSpPr txBox="1"/>
            <p:nvPr/>
          </p:nvSpPr>
          <p:spPr>
            <a:xfrm>
              <a:off x="9506470" y="4655148"/>
              <a:ext cx="1591750" cy="463171"/>
            </a:xfrm>
            <a:prstGeom prst="rect">
              <a:avLst/>
            </a:prstGeom>
            <a:noFill/>
            <a:ln>
              <a:noFill/>
            </a:ln>
          </p:spPr>
          <p:txBody>
            <a:bodyPr spcFirstLastPara="1" wrap="square" lIns="158639" tIns="79298" rIns="158639" bIns="79298" anchor="t" anchorCtr="0">
              <a:spAutoFit/>
            </a:bodyPr>
            <a:lstStyle/>
            <a:p>
              <a:pPr algn="l" defTabSz="1586674" rtl="0">
                <a:lnSpc>
                  <a:spcPct val="130000"/>
                </a:lnSpc>
                <a:buClr>
                  <a:srgbClr val="000000"/>
                </a:buClr>
              </a:pPr>
              <a:r>
                <a:rPr lang="en" sz="1172" b="1" kern="1200">
                  <a:solidFill>
                    <a:srgbClr val="00123F"/>
                  </a:solidFill>
                  <a:latin typeface="DM Sans"/>
                  <a:ea typeface="DM Sans"/>
                  <a:cs typeface="DM Sans"/>
                  <a:sym typeface="DM Sans"/>
                </a:rPr>
                <a:t>Igor </a:t>
              </a:r>
              <a:r>
                <a:rPr lang="en" sz="1172" b="1" kern="1200" err="1">
                  <a:solidFill>
                    <a:srgbClr val="00123F"/>
                  </a:solidFill>
                  <a:latin typeface="DM Sans"/>
                  <a:ea typeface="DM Sans"/>
                  <a:cs typeface="DM Sans"/>
                  <a:sym typeface="DM Sans"/>
                </a:rPr>
                <a:t>Tsyganskiy</a:t>
              </a:r>
              <a:br>
                <a:rPr lang="en" sz="1172" kern="1200">
                  <a:solidFill>
                    <a:srgbClr val="00123F"/>
                  </a:solidFill>
                  <a:latin typeface="DM Sans"/>
                  <a:ea typeface="DM Sans"/>
                  <a:cs typeface="DM Sans"/>
                  <a:sym typeface="DM Sans"/>
                </a:rPr>
              </a:br>
              <a:r>
                <a:rPr lang="en-US" sz="1042" kern="1200">
                  <a:solidFill>
                    <a:srgbClr val="717783"/>
                  </a:solidFill>
                  <a:latin typeface="DM Sans"/>
                  <a:ea typeface="DM Sans"/>
                  <a:cs typeface="DM Sans"/>
                  <a:sym typeface="DM Sans"/>
                </a:rPr>
                <a:t>President and CTO</a:t>
              </a:r>
              <a:endParaRPr lang="en-US" sz="1042" kern="1200">
                <a:solidFill>
                  <a:srgbClr val="717783"/>
                </a:solidFill>
                <a:latin typeface="DM Sans"/>
                <a:ea typeface="DM Sans"/>
                <a:cs typeface="DM Sans"/>
              </a:endParaRPr>
            </a:p>
          </p:txBody>
        </p:sp>
        <p:pic>
          <p:nvPicPr>
            <p:cNvPr id="1020" name="Graphic 1019">
              <a:extLst>
                <a:ext uri="{FF2B5EF4-FFF2-40B4-BE49-F238E27FC236}">
                  <a16:creationId xmlns:a16="http://schemas.microsoft.com/office/drawing/2014/main" id="{5A2E1A4B-3788-E26D-C289-733696030F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35009" y="5140639"/>
              <a:ext cx="1005281" cy="103995"/>
            </a:xfrm>
            <a:prstGeom prst="rect">
              <a:avLst/>
            </a:prstGeom>
          </p:spPr>
        </p:pic>
      </p:grpSp>
      <p:grpSp>
        <p:nvGrpSpPr>
          <p:cNvPr id="1035" name="Group 1034">
            <a:extLst>
              <a:ext uri="{FF2B5EF4-FFF2-40B4-BE49-F238E27FC236}">
                <a16:creationId xmlns:a16="http://schemas.microsoft.com/office/drawing/2014/main" id="{189123B3-0118-A29C-21EC-59624E1CB008}"/>
              </a:ext>
            </a:extLst>
          </p:cNvPr>
          <p:cNvGrpSpPr/>
          <p:nvPr/>
        </p:nvGrpSpPr>
        <p:grpSpPr>
          <a:xfrm>
            <a:off x="671794" y="3690635"/>
            <a:ext cx="10986408" cy="1307520"/>
            <a:chOff x="515938" y="2849473"/>
            <a:chExt cx="8437562" cy="1004175"/>
          </a:xfrm>
        </p:grpSpPr>
        <p:sp>
          <p:nvSpPr>
            <p:cNvPr id="51" name="Rounded Rectangle 50">
              <a:extLst>
                <a:ext uri="{FF2B5EF4-FFF2-40B4-BE49-F238E27FC236}">
                  <a16:creationId xmlns:a16="http://schemas.microsoft.com/office/drawing/2014/main" id="{3A9AA232-CA4F-78CB-16B3-63BC0845EE2C}"/>
                </a:ext>
              </a:extLst>
            </p:cNvPr>
            <p:cNvSpPr/>
            <p:nvPr/>
          </p:nvSpPr>
          <p:spPr>
            <a:xfrm>
              <a:off x="3105268" y="2849473"/>
              <a:ext cx="4468059" cy="1001838"/>
            </a:xfrm>
            <a:prstGeom prst="roundRect">
              <a:avLst>
                <a:gd name="adj" fmla="val 0"/>
              </a:avLst>
            </a:prstGeom>
            <a:solidFill>
              <a:srgbClr val="EA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sp>
          <p:nvSpPr>
            <p:cNvPr id="982" name="Frame">
              <a:extLst>
                <a:ext uri="{FF2B5EF4-FFF2-40B4-BE49-F238E27FC236}">
                  <a16:creationId xmlns:a16="http://schemas.microsoft.com/office/drawing/2014/main" id="{5F4DCD42-FB98-DC84-5469-3F0BFF39C73B}"/>
                </a:ext>
              </a:extLst>
            </p:cNvPr>
            <p:cNvSpPr/>
            <p:nvPr/>
          </p:nvSpPr>
          <p:spPr>
            <a:xfrm>
              <a:off x="868166" y="2851809"/>
              <a:ext cx="8085334" cy="1001839"/>
            </a:xfrm>
            <a:prstGeom prst="roundRect">
              <a:avLst>
                <a:gd name="adj" fmla="val 6887"/>
              </a:avLst>
            </a:prstGeom>
            <a:noFill/>
            <a:ln w="9525">
              <a:solidFill>
                <a:srgbClr val="CBDA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96900" rtl="0">
                <a:defRPr/>
              </a:pPr>
              <a:endParaRPr lang="en-US" sz="2344">
                <a:solidFill>
                  <a:srgbClr val="001142"/>
                </a:solidFill>
                <a:latin typeface="DM Sans" pitchFamily="2" charset="77"/>
                <a:cs typeface="Helvetica"/>
              </a:endParaRPr>
            </a:p>
          </p:txBody>
        </p:sp>
        <p:sp>
          <p:nvSpPr>
            <p:cNvPr id="57" name="TextBox 56">
              <a:extLst>
                <a:ext uri="{FF2B5EF4-FFF2-40B4-BE49-F238E27FC236}">
                  <a16:creationId xmlns:a16="http://schemas.microsoft.com/office/drawing/2014/main" id="{94FDEF85-B25F-A7CE-E229-D261A06D7845}"/>
                </a:ext>
              </a:extLst>
            </p:cNvPr>
            <p:cNvSpPr txBox="1"/>
            <p:nvPr/>
          </p:nvSpPr>
          <p:spPr>
            <a:xfrm>
              <a:off x="1321799" y="3104817"/>
              <a:ext cx="1612862" cy="440244"/>
            </a:xfrm>
            <a:prstGeom prst="rect">
              <a:avLst/>
            </a:prstGeom>
            <a:noFill/>
          </p:spPr>
          <p:txBody>
            <a:bodyPr wrap="square">
              <a:spAutoFit/>
            </a:bodyPr>
            <a:lstStyle/>
            <a:p>
              <a:pPr algn="l" defTabSz="1190640" rtl="0"/>
              <a:r>
                <a:rPr lang="en-US" sz="1693" b="1">
                  <a:solidFill>
                    <a:srgbClr val="0054EC"/>
                  </a:solidFill>
                  <a:latin typeface="DM Sans" pitchFamily="2" charset="77"/>
                  <a:ea typeface="+mn-ea"/>
                  <a:cs typeface="+mn-cs"/>
                </a:rPr>
                <a:t>Increase</a:t>
              </a:r>
              <a:br>
                <a:rPr lang="en-US" sz="1953" kern="1200">
                  <a:solidFill>
                    <a:srgbClr val="000000"/>
                  </a:solidFill>
                  <a:latin typeface="DM Sans" pitchFamily="2" charset="77"/>
                  <a:ea typeface="+mn-ea"/>
                  <a:cs typeface="+mn-cs"/>
                </a:rPr>
              </a:br>
              <a:r>
                <a:rPr lang="en-US" sz="1432" kern="1200">
                  <a:solidFill>
                    <a:srgbClr val="000000"/>
                  </a:solidFill>
                  <a:latin typeface="DM Sans" pitchFamily="2" charset="77"/>
                  <a:ea typeface="+mn-ea"/>
                  <a:cs typeface="+mn-cs"/>
                </a:rPr>
                <a:t>operational efficiency</a:t>
              </a:r>
            </a:p>
          </p:txBody>
        </p:sp>
        <p:grpSp>
          <p:nvGrpSpPr>
            <p:cNvPr id="900" name="Group 899">
              <a:extLst>
                <a:ext uri="{FF2B5EF4-FFF2-40B4-BE49-F238E27FC236}">
                  <a16:creationId xmlns:a16="http://schemas.microsoft.com/office/drawing/2014/main" id="{A6922D86-842E-58F7-36EA-0544ED19949F}"/>
                </a:ext>
              </a:extLst>
            </p:cNvPr>
            <p:cNvGrpSpPr/>
            <p:nvPr/>
          </p:nvGrpSpPr>
          <p:grpSpPr>
            <a:xfrm>
              <a:off x="3459669" y="2947217"/>
              <a:ext cx="2436779" cy="840353"/>
              <a:chOff x="3441553" y="2384434"/>
              <a:chExt cx="2766426" cy="840353"/>
            </a:xfrm>
          </p:grpSpPr>
          <p:sp>
            <p:nvSpPr>
              <p:cNvPr id="901" name="TextBox 900">
                <a:extLst>
                  <a:ext uri="{FF2B5EF4-FFF2-40B4-BE49-F238E27FC236}">
                    <a16:creationId xmlns:a16="http://schemas.microsoft.com/office/drawing/2014/main" id="{5333EE3D-B8B9-533D-B6D2-A4A85FB4A630}"/>
                  </a:ext>
                </a:extLst>
              </p:cNvPr>
              <p:cNvSpPr txBox="1"/>
              <p:nvPr/>
            </p:nvSpPr>
            <p:spPr>
              <a:xfrm>
                <a:off x="3631146" y="2384434"/>
                <a:ext cx="2576833" cy="840353"/>
              </a:xfrm>
              <a:prstGeom prst="rect">
                <a:avLst/>
              </a:prstGeom>
              <a:noFill/>
            </p:spPr>
            <p:txBody>
              <a:bodyPr wrap="square">
                <a:spAutoFit/>
              </a:bodyPr>
              <a:lstStyle/>
              <a:p>
                <a:pPr algn="l" defTabSz="1586674" rtl="0">
                  <a:buClr>
                    <a:srgbClr val="000000"/>
                  </a:buClr>
                  <a:buSzPts val="1100"/>
                </a:pPr>
                <a:r>
                  <a:rPr lang="en-US" sz="1302" kern="1200">
                    <a:solidFill>
                      <a:srgbClr val="00123F"/>
                    </a:solidFill>
                    <a:latin typeface="DM Sans" pitchFamily="2" charset="77"/>
                    <a:ea typeface="DM Sans Medium"/>
                    <a:cs typeface="Heebo" pitchFamily="2" charset="-79"/>
                    <a:sym typeface="DM Sans Medium"/>
                  </a:rPr>
                  <a:t>The Wiz platform is the consolidation of tools across all</a:t>
                </a:r>
              </a:p>
              <a:p>
                <a:pPr algn="l" defTabSz="1586674" rtl="0">
                  <a:buClr>
                    <a:srgbClr val="000000"/>
                  </a:buClr>
                  <a:buSzPts val="1100"/>
                </a:pPr>
                <a:r>
                  <a:rPr lang="en-US" sz="1302" kern="1200">
                    <a:solidFill>
                      <a:srgbClr val="00123F"/>
                    </a:solidFill>
                    <a:latin typeface="DM Sans" pitchFamily="2" charset="77"/>
                    <a:ea typeface="DM Sans Medium"/>
                    <a:cs typeface="Heebo" pitchFamily="2" charset="-79"/>
                    <a:sym typeface="DM Sans Medium"/>
                  </a:rPr>
                  <a:t>the security domains we’ve identified as must-do to protect our cloud workloads.</a:t>
                </a:r>
              </a:p>
            </p:txBody>
          </p:sp>
          <p:pic>
            <p:nvPicPr>
              <p:cNvPr id="904" name="Picture 903" descr="A picture containing logo, symbol&#10;&#10;Description automatically generated">
                <a:extLst>
                  <a:ext uri="{FF2B5EF4-FFF2-40B4-BE49-F238E27FC236}">
                    <a16:creationId xmlns:a16="http://schemas.microsoft.com/office/drawing/2014/main" id="{7D5FADD5-27C6-78C0-D0CD-C783A2612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553" y="2384984"/>
                <a:ext cx="211328" cy="174576"/>
              </a:xfrm>
              <a:prstGeom prst="rect">
                <a:avLst/>
              </a:prstGeom>
            </p:spPr>
          </p:pic>
        </p:grpSp>
        <p:sp>
          <p:nvSpPr>
            <p:cNvPr id="909" name="Google Shape;791;p71">
              <a:extLst>
                <a:ext uri="{FF2B5EF4-FFF2-40B4-BE49-F238E27FC236}">
                  <a16:creationId xmlns:a16="http://schemas.microsoft.com/office/drawing/2014/main" id="{29A639A0-DB8E-E22E-17B8-35F01C2EBD6A}"/>
                </a:ext>
              </a:extLst>
            </p:cNvPr>
            <p:cNvSpPr/>
            <p:nvPr/>
          </p:nvSpPr>
          <p:spPr>
            <a:xfrm>
              <a:off x="7640052" y="3341575"/>
              <a:ext cx="1246721" cy="333422"/>
            </a:xfrm>
            <a:prstGeom prst="rect">
              <a:avLst/>
            </a:prstGeom>
            <a:noFill/>
            <a:ln>
              <a:noFill/>
            </a:ln>
          </p:spPr>
          <p:txBody>
            <a:bodyPr spcFirstLastPara="1" wrap="square" lIns="158639" tIns="79298" rIns="158639" bIns="79298" anchor="ctr" anchorCtr="0">
              <a:noAutofit/>
            </a:bodyPr>
            <a:lstStyle/>
            <a:p>
              <a:pPr algn="ctr" defTabSz="1586674" rtl="0">
                <a:lnSpc>
                  <a:spcPct val="110908"/>
                </a:lnSpc>
              </a:pPr>
              <a:r>
                <a:rPr lang="en" sz="1172" kern="1200">
                  <a:solidFill>
                    <a:srgbClr val="00123F"/>
                  </a:solidFill>
                  <a:latin typeface="DM Sans"/>
                  <a:ea typeface="+mn-ea"/>
                  <a:cs typeface="+mn-cs"/>
                  <a:sym typeface="DM Sans"/>
                </a:rPr>
                <a:t>Effort to find and remediate issues</a:t>
              </a:r>
              <a:endParaRPr lang="en-US" sz="7031" kern="1200">
                <a:solidFill>
                  <a:srgbClr val="00123F"/>
                </a:solidFill>
                <a:latin typeface="DM Sans" pitchFamily="2" charset="77"/>
                <a:ea typeface="+mn-ea"/>
                <a:cs typeface="+mn-cs"/>
              </a:endParaRPr>
            </a:p>
          </p:txBody>
        </p:sp>
        <p:grpSp>
          <p:nvGrpSpPr>
            <p:cNvPr id="920" name="Group 919">
              <a:extLst>
                <a:ext uri="{FF2B5EF4-FFF2-40B4-BE49-F238E27FC236}">
                  <a16:creationId xmlns:a16="http://schemas.microsoft.com/office/drawing/2014/main" id="{43F9EE32-EE34-3707-C6A4-8A018670E0FD}"/>
                </a:ext>
              </a:extLst>
            </p:cNvPr>
            <p:cNvGrpSpPr/>
            <p:nvPr/>
          </p:nvGrpSpPr>
          <p:grpSpPr>
            <a:xfrm>
              <a:off x="7783831" y="3063709"/>
              <a:ext cx="951586" cy="224800"/>
              <a:chOff x="7455485" y="2244391"/>
              <a:chExt cx="951586" cy="224800"/>
            </a:xfrm>
          </p:grpSpPr>
          <p:sp>
            <p:nvSpPr>
              <p:cNvPr id="923" name="TextBox 922">
                <a:extLst>
                  <a:ext uri="{FF2B5EF4-FFF2-40B4-BE49-F238E27FC236}">
                    <a16:creationId xmlns:a16="http://schemas.microsoft.com/office/drawing/2014/main" id="{74FF5393-34EE-F550-311E-C15B759E2FD6}"/>
                  </a:ext>
                </a:extLst>
              </p:cNvPr>
              <p:cNvSpPr txBox="1"/>
              <p:nvPr/>
            </p:nvSpPr>
            <p:spPr>
              <a:xfrm>
                <a:off x="7649695" y="2244391"/>
                <a:ext cx="757376" cy="224800"/>
              </a:xfrm>
              <a:prstGeom prst="rect">
                <a:avLst/>
              </a:prstGeom>
              <a:noFill/>
            </p:spPr>
            <p:txBody>
              <a:bodyPr wrap="none" rtlCol="0">
                <a:spAutoFit/>
              </a:bodyPr>
              <a:lstStyle/>
              <a:p>
                <a:pPr algn="l" defTabSz="1190640" rtl="0"/>
                <a:r>
                  <a:rPr lang="en-US" sz="1302" b="1" kern="1200">
                    <a:solidFill>
                      <a:srgbClr val="0058EB"/>
                    </a:solidFill>
                    <a:latin typeface="DM Sans" pitchFamily="2" charset="77"/>
                    <a:ea typeface="+mn-ea"/>
                    <a:cs typeface="+mn-cs"/>
                  </a:rPr>
                  <a:t>10x </a:t>
                </a:r>
                <a:r>
                  <a:rPr lang="en-IL" sz="1302" b="1" kern="1200">
                    <a:solidFill>
                      <a:srgbClr val="0058EB"/>
                    </a:solidFill>
                    <a:latin typeface="DM Sans" pitchFamily="2" charset="77"/>
                    <a:ea typeface="+mn-ea"/>
                    <a:cs typeface="+mn-cs"/>
                  </a:rPr>
                  <a:t>Lower</a:t>
                </a:r>
              </a:p>
            </p:txBody>
          </p:sp>
          <p:pic>
            <p:nvPicPr>
              <p:cNvPr id="924" name="Picture 923">
                <a:extLst>
                  <a:ext uri="{FF2B5EF4-FFF2-40B4-BE49-F238E27FC236}">
                    <a16:creationId xmlns:a16="http://schemas.microsoft.com/office/drawing/2014/main" id="{F90D9862-8B4E-A8EF-FC2D-04D736804CE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455485" y="2273184"/>
                <a:ext cx="221771" cy="188632"/>
              </a:xfrm>
              <a:prstGeom prst="rect">
                <a:avLst/>
              </a:prstGeom>
            </p:spPr>
          </p:pic>
        </p:grpSp>
        <p:sp>
          <p:nvSpPr>
            <p:cNvPr id="926" name="Google Shape;790;p71">
              <a:extLst>
                <a:ext uri="{FF2B5EF4-FFF2-40B4-BE49-F238E27FC236}">
                  <a16:creationId xmlns:a16="http://schemas.microsoft.com/office/drawing/2014/main" id="{E15989C7-603B-FF50-ED41-A39563792308}"/>
                </a:ext>
              </a:extLst>
            </p:cNvPr>
            <p:cNvSpPr txBox="1"/>
            <p:nvPr/>
          </p:nvSpPr>
          <p:spPr>
            <a:xfrm>
              <a:off x="5951453" y="2976219"/>
              <a:ext cx="1591750" cy="463171"/>
            </a:xfrm>
            <a:prstGeom prst="rect">
              <a:avLst/>
            </a:prstGeom>
            <a:noFill/>
            <a:ln>
              <a:noFill/>
            </a:ln>
          </p:spPr>
          <p:txBody>
            <a:bodyPr spcFirstLastPara="1" wrap="square" lIns="158639" tIns="79298" rIns="158639" bIns="79298" anchor="t" anchorCtr="0">
              <a:spAutoFit/>
            </a:bodyPr>
            <a:lstStyle/>
            <a:p>
              <a:pPr algn="l" defTabSz="1586674" rtl="0">
                <a:lnSpc>
                  <a:spcPct val="130000"/>
                </a:lnSpc>
                <a:buClr>
                  <a:srgbClr val="000000"/>
                </a:buClr>
              </a:pPr>
              <a:r>
                <a:rPr lang="en" sz="1172" b="1" kern="1200">
                  <a:solidFill>
                    <a:srgbClr val="00123F"/>
                  </a:solidFill>
                  <a:latin typeface="DM Sans"/>
                  <a:ea typeface="DM Sans"/>
                  <a:cs typeface="DM Sans"/>
                  <a:sym typeface="DM Sans"/>
                </a:rPr>
                <a:t>Adam Fletcher</a:t>
              </a:r>
              <a:br>
                <a:rPr lang="en" sz="1172" kern="1200">
                  <a:solidFill>
                    <a:srgbClr val="00123F"/>
                  </a:solidFill>
                  <a:latin typeface="DM Sans"/>
                  <a:ea typeface="DM Sans"/>
                  <a:cs typeface="DM Sans"/>
                  <a:sym typeface="DM Sans"/>
                </a:rPr>
              </a:br>
              <a:r>
                <a:rPr lang="en" sz="1042" kern="1200">
                  <a:solidFill>
                    <a:srgbClr val="6D7380"/>
                  </a:solidFill>
                  <a:latin typeface="DM Sans"/>
                  <a:ea typeface="DM Sans"/>
                  <a:cs typeface="DM Sans"/>
                  <a:sym typeface="DM Sans"/>
                </a:rPr>
                <a:t>CSO</a:t>
              </a:r>
              <a:endParaRPr sz="1042" kern="1200">
                <a:solidFill>
                  <a:srgbClr val="6D7380"/>
                </a:solidFill>
                <a:latin typeface="DM Sans"/>
                <a:ea typeface="DM Sans"/>
                <a:cs typeface="DM Sans"/>
                <a:sym typeface="DM Sans"/>
              </a:endParaRPr>
            </a:p>
          </p:txBody>
        </p:sp>
        <p:grpSp>
          <p:nvGrpSpPr>
            <p:cNvPr id="957" name="Group 956">
              <a:extLst>
                <a:ext uri="{FF2B5EF4-FFF2-40B4-BE49-F238E27FC236}">
                  <a16:creationId xmlns:a16="http://schemas.microsoft.com/office/drawing/2014/main" id="{0EF637E5-16DA-2369-E0A6-D877CC659360}"/>
                </a:ext>
              </a:extLst>
            </p:cNvPr>
            <p:cNvGrpSpPr/>
            <p:nvPr/>
          </p:nvGrpSpPr>
          <p:grpSpPr>
            <a:xfrm>
              <a:off x="515938" y="3007600"/>
              <a:ext cx="685584" cy="685584"/>
              <a:chOff x="475163" y="3410849"/>
              <a:chExt cx="685584" cy="685584"/>
            </a:xfrm>
          </p:grpSpPr>
          <p:sp>
            <p:nvSpPr>
              <p:cNvPr id="54" name="Oval 53">
                <a:extLst>
                  <a:ext uri="{FF2B5EF4-FFF2-40B4-BE49-F238E27FC236}">
                    <a16:creationId xmlns:a16="http://schemas.microsoft.com/office/drawing/2014/main" id="{C8245B1F-DCEC-5DC1-4145-AD1F1EE4BEE6}"/>
                  </a:ext>
                </a:extLst>
              </p:cNvPr>
              <p:cNvSpPr/>
              <p:nvPr/>
            </p:nvSpPr>
            <p:spPr>
              <a:xfrm>
                <a:off x="475163" y="3410849"/>
                <a:ext cx="685584" cy="685584"/>
              </a:xfrm>
              <a:prstGeom prst="ellipse">
                <a:avLst/>
              </a:prstGeom>
              <a:solidFill>
                <a:schemeClr val="bg1"/>
              </a:solidFill>
              <a:ln w="9525">
                <a:solidFill>
                  <a:srgbClr val="025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pic>
            <p:nvPicPr>
              <p:cNvPr id="956" name="Google Shape;383;g242fe35821b_1_13">
                <a:extLst>
                  <a:ext uri="{FF2B5EF4-FFF2-40B4-BE49-F238E27FC236}">
                    <a16:creationId xmlns:a16="http://schemas.microsoft.com/office/drawing/2014/main" id="{D9FAA540-8CA2-BDA1-FF2F-9DC5D7A50533}"/>
                  </a:ext>
                </a:extLst>
              </p:cNvPr>
              <p:cNvPicPr preferRelativeResize="0"/>
              <p:nvPr/>
            </p:nvPicPr>
            <p:blipFill>
              <a:blip r:embed="rId18">
                <a:alphaModFix/>
              </a:blip>
              <a:stretch>
                <a:fillRect/>
              </a:stretch>
            </p:blipFill>
            <p:spPr>
              <a:xfrm>
                <a:off x="603749" y="3533495"/>
                <a:ext cx="440293" cy="440293"/>
              </a:xfrm>
              <a:prstGeom prst="rect">
                <a:avLst/>
              </a:prstGeom>
              <a:noFill/>
              <a:ln>
                <a:noFill/>
              </a:ln>
            </p:spPr>
          </p:pic>
        </p:grpSp>
        <p:pic>
          <p:nvPicPr>
            <p:cNvPr id="965" name="Picture 964" descr="A black background with white text&#10;&#10;Description automatically generated with low confidence">
              <a:extLst>
                <a:ext uri="{FF2B5EF4-FFF2-40B4-BE49-F238E27FC236}">
                  <a16:creationId xmlns:a16="http://schemas.microsoft.com/office/drawing/2014/main" id="{CDAC5931-08F7-F4B4-014F-04759FD1D10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77972" y="3439304"/>
              <a:ext cx="622434" cy="243994"/>
            </a:xfrm>
            <a:prstGeom prst="rect">
              <a:avLst/>
            </a:prstGeom>
          </p:spPr>
        </p:pic>
      </p:grpSp>
      <p:sp>
        <p:nvSpPr>
          <p:cNvPr id="1031" name="TextBox 1030">
            <a:extLst>
              <a:ext uri="{FF2B5EF4-FFF2-40B4-BE49-F238E27FC236}">
                <a16:creationId xmlns:a16="http://schemas.microsoft.com/office/drawing/2014/main" id="{76176D3A-A497-F12F-C889-F25BC8639D94}"/>
              </a:ext>
            </a:extLst>
          </p:cNvPr>
          <p:cNvSpPr txBox="1"/>
          <p:nvPr/>
        </p:nvSpPr>
        <p:spPr>
          <a:xfrm>
            <a:off x="12500534" y="2778250"/>
            <a:ext cx="2053469" cy="573234"/>
          </a:xfrm>
          <a:prstGeom prst="rect">
            <a:avLst/>
          </a:prstGeom>
          <a:noFill/>
        </p:spPr>
        <p:txBody>
          <a:bodyPr wrap="square">
            <a:spAutoFit/>
          </a:bodyPr>
          <a:lstStyle/>
          <a:p>
            <a:pPr algn="ctr" defTabSz="1190640" rtl="0"/>
            <a:r>
              <a:rPr lang="en-US" sz="1693" b="1">
                <a:solidFill>
                  <a:srgbClr val="0054EC"/>
                </a:solidFill>
                <a:latin typeface="DM Sans" pitchFamily="2" charset="77"/>
                <a:ea typeface="+mn-ea"/>
                <a:cs typeface="+mn-cs"/>
              </a:rPr>
              <a:t>Unprecedented</a:t>
            </a:r>
            <a:br>
              <a:rPr lang="en-US" sz="1953" kern="1200">
                <a:solidFill>
                  <a:srgbClr val="000000"/>
                </a:solidFill>
                <a:latin typeface="DM Sans" pitchFamily="2" charset="77"/>
                <a:ea typeface="+mn-ea"/>
                <a:cs typeface="+mn-cs"/>
              </a:rPr>
            </a:br>
            <a:r>
              <a:rPr lang="en-US" sz="1432" kern="1200">
                <a:solidFill>
                  <a:srgbClr val="000000"/>
                </a:solidFill>
                <a:latin typeface="DM Sans" pitchFamily="2" charset="77"/>
                <a:ea typeface="+mn-ea"/>
                <a:cs typeface="+mn-cs"/>
              </a:rPr>
              <a:t>time to value</a:t>
            </a:r>
          </a:p>
        </p:txBody>
      </p:sp>
      <p:sp>
        <p:nvSpPr>
          <p:cNvPr id="1028" name="Google Shape;429;g242fe35821b_1_13">
            <a:extLst>
              <a:ext uri="{FF2B5EF4-FFF2-40B4-BE49-F238E27FC236}">
                <a16:creationId xmlns:a16="http://schemas.microsoft.com/office/drawing/2014/main" id="{AEF009F2-F728-5FDD-553C-727440305F50}"/>
              </a:ext>
            </a:extLst>
          </p:cNvPr>
          <p:cNvSpPr txBox="1"/>
          <p:nvPr/>
        </p:nvSpPr>
        <p:spPr>
          <a:xfrm>
            <a:off x="11920598" y="7365083"/>
            <a:ext cx="3270911" cy="641162"/>
          </a:xfrm>
          <a:prstGeom prst="rect">
            <a:avLst/>
          </a:prstGeom>
          <a:noFill/>
          <a:ln>
            <a:noFill/>
          </a:ln>
        </p:spPr>
        <p:txBody>
          <a:bodyPr spcFirstLastPara="1" wrap="square" lIns="119043" tIns="119043" rIns="119043" bIns="119043" anchor="t" anchorCtr="0">
            <a:spAutoFit/>
          </a:bodyPr>
          <a:lstStyle/>
          <a:p>
            <a:pPr algn="ctr" defTabSz="1190640" rtl="0"/>
            <a:r>
              <a:rPr lang="en-US" sz="1302" kern="1200">
                <a:solidFill>
                  <a:srgbClr val="0058EB"/>
                </a:solidFill>
                <a:latin typeface="DM Sans" pitchFamily="2" charset="77"/>
                <a:ea typeface="+mn-ea"/>
                <a:cs typeface="Heebo" pitchFamily="2" charset="-79"/>
              </a:rPr>
              <a:t>Deploy in </a:t>
            </a:r>
            <a:r>
              <a:rPr lang="en-US" sz="1302" b="1" kern="1200">
                <a:solidFill>
                  <a:srgbClr val="0058EB"/>
                </a:solidFill>
                <a:latin typeface="DM Sans" pitchFamily="2" charset="77"/>
                <a:ea typeface="+mn-ea"/>
                <a:cs typeface="Heebo" pitchFamily="2" charset="-79"/>
              </a:rPr>
              <a:t>minutes</a:t>
            </a:r>
            <a:r>
              <a:rPr lang="en-US" sz="1302" kern="1200">
                <a:solidFill>
                  <a:srgbClr val="0058EB"/>
                </a:solidFill>
                <a:latin typeface="DM Sans" pitchFamily="2" charset="77"/>
                <a:ea typeface="+mn-ea"/>
                <a:cs typeface="Heebo" pitchFamily="2" charset="-79"/>
              </a:rPr>
              <a:t>, leverage</a:t>
            </a:r>
          </a:p>
          <a:p>
            <a:pPr algn="ctr" defTabSz="1190640" rtl="0"/>
            <a:r>
              <a:rPr lang="en-US" sz="1302" kern="1200">
                <a:solidFill>
                  <a:srgbClr val="0058EB"/>
                </a:solidFill>
                <a:latin typeface="DM Sans" pitchFamily="2" charset="77"/>
                <a:ea typeface="+mn-ea"/>
                <a:cs typeface="Heebo" pitchFamily="2" charset="-79"/>
              </a:rPr>
              <a:t>actionable insights in </a:t>
            </a:r>
            <a:r>
              <a:rPr lang="en-US" sz="1302" b="1" kern="1200">
                <a:solidFill>
                  <a:srgbClr val="0058EB"/>
                </a:solidFill>
                <a:latin typeface="DM Sans" pitchFamily="2" charset="77"/>
                <a:ea typeface="+mn-ea"/>
                <a:cs typeface="Heebo" pitchFamily="2" charset="-79"/>
              </a:rPr>
              <a:t>days</a:t>
            </a:r>
            <a:endParaRPr lang="en-US" sz="1302" kern="1200">
              <a:solidFill>
                <a:srgbClr val="0058EB"/>
              </a:solidFill>
              <a:latin typeface="DM Sans" pitchFamily="2" charset="77"/>
              <a:ea typeface="+mn-ea"/>
              <a:cs typeface="Heebo" pitchFamily="2" charset="-79"/>
            </a:endParaRPr>
          </a:p>
        </p:txBody>
      </p:sp>
      <p:grpSp>
        <p:nvGrpSpPr>
          <p:cNvPr id="1040" name="Group 1039">
            <a:extLst>
              <a:ext uri="{FF2B5EF4-FFF2-40B4-BE49-F238E27FC236}">
                <a16:creationId xmlns:a16="http://schemas.microsoft.com/office/drawing/2014/main" id="{B4C24697-9E91-73B0-317E-091E0D6ACEFB}"/>
              </a:ext>
            </a:extLst>
          </p:cNvPr>
          <p:cNvGrpSpPr/>
          <p:nvPr/>
        </p:nvGrpSpPr>
        <p:grpSpPr>
          <a:xfrm>
            <a:off x="13104798" y="1795549"/>
            <a:ext cx="892688" cy="892688"/>
            <a:chOff x="10064485" y="1377153"/>
            <a:chExt cx="685584" cy="685584"/>
          </a:xfrm>
        </p:grpSpPr>
        <p:sp>
          <p:nvSpPr>
            <p:cNvPr id="1012" name="Oval 1011">
              <a:extLst>
                <a:ext uri="{FF2B5EF4-FFF2-40B4-BE49-F238E27FC236}">
                  <a16:creationId xmlns:a16="http://schemas.microsoft.com/office/drawing/2014/main" id="{4CCB3BBC-BED2-47F1-653B-0F42AF047802}"/>
                </a:ext>
              </a:extLst>
            </p:cNvPr>
            <p:cNvSpPr/>
            <p:nvPr/>
          </p:nvSpPr>
          <p:spPr>
            <a:xfrm>
              <a:off x="10064485" y="1377153"/>
              <a:ext cx="685584" cy="685584"/>
            </a:xfrm>
            <a:prstGeom prst="ellipse">
              <a:avLst/>
            </a:prstGeom>
            <a:solidFill>
              <a:schemeClr val="bg1"/>
            </a:solidFill>
            <a:ln w="9525">
              <a:solidFill>
                <a:srgbClr val="025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endParaRPr lang="en-IL" sz="2344" kern="1200">
                <a:solidFill>
                  <a:srgbClr val="FFFFFF"/>
                </a:solidFill>
                <a:latin typeface="DM Sans" pitchFamily="2" charset="77"/>
              </a:endParaRPr>
            </a:p>
          </p:txBody>
        </p:sp>
        <p:pic>
          <p:nvPicPr>
            <p:cNvPr id="1039" name="Picture 1038" descr="A picture containing symbol, graphics, clipart, logo&#10;&#10;Description automatically generated">
              <a:extLst>
                <a:ext uri="{FF2B5EF4-FFF2-40B4-BE49-F238E27FC236}">
                  <a16:creationId xmlns:a16="http://schemas.microsoft.com/office/drawing/2014/main" id="{BDDAE230-79F1-E3A5-0C21-2D72460FEB7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174723" y="1532345"/>
              <a:ext cx="465567" cy="379805"/>
            </a:xfrm>
            <a:prstGeom prst="rect">
              <a:avLst/>
            </a:prstGeom>
          </p:spPr>
        </p:pic>
      </p:grpSp>
    </p:spTree>
    <p:extLst>
      <p:ext uri="{BB962C8B-B14F-4D97-AF65-F5344CB8AC3E}">
        <p14:creationId xmlns:p14="http://schemas.microsoft.com/office/powerpoint/2010/main" val="416385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09BC-A626-80CD-B7B9-1770C9D0DDC9}"/>
              </a:ext>
            </a:extLst>
          </p:cNvPr>
          <p:cNvSpPr>
            <a:spLocks noGrp="1"/>
          </p:cNvSpPr>
          <p:nvPr>
            <p:ph type="title"/>
          </p:nvPr>
        </p:nvSpPr>
        <p:spPr/>
        <p:txBody>
          <a:bodyPr>
            <a:normAutofit fontScale="90000"/>
          </a:bodyPr>
          <a:lstStyle/>
          <a:p>
            <a:r>
              <a:rPr lang="en-US" b="1" dirty="0"/>
              <a:t>Common challenges securing cloud</a:t>
            </a:r>
          </a:p>
        </p:txBody>
      </p:sp>
      <p:sp>
        <p:nvSpPr>
          <p:cNvPr id="3" name="Text Placeholder 2">
            <a:extLst>
              <a:ext uri="{FF2B5EF4-FFF2-40B4-BE49-F238E27FC236}">
                <a16:creationId xmlns:a16="http://schemas.microsoft.com/office/drawing/2014/main" id="{98E0A7F2-7BCE-16C8-E3C4-B921CE1F46CC}"/>
              </a:ext>
            </a:extLst>
          </p:cNvPr>
          <p:cNvSpPr>
            <a:spLocks noGrp="1"/>
          </p:cNvSpPr>
          <p:nvPr>
            <p:ph type="body" idx="1"/>
          </p:nvPr>
        </p:nvSpPr>
        <p:spPr>
          <a:xfrm>
            <a:off x="414339" y="2073950"/>
            <a:ext cx="15230474" cy="5668647"/>
          </a:xfrm>
        </p:spPr>
        <p:txBody>
          <a:bodyPr>
            <a:normAutofit/>
          </a:bodyPr>
          <a:lstStyle/>
          <a:p>
            <a:pPr marL="968362" indent="-571500">
              <a:buFont typeface="Arial" panose="020B0604020202020204" pitchFamily="34" charset="0"/>
              <a:buChar char="•"/>
            </a:pPr>
            <a:r>
              <a:rPr lang="en-US" sz="4000" dirty="0">
                <a:solidFill>
                  <a:schemeClr val="tx1">
                    <a:lumMod val="85000"/>
                    <a:lumOff val="15000"/>
                  </a:schemeClr>
                </a:solidFill>
                <a:latin typeface="DM Sans" pitchFamily="2" charset="77"/>
                <a:ea typeface="Bookerly Display" panose="02020602060705030203" pitchFamily="18" charset="77"/>
                <a:cs typeface="Bookerly Display" panose="02020602060705030203" pitchFamily="18" charset="77"/>
              </a:rPr>
              <a:t>Visibility</a:t>
            </a:r>
          </a:p>
          <a:p>
            <a:pPr marL="968362" indent="-571500">
              <a:buFont typeface="Arial" panose="020B0604020202020204" pitchFamily="34" charset="0"/>
              <a:buChar char="•"/>
            </a:pPr>
            <a:r>
              <a:rPr lang="en-US" sz="4000" dirty="0">
                <a:solidFill>
                  <a:schemeClr val="tx1">
                    <a:lumMod val="85000"/>
                    <a:lumOff val="15000"/>
                  </a:schemeClr>
                </a:solidFill>
                <a:latin typeface="DM Sans" pitchFamily="2" charset="77"/>
                <a:ea typeface="Bookerly Display" panose="02020602060705030203" pitchFamily="18" charset="77"/>
                <a:cs typeface="Bookerly Display" panose="02020602060705030203" pitchFamily="18" charset="77"/>
              </a:rPr>
              <a:t>Multi-cloud</a:t>
            </a:r>
          </a:p>
          <a:p>
            <a:pPr marL="968362" indent="-571500">
              <a:buFont typeface="Arial" panose="020B0604020202020204" pitchFamily="34" charset="0"/>
              <a:buChar char="•"/>
            </a:pPr>
            <a:r>
              <a:rPr lang="en-US" sz="4000" dirty="0">
                <a:solidFill>
                  <a:schemeClr val="tx1">
                    <a:lumMod val="85000"/>
                    <a:lumOff val="15000"/>
                  </a:schemeClr>
                </a:solidFill>
                <a:latin typeface="DM Sans" pitchFamily="2" charset="77"/>
                <a:ea typeface="Bookerly Display" panose="02020602060705030203" pitchFamily="18" charset="77"/>
                <a:cs typeface="Bookerly Display" panose="02020602060705030203" pitchFamily="18" charset="77"/>
              </a:rPr>
              <a:t>Noise</a:t>
            </a:r>
          </a:p>
          <a:p>
            <a:pPr marL="968362" indent="-571500">
              <a:buFont typeface="Arial" panose="020B0604020202020204" pitchFamily="34" charset="0"/>
              <a:buChar char="•"/>
            </a:pPr>
            <a:r>
              <a:rPr lang="en-US" sz="4000" dirty="0" err="1">
                <a:solidFill>
                  <a:schemeClr val="tx1">
                    <a:lumMod val="85000"/>
                    <a:lumOff val="15000"/>
                  </a:schemeClr>
                </a:solidFill>
                <a:latin typeface="DM Sans" pitchFamily="2" charset="77"/>
                <a:ea typeface="Bookerly Display" panose="02020602060705030203" pitchFamily="18" charset="77"/>
                <a:cs typeface="Bookerly Display" panose="02020602060705030203" pitchFamily="18" charset="77"/>
              </a:rPr>
              <a:t>Prioritisation</a:t>
            </a:r>
            <a:endParaRPr lang="en-US" sz="4000" dirty="0">
              <a:solidFill>
                <a:schemeClr val="tx1">
                  <a:lumMod val="85000"/>
                  <a:lumOff val="15000"/>
                </a:schemeClr>
              </a:solidFill>
              <a:latin typeface="DM Sans" pitchFamily="2" charset="77"/>
              <a:ea typeface="Bookerly Display" panose="02020602060705030203" pitchFamily="18" charset="77"/>
              <a:cs typeface="Bookerly Display" panose="02020602060705030203" pitchFamily="18" charset="77"/>
            </a:endParaRPr>
          </a:p>
          <a:p>
            <a:pPr marL="968362" indent="-571500">
              <a:buFont typeface="Arial" panose="020B0604020202020204" pitchFamily="34" charset="0"/>
              <a:buChar char="•"/>
            </a:pPr>
            <a:r>
              <a:rPr lang="en-US" sz="4000" dirty="0">
                <a:solidFill>
                  <a:schemeClr val="tx1">
                    <a:lumMod val="85000"/>
                    <a:lumOff val="15000"/>
                  </a:schemeClr>
                </a:solidFill>
                <a:latin typeface="DM Sans" pitchFamily="2" charset="77"/>
                <a:ea typeface="Bookerly Display" panose="02020602060705030203" pitchFamily="18" charset="77"/>
                <a:cs typeface="Bookerly Display" panose="02020602060705030203" pitchFamily="18" charset="77"/>
              </a:rPr>
              <a:t>Automating compliance</a:t>
            </a:r>
          </a:p>
          <a:p>
            <a:pPr marL="968362" indent="-571500">
              <a:buFont typeface="Arial" panose="020B0604020202020204" pitchFamily="34" charset="0"/>
              <a:buChar char="•"/>
            </a:pPr>
            <a:r>
              <a:rPr lang="en-US" sz="4000" dirty="0">
                <a:solidFill>
                  <a:schemeClr val="tx1">
                    <a:lumMod val="85000"/>
                    <a:lumOff val="15000"/>
                  </a:schemeClr>
                </a:solidFill>
                <a:latin typeface="DM Sans" pitchFamily="2" charset="77"/>
                <a:ea typeface="Bookerly Display" panose="02020602060705030203" pitchFamily="18" charset="77"/>
                <a:cs typeface="Bookerly Display" panose="02020602060705030203" pitchFamily="18" charset="77"/>
              </a:rPr>
              <a:t>Shifting left so security isn’t the blocker for cloud innovation</a:t>
            </a:r>
          </a:p>
          <a:p>
            <a:pPr marL="968362" indent="-571500">
              <a:buFont typeface="Arial" panose="020B0604020202020204" pitchFamily="34" charset="0"/>
              <a:buChar char="•"/>
            </a:pPr>
            <a:r>
              <a:rPr lang="en-US" sz="4000" dirty="0">
                <a:solidFill>
                  <a:schemeClr val="tx1">
                    <a:lumMod val="85000"/>
                    <a:lumOff val="15000"/>
                  </a:schemeClr>
                </a:solidFill>
                <a:latin typeface="DM Sans" pitchFamily="2" charset="77"/>
                <a:ea typeface="Bookerly Display" panose="02020602060705030203" pitchFamily="18" charset="77"/>
                <a:cs typeface="Bookerly Display" panose="02020602060705030203" pitchFamily="18" charset="77"/>
              </a:rPr>
              <a:t>Consolidation through a single pane of glass</a:t>
            </a:r>
          </a:p>
          <a:p>
            <a:endParaRPr lang="en-US" dirty="0"/>
          </a:p>
          <a:p>
            <a:endParaRPr lang="en-US" dirty="0"/>
          </a:p>
        </p:txBody>
      </p:sp>
    </p:spTree>
    <p:extLst>
      <p:ext uri="{BB962C8B-B14F-4D97-AF65-F5344CB8AC3E}">
        <p14:creationId xmlns:p14="http://schemas.microsoft.com/office/powerpoint/2010/main" val="253284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1123F"/>
        </a:solidFill>
        <a:effectLst/>
      </p:bgPr>
    </p:bg>
    <p:spTree>
      <p:nvGrpSpPr>
        <p:cNvPr id="1" name=""/>
        <p:cNvGrpSpPr/>
        <p:nvPr/>
      </p:nvGrpSpPr>
      <p:grpSpPr>
        <a:xfrm>
          <a:off x="0" y="0"/>
          <a:ext cx="0" cy="0"/>
          <a:chOff x="0" y="0"/>
          <a:chExt cx="0" cy="0"/>
        </a:xfrm>
      </p:grpSpPr>
      <p:sp>
        <p:nvSpPr>
          <p:cNvPr id="70" name="object 4">
            <a:extLst>
              <a:ext uri="{FF2B5EF4-FFF2-40B4-BE49-F238E27FC236}">
                <a16:creationId xmlns:a16="http://schemas.microsoft.com/office/drawing/2014/main" id="{6942D54B-7EC3-28D9-B2EE-B6BDF34568FE}"/>
              </a:ext>
            </a:extLst>
          </p:cNvPr>
          <p:cNvSpPr/>
          <p:nvPr/>
        </p:nvSpPr>
        <p:spPr>
          <a:xfrm>
            <a:off x="1343482" y="3634355"/>
            <a:ext cx="4213225" cy="2948837"/>
          </a:xfrm>
          <a:custGeom>
            <a:avLst/>
            <a:gdLst/>
            <a:ahLst/>
            <a:cxnLst/>
            <a:rect l="l" t="t" r="r" b="b"/>
            <a:pathLst>
              <a:path w="4213225" h="4079875">
                <a:moveTo>
                  <a:pt x="4029951" y="0"/>
                </a:moveTo>
                <a:lnTo>
                  <a:pt x="183179" y="0"/>
                </a:lnTo>
                <a:lnTo>
                  <a:pt x="134483" y="6543"/>
                </a:lnTo>
                <a:lnTo>
                  <a:pt x="90725" y="25009"/>
                </a:lnTo>
                <a:lnTo>
                  <a:pt x="53652" y="53651"/>
                </a:lnTo>
                <a:lnTo>
                  <a:pt x="25009" y="90725"/>
                </a:lnTo>
                <a:lnTo>
                  <a:pt x="6543" y="134483"/>
                </a:lnTo>
                <a:lnTo>
                  <a:pt x="0" y="183179"/>
                </a:lnTo>
                <a:lnTo>
                  <a:pt x="0" y="3896516"/>
                </a:lnTo>
                <a:lnTo>
                  <a:pt x="6543" y="3945212"/>
                </a:lnTo>
                <a:lnTo>
                  <a:pt x="25009" y="3988970"/>
                </a:lnTo>
                <a:lnTo>
                  <a:pt x="53652" y="4026043"/>
                </a:lnTo>
                <a:lnTo>
                  <a:pt x="90725" y="4054686"/>
                </a:lnTo>
                <a:lnTo>
                  <a:pt x="134483" y="4073152"/>
                </a:lnTo>
                <a:lnTo>
                  <a:pt x="183179" y="4079695"/>
                </a:lnTo>
                <a:lnTo>
                  <a:pt x="4029952" y="4079695"/>
                </a:lnTo>
                <a:lnTo>
                  <a:pt x="4078648" y="4073152"/>
                </a:lnTo>
                <a:lnTo>
                  <a:pt x="4122406" y="4054686"/>
                </a:lnTo>
                <a:lnTo>
                  <a:pt x="4159479" y="4026044"/>
                </a:lnTo>
                <a:lnTo>
                  <a:pt x="4188122" y="3988970"/>
                </a:lnTo>
                <a:lnTo>
                  <a:pt x="4206588" y="3945213"/>
                </a:lnTo>
                <a:lnTo>
                  <a:pt x="4213131" y="3896516"/>
                </a:lnTo>
                <a:lnTo>
                  <a:pt x="4213131" y="183179"/>
                </a:lnTo>
                <a:lnTo>
                  <a:pt x="4206588" y="134483"/>
                </a:lnTo>
                <a:lnTo>
                  <a:pt x="4188122" y="90725"/>
                </a:lnTo>
                <a:lnTo>
                  <a:pt x="4159479" y="53652"/>
                </a:lnTo>
                <a:lnTo>
                  <a:pt x="4122406" y="25009"/>
                </a:lnTo>
                <a:lnTo>
                  <a:pt x="4078648" y="6543"/>
                </a:lnTo>
                <a:lnTo>
                  <a:pt x="4029951" y="0"/>
                </a:lnTo>
                <a:close/>
              </a:path>
            </a:pathLst>
          </a:custGeom>
          <a:solidFill>
            <a:srgbClr val="FFFFFF"/>
          </a:solidFill>
        </p:spPr>
        <p:txBody>
          <a:bodyPr wrap="square" lIns="0" tIns="0" rIns="0" bIns="0" rtlCol="0"/>
          <a:lstStyle/>
          <a:p>
            <a:pPr algn="l" rtl="0"/>
            <a:endParaRPr/>
          </a:p>
        </p:txBody>
      </p:sp>
      <p:sp>
        <p:nvSpPr>
          <p:cNvPr id="68" name="object 4">
            <a:extLst>
              <a:ext uri="{FF2B5EF4-FFF2-40B4-BE49-F238E27FC236}">
                <a16:creationId xmlns:a16="http://schemas.microsoft.com/office/drawing/2014/main" id="{C0E4D5B8-366C-021A-1CFD-AC88AE93A87D}"/>
              </a:ext>
            </a:extLst>
          </p:cNvPr>
          <p:cNvSpPr/>
          <p:nvPr/>
        </p:nvSpPr>
        <p:spPr>
          <a:xfrm>
            <a:off x="5848102" y="3634355"/>
            <a:ext cx="4213225" cy="2948837"/>
          </a:xfrm>
          <a:custGeom>
            <a:avLst/>
            <a:gdLst/>
            <a:ahLst/>
            <a:cxnLst/>
            <a:rect l="l" t="t" r="r" b="b"/>
            <a:pathLst>
              <a:path w="4213225" h="4079875">
                <a:moveTo>
                  <a:pt x="4029951" y="0"/>
                </a:moveTo>
                <a:lnTo>
                  <a:pt x="183179" y="0"/>
                </a:lnTo>
                <a:lnTo>
                  <a:pt x="134483" y="6543"/>
                </a:lnTo>
                <a:lnTo>
                  <a:pt x="90725" y="25009"/>
                </a:lnTo>
                <a:lnTo>
                  <a:pt x="53652" y="53651"/>
                </a:lnTo>
                <a:lnTo>
                  <a:pt x="25009" y="90725"/>
                </a:lnTo>
                <a:lnTo>
                  <a:pt x="6543" y="134483"/>
                </a:lnTo>
                <a:lnTo>
                  <a:pt x="0" y="183179"/>
                </a:lnTo>
                <a:lnTo>
                  <a:pt x="0" y="3896516"/>
                </a:lnTo>
                <a:lnTo>
                  <a:pt x="6543" y="3945212"/>
                </a:lnTo>
                <a:lnTo>
                  <a:pt x="25009" y="3988970"/>
                </a:lnTo>
                <a:lnTo>
                  <a:pt x="53652" y="4026043"/>
                </a:lnTo>
                <a:lnTo>
                  <a:pt x="90725" y="4054686"/>
                </a:lnTo>
                <a:lnTo>
                  <a:pt x="134483" y="4073152"/>
                </a:lnTo>
                <a:lnTo>
                  <a:pt x="183179" y="4079695"/>
                </a:lnTo>
                <a:lnTo>
                  <a:pt x="4029952" y="4079695"/>
                </a:lnTo>
                <a:lnTo>
                  <a:pt x="4078648" y="4073152"/>
                </a:lnTo>
                <a:lnTo>
                  <a:pt x="4122406" y="4054686"/>
                </a:lnTo>
                <a:lnTo>
                  <a:pt x="4159479" y="4026044"/>
                </a:lnTo>
                <a:lnTo>
                  <a:pt x="4188122" y="3988970"/>
                </a:lnTo>
                <a:lnTo>
                  <a:pt x="4206588" y="3945213"/>
                </a:lnTo>
                <a:lnTo>
                  <a:pt x="4213131" y="3896516"/>
                </a:lnTo>
                <a:lnTo>
                  <a:pt x="4213131" y="183179"/>
                </a:lnTo>
                <a:lnTo>
                  <a:pt x="4206588" y="134483"/>
                </a:lnTo>
                <a:lnTo>
                  <a:pt x="4188122" y="90725"/>
                </a:lnTo>
                <a:lnTo>
                  <a:pt x="4159479" y="53652"/>
                </a:lnTo>
                <a:lnTo>
                  <a:pt x="4122406" y="25009"/>
                </a:lnTo>
                <a:lnTo>
                  <a:pt x="4078648" y="6543"/>
                </a:lnTo>
                <a:lnTo>
                  <a:pt x="4029951" y="0"/>
                </a:lnTo>
                <a:close/>
              </a:path>
            </a:pathLst>
          </a:custGeom>
          <a:solidFill>
            <a:srgbClr val="FFFFFF"/>
          </a:solidFill>
        </p:spPr>
        <p:txBody>
          <a:bodyPr wrap="square" lIns="0" tIns="0" rIns="0" bIns="0" rtlCol="0"/>
          <a:lstStyle/>
          <a:p>
            <a:pPr algn="l" rtl="0"/>
            <a:endParaRPr lang="en-IL"/>
          </a:p>
        </p:txBody>
      </p:sp>
      <p:sp>
        <p:nvSpPr>
          <p:cNvPr id="69" name="object 4">
            <a:extLst>
              <a:ext uri="{FF2B5EF4-FFF2-40B4-BE49-F238E27FC236}">
                <a16:creationId xmlns:a16="http://schemas.microsoft.com/office/drawing/2014/main" id="{E75561B0-CC80-9DF2-B527-BC17485ECA13}"/>
              </a:ext>
            </a:extLst>
          </p:cNvPr>
          <p:cNvSpPr/>
          <p:nvPr/>
        </p:nvSpPr>
        <p:spPr>
          <a:xfrm>
            <a:off x="10352722" y="3634355"/>
            <a:ext cx="4213225" cy="2948837"/>
          </a:xfrm>
          <a:custGeom>
            <a:avLst/>
            <a:gdLst/>
            <a:ahLst/>
            <a:cxnLst/>
            <a:rect l="l" t="t" r="r" b="b"/>
            <a:pathLst>
              <a:path w="4213225" h="4079875">
                <a:moveTo>
                  <a:pt x="4029951" y="0"/>
                </a:moveTo>
                <a:lnTo>
                  <a:pt x="183179" y="0"/>
                </a:lnTo>
                <a:lnTo>
                  <a:pt x="134483" y="6543"/>
                </a:lnTo>
                <a:lnTo>
                  <a:pt x="90725" y="25009"/>
                </a:lnTo>
                <a:lnTo>
                  <a:pt x="53652" y="53651"/>
                </a:lnTo>
                <a:lnTo>
                  <a:pt x="25009" y="90725"/>
                </a:lnTo>
                <a:lnTo>
                  <a:pt x="6543" y="134483"/>
                </a:lnTo>
                <a:lnTo>
                  <a:pt x="0" y="183179"/>
                </a:lnTo>
                <a:lnTo>
                  <a:pt x="0" y="3896516"/>
                </a:lnTo>
                <a:lnTo>
                  <a:pt x="6543" y="3945212"/>
                </a:lnTo>
                <a:lnTo>
                  <a:pt x="25009" y="3988970"/>
                </a:lnTo>
                <a:lnTo>
                  <a:pt x="53652" y="4026043"/>
                </a:lnTo>
                <a:lnTo>
                  <a:pt x="90725" y="4054686"/>
                </a:lnTo>
                <a:lnTo>
                  <a:pt x="134483" y="4073152"/>
                </a:lnTo>
                <a:lnTo>
                  <a:pt x="183179" y="4079695"/>
                </a:lnTo>
                <a:lnTo>
                  <a:pt x="4029952" y="4079695"/>
                </a:lnTo>
                <a:lnTo>
                  <a:pt x="4078648" y="4073152"/>
                </a:lnTo>
                <a:lnTo>
                  <a:pt x="4122406" y="4054686"/>
                </a:lnTo>
                <a:lnTo>
                  <a:pt x="4159479" y="4026044"/>
                </a:lnTo>
                <a:lnTo>
                  <a:pt x="4188122" y="3988970"/>
                </a:lnTo>
                <a:lnTo>
                  <a:pt x="4206588" y="3945213"/>
                </a:lnTo>
                <a:lnTo>
                  <a:pt x="4213131" y="3896516"/>
                </a:lnTo>
                <a:lnTo>
                  <a:pt x="4213131" y="183179"/>
                </a:lnTo>
                <a:lnTo>
                  <a:pt x="4206588" y="134483"/>
                </a:lnTo>
                <a:lnTo>
                  <a:pt x="4188122" y="90725"/>
                </a:lnTo>
                <a:lnTo>
                  <a:pt x="4159479" y="53652"/>
                </a:lnTo>
                <a:lnTo>
                  <a:pt x="4122406" y="25009"/>
                </a:lnTo>
                <a:lnTo>
                  <a:pt x="4078648" y="6543"/>
                </a:lnTo>
                <a:lnTo>
                  <a:pt x="4029951" y="0"/>
                </a:lnTo>
                <a:close/>
              </a:path>
            </a:pathLst>
          </a:custGeom>
          <a:solidFill>
            <a:srgbClr val="FFFFFF"/>
          </a:solidFill>
        </p:spPr>
        <p:txBody>
          <a:bodyPr wrap="square" lIns="0" tIns="0" rIns="0" bIns="0" rtlCol="0"/>
          <a:lstStyle/>
          <a:p>
            <a:pPr algn="l" rtl="0"/>
            <a:endParaRPr lang="en-IL"/>
          </a:p>
        </p:txBody>
      </p:sp>
      <p:sp>
        <p:nvSpPr>
          <p:cNvPr id="45" name="object 3">
            <a:extLst>
              <a:ext uri="{FF2B5EF4-FFF2-40B4-BE49-F238E27FC236}">
                <a16:creationId xmlns:a16="http://schemas.microsoft.com/office/drawing/2014/main" id="{DA53F5A2-1A80-DA65-818F-C8E8DE529660}"/>
              </a:ext>
            </a:extLst>
          </p:cNvPr>
          <p:cNvSpPr/>
          <p:nvPr/>
        </p:nvSpPr>
        <p:spPr>
          <a:xfrm>
            <a:off x="-634" y="0"/>
            <a:ext cx="15876269" cy="71120"/>
          </a:xfrm>
          <a:custGeom>
            <a:avLst/>
            <a:gdLst/>
            <a:ahLst/>
            <a:cxnLst/>
            <a:rect l="l" t="t" r="r" b="b"/>
            <a:pathLst>
              <a:path w="15876269" h="71120">
                <a:moveTo>
                  <a:pt x="15875897" y="0"/>
                </a:moveTo>
                <a:lnTo>
                  <a:pt x="0" y="0"/>
                </a:lnTo>
                <a:lnTo>
                  <a:pt x="0" y="70812"/>
                </a:lnTo>
                <a:lnTo>
                  <a:pt x="15875897" y="70812"/>
                </a:lnTo>
                <a:lnTo>
                  <a:pt x="15875897" y="0"/>
                </a:lnTo>
                <a:close/>
              </a:path>
            </a:pathLst>
          </a:custGeom>
          <a:solidFill>
            <a:srgbClr val="0058EB"/>
          </a:solidFill>
        </p:spPr>
        <p:txBody>
          <a:bodyPr wrap="square" lIns="0" tIns="0" rIns="0" bIns="0" rtlCol="0"/>
          <a:lstStyle/>
          <a:p>
            <a:endParaRPr/>
          </a:p>
        </p:txBody>
      </p:sp>
      <p:pic>
        <p:nvPicPr>
          <p:cNvPr id="46" name="Picture 12">
            <a:extLst>
              <a:ext uri="{FF2B5EF4-FFF2-40B4-BE49-F238E27FC236}">
                <a16:creationId xmlns:a16="http://schemas.microsoft.com/office/drawing/2014/main" id="{249582C1-CA89-2E82-2655-EF1DD0F563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38592" y="8400552"/>
            <a:ext cx="427355" cy="204841"/>
          </a:xfrm>
          <a:prstGeom prst="rect">
            <a:avLst/>
          </a:prstGeom>
        </p:spPr>
      </p:pic>
      <p:sp>
        <p:nvSpPr>
          <p:cNvPr id="49" name="TextBox 48">
            <a:extLst>
              <a:ext uri="{FF2B5EF4-FFF2-40B4-BE49-F238E27FC236}">
                <a16:creationId xmlns:a16="http://schemas.microsoft.com/office/drawing/2014/main" id="{F753E3AA-4824-F84E-8EC4-9CEE9FAAA851}"/>
              </a:ext>
            </a:extLst>
          </p:cNvPr>
          <p:cNvSpPr txBox="1"/>
          <p:nvPr/>
        </p:nvSpPr>
        <p:spPr>
          <a:xfrm>
            <a:off x="16579" y="1560874"/>
            <a:ext cx="15876269" cy="1107996"/>
          </a:xfrm>
          <a:prstGeom prst="rect">
            <a:avLst/>
          </a:prstGeom>
          <a:noFill/>
        </p:spPr>
        <p:txBody>
          <a:bodyPr wrap="square" lIns="91440" tIns="45720" rIns="91440" bIns="45720" rtlCol="0" anchor="t">
            <a:spAutoFit/>
          </a:bodyPr>
          <a:lstStyle/>
          <a:p>
            <a:pPr algn="ctr"/>
            <a:r>
              <a:rPr lang="en-IN" sz="6600">
                <a:solidFill>
                  <a:schemeClr val="bg1"/>
                </a:solidFill>
                <a:effectLst/>
                <a:latin typeface="DM Sans"/>
              </a:rPr>
              <a:t>Cloud changes everything</a:t>
            </a:r>
            <a:endParaRPr lang="en-US" sz="6600">
              <a:solidFill>
                <a:schemeClr val="bg1"/>
              </a:solidFill>
              <a:latin typeface="DM Sans"/>
            </a:endParaRPr>
          </a:p>
        </p:txBody>
      </p:sp>
      <p:sp>
        <p:nvSpPr>
          <p:cNvPr id="53" name="TextBox 52">
            <a:extLst>
              <a:ext uri="{FF2B5EF4-FFF2-40B4-BE49-F238E27FC236}">
                <a16:creationId xmlns:a16="http://schemas.microsoft.com/office/drawing/2014/main" id="{918B8E30-2A48-4809-3E50-9018DE4E45E6}"/>
              </a:ext>
            </a:extLst>
          </p:cNvPr>
          <p:cNvSpPr txBox="1"/>
          <p:nvPr/>
        </p:nvSpPr>
        <p:spPr>
          <a:xfrm>
            <a:off x="2130920" y="5527819"/>
            <a:ext cx="2667847" cy="461665"/>
          </a:xfrm>
          <a:prstGeom prst="rect">
            <a:avLst/>
          </a:prstGeom>
          <a:noFill/>
        </p:spPr>
        <p:txBody>
          <a:bodyPr wrap="square" rtlCol="0">
            <a:spAutoFit/>
          </a:bodyPr>
          <a:lstStyle/>
          <a:p>
            <a:pPr algn="ctr"/>
            <a:r>
              <a:rPr lang="en-IN" sz="2400">
                <a:solidFill>
                  <a:srgbClr val="25242F"/>
                </a:solidFill>
                <a:effectLst/>
                <a:latin typeface="DM Sans" pitchFamily="2" charset="77"/>
              </a:rPr>
              <a:t>New environment</a:t>
            </a:r>
            <a:endParaRPr lang="en-US" sz="2400">
              <a:solidFill>
                <a:srgbClr val="25242F"/>
              </a:solidFill>
              <a:latin typeface="DM Sans" pitchFamily="2" charset="77"/>
            </a:endParaRPr>
          </a:p>
        </p:txBody>
      </p:sp>
      <p:pic>
        <p:nvPicPr>
          <p:cNvPr id="60" name="Picture 59">
            <a:extLst>
              <a:ext uri="{FF2B5EF4-FFF2-40B4-BE49-F238E27FC236}">
                <a16:creationId xmlns:a16="http://schemas.microsoft.com/office/drawing/2014/main" id="{8F7ABA40-B6AE-BB93-E609-793BC2B9DF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91925" y="4411070"/>
            <a:ext cx="990854" cy="1054100"/>
          </a:xfrm>
          <a:prstGeom prst="rect">
            <a:avLst/>
          </a:prstGeom>
        </p:spPr>
      </p:pic>
      <p:pic>
        <p:nvPicPr>
          <p:cNvPr id="65" name="Picture 64">
            <a:extLst>
              <a:ext uri="{FF2B5EF4-FFF2-40B4-BE49-F238E27FC236}">
                <a16:creationId xmlns:a16="http://schemas.microsoft.com/office/drawing/2014/main" id="{33AEA873-5A00-6743-70F3-EFC74CA5443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55799" y="4396663"/>
            <a:ext cx="1117600" cy="871522"/>
          </a:xfrm>
          <a:prstGeom prst="rect">
            <a:avLst/>
          </a:prstGeom>
        </p:spPr>
      </p:pic>
      <p:pic>
        <p:nvPicPr>
          <p:cNvPr id="67" name="Picture 66">
            <a:extLst>
              <a:ext uri="{FF2B5EF4-FFF2-40B4-BE49-F238E27FC236}">
                <a16:creationId xmlns:a16="http://schemas.microsoft.com/office/drawing/2014/main" id="{1D36C6B4-4BBA-49E9-FD10-477C115AB7E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191279" y="4414515"/>
            <a:ext cx="565608" cy="914400"/>
          </a:xfrm>
          <a:prstGeom prst="rect">
            <a:avLst/>
          </a:prstGeom>
        </p:spPr>
      </p:pic>
      <p:sp>
        <p:nvSpPr>
          <p:cNvPr id="71" name="TextBox 70">
            <a:extLst>
              <a:ext uri="{FF2B5EF4-FFF2-40B4-BE49-F238E27FC236}">
                <a16:creationId xmlns:a16="http://schemas.microsoft.com/office/drawing/2014/main" id="{041AB2E4-4B52-405C-74CD-39A51F6EBD60}"/>
              </a:ext>
            </a:extLst>
          </p:cNvPr>
          <p:cNvSpPr txBox="1"/>
          <p:nvPr/>
        </p:nvSpPr>
        <p:spPr>
          <a:xfrm>
            <a:off x="6658612" y="5533379"/>
            <a:ext cx="2667847" cy="461665"/>
          </a:xfrm>
          <a:prstGeom prst="rect">
            <a:avLst/>
          </a:prstGeom>
          <a:noFill/>
        </p:spPr>
        <p:txBody>
          <a:bodyPr wrap="square" rtlCol="0">
            <a:spAutoFit/>
          </a:bodyPr>
          <a:lstStyle/>
          <a:p>
            <a:pPr algn="ctr"/>
            <a:r>
              <a:rPr lang="en-IN" sz="2400">
                <a:solidFill>
                  <a:srgbClr val="25242F"/>
                </a:solidFill>
                <a:effectLst/>
                <a:latin typeface="DM Sans" pitchFamily="2" charset="77"/>
              </a:rPr>
              <a:t>New risks</a:t>
            </a:r>
            <a:endParaRPr lang="en-US" sz="2400">
              <a:solidFill>
                <a:srgbClr val="25242F"/>
              </a:solidFill>
              <a:latin typeface="DM Sans" pitchFamily="2" charset="77"/>
            </a:endParaRPr>
          </a:p>
        </p:txBody>
      </p:sp>
      <p:sp>
        <p:nvSpPr>
          <p:cNvPr id="73" name="TextBox 72">
            <a:extLst>
              <a:ext uri="{FF2B5EF4-FFF2-40B4-BE49-F238E27FC236}">
                <a16:creationId xmlns:a16="http://schemas.microsoft.com/office/drawing/2014/main" id="{EEDE6986-69C7-4F37-B309-AEE4B6E125F2}"/>
              </a:ext>
            </a:extLst>
          </p:cNvPr>
          <p:cNvSpPr txBox="1"/>
          <p:nvPr/>
        </p:nvSpPr>
        <p:spPr>
          <a:xfrm>
            <a:off x="10619249" y="5527819"/>
            <a:ext cx="3709670" cy="461665"/>
          </a:xfrm>
          <a:prstGeom prst="rect">
            <a:avLst/>
          </a:prstGeom>
          <a:noFill/>
        </p:spPr>
        <p:txBody>
          <a:bodyPr wrap="square" rtlCol="0">
            <a:spAutoFit/>
          </a:bodyPr>
          <a:lstStyle/>
          <a:p>
            <a:pPr algn="ctr"/>
            <a:r>
              <a:rPr lang="en-IN" sz="2400">
                <a:solidFill>
                  <a:srgbClr val="25242F"/>
                </a:solidFill>
                <a:effectLst/>
                <a:latin typeface="DM Sans" pitchFamily="2" charset="77"/>
              </a:rPr>
              <a:t>New ownership model</a:t>
            </a:r>
            <a:endParaRPr lang="en-US" sz="2400">
              <a:solidFill>
                <a:srgbClr val="25242F"/>
              </a:solidFill>
              <a:latin typeface="DM Sans" pitchFamily="2" charset="77"/>
            </a:endParaRPr>
          </a:p>
        </p:txBody>
      </p:sp>
      <p:sp>
        <p:nvSpPr>
          <p:cNvPr id="3" name="TextBox 2">
            <a:extLst>
              <a:ext uri="{FF2B5EF4-FFF2-40B4-BE49-F238E27FC236}">
                <a16:creationId xmlns:a16="http://schemas.microsoft.com/office/drawing/2014/main" id="{F48F3A2B-6207-0081-21D0-D97D06A612E7}"/>
              </a:ext>
            </a:extLst>
          </p:cNvPr>
          <p:cNvSpPr txBox="1"/>
          <p:nvPr/>
        </p:nvSpPr>
        <p:spPr>
          <a:xfrm>
            <a:off x="1498848" y="6803115"/>
            <a:ext cx="3755540" cy="707886"/>
          </a:xfrm>
          <a:prstGeom prst="rect">
            <a:avLst/>
          </a:prstGeom>
          <a:noFill/>
        </p:spPr>
        <p:txBody>
          <a:bodyPr wrap="square" rtlCol="0">
            <a:spAutoFit/>
          </a:bodyPr>
          <a:lstStyle/>
          <a:p>
            <a:pPr algn="ctr"/>
            <a:r>
              <a:rPr lang="en-IN" sz="2000" b="1">
                <a:solidFill>
                  <a:schemeClr val="bg1"/>
                </a:solidFill>
                <a:effectLst/>
                <a:latin typeface="DM Sans" pitchFamily="2" charset="77"/>
              </a:rPr>
              <a:t>How do I get visibility </a:t>
            </a:r>
            <a:br>
              <a:rPr lang="en-IN" sz="2000" b="1">
                <a:solidFill>
                  <a:schemeClr val="bg1"/>
                </a:solidFill>
                <a:effectLst/>
                <a:latin typeface="DM Sans" pitchFamily="2" charset="77"/>
              </a:rPr>
            </a:br>
            <a:r>
              <a:rPr lang="en-IN" sz="2000" b="1">
                <a:solidFill>
                  <a:schemeClr val="bg1"/>
                </a:solidFill>
                <a:effectLst/>
                <a:latin typeface="DM Sans" pitchFamily="2" charset="77"/>
              </a:rPr>
              <a:t>into my environment?</a:t>
            </a:r>
            <a:endParaRPr lang="en-US" sz="2000" b="1">
              <a:solidFill>
                <a:schemeClr val="bg1"/>
              </a:solidFill>
              <a:latin typeface="DM Sans" pitchFamily="2" charset="77"/>
            </a:endParaRPr>
          </a:p>
        </p:txBody>
      </p:sp>
      <p:sp>
        <p:nvSpPr>
          <p:cNvPr id="5" name="TextBox 4">
            <a:extLst>
              <a:ext uri="{FF2B5EF4-FFF2-40B4-BE49-F238E27FC236}">
                <a16:creationId xmlns:a16="http://schemas.microsoft.com/office/drawing/2014/main" id="{4674BE3C-69EE-9C2E-868B-84E9677393E3}"/>
              </a:ext>
            </a:extLst>
          </p:cNvPr>
          <p:cNvSpPr txBox="1"/>
          <p:nvPr/>
        </p:nvSpPr>
        <p:spPr>
          <a:xfrm>
            <a:off x="6004338" y="6803115"/>
            <a:ext cx="3930250" cy="707886"/>
          </a:xfrm>
          <a:prstGeom prst="rect">
            <a:avLst/>
          </a:prstGeom>
          <a:noFill/>
        </p:spPr>
        <p:txBody>
          <a:bodyPr wrap="square" rtlCol="0">
            <a:spAutoFit/>
          </a:bodyPr>
          <a:lstStyle/>
          <a:p>
            <a:pPr algn="ctr"/>
            <a:r>
              <a:rPr lang="en-IN" sz="2000" b="1">
                <a:solidFill>
                  <a:schemeClr val="bg1"/>
                </a:solidFill>
                <a:effectLst/>
                <a:latin typeface="DM Sans" pitchFamily="2" charset="77"/>
              </a:rPr>
              <a:t>How do I prioritize the real risks and eliminate the noise?</a:t>
            </a:r>
            <a:endParaRPr lang="en-US" sz="2000" b="1">
              <a:solidFill>
                <a:schemeClr val="bg1"/>
              </a:solidFill>
              <a:latin typeface="DM Sans" pitchFamily="2" charset="77"/>
            </a:endParaRPr>
          </a:p>
        </p:txBody>
      </p:sp>
      <p:sp>
        <p:nvSpPr>
          <p:cNvPr id="7" name="TextBox 6">
            <a:extLst>
              <a:ext uri="{FF2B5EF4-FFF2-40B4-BE49-F238E27FC236}">
                <a16:creationId xmlns:a16="http://schemas.microsoft.com/office/drawing/2014/main" id="{12BF4FD7-844B-7109-E9CE-C454CF1AC71D}"/>
              </a:ext>
            </a:extLst>
          </p:cNvPr>
          <p:cNvSpPr txBox="1"/>
          <p:nvPr/>
        </p:nvSpPr>
        <p:spPr>
          <a:xfrm>
            <a:off x="10581564" y="6803115"/>
            <a:ext cx="3755540" cy="707886"/>
          </a:xfrm>
          <a:prstGeom prst="rect">
            <a:avLst/>
          </a:prstGeom>
          <a:noFill/>
        </p:spPr>
        <p:txBody>
          <a:bodyPr wrap="square" rtlCol="0">
            <a:spAutoFit/>
          </a:bodyPr>
          <a:lstStyle/>
          <a:p>
            <a:pPr algn="ctr"/>
            <a:r>
              <a:rPr lang="en-IN" sz="2000" b="1">
                <a:solidFill>
                  <a:schemeClr val="bg1"/>
                </a:solidFill>
                <a:effectLst/>
                <a:latin typeface="DM Sans" pitchFamily="2" charset="77"/>
              </a:rPr>
              <a:t>How do I ingrain </a:t>
            </a:r>
            <a:br>
              <a:rPr lang="en-IN" sz="2000" b="1">
                <a:solidFill>
                  <a:schemeClr val="bg1"/>
                </a:solidFill>
                <a:effectLst/>
                <a:latin typeface="DM Sans" pitchFamily="2" charset="77"/>
              </a:rPr>
            </a:br>
            <a:r>
              <a:rPr lang="en-IN" sz="2000" b="1">
                <a:solidFill>
                  <a:schemeClr val="bg1"/>
                </a:solidFill>
                <a:effectLst/>
                <a:latin typeface="DM Sans" pitchFamily="2" charset="77"/>
              </a:rPr>
              <a:t>security into our teams?</a:t>
            </a:r>
            <a:endParaRPr lang="en-US" sz="2000" b="1">
              <a:solidFill>
                <a:schemeClr val="bg1"/>
              </a:solidFill>
              <a:latin typeface="DM Sans" pitchFamily="2" charset="77"/>
            </a:endParaRPr>
          </a:p>
        </p:txBody>
      </p:sp>
    </p:spTree>
    <p:extLst>
      <p:ext uri="{BB962C8B-B14F-4D97-AF65-F5344CB8AC3E}">
        <p14:creationId xmlns:p14="http://schemas.microsoft.com/office/powerpoint/2010/main" val="39515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p:bldP spid="7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12E0537-9153-6849-8005-EF673C7A9450}"/>
              </a:ext>
            </a:extLst>
          </p:cNvPr>
          <p:cNvSpPr/>
          <p:nvPr/>
        </p:nvSpPr>
        <p:spPr>
          <a:xfrm>
            <a:off x="963340" y="864382"/>
            <a:ext cx="13682783" cy="664156"/>
          </a:xfrm>
          <a:prstGeom prst="rect">
            <a:avLst/>
          </a:prstGeom>
          <a:noFill/>
        </p:spPr>
        <p:txBody>
          <a:bodyPr wrap="square" lIns="119063" tIns="59531" rIns="119063" bIns="59531" anchor="t">
            <a:spAutoFit/>
          </a:bodyPr>
          <a:lstStyle/>
          <a:p>
            <a:pPr algn="l" defTabSz="1190640" rtl="0">
              <a:lnSpc>
                <a:spcPct val="90000"/>
              </a:lnSpc>
              <a:defRPr/>
            </a:pPr>
            <a:r>
              <a:rPr lang="en-US" sz="3906" b="1" kern="1200" dirty="0">
                <a:solidFill>
                  <a:schemeClr val="bg1"/>
                </a:solidFill>
                <a:latin typeface="Helvetica"/>
                <a:ea typeface="Open Sans"/>
                <a:cs typeface="Open Sans"/>
              </a:rPr>
              <a:t>Why is it so hard to find </a:t>
            </a:r>
            <a:r>
              <a:rPr lang="en-US" sz="3906" b="1" kern="1200" dirty="0">
                <a:solidFill>
                  <a:srgbClr val="FFFF00"/>
                </a:solidFill>
                <a:latin typeface="Helvetica"/>
                <a:ea typeface="Open Sans"/>
                <a:cs typeface="Open Sans"/>
              </a:rPr>
              <a:t>critical risks in the cloud?</a:t>
            </a:r>
          </a:p>
        </p:txBody>
      </p:sp>
      <p:sp>
        <p:nvSpPr>
          <p:cNvPr id="22" name="Object22">
            <a:extLst>
              <a:ext uri="{FF2B5EF4-FFF2-40B4-BE49-F238E27FC236}">
                <a16:creationId xmlns:a16="http://schemas.microsoft.com/office/drawing/2014/main" id="{C7166EDD-61E4-4521-A3EC-BA8B4FE10AC0}"/>
              </a:ext>
            </a:extLst>
          </p:cNvPr>
          <p:cNvSpPr/>
          <p:nvPr/>
        </p:nvSpPr>
        <p:spPr>
          <a:xfrm>
            <a:off x="1527481" y="7275820"/>
            <a:ext cx="3276316" cy="631639"/>
          </a:xfrm>
          <a:prstGeom prst="rect">
            <a:avLst/>
          </a:prstGeom>
          <a:noFill/>
          <a:ln/>
        </p:spPr>
        <p:txBody>
          <a:bodyPr wrap="square" lIns="0" tIns="0" rIns="0" bIns="0" rtlCol="0" anchor="t"/>
          <a:lstStyle/>
          <a:p>
            <a:pPr algn="l" defTabSz="396900" rtl="0">
              <a:lnSpc>
                <a:spcPts val="1878"/>
              </a:lnSpc>
              <a:defRPr/>
            </a:pPr>
            <a:endParaRPr lang="en-US" sz="1563" kern="1200">
              <a:solidFill>
                <a:prstClr val="black"/>
              </a:solidFill>
              <a:latin typeface="Helvetica" pitchFamily="2" charset="0"/>
              <a:ea typeface="+mn-ea"/>
              <a:cs typeface="Helvetica"/>
            </a:endParaRPr>
          </a:p>
        </p:txBody>
      </p:sp>
      <p:grpSp>
        <p:nvGrpSpPr>
          <p:cNvPr id="7" name="Group 6">
            <a:extLst>
              <a:ext uri="{FF2B5EF4-FFF2-40B4-BE49-F238E27FC236}">
                <a16:creationId xmlns:a16="http://schemas.microsoft.com/office/drawing/2014/main" id="{23E350DE-F178-9F44-98BE-8AAC3B8DC62D}"/>
              </a:ext>
            </a:extLst>
          </p:cNvPr>
          <p:cNvGrpSpPr/>
          <p:nvPr/>
        </p:nvGrpSpPr>
        <p:grpSpPr>
          <a:xfrm>
            <a:off x="1103548" y="2604973"/>
            <a:ext cx="4320681" cy="4693704"/>
            <a:chOff x="847524" y="1998790"/>
            <a:chExt cx="3318283" cy="3604765"/>
          </a:xfrm>
        </p:grpSpPr>
        <p:sp>
          <p:nvSpPr>
            <p:cNvPr id="9" name="Rectangle: Rounded Corners 8">
              <a:extLst>
                <a:ext uri="{FF2B5EF4-FFF2-40B4-BE49-F238E27FC236}">
                  <a16:creationId xmlns:a16="http://schemas.microsoft.com/office/drawing/2014/main" id="{80266E82-7994-4B83-89E7-77C353CC4505}"/>
                </a:ext>
              </a:extLst>
            </p:cNvPr>
            <p:cNvSpPr/>
            <p:nvPr/>
          </p:nvSpPr>
          <p:spPr>
            <a:xfrm>
              <a:off x="847524" y="1998790"/>
              <a:ext cx="3318283" cy="3604765"/>
            </a:xfrm>
            <a:prstGeom prst="roundRect">
              <a:avLst>
                <a:gd name="adj" fmla="val 6887"/>
              </a:avLst>
            </a:prstGeom>
            <a:solidFill>
              <a:schemeClr val="bg1"/>
            </a:solidFill>
            <a:ln>
              <a:noFill/>
            </a:ln>
            <a:effectLst>
              <a:outerShdw blurRad="1270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1">
                <a:defRPr/>
              </a:pPr>
              <a:endParaRPr lang="en-ID" sz="2344" kern="1200">
                <a:solidFill>
                  <a:srgbClr val="FFFFFF"/>
                </a:solidFill>
                <a:latin typeface="Helvetica" pitchFamily="2" charset="0"/>
              </a:endParaRPr>
            </a:p>
          </p:txBody>
        </p:sp>
        <p:sp>
          <p:nvSpPr>
            <p:cNvPr id="10" name="Oval 9">
              <a:extLst>
                <a:ext uri="{FF2B5EF4-FFF2-40B4-BE49-F238E27FC236}">
                  <a16:creationId xmlns:a16="http://schemas.microsoft.com/office/drawing/2014/main" id="{25709E7C-49B5-4A22-BE06-54158CDE6A27}"/>
                </a:ext>
              </a:extLst>
            </p:cNvPr>
            <p:cNvSpPr/>
            <p:nvPr/>
          </p:nvSpPr>
          <p:spPr>
            <a:xfrm>
              <a:off x="1133729" y="2291338"/>
              <a:ext cx="756068" cy="756066"/>
            </a:xfrm>
            <a:prstGeom prst="ellipse">
              <a:avLst/>
            </a:prstGeom>
            <a:noFill/>
            <a:ln>
              <a:solidFill>
                <a:schemeClr val="accent1"/>
              </a:solidFill>
            </a:ln>
            <a:effectLst>
              <a:outerShdw blurRad="2413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9063" tIns="59531" rIns="119063" bIns="59531" numCol="1" spcCol="0" rtlCol="0" fromWordArt="0" anchor="ctr" anchorCtr="0" forceAA="0" compatLnSpc="1">
              <a:prstTxWarp prst="textNoShape">
                <a:avLst/>
              </a:prstTxWarp>
              <a:noAutofit/>
            </a:bodyPr>
            <a:lstStyle/>
            <a:p>
              <a:pPr algn="ctr" defTabSz="1190640" rtl="1">
                <a:defRPr/>
              </a:pPr>
              <a:endParaRPr lang="id-ID" sz="2604" kern="1200">
                <a:solidFill>
                  <a:srgbClr val="FFFFFF"/>
                </a:solidFill>
                <a:latin typeface="Helvetica" pitchFamily="2" charset="0"/>
                <a:ea typeface="Open Sans" panose="020B0606030504020204" pitchFamily="34" charset="0"/>
                <a:cs typeface="Open Sans" panose="020B0606030504020204" pitchFamily="34" charset="0"/>
              </a:endParaRPr>
            </a:p>
          </p:txBody>
        </p:sp>
        <p:sp>
          <p:nvSpPr>
            <p:cNvPr id="11" name="Object6">
              <a:extLst>
                <a:ext uri="{FF2B5EF4-FFF2-40B4-BE49-F238E27FC236}">
                  <a16:creationId xmlns:a16="http://schemas.microsoft.com/office/drawing/2014/main" id="{5232F65B-04A9-412A-B1E3-CA6A08D3152D}"/>
                </a:ext>
              </a:extLst>
            </p:cNvPr>
            <p:cNvSpPr/>
            <p:nvPr/>
          </p:nvSpPr>
          <p:spPr>
            <a:xfrm>
              <a:off x="1133728" y="3117253"/>
              <a:ext cx="2800350" cy="311150"/>
            </a:xfrm>
            <a:prstGeom prst="rect">
              <a:avLst/>
            </a:prstGeom>
            <a:noFill/>
            <a:ln/>
          </p:spPr>
          <p:txBody>
            <a:bodyPr wrap="square" lIns="0" tIns="0" rIns="0" bIns="0" rtlCol="0" anchor="t"/>
            <a:lstStyle/>
            <a:p>
              <a:pPr algn="l" defTabSz="1190640" rtl="0">
                <a:lnSpc>
                  <a:spcPts val="3164"/>
                </a:lnSpc>
                <a:defRPr/>
              </a:pPr>
              <a:r>
                <a:rPr lang="en-US" sz="2083" b="1">
                  <a:solidFill>
                    <a:schemeClr val="tx1">
                      <a:lumMod val="75000"/>
                      <a:lumOff val="25000"/>
                    </a:schemeClr>
                  </a:solidFill>
                  <a:latin typeface="Helvetica"/>
                </a:rPr>
                <a:t>Complex environment</a:t>
              </a:r>
            </a:p>
          </p:txBody>
        </p:sp>
        <p:sp>
          <p:nvSpPr>
            <p:cNvPr id="32" name="Object22">
              <a:extLst>
                <a:ext uri="{FF2B5EF4-FFF2-40B4-BE49-F238E27FC236}">
                  <a16:creationId xmlns:a16="http://schemas.microsoft.com/office/drawing/2014/main" id="{E0D2B397-D7BE-44E8-8D93-1C95D05EEC21}"/>
                </a:ext>
              </a:extLst>
            </p:cNvPr>
            <p:cNvSpPr/>
            <p:nvPr/>
          </p:nvSpPr>
          <p:spPr>
            <a:xfrm>
              <a:off x="1173105" y="3861103"/>
              <a:ext cx="2452027" cy="485099"/>
            </a:xfrm>
            <a:prstGeom prst="rect">
              <a:avLst/>
            </a:prstGeom>
            <a:noFill/>
            <a:ln/>
          </p:spPr>
          <p:txBody>
            <a:bodyPr wrap="square" lIns="0" tIns="0" rIns="0" bIns="0" rtlCol="0" anchor="t"/>
            <a:lstStyle/>
            <a:p>
              <a:pPr algn="l" defTabSz="396900" rtl="0">
                <a:lnSpc>
                  <a:spcPct val="120000"/>
                </a:lnSpc>
                <a:defRPr/>
              </a:pPr>
              <a:endParaRPr lang="en-US" sz="1563" spc="-65">
                <a:solidFill>
                  <a:srgbClr val="797979"/>
                </a:solidFill>
                <a:latin typeface="Helvetica" pitchFamily="2" charset="0"/>
                <a:ea typeface="Avenir Next Medium"/>
                <a:cs typeface="+mn-cs"/>
              </a:endParaRPr>
            </a:p>
          </p:txBody>
        </p:sp>
        <p:sp>
          <p:nvSpPr>
            <p:cNvPr id="26" name="Object22">
              <a:extLst>
                <a:ext uri="{FF2B5EF4-FFF2-40B4-BE49-F238E27FC236}">
                  <a16:creationId xmlns:a16="http://schemas.microsoft.com/office/drawing/2014/main" id="{E3811647-1355-4F69-9A84-4B05F2252487}"/>
                </a:ext>
              </a:extLst>
            </p:cNvPr>
            <p:cNvSpPr/>
            <p:nvPr/>
          </p:nvSpPr>
          <p:spPr>
            <a:xfrm>
              <a:off x="1173105" y="4702860"/>
              <a:ext cx="2184505" cy="485099"/>
            </a:xfrm>
            <a:prstGeom prst="rect">
              <a:avLst/>
            </a:prstGeom>
            <a:noFill/>
            <a:ln/>
          </p:spPr>
          <p:txBody>
            <a:bodyPr wrap="square" lIns="0" tIns="0" rIns="0" bIns="0" rtlCol="0" anchor="t"/>
            <a:lstStyle/>
            <a:p>
              <a:pPr algn="l" defTabSz="396900" rtl="0">
                <a:lnSpc>
                  <a:spcPts val="1878"/>
                </a:lnSpc>
                <a:defRPr/>
              </a:pPr>
              <a:endParaRPr lang="en-US" sz="1563" kern="1200">
                <a:solidFill>
                  <a:prstClr val="black"/>
                </a:solidFill>
                <a:latin typeface="Helvetica" pitchFamily="2" charset="0"/>
                <a:ea typeface="+mn-ea"/>
                <a:cs typeface="Helvetica"/>
              </a:endParaRPr>
            </a:p>
          </p:txBody>
        </p:sp>
        <p:pic>
          <p:nvPicPr>
            <p:cNvPr id="18" name="Graphic 17">
              <a:extLst>
                <a:ext uri="{FF2B5EF4-FFF2-40B4-BE49-F238E27FC236}">
                  <a16:creationId xmlns:a16="http://schemas.microsoft.com/office/drawing/2014/main" id="{CA84E654-CE92-4960-B5CD-01B44BFCB1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1635" y="2476615"/>
              <a:ext cx="400256" cy="400254"/>
            </a:xfrm>
            <a:prstGeom prst="rect">
              <a:avLst/>
            </a:prstGeom>
          </p:spPr>
        </p:pic>
        <p:cxnSp>
          <p:nvCxnSpPr>
            <p:cNvPr id="19" name="Straight Connector 18">
              <a:extLst>
                <a:ext uri="{FF2B5EF4-FFF2-40B4-BE49-F238E27FC236}">
                  <a16:creationId xmlns:a16="http://schemas.microsoft.com/office/drawing/2014/main" id="{F0615C98-EDD7-4F51-A646-9274C7E8A2EC}"/>
                </a:ext>
              </a:extLst>
            </p:cNvPr>
            <p:cNvCxnSpPr>
              <a:cxnSpLocks/>
            </p:cNvCxnSpPr>
            <p:nvPr/>
          </p:nvCxnSpPr>
          <p:spPr>
            <a:xfrm>
              <a:off x="1149206" y="3522084"/>
              <a:ext cx="3157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Object21">
              <a:extLst>
                <a:ext uri="{FF2B5EF4-FFF2-40B4-BE49-F238E27FC236}">
                  <a16:creationId xmlns:a16="http://schemas.microsoft.com/office/drawing/2014/main" id="{A7CE3824-D54C-40AA-8E99-704B29145D87}"/>
                </a:ext>
              </a:extLst>
            </p:cNvPr>
            <p:cNvSpPr/>
            <p:nvPr/>
          </p:nvSpPr>
          <p:spPr>
            <a:xfrm>
              <a:off x="1173105" y="3673206"/>
              <a:ext cx="2459443" cy="159758"/>
            </a:xfrm>
            <a:prstGeom prst="rect">
              <a:avLst/>
            </a:prstGeom>
            <a:noFill/>
            <a:ln/>
          </p:spPr>
          <p:txBody>
            <a:bodyPr wrap="square" lIns="0" tIns="0" rIns="0" bIns="0" rtlCol="0" anchor="t"/>
            <a:lstStyle/>
            <a:p>
              <a:pPr algn="l" defTabSz="396900" rtl="0">
                <a:lnSpc>
                  <a:spcPts val="1878"/>
                </a:lnSpc>
                <a:defRPr/>
              </a:pPr>
              <a:r>
                <a:rPr lang="en-US" sz="1563" b="1">
                  <a:solidFill>
                    <a:schemeClr val="tx1">
                      <a:lumMod val="75000"/>
                      <a:lumOff val="25000"/>
                    </a:schemeClr>
                  </a:solidFill>
                  <a:latin typeface="Helvetica"/>
                </a:rPr>
                <a:t>Multiple clouds</a:t>
              </a:r>
            </a:p>
            <a:p>
              <a:pPr defTabSz="396900">
                <a:defRPr/>
              </a:pPr>
              <a:r>
                <a:rPr lang="en-US" sz="1563" spc="-65">
                  <a:solidFill>
                    <a:schemeClr val="tx1">
                      <a:lumMod val="75000"/>
                      <a:lumOff val="25000"/>
                    </a:schemeClr>
                  </a:solidFill>
                  <a:latin typeface="Helvetica"/>
                  <a:ea typeface="Avenir Next Medium"/>
                  <a:cs typeface="Helvetica"/>
                </a:rPr>
                <a:t>AWS, Azure, Google, OCI, Kubernetes</a:t>
              </a:r>
              <a:endParaRPr lang="en-US" sz="1563" spc="-65">
                <a:solidFill>
                  <a:schemeClr val="tx1">
                    <a:lumMod val="75000"/>
                    <a:lumOff val="25000"/>
                  </a:schemeClr>
                </a:solidFill>
                <a:latin typeface="Helvetica" pitchFamily="2" charset="0"/>
                <a:ea typeface="Avenir Next Medium"/>
                <a:cs typeface="Helvetica"/>
              </a:endParaRPr>
            </a:p>
          </p:txBody>
        </p:sp>
        <p:sp>
          <p:nvSpPr>
            <p:cNvPr id="25" name="Object21">
              <a:extLst>
                <a:ext uri="{FF2B5EF4-FFF2-40B4-BE49-F238E27FC236}">
                  <a16:creationId xmlns:a16="http://schemas.microsoft.com/office/drawing/2014/main" id="{248D376F-14E3-4381-BB76-3BB8B1BEF623}"/>
                </a:ext>
              </a:extLst>
            </p:cNvPr>
            <p:cNvSpPr/>
            <p:nvPr/>
          </p:nvSpPr>
          <p:spPr>
            <a:xfrm>
              <a:off x="1173105" y="4271772"/>
              <a:ext cx="2184505" cy="184150"/>
            </a:xfrm>
            <a:prstGeom prst="rect">
              <a:avLst/>
            </a:prstGeom>
            <a:noFill/>
            <a:ln/>
          </p:spPr>
          <p:txBody>
            <a:bodyPr wrap="square" lIns="0" tIns="0" rIns="0" bIns="0" rtlCol="0" anchor="t"/>
            <a:lstStyle/>
            <a:p>
              <a:pPr defTabSz="396900">
                <a:defRPr/>
              </a:pPr>
              <a:r>
                <a:rPr lang="en-US" sz="1563" b="1">
                  <a:solidFill>
                    <a:schemeClr val="tx1">
                      <a:lumMod val="75000"/>
                      <a:lumOff val="25000"/>
                    </a:schemeClr>
                  </a:solidFill>
                  <a:latin typeface="Helvetica"/>
                </a:rPr>
                <a:t>Multiple architectures</a:t>
              </a:r>
            </a:p>
            <a:p>
              <a:pPr defTabSz="396900">
                <a:defRPr/>
              </a:pPr>
              <a:r>
                <a:rPr lang="en-US" sz="1563" spc="-65">
                  <a:solidFill>
                    <a:schemeClr val="tx1">
                      <a:lumMod val="75000"/>
                      <a:lumOff val="25000"/>
                    </a:schemeClr>
                  </a:solidFill>
                  <a:latin typeface="Helvetica" pitchFamily="2" charset="0"/>
                  <a:ea typeface="Avenir Next Medium" pitchFamily="34" charset="-122"/>
                  <a:cs typeface="Helvetica"/>
                </a:rPr>
                <a:t>VMs, containers, serverless, PaaS</a:t>
              </a:r>
              <a:endParaRPr lang="en-US" sz="1563">
                <a:solidFill>
                  <a:schemeClr val="tx1">
                    <a:lumMod val="75000"/>
                    <a:lumOff val="25000"/>
                  </a:schemeClr>
                </a:solidFill>
                <a:latin typeface="Helvetica" pitchFamily="2" charset="0"/>
                <a:cs typeface="Helvetica"/>
              </a:endParaRPr>
            </a:p>
            <a:p>
              <a:pPr algn="l" defTabSz="396900" rtl="0">
                <a:defRPr/>
              </a:pPr>
              <a:endParaRPr lang="en-US" sz="1563" b="1" spc="-65">
                <a:solidFill>
                  <a:schemeClr val="tx1">
                    <a:lumMod val="75000"/>
                    <a:lumOff val="25000"/>
                  </a:schemeClr>
                </a:solidFill>
                <a:latin typeface="Helvetica" pitchFamily="2" charset="0"/>
                <a:ea typeface="+mn-ea"/>
                <a:cs typeface="+mn-cs"/>
              </a:endParaRPr>
            </a:p>
          </p:txBody>
        </p:sp>
        <p:sp>
          <p:nvSpPr>
            <p:cNvPr id="20" name="Object21">
              <a:extLst>
                <a:ext uri="{FF2B5EF4-FFF2-40B4-BE49-F238E27FC236}">
                  <a16:creationId xmlns:a16="http://schemas.microsoft.com/office/drawing/2014/main" id="{B2166DF9-8B81-4069-B1B0-2B38A946FE76}"/>
                </a:ext>
              </a:extLst>
            </p:cNvPr>
            <p:cNvSpPr/>
            <p:nvPr/>
          </p:nvSpPr>
          <p:spPr>
            <a:xfrm>
              <a:off x="1173105" y="4875291"/>
              <a:ext cx="2739843" cy="184150"/>
            </a:xfrm>
            <a:prstGeom prst="rect">
              <a:avLst/>
            </a:prstGeom>
            <a:noFill/>
            <a:ln/>
          </p:spPr>
          <p:txBody>
            <a:bodyPr wrap="square" lIns="0" tIns="0" rIns="0" bIns="0" rtlCol="0" anchor="t"/>
            <a:lstStyle/>
            <a:p>
              <a:pPr algn="l" defTabSz="396900" rtl="0">
                <a:defRPr/>
              </a:pPr>
              <a:r>
                <a:rPr lang="en-US" sz="1563" b="1">
                  <a:solidFill>
                    <a:schemeClr val="tx1">
                      <a:lumMod val="75000"/>
                      <a:lumOff val="25000"/>
                    </a:schemeClr>
                  </a:solidFill>
                  <a:latin typeface="Helvetica"/>
                </a:rPr>
                <a:t>Thousands of technologies</a:t>
              </a:r>
            </a:p>
            <a:p>
              <a:pPr defTabSz="396900">
                <a:defRPr/>
              </a:pPr>
              <a:r>
                <a:rPr lang="en-US" sz="1563" spc="-65">
                  <a:solidFill>
                    <a:schemeClr val="tx1">
                      <a:lumMod val="75000"/>
                      <a:lumOff val="25000"/>
                    </a:schemeClr>
                  </a:solidFill>
                  <a:latin typeface="Helvetica" pitchFamily="2" charset="0"/>
                  <a:ea typeface="Avenir Next Medium" pitchFamily="34" charset="-122"/>
                  <a:cs typeface="Helvetica"/>
                </a:rPr>
                <a:t>Growing # of services, applications, libraries</a:t>
              </a:r>
              <a:endParaRPr lang="en-US" sz="1563">
                <a:solidFill>
                  <a:schemeClr val="tx1">
                    <a:lumMod val="75000"/>
                    <a:lumOff val="25000"/>
                  </a:schemeClr>
                </a:solidFill>
                <a:latin typeface="Helvetica" pitchFamily="2" charset="0"/>
                <a:cs typeface="Helvetica"/>
              </a:endParaRPr>
            </a:p>
            <a:p>
              <a:pPr algn="l" defTabSz="396900" rtl="0">
                <a:defRPr/>
              </a:pPr>
              <a:endParaRPr lang="en-US" sz="1563" b="1" spc="-65">
                <a:solidFill>
                  <a:schemeClr val="tx1">
                    <a:lumMod val="75000"/>
                    <a:lumOff val="25000"/>
                  </a:schemeClr>
                </a:solidFill>
                <a:latin typeface="Helvetica" pitchFamily="2" charset="0"/>
                <a:ea typeface="+mn-ea"/>
                <a:cs typeface="+mn-cs"/>
              </a:endParaRPr>
            </a:p>
          </p:txBody>
        </p:sp>
      </p:grpSp>
      <p:grpSp>
        <p:nvGrpSpPr>
          <p:cNvPr id="6" name="Group 5">
            <a:extLst>
              <a:ext uri="{FF2B5EF4-FFF2-40B4-BE49-F238E27FC236}">
                <a16:creationId xmlns:a16="http://schemas.microsoft.com/office/drawing/2014/main" id="{9518010B-C580-0A42-BE79-4A43DB8353C1}"/>
              </a:ext>
            </a:extLst>
          </p:cNvPr>
          <p:cNvGrpSpPr/>
          <p:nvPr/>
        </p:nvGrpSpPr>
        <p:grpSpPr>
          <a:xfrm>
            <a:off x="5821135" y="2579090"/>
            <a:ext cx="4320681" cy="5328368"/>
            <a:chOff x="4470631" y="1978912"/>
            <a:chExt cx="3318283" cy="4092187"/>
          </a:xfrm>
        </p:grpSpPr>
        <p:sp>
          <p:nvSpPr>
            <p:cNvPr id="34" name="Rectangle: Rounded Corners 33">
              <a:extLst>
                <a:ext uri="{FF2B5EF4-FFF2-40B4-BE49-F238E27FC236}">
                  <a16:creationId xmlns:a16="http://schemas.microsoft.com/office/drawing/2014/main" id="{5FA20CDA-A163-4348-A2EE-02830AC3F127}"/>
                </a:ext>
              </a:extLst>
            </p:cNvPr>
            <p:cNvSpPr/>
            <p:nvPr/>
          </p:nvSpPr>
          <p:spPr>
            <a:xfrm>
              <a:off x="4470631" y="1978912"/>
              <a:ext cx="3318283" cy="3604765"/>
            </a:xfrm>
            <a:prstGeom prst="roundRect">
              <a:avLst>
                <a:gd name="adj" fmla="val 6887"/>
              </a:avLst>
            </a:prstGeom>
            <a:solidFill>
              <a:schemeClr val="bg1"/>
            </a:solidFill>
            <a:ln>
              <a:noFill/>
            </a:ln>
            <a:effectLst>
              <a:outerShdw blurRad="1270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D" sz="2344" kern="1200">
                <a:solidFill>
                  <a:srgbClr val="FFFFFF"/>
                </a:solidFill>
                <a:latin typeface="Helvetica" pitchFamily="2" charset="0"/>
              </a:endParaRPr>
            </a:p>
          </p:txBody>
        </p:sp>
        <p:sp>
          <p:nvSpPr>
            <p:cNvPr id="35" name="Oval 34">
              <a:extLst>
                <a:ext uri="{FF2B5EF4-FFF2-40B4-BE49-F238E27FC236}">
                  <a16:creationId xmlns:a16="http://schemas.microsoft.com/office/drawing/2014/main" id="{9299E84F-5056-4AED-B29A-9794B4E6A37A}"/>
                </a:ext>
              </a:extLst>
            </p:cNvPr>
            <p:cNvSpPr/>
            <p:nvPr/>
          </p:nvSpPr>
          <p:spPr>
            <a:xfrm>
              <a:off x="4756836" y="2291338"/>
              <a:ext cx="756068" cy="756066"/>
            </a:xfrm>
            <a:prstGeom prst="ellipse">
              <a:avLst/>
            </a:prstGeom>
            <a:noFill/>
            <a:ln>
              <a:solidFill>
                <a:schemeClr val="accent1"/>
              </a:solidFill>
            </a:ln>
            <a:effectLst>
              <a:outerShdw blurRad="2413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9063" tIns="59531" rIns="119063" bIns="59531" numCol="1" spcCol="0" rtlCol="0" fromWordArt="0" anchor="ctr" anchorCtr="0" forceAA="0" compatLnSpc="1">
              <a:prstTxWarp prst="textNoShape">
                <a:avLst/>
              </a:prstTxWarp>
              <a:noAutofit/>
            </a:bodyPr>
            <a:lstStyle/>
            <a:p>
              <a:pPr algn="ctr" defTabSz="1190640" rtl="0">
                <a:defRPr/>
              </a:pPr>
              <a:endParaRPr lang="id-ID" sz="2604" kern="1200">
                <a:solidFill>
                  <a:srgbClr val="FFFFFF"/>
                </a:solidFill>
                <a:latin typeface="Helvetica" pitchFamily="2" charset="0"/>
                <a:ea typeface="Open Sans" panose="020B0606030504020204" pitchFamily="34" charset="0"/>
                <a:cs typeface="Open Sans" panose="020B0606030504020204" pitchFamily="34" charset="0"/>
              </a:endParaRPr>
            </a:p>
          </p:txBody>
        </p:sp>
        <p:sp>
          <p:nvSpPr>
            <p:cNvPr id="36" name="Object6">
              <a:extLst>
                <a:ext uri="{FF2B5EF4-FFF2-40B4-BE49-F238E27FC236}">
                  <a16:creationId xmlns:a16="http://schemas.microsoft.com/office/drawing/2014/main" id="{91C493B0-F985-4119-95CF-671ADC204F09}"/>
                </a:ext>
              </a:extLst>
            </p:cNvPr>
            <p:cNvSpPr/>
            <p:nvPr/>
          </p:nvSpPr>
          <p:spPr>
            <a:xfrm>
              <a:off x="4756835" y="3117253"/>
              <a:ext cx="2800350" cy="311150"/>
            </a:xfrm>
            <a:prstGeom prst="rect">
              <a:avLst/>
            </a:prstGeom>
            <a:noFill/>
            <a:ln/>
          </p:spPr>
          <p:txBody>
            <a:bodyPr wrap="square" lIns="0" tIns="0" rIns="0" bIns="0" rtlCol="0" anchor="t"/>
            <a:lstStyle/>
            <a:p>
              <a:pPr algn="l" defTabSz="1190640" rtl="0">
                <a:lnSpc>
                  <a:spcPts val="3164"/>
                </a:lnSpc>
                <a:defRPr/>
              </a:pPr>
              <a:r>
                <a:rPr lang="en-US" sz="2083" b="1" kern="1200">
                  <a:solidFill>
                    <a:schemeClr val="tx1">
                      <a:lumMod val="75000"/>
                      <a:lumOff val="25000"/>
                    </a:schemeClr>
                  </a:solidFill>
                  <a:latin typeface="Helvetica" pitchFamily="2" charset="0"/>
                  <a:ea typeface="+mn-ea"/>
                  <a:cs typeface="+mn-cs"/>
                </a:rPr>
                <a:t>Complex risk</a:t>
              </a:r>
            </a:p>
          </p:txBody>
        </p:sp>
        <p:sp>
          <p:nvSpPr>
            <p:cNvPr id="58" name="Object22">
              <a:extLst>
                <a:ext uri="{FF2B5EF4-FFF2-40B4-BE49-F238E27FC236}">
                  <a16:creationId xmlns:a16="http://schemas.microsoft.com/office/drawing/2014/main" id="{0ABE4750-D825-4B3D-ADDC-216EF9E6C33C}"/>
                </a:ext>
              </a:extLst>
            </p:cNvPr>
            <p:cNvSpPr/>
            <p:nvPr/>
          </p:nvSpPr>
          <p:spPr>
            <a:xfrm>
              <a:off x="4796213" y="3861103"/>
              <a:ext cx="1753778" cy="485099"/>
            </a:xfrm>
            <a:prstGeom prst="rect">
              <a:avLst/>
            </a:prstGeom>
            <a:noFill/>
            <a:ln/>
          </p:spPr>
          <p:txBody>
            <a:bodyPr wrap="square" lIns="0" tIns="0" rIns="0" bIns="0" rtlCol="0" anchor="t"/>
            <a:lstStyle/>
            <a:p>
              <a:pPr algn="l" defTabSz="396900" rtl="0">
                <a:lnSpc>
                  <a:spcPts val="1878"/>
                </a:lnSpc>
                <a:defRPr/>
              </a:pPr>
              <a:endParaRPr lang="en-US" sz="1563" kern="1200">
                <a:solidFill>
                  <a:prstClr val="black"/>
                </a:solidFill>
                <a:latin typeface="Helvetica" pitchFamily="2" charset="0"/>
                <a:ea typeface="+mn-ea"/>
                <a:cs typeface="Helvetica"/>
              </a:endParaRPr>
            </a:p>
          </p:txBody>
        </p:sp>
        <p:sp>
          <p:nvSpPr>
            <p:cNvPr id="52" name="Object22">
              <a:extLst>
                <a:ext uri="{FF2B5EF4-FFF2-40B4-BE49-F238E27FC236}">
                  <a16:creationId xmlns:a16="http://schemas.microsoft.com/office/drawing/2014/main" id="{DFC0F4FC-A7E0-44B4-93B6-8DAC8235EA9F}"/>
                </a:ext>
              </a:extLst>
            </p:cNvPr>
            <p:cNvSpPr/>
            <p:nvPr/>
          </p:nvSpPr>
          <p:spPr>
            <a:xfrm>
              <a:off x="4796212" y="4702860"/>
              <a:ext cx="2184505" cy="485099"/>
            </a:xfrm>
            <a:prstGeom prst="rect">
              <a:avLst/>
            </a:prstGeom>
            <a:noFill/>
            <a:ln/>
          </p:spPr>
          <p:txBody>
            <a:bodyPr wrap="square" lIns="0" tIns="0" rIns="0" bIns="0" rtlCol="0" anchor="t"/>
            <a:lstStyle/>
            <a:p>
              <a:pPr algn="l" defTabSz="396900" rtl="0">
                <a:lnSpc>
                  <a:spcPts val="1878"/>
                </a:lnSpc>
                <a:defRPr/>
              </a:pPr>
              <a:endParaRPr lang="en-US" sz="1563" kern="1200">
                <a:solidFill>
                  <a:prstClr val="black"/>
                </a:solidFill>
                <a:latin typeface="Helvetica" pitchFamily="2" charset="0"/>
                <a:ea typeface="+mn-ea"/>
                <a:cs typeface="Helvetica"/>
              </a:endParaRPr>
            </a:p>
          </p:txBody>
        </p:sp>
        <p:sp>
          <p:nvSpPr>
            <p:cNvPr id="46" name="Object22">
              <a:extLst>
                <a:ext uri="{FF2B5EF4-FFF2-40B4-BE49-F238E27FC236}">
                  <a16:creationId xmlns:a16="http://schemas.microsoft.com/office/drawing/2014/main" id="{C5EA412C-E9D6-43C0-A925-4D1998FBD0C8}"/>
                </a:ext>
              </a:extLst>
            </p:cNvPr>
            <p:cNvSpPr/>
            <p:nvPr/>
          </p:nvSpPr>
          <p:spPr>
            <a:xfrm>
              <a:off x="4796212" y="5586000"/>
              <a:ext cx="2184505" cy="485099"/>
            </a:xfrm>
            <a:prstGeom prst="rect">
              <a:avLst/>
            </a:prstGeom>
            <a:noFill/>
            <a:ln/>
          </p:spPr>
          <p:txBody>
            <a:bodyPr wrap="square" lIns="0" tIns="0" rIns="0" bIns="0" rtlCol="0" anchor="t"/>
            <a:lstStyle/>
            <a:p>
              <a:pPr algn="l" defTabSz="396900" rtl="0">
                <a:lnSpc>
                  <a:spcPts val="1878"/>
                </a:lnSpc>
                <a:defRPr/>
              </a:pPr>
              <a:endParaRPr lang="en-US" sz="1563" kern="1200">
                <a:solidFill>
                  <a:prstClr val="black"/>
                </a:solidFill>
                <a:latin typeface="Helvetica" pitchFamily="2" charset="0"/>
                <a:ea typeface="+mn-ea"/>
                <a:cs typeface="Helvetica"/>
              </a:endParaRPr>
            </a:p>
          </p:txBody>
        </p:sp>
        <p:pic>
          <p:nvPicPr>
            <p:cNvPr id="43" name="Graphic 42">
              <a:extLst>
                <a:ext uri="{FF2B5EF4-FFF2-40B4-BE49-F238E27FC236}">
                  <a16:creationId xmlns:a16="http://schemas.microsoft.com/office/drawing/2014/main" id="{8DC40874-12A2-4336-8DB5-3DF118B163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1384" y="2470993"/>
              <a:ext cx="366972" cy="335138"/>
            </a:xfrm>
            <a:prstGeom prst="rect">
              <a:avLst/>
            </a:prstGeom>
          </p:spPr>
        </p:pic>
        <p:cxnSp>
          <p:nvCxnSpPr>
            <p:cNvPr id="44" name="Straight Connector 43">
              <a:extLst>
                <a:ext uri="{FF2B5EF4-FFF2-40B4-BE49-F238E27FC236}">
                  <a16:creationId xmlns:a16="http://schemas.microsoft.com/office/drawing/2014/main" id="{B8490F38-7014-4211-9F4D-672FC6440BE8}"/>
                </a:ext>
              </a:extLst>
            </p:cNvPr>
            <p:cNvCxnSpPr>
              <a:cxnSpLocks/>
            </p:cNvCxnSpPr>
            <p:nvPr/>
          </p:nvCxnSpPr>
          <p:spPr>
            <a:xfrm>
              <a:off x="4782384" y="3522084"/>
              <a:ext cx="3157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Object21">
              <a:extLst>
                <a:ext uri="{FF2B5EF4-FFF2-40B4-BE49-F238E27FC236}">
                  <a16:creationId xmlns:a16="http://schemas.microsoft.com/office/drawing/2014/main" id="{A36D5C65-DDA4-4C72-9F9E-D8B820964598}"/>
                </a:ext>
              </a:extLst>
            </p:cNvPr>
            <p:cNvSpPr/>
            <p:nvPr/>
          </p:nvSpPr>
          <p:spPr>
            <a:xfrm>
              <a:off x="4796212" y="3673206"/>
              <a:ext cx="2685436" cy="184150"/>
            </a:xfrm>
            <a:prstGeom prst="rect">
              <a:avLst/>
            </a:prstGeom>
            <a:noFill/>
            <a:ln/>
          </p:spPr>
          <p:txBody>
            <a:bodyPr wrap="square" lIns="0" tIns="0" rIns="0" bIns="0" rtlCol="0" anchor="t"/>
            <a:lstStyle/>
            <a:p>
              <a:pPr algn="l" defTabSz="396900" rtl="0">
                <a:defRPr/>
              </a:pPr>
              <a:r>
                <a:rPr lang="en-US" sz="1563" b="1">
                  <a:solidFill>
                    <a:schemeClr val="tx1">
                      <a:lumMod val="75000"/>
                      <a:lumOff val="25000"/>
                    </a:schemeClr>
                  </a:solidFill>
                  <a:latin typeface="Helvetica"/>
                </a:rPr>
                <a:t>Effective internet exposure</a:t>
              </a:r>
            </a:p>
            <a:p>
              <a:pPr defTabSz="396900">
                <a:defRPr/>
              </a:pPr>
              <a:r>
                <a:rPr lang="en-US" sz="1563" spc="-65">
                  <a:solidFill>
                    <a:schemeClr val="tx1">
                      <a:lumMod val="75000"/>
                      <a:lumOff val="25000"/>
                    </a:schemeClr>
                  </a:solidFill>
                  <a:latin typeface="Helvetica" pitchFamily="2" charset="0"/>
                  <a:ea typeface="Avenir Next Medium" pitchFamily="34" charset="-122"/>
                  <a:cs typeface="Helvetica"/>
                </a:rPr>
                <a:t>What is effectively exposed to the internet?</a:t>
              </a:r>
              <a:endParaRPr lang="en-US" sz="1563">
                <a:solidFill>
                  <a:schemeClr val="tx1">
                    <a:lumMod val="75000"/>
                    <a:lumOff val="25000"/>
                  </a:schemeClr>
                </a:solidFill>
                <a:latin typeface="Helvetica" pitchFamily="2" charset="0"/>
                <a:cs typeface="Helvetica"/>
              </a:endParaRPr>
            </a:p>
            <a:p>
              <a:pPr algn="l" defTabSz="396900" rtl="0">
                <a:defRPr/>
              </a:pPr>
              <a:endParaRPr lang="en-US" sz="1563" b="1" spc="-65">
                <a:solidFill>
                  <a:schemeClr val="tx1">
                    <a:lumMod val="75000"/>
                    <a:lumOff val="25000"/>
                  </a:schemeClr>
                </a:solidFill>
                <a:latin typeface="Helvetica" pitchFamily="2" charset="0"/>
                <a:ea typeface="+mn-ea"/>
                <a:cs typeface="+mn-cs"/>
              </a:endParaRPr>
            </a:p>
          </p:txBody>
        </p:sp>
        <p:sp>
          <p:nvSpPr>
            <p:cNvPr id="49" name="Object21">
              <a:extLst>
                <a:ext uri="{FF2B5EF4-FFF2-40B4-BE49-F238E27FC236}">
                  <a16:creationId xmlns:a16="http://schemas.microsoft.com/office/drawing/2014/main" id="{0139A9E1-3592-4353-97E4-BAE91CE2EBC3}"/>
                </a:ext>
              </a:extLst>
            </p:cNvPr>
            <p:cNvSpPr/>
            <p:nvPr/>
          </p:nvSpPr>
          <p:spPr>
            <a:xfrm>
              <a:off x="4796211" y="4271771"/>
              <a:ext cx="2655175" cy="253999"/>
            </a:xfrm>
            <a:prstGeom prst="rect">
              <a:avLst/>
            </a:prstGeom>
            <a:noFill/>
            <a:ln/>
          </p:spPr>
          <p:txBody>
            <a:bodyPr wrap="square" lIns="0" tIns="0" rIns="0" bIns="0" rtlCol="0" anchor="t"/>
            <a:lstStyle/>
            <a:p>
              <a:pPr algn="l" defTabSz="396900" rtl="0">
                <a:defRPr/>
              </a:pPr>
              <a:r>
                <a:rPr lang="en-US" sz="1563" b="1">
                  <a:solidFill>
                    <a:schemeClr val="tx1">
                      <a:lumMod val="75000"/>
                      <a:lumOff val="25000"/>
                    </a:schemeClr>
                  </a:solidFill>
                  <a:latin typeface="Helvetica"/>
                </a:rPr>
                <a:t>Vulnerabilities &amp; misconfigurations</a:t>
              </a:r>
            </a:p>
            <a:p>
              <a:pPr defTabSz="396900">
                <a:defRPr/>
              </a:pPr>
              <a:r>
                <a:rPr lang="en-US" sz="1563" spc="-65">
                  <a:solidFill>
                    <a:schemeClr val="tx1">
                      <a:lumMod val="75000"/>
                      <a:lumOff val="25000"/>
                    </a:schemeClr>
                  </a:solidFill>
                  <a:latin typeface="Helvetica" pitchFamily="2" charset="0"/>
                  <a:ea typeface="Avenir Next Medium" pitchFamily="34" charset="-122"/>
                  <a:cs typeface="Helvetica"/>
                </a:rPr>
                <a:t>What risks make resources vulnerable?</a:t>
              </a:r>
              <a:endParaRPr lang="en-US" sz="1563">
                <a:solidFill>
                  <a:schemeClr val="tx1">
                    <a:lumMod val="75000"/>
                    <a:lumOff val="25000"/>
                  </a:schemeClr>
                </a:solidFill>
                <a:latin typeface="Helvetica" pitchFamily="2" charset="0"/>
                <a:cs typeface="Helvetica"/>
              </a:endParaRPr>
            </a:p>
            <a:p>
              <a:pPr algn="l" defTabSz="396900" rtl="0">
                <a:defRPr/>
              </a:pPr>
              <a:endParaRPr lang="en-US" sz="1563" b="1" spc="-65">
                <a:solidFill>
                  <a:schemeClr val="tx1">
                    <a:lumMod val="75000"/>
                    <a:lumOff val="25000"/>
                  </a:schemeClr>
                </a:solidFill>
                <a:latin typeface="Helvetica" pitchFamily="2" charset="0"/>
                <a:ea typeface="+mn-ea"/>
                <a:cs typeface="+mn-cs"/>
              </a:endParaRPr>
            </a:p>
          </p:txBody>
        </p:sp>
        <p:sp>
          <p:nvSpPr>
            <p:cNvPr id="45" name="Object21">
              <a:extLst>
                <a:ext uri="{FF2B5EF4-FFF2-40B4-BE49-F238E27FC236}">
                  <a16:creationId xmlns:a16="http://schemas.microsoft.com/office/drawing/2014/main" id="{65EC4486-B6F5-44A5-A5B6-34C9838D1E63}"/>
                </a:ext>
              </a:extLst>
            </p:cNvPr>
            <p:cNvSpPr/>
            <p:nvPr/>
          </p:nvSpPr>
          <p:spPr>
            <a:xfrm>
              <a:off x="4796212" y="4875291"/>
              <a:ext cx="2882286" cy="184150"/>
            </a:xfrm>
            <a:prstGeom prst="rect">
              <a:avLst/>
            </a:prstGeom>
            <a:noFill/>
            <a:ln/>
          </p:spPr>
          <p:txBody>
            <a:bodyPr wrap="square" lIns="0" tIns="0" rIns="0" bIns="0" rtlCol="0" anchor="t"/>
            <a:lstStyle/>
            <a:p>
              <a:pPr algn="l" defTabSz="396900" rtl="0">
                <a:defRPr/>
              </a:pPr>
              <a:r>
                <a:rPr lang="en-US" sz="1563" b="1">
                  <a:solidFill>
                    <a:schemeClr val="tx1">
                      <a:lumMod val="75000"/>
                      <a:lumOff val="25000"/>
                    </a:schemeClr>
                  </a:solidFill>
                  <a:latin typeface="Helvetica"/>
                </a:rPr>
                <a:t>Lateral movement</a:t>
              </a:r>
            </a:p>
            <a:p>
              <a:pPr defTabSz="396900">
                <a:defRPr/>
              </a:pPr>
              <a:r>
                <a:rPr lang="en-US" sz="1563" spc="-65">
                  <a:solidFill>
                    <a:schemeClr val="tx1">
                      <a:lumMod val="75000"/>
                      <a:lumOff val="25000"/>
                    </a:schemeClr>
                  </a:solidFill>
                  <a:latin typeface="Helvetica" pitchFamily="2" charset="0"/>
                  <a:ea typeface="Avenir Next Medium" pitchFamily="34" charset="-122"/>
                  <a:cs typeface="Helvetica"/>
                </a:rPr>
                <a:t>What is the effective internal access?</a:t>
              </a:r>
              <a:endParaRPr lang="en-US" sz="1563">
                <a:solidFill>
                  <a:schemeClr val="tx1">
                    <a:lumMod val="75000"/>
                    <a:lumOff val="25000"/>
                  </a:schemeClr>
                </a:solidFill>
                <a:latin typeface="Helvetica" pitchFamily="2" charset="0"/>
                <a:cs typeface="Helvetica"/>
              </a:endParaRPr>
            </a:p>
            <a:p>
              <a:pPr algn="l" defTabSz="396900" rtl="0">
                <a:defRPr/>
              </a:pPr>
              <a:endParaRPr lang="en-US" sz="1563" b="1" spc="-65">
                <a:solidFill>
                  <a:schemeClr val="tx1">
                    <a:lumMod val="75000"/>
                    <a:lumOff val="25000"/>
                  </a:schemeClr>
                </a:solidFill>
                <a:latin typeface="Helvetica" pitchFamily="2" charset="0"/>
                <a:ea typeface="+mn-ea"/>
                <a:cs typeface="+mn-cs"/>
              </a:endParaRPr>
            </a:p>
          </p:txBody>
        </p:sp>
      </p:grpSp>
      <p:grpSp>
        <p:nvGrpSpPr>
          <p:cNvPr id="8" name="Group 7">
            <a:extLst>
              <a:ext uri="{FF2B5EF4-FFF2-40B4-BE49-F238E27FC236}">
                <a16:creationId xmlns:a16="http://schemas.microsoft.com/office/drawing/2014/main" id="{7B8034F6-8BFB-F342-8C13-6C687770B07A}"/>
              </a:ext>
            </a:extLst>
          </p:cNvPr>
          <p:cNvGrpSpPr/>
          <p:nvPr/>
        </p:nvGrpSpPr>
        <p:grpSpPr>
          <a:xfrm>
            <a:off x="10538722" y="2579090"/>
            <a:ext cx="4320681" cy="5328368"/>
            <a:chOff x="8093738" y="1978912"/>
            <a:chExt cx="3318283" cy="4092187"/>
          </a:xfrm>
        </p:grpSpPr>
        <p:sp>
          <p:nvSpPr>
            <p:cNvPr id="3" name="TextBox 2">
              <a:extLst>
                <a:ext uri="{FF2B5EF4-FFF2-40B4-BE49-F238E27FC236}">
                  <a16:creationId xmlns:a16="http://schemas.microsoft.com/office/drawing/2014/main" id="{65395F63-B8C4-9B40-BBDD-6F0B047759E7}"/>
                </a:ext>
              </a:extLst>
            </p:cNvPr>
            <p:cNvSpPr txBox="1"/>
            <p:nvPr/>
          </p:nvSpPr>
          <p:spPr>
            <a:xfrm>
              <a:off x="9821760" y="5724939"/>
              <a:ext cx="141873" cy="255627"/>
            </a:xfrm>
            <a:prstGeom prst="rect">
              <a:avLst/>
            </a:prstGeom>
            <a:noFill/>
          </p:spPr>
          <p:txBody>
            <a:bodyPr wrap="none" rtlCol="0">
              <a:spAutoFit/>
            </a:bodyPr>
            <a:lstStyle/>
            <a:p>
              <a:pPr algn="l" defTabSz="1190640" rtl="0">
                <a:defRPr/>
              </a:pPr>
              <a:endParaRPr lang="en-IL" sz="1563" kern="1200">
                <a:solidFill>
                  <a:srgbClr val="000000"/>
                </a:solidFill>
                <a:latin typeface="Helvetica" pitchFamily="2" charset="0"/>
                <a:ea typeface="+mn-ea"/>
                <a:cs typeface="+mn-cs"/>
              </a:endParaRPr>
            </a:p>
          </p:txBody>
        </p:sp>
        <p:sp>
          <p:nvSpPr>
            <p:cNvPr id="60" name="Rectangle: Rounded Corners 59">
              <a:extLst>
                <a:ext uri="{FF2B5EF4-FFF2-40B4-BE49-F238E27FC236}">
                  <a16:creationId xmlns:a16="http://schemas.microsoft.com/office/drawing/2014/main" id="{FB0F1B9A-928C-45F5-91EA-3A609F257A06}"/>
                </a:ext>
              </a:extLst>
            </p:cNvPr>
            <p:cNvSpPr/>
            <p:nvPr/>
          </p:nvSpPr>
          <p:spPr>
            <a:xfrm>
              <a:off x="8093738" y="1978912"/>
              <a:ext cx="3318283" cy="3600177"/>
            </a:xfrm>
            <a:prstGeom prst="roundRect">
              <a:avLst>
                <a:gd name="adj" fmla="val 6887"/>
              </a:avLst>
            </a:prstGeom>
            <a:solidFill>
              <a:schemeClr val="bg1"/>
            </a:solidFill>
            <a:ln>
              <a:noFill/>
            </a:ln>
            <a:effectLst>
              <a:outerShdw blurRad="1270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D" sz="2344" kern="1200">
                <a:solidFill>
                  <a:srgbClr val="FFFFFF"/>
                </a:solidFill>
                <a:latin typeface="Helvetica" pitchFamily="2" charset="0"/>
              </a:endParaRPr>
            </a:p>
          </p:txBody>
        </p:sp>
        <p:sp>
          <p:nvSpPr>
            <p:cNvPr id="61" name="Oval 60">
              <a:extLst>
                <a:ext uri="{FF2B5EF4-FFF2-40B4-BE49-F238E27FC236}">
                  <a16:creationId xmlns:a16="http://schemas.microsoft.com/office/drawing/2014/main" id="{51D29902-FE99-480C-AC40-0F5BD34E50C4}"/>
                </a:ext>
              </a:extLst>
            </p:cNvPr>
            <p:cNvSpPr/>
            <p:nvPr/>
          </p:nvSpPr>
          <p:spPr>
            <a:xfrm>
              <a:off x="8379943" y="2291338"/>
              <a:ext cx="756068" cy="756066"/>
            </a:xfrm>
            <a:prstGeom prst="ellipse">
              <a:avLst/>
            </a:prstGeom>
            <a:noFill/>
            <a:ln>
              <a:solidFill>
                <a:schemeClr val="accent1"/>
              </a:solidFill>
            </a:ln>
            <a:effectLst>
              <a:outerShdw blurRad="2413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9063" tIns="59531" rIns="119063" bIns="59531" numCol="1" spcCol="0" rtlCol="0" fromWordArt="0" anchor="ctr" anchorCtr="0" forceAA="0" compatLnSpc="1">
              <a:prstTxWarp prst="textNoShape">
                <a:avLst/>
              </a:prstTxWarp>
              <a:noAutofit/>
            </a:bodyPr>
            <a:lstStyle/>
            <a:p>
              <a:pPr algn="ctr" defTabSz="1190640" rtl="0">
                <a:defRPr/>
              </a:pPr>
              <a:endParaRPr lang="id-ID" sz="2604" kern="1200">
                <a:solidFill>
                  <a:srgbClr val="FFFFFF"/>
                </a:solidFill>
                <a:latin typeface="Helvetica" pitchFamily="2" charset="0"/>
                <a:ea typeface="Open Sans" panose="020B0606030504020204" pitchFamily="34" charset="0"/>
                <a:cs typeface="Open Sans" panose="020B0606030504020204" pitchFamily="34" charset="0"/>
              </a:endParaRPr>
            </a:p>
          </p:txBody>
        </p:sp>
        <p:sp>
          <p:nvSpPr>
            <p:cNvPr id="62" name="Object6">
              <a:extLst>
                <a:ext uri="{FF2B5EF4-FFF2-40B4-BE49-F238E27FC236}">
                  <a16:creationId xmlns:a16="http://schemas.microsoft.com/office/drawing/2014/main" id="{B04A483A-ECAE-4508-A3D1-31E25C0C798C}"/>
                </a:ext>
              </a:extLst>
            </p:cNvPr>
            <p:cNvSpPr/>
            <p:nvPr/>
          </p:nvSpPr>
          <p:spPr>
            <a:xfrm>
              <a:off x="8379941" y="3117253"/>
              <a:ext cx="2883445" cy="311150"/>
            </a:xfrm>
            <a:prstGeom prst="rect">
              <a:avLst/>
            </a:prstGeom>
            <a:noFill/>
            <a:ln/>
          </p:spPr>
          <p:txBody>
            <a:bodyPr wrap="square" lIns="0" tIns="0" rIns="0" bIns="0" rtlCol="0" anchor="t"/>
            <a:lstStyle/>
            <a:p>
              <a:pPr algn="l" defTabSz="1190640" rtl="0">
                <a:lnSpc>
                  <a:spcPts val="3164"/>
                </a:lnSpc>
                <a:defRPr/>
              </a:pPr>
              <a:r>
                <a:rPr lang="en-US" sz="2083" b="1" kern="1200">
                  <a:solidFill>
                    <a:schemeClr val="tx1">
                      <a:lumMod val="75000"/>
                      <a:lumOff val="25000"/>
                    </a:schemeClr>
                  </a:solidFill>
                  <a:latin typeface="Helvetica" pitchFamily="2" charset="0"/>
                  <a:ea typeface="+mn-ea"/>
                  <a:cs typeface="+mn-cs"/>
                </a:rPr>
                <a:t>Complex to operationalize</a:t>
              </a:r>
            </a:p>
          </p:txBody>
        </p:sp>
        <p:sp>
          <p:nvSpPr>
            <p:cNvPr id="81" name="Object21">
              <a:extLst>
                <a:ext uri="{FF2B5EF4-FFF2-40B4-BE49-F238E27FC236}">
                  <a16:creationId xmlns:a16="http://schemas.microsoft.com/office/drawing/2014/main" id="{E9646569-554C-419B-92D1-32D402924E38}"/>
                </a:ext>
              </a:extLst>
            </p:cNvPr>
            <p:cNvSpPr/>
            <p:nvPr/>
          </p:nvSpPr>
          <p:spPr>
            <a:xfrm>
              <a:off x="8419319" y="3673206"/>
              <a:ext cx="2878679" cy="184150"/>
            </a:xfrm>
            <a:prstGeom prst="rect">
              <a:avLst/>
            </a:prstGeom>
            <a:noFill/>
            <a:ln/>
          </p:spPr>
          <p:txBody>
            <a:bodyPr wrap="square" lIns="0" tIns="0" rIns="0" bIns="0" rtlCol="0" anchor="t"/>
            <a:lstStyle/>
            <a:p>
              <a:pPr algn="l" defTabSz="396900" rtl="0">
                <a:defRPr/>
              </a:pPr>
              <a:r>
                <a:rPr lang="en-US" sz="1563" b="1">
                  <a:solidFill>
                    <a:schemeClr val="tx1">
                      <a:lumMod val="75000"/>
                      <a:lumOff val="25000"/>
                    </a:schemeClr>
                  </a:solidFill>
                  <a:latin typeface="Helvetica"/>
                </a:rPr>
                <a:t>Lack of visibility</a:t>
              </a:r>
            </a:p>
            <a:p>
              <a:pPr defTabSz="396900">
                <a:defRPr/>
              </a:pPr>
              <a:r>
                <a:rPr lang="en-US" sz="1563" spc="-65">
                  <a:solidFill>
                    <a:schemeClr val="tx1">
                      <a:lumMod val="75000"/>
                      <a:lumOff val="25000"/>
                    </a:schemeClr>
                  </a:solidFill>
                  <a:latin typeface="Helvetica" pitchFamily="2" charset="0"/>
                  <a:ea typeface="Avenir Next Medium" pitchFamily="34" charset="-122"/>
                  <a:cs typeface="Helvetica"/>
                </a:rPr>
                <a:t>No complete picture of the cloud environment</a:t>
              </a:r>
              <a:endParaRPr lang="en-US" sz="1563">
                <a:solidFill>
                  <a:schemeClr val="tx1">
                    <a:lumMod val="75000"/>
                    <a:lumOff val="25000"/>
                  </a:schemeClr>
                </a:solidFill>
                <a:latin typeface="Helvetica" pitchFamily="2" charset="0"/>
                <a:cs typeface="Helvetica"/>
              </a:endParaRPr>
            </a:p>
            <a:p>
              <a:pPr algn="l" defTabSz="396900" rtl="0">
                <a:defRPr/>
              </a:pPr>
              <a:endParaRPr lang="en-US" sz="1563" b="1" spc="-65">
                <a:solidFill>
                  <a:schemeClr val="tx1">
                    <a:lumMod val="75000"/>
                    <a:lumOff val="25000"/>
                  </a:schemeClr>
                </a:solidFill>
                <a:latin typeface="Helvetica" pitchFamily="2" charset="0"/>
                <a:ea typeface="+mn-ea"/>
                <a:cs typeface="+mn-cs"/>
              </a:endParaRPr>
            </a:p>
          </p:txBody>
        </p:sp>
        <p:sp>
          <p:nvSpPr>
            <p:cNvPr id="82" name="Object22">
              <a:extLst>
                <a:ext uri="{FF2B5EF4-FFF2-40B4-BE49-F238E27FC236}">
                  <a16:creationId xmlns:a16="http://schemas.microsoft.com/office/drawing/2014/main" id="{9DB20475-77CB-4B6E-A02C-EC6F40A772D8}"/>
                </a:ext>
              </a:extLst>
            </p:cNvPr>
            <p:cNvSpPr/>
            <p:nvPr/>
          </p:nvSpPr>
          <p:spPr>
            <a:xfrm>
              <a:off x="8419320" y="3861103"/>
              <a:ext cx="1753778" cy="485099"/>
            </a:xfrm>
            <a:prstGeom prst="rect">
              <a:avLst/>
            </a:prstGeom>
            <a:noFill/>
            <a:ln/>
          </p:spPr>
          <p:txBody>
            <a:bodyPr wrap="square" lIns="0" tIns="0" rIns="0" bIns="0" rtlCol="0" anchor="t"/>
            <a:lstStyle/>
            <a:p>
              <a:pPr algn="l" defTabSz="396900" rtl="0">
                <a:lnSpc>
                  <a:spcPts val="1878"/>
                </a:lnSpc>
                <a:defRPr/>
              </a:pPr>
              <a:endParaRPr lang="en-US" sz="1563" kern="1200">
                <a:solidFill>
                  <a:prstClr val="black"/>
                </a:solidFill>
                <a:latin typeface="Helvetica" pitchFamily="2" charset="0"/>
                <a:ea typeface="+mn-ea"/>
                <a:cs typeface="Helvetica"/>
              </a:endParaRPr>
            </a:p>
          </p:txBody>
        </p:sp>
        <p:sp>
          <p:nvSpPr>
            <p:cNvPr id="75" name="Object21">
              <a:extLst>
                <a:ext uri="{FF2B5EF4-FFF2-40B4-BE49-F238E27FC236}">
                  <a16:creationId xmlns:a16="http://schemas.microsoft.com/office/drawing/2014/main" id="{77D59C65-2BCA-4690-A8DF-FFFFC226D400}"/>
                </a:ext>
              </a:extLst>
            </p:cNvPr>
            <p:cNvSpPr/>
            <p:nvPr/>
          </p:nvSpPr>
          <p:spPr>
            <a:xfrm>
              <a:off x="8419319" y="4271772"/>
              <a:ext cx="2954879" cy="184150"/>
            </a:xfrm>
            <a:prstGeom prst="rect">
              <a:avLst/>
            </a:prstGeom>
            <a:noFill/>
            <a:ln/>
          </p:spPr>
          <p:txBody>
            <a:bodyPr wrap="square" lIns="0" tIns="0" rIns="0" bIns="0" rtlCol="0" anchor="t"/>
            <a:lstStyle/>
            <a:p>
              <a:pPr algn="l" defTabSz="396900" rtl="0">
                <a:defRPr/>
              </a:pPr>
              <a:r>
                <a:rPr lang="en-US" sz="1563" b="1">
                  <a:solidFill>
                    <a:schemeClr val="tx1">
                      <a:lumMod val="75000"/>
                      <a:lumOff val="25000"/>
                    </a:schemeClr>
                  </a:solidFill>
                  <a:latin typeface="Helvetica"/>
                </a:rPr>
                <a:t>Complex suite of tools</a:t>
              </a:r>
            </a:p>
            <a:p>
              <a:pPr defTabSz="396900">
                <a:defRPr/>
              </a:pPr>
              <a:r>
                <a:rPr lang="en-US" sz="1563" spc="-65">
                  <a:solidFill>
                    <a:schemeClr val="tx1">
                      <a:lumMod val="75000"/>
                      <a:lumOff val="25000"/>
                    </a:schemeClr>
                  </a:solidFill>
                  <a:latin typeface="Helvetica" pitchFamily="2" charset="0"/>
                  <a:ea typeface="Avenir Next Medium" pitchFamily="34" charset="-122"/>
                  <a:cs typeface="Helvetica"/>
                </a:rPr>
                <a:t>Fragmented across 5+ tools, agents &amp; sidecars</a:t>
              </a:r>
              <a:endParaRPr lang="en-US" sz="1563">
                <a:solidFill>
                  <a:schemeClr val="tx1">
                    <a:lumMod val="75000"/>
                    <a:lumOff val="25000"/>
                  </a:schemeClr>
                </a:solidFill>
                <a:latin typeface="Helvetica" pitchFamily="2" charset="0"/>
                <a:cs typeface="Helvetica"/>
              </a:endParaRPr>
            </a:p>
            <a:p>
              <a:pPr algn="l" defTabSz="396900" rtl="0">
                <a:defRPr/>
              </a:pPr>
              <a:endParaRPr lang="en-US" sz="1563" b="1" spc="-65">
                <a:solidFill>
                  <a:schemeClr val="tx1">
                    <a:lumMod val="75000"/>
                    <a:lumOff val="25000"/>
                  </a:schemeClr>
                </a:solidFill>
                <a:latin typeface="Helvetica" pitchFamily="2" charset="0"/>
                <a:ea typeface="+mn-ea"/>
                <a:cs typeface="+mn-cs"/>
              </a:endParaRPr>
            </a:p>
          </p:txBody>
        </p:sp>
        <p:sp>
          <p:nvSpPr>
            <p:cNvPr id="76" name="Object22">
              <a:extLst>
                <a:ext uri="{FF2B5EF4-FFF2-40B4-BE49-F238E27FC236}">
                  <a16:creationId xmlns:a16="http://schemas.microsoft.com/office/drawing/2014/main" id="{BCA13DDE-FB4D-471B-AA6F-98597A00025D}"/>
                </a:ext>
              </a:extLst>
            </p:cNvPr>
            <p:cNvSpPr/>
            <p:nvPr/>
          </p:nvSpPr>
          <p:spPr>
            <a:xfrm>
              <a:off x="8419319" y="4702860"/>
              <a:ext cx="2184505" cy="485099"/>
            </a:xfrm>
            <a:prstGeom prst="rect">
              <a:avLst/>
            </a:prstGeom>
            <a:noFill/>
            <a:ln/>
          </p:spPr>
          <p:txBody>
            <a:bodyPr wrap="square" lIns="0" tIns="0" rIns="0" bIns="0" rtlCol="0" anchor="t"/>
            <a:lstStyle/>
            <a:p>
              <a:pPr algn="l" defTabSz="396900" rtl="0">
                <a:lnSpc>
                  <a:spcPts val="1878"/>
                </a:lnSpc>
                <a:defRPr/>
              </a:pPr>
              <a:endParaRPr lang="en-US" sz="1563" kern="1200">
                <a:solidFill>
                  <a:prstClr val="black"/>
                </a:solidFill>
                <a:latin typeface="Helvetica" pitchFamily="2" charset="0"/>
                <a:ea typeface="+mn-ea"/>
                <a:cs typeface="Helvetica"/>
              </a:endParaRPr>
            </a:p>
          </p:txBody>
        </p:sp>
        <p:sp>
          <p:nvSpPr>
            <p:cNvPr id="71" name="Object21">
              <a:extLst>
                <a:ext uri="{FF2B5EF4-FFF2-40B4-BE49-F238E27FC236}">
                  <a16:creationId xmlns:a16="http://schemas.microsoft.com/office/drawing/2014/main" id="{3D2A76E9-9067-4142-9716-1151FD5988CB}"/>
                </a:ext>
              </a:extLst>
            </p:cNvPr>
            <p:cNvSpPr/>
            <p:nvPr/>
          </p:nvSpPr>
          <p:spPr>
            <a:xfrm>
              <a:off x="8419319" y="4875291"/>
              <a:ext cx="2694529" cy="184150"/>
            </a:xfrm>
            <a:prstGeom prst="rect">
              <a:avLst/>
            </a:prstGeom>
            <a:noFill/>
            <a:ln/>
          </p:spPr>
          <p:txBody>
            <a:bodyPr wrap="square" lIns="0" tIns="0" rIns="0" bIns="0" rtlCol="0" anchor="t"/>
            <a:lstStyle/>
            <a:p>
              <a:pPr algn="l" defTabSz="396900" rtl="0">
                <a:defRPr/>
              </a:pPr>
              <a:r>
                <a:rPr lang="en-US" sz="1563" b="1">
                  <a:solidFill>
                    <a:schemeClr val="tx1">
                      <a:lumMod val="75000"/>
                      <a:lumOff val="25000"/>
                    </a:schemeClr>
                  </a:solidFill>
                  <a:latin typeface="Helvetica"/>
                </a:rPr>
                <a:t>Lengthy time to resolve</a:t>
              </a:r>
            </a:p>
            <a:p>
              <a:pPr defTabSz="396900">
                <a:defRPr/>
              </a:pPr>
              <a:r>
                <a:rPr lang="en-US" sz="1563" spc="-65">
                  <a:solidFill>
                    <a:schemeClr val="tx1">
                      <a:lumMod val="75000"/>
                      <a:lumOff val="25000"/>
                    </a:schemeClr>
                  </a:solidFill>
                  <a:latin typeface="Helvetica" pitchFamily="2" charset="0"/>
                  <a:ea typeface="Avenir Next Medium" pitchFamily="34" charset="-122"/>
                  <a:cs typeface="Helvetica"/>
                </a:rPr>
                <a:t>Development, DevOps, business units</a:t>
              </a:r>
              <a:endParaRPr lang="en-US" sz="1563">
                <a:solidFill>
                  <a:schemeClr val="tx1">
                    <a:lumMod val="75000"/>
                    <a:lumOff val="25000"/>
                  </a:schemeClr>
                </a:solidFill>
                <a:latin typeface="Helvetica" pitchFamily="2" charset="0"/>
                <a:cs typeface="Helvetica"/>
              </a:endParaRPr>
            </a:p>
            <a:p>
              <a:pPr algn="l" defTabSz="396900" rtl="0">
                <a:defRPr/>
              </a:pPr>
              <a:endParaRPr lang="en-US" sz="1563" b="1" spc="-65">
                <a:solidFill>
                  <a:schemeClr val="tx1">
                    <a:lumMod val="75000"/>
                    <a:lumOff val="25000"/>
                  </a:schemeClr>
                </a:solidFill>
                <a:latin typeface="Helvetica" pitchFamily="2" charset="0"/>
                <a:ea typeface="+mn-ea"/>
                <a:cs typeface="+mn-cs"/>
              </a:endParaRPr>
            </a:p>
          </p:txBody>
        </p:sp>
        <p:sp>
          <p:nvSpPr>
            <p:cNvPr id="72" name="Object22">
              <a:extLst>
                <a:ext uri="{FF2B5EF4-FFF2-40B4-BE49-F238E27FC236}">
                  <a16:creationId xmlns:a16="http://schemas.microsoft.com/office/drawing/2014/main" id="{43FD012F-642E-46ED-8DE9-26C37E14EE1D}"/>
                </a:ext>
              </a:extLst>
            </p:cNvPr>
            <p:cNvSpPr/>
            <p:nvPr/>
          </p:nvSpPr>
          <p:spPr>
            <a:xfrm>
              <a:off x="8419319" y="5586000"/>
              <a:ext cx="2184505" cy="485099"/>
            </a:xfrm>
            <a:prstGeom prst="rect">
              <a:avLst/>
            </a:prstGeom>
            <a:noFill/>
            <a:ln/>
          </p:spPr>
          <p:txBody>
            <a:bodyPr wrap="square" lIns="0" tIns="0" rIns="0" bIns="0" rtlCol="0" anchor="t"/>
            <a:lstStyle/>
            <a:p>
              <a:pPr algn="l" defTabSz="396900" rtl="0">
                <a:lnSpc>
                  <a:spcPts val="1878"/>
                </a:lnSpc>
                <a:defRPr/>
              </a:pPr>
              <a:endParaRPr lang="en-US" sz="1563" kern="1200">
                <a:solidFill>
                  <a:prstClr val="black"/>
                </a:solidFill>
                <a:latin typeface="Helvetica" pitchFamily="2" charset="0"/>
                <a:ea typeface="+mn-ea"/>
                <a:cs typeface="Helvetica"/>
              </a:endParaRPr>
            </a:p>
          </p:txBody>
        </p:sp>
        <p:pic>
          <p:nvPicPr>
            <p:cNvPr id="69" name="Graphic 68">
              <a:extLst>
                <a:ext uri="{FF2B5EF4-FFF2-40B4-BE49-F238E27FC236}">
                  <a16:creationId xmlns:a16="http://schemas.microsoft.com/office/drawing/2014/main" id="{00CF090B-D36B-45B5-AA38-9C54E0DD2E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88381" y="2507147"/>
              <a:ext cx="339192" cy="339190"/>
            </a:xfrm>
            <a:prstGeom prst="rect">
              <a:avLst/>
            </a:prstGeom>
          </p:spPr>
        </p:pic>
        <p:cxnSp>
          <p:nvCxnSpPr>
            <p:cNvPr id="70" name="Straight Connector 69">
              <a:extLst>
                <a:ext uri="{FF2B5EF4-FFF2-40B4-BE49-F238E27FC236}">
                  <a16:creationId xmlns:a16="http://schemas.microsoft.com/office/drawing/2014/main" id="{123DD527-56C6-497B-9360-FDDF24E2A24F}"/>
                </a:ext>
              </a:extLst>
            </p:cNvPr>
            <p:cNvCxnSpPr>
              <a:cxnSpLocks/>
            </p:cNvCxnSpPr>
            <p:nvPr/>
          </p:nvCxnSpPr>
          <p:spPr>
            <a:xfrm>
              <a:off x="8430525" y="3522084"/>
              <a:ext cx="3157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399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34" y="0"/>
            <a:ext cx="15876269" cy="71120"/>
          </a:xfrm>
          <a:custGeom>
            <a:avLst/>
            <a:gdLst/>
            <a:ahLst/>
            <a:cxnLst/>
            <a:rect l="l" t="t" r="r" b="b"/>
            <a:pathLst>
              <a:path w="15876269" h="71120">
                <a:moveTo>
                  <a:pt x="15875897" y="0"/>
                </a:moveTo>
                <a:lnTo>
                  <a:pt x="0" y="0"/>
                </a:lnTo>
                <a:lnTo>
                  <a:pt x="0" y="70812"/>
                </a:lnTo>
                <a:lnTo>
                  <a:pt x="15875897" y="70812"/>
                </a:lnTo>
                <a:lnTo>
                  <a:pt x="15875897" y="0"/>
                </a:lnTo>
                <a:close/>
              </a:path>
            </a:pathLst>
          </a:custGeom>
          <a:solidFill>
            <a:srgbClr val="005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3" name="Picture 12">
            <a:extLst>
              <a:ext uri="{FF2B5EF4-FFF2-40B4-BE49-F238E27FC236}">
                <a16:creationId xmlns:a16="http://schemas.microsoft.com/office/drawing/2014/main" id="{9CE41565-6D4A-2ED4-7736-29B1E21CFA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38592" y="8400552"/>
            <a:ext cx="427355" cy="204841"/>
          </a:xfrm>
          <a:prstGeom prst="rect">
            <a:avLst/>
          </a:prstGeom>
        </p:spPr>
      </p:pic>
      <p:sp>
        <p:nvSpPr>
          <p:cNvPr id="4" name="TextBox 3">
            <a:extLst>
              <a:ext uri="{FF2B5EF4-FFF2-40B4-BE49-F238E27FC236}">
                <a16:creationId xmlns:a16="http://schemas.microsoft.com/office/drawing/2014/main" id="{C9BA3EDF-199B-F0AD-487E-1A7FC3D6B262}"/>
              </a:ext>
            </a:extLst>
          </p:cNvPr>
          <p:cNvSpPr txBox="1"/>
          <p:nvPr/>
        </p:nvSpPr>
        <p:spPr>
          <a:xfrm>
            <a:off x="330454" y="447575"/>
            <a:ext cx="14615857" cy="830997"/>
          </a:xfrm>
          <a:prstGeom prst="rect">
            <a:avLst/>
          </a:prstGeom>
          <a:noFill/>
        </p:spPr>
        <p:txBody>
          <a:bodyPr wrap="square" lIns="91440" tIns="45720" rIns="91440" bIns="45720" rtlCol="0" anchor="t">
            <a:spAutoFit/>
          </a:bodyPr>
          <a:lstStyle/>
          <a:p>
            <a:pPr algn="l"/>
            <a:r>
              <a:rPr lang="en-IN" sz="4800" dirty="0">
                <a:solidFill>
                  <a:srgbClr val="25242F"/>
                </a:solidFill>
                <a:effectLst/>
                <a:latin typeface="DM Sans"/>
              </a:rPr>
              <a:t>The time to </a:t>
            </a:r>
            <a:r>
              <a:rPr lang="en-IN" sz="4800" dirty="0">
                <a:solidFill>
                  <a:srgbClr val="25242F"/>
                </a:solidFill>
                <a:latin typeface="DM Sans"/>
              </a:rPr>
              <a:t>scale</a:t>
            </a:r>
            <a:r>
              <a:rPr lang="en-IN" sz="4800" dirty="0">
                <a:solidFill>
                  <a:srgbClr val="25242F"/>
                </a:solidFill>
                <a:effectLst/>
                <a:latin typeface="DM Sans"/>
              </a:rPr>
              <a:t> your cloud security </a:t>
            </a:r>
            <a:r>
              <a:rPr lang="en-IN" sz="4800" dirty="0">
                <a:solidFill>
                  <a:srgbClr val="25242F"/>
                </a:solidFill>
                <a:latin typeface="DM Sans"/>
              </a:rPr>
              <a:t>model is</a:t>
            </a:r>
            <a:r>
              <a:rPr lang="en-IN" sz="4800" dirty="0">
                <a:solidFill>
                  <a:srgbClr val="25242F"/>
                </a:solidFill>
                <a:effectLst/>
                <a:latin typeface="DM Sans"/>
              </a:rPr>
              <a:t> now</a:t>
            </a:r>
            <a:endParaRPr lang="en-US" sz="4800" dirty="0">
              <a:solidFill>
                <a:srgbClr val="25242F"/>
              </a:solidFill>
              <a:latin typeface="DM Sans"/>
            </a:endParaRPr>
          </a:p>
        </p:txBody>
      </p:sp>
      <p:pic>
        <p:nvPicPr>
          <p:cNvPr id="7" name="Picture 6" descr="A screenshot of a computer&#10;&#10;Description automatically generated with medium confidence">
            <a:extLst>
              <a:ext uri="{FF2B5EF4-FFF2-40B4-BE49-F238E27FC236}">
                <a16:creationId xmlns:a16="http://schemas.microsoft.com/office/drawing/2014/main" id="{6ED3683B-EDEA-7CB2-C127-40808C16D6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946"/>
          <a:stretch/>
        </p:blipFill>
        <p:spPr>
          <a:xfrm>
            <a:off x="1390649" y="2486025"/>
            <a:ext cx="13225207" cy="4832136"/>
          </a:xfrm>
          <a:prstGeom prst="rect">
            <a:avLst/>
          </a:prstGeom>
        </p:spPr>
      </p:pic>
      <p:sp>
        <p:nvSpPr>
          <p:cNvPr id="2" name="TextBox 1">
            <a:extLst>
              <a:ext uri="{FF2B5EF4-FFF2-40B4-BE49-F238E27FC236}">
                <a16:creationId xmlns:a16="http://schemas.microsoft.com/office/drawing/2014/main" id="{3536E0D7-1AA2-2B51-63D3-0E04FAAB18BC}"/>
              </a:ext>
            </a:extLst>
          </p:cNvPr>
          <p:cNvSpPr txBox="1"/>
          <p:nvPr/>
        </p:nvSpPr>
        <p:spPr>
          <a:xfrm>
            <a:off x="1390648" y="7389281"/>
            <a:ext cx="10917175" cy="792909"/>
          </a:xfrm>
          <a:prstGeom prst="rect">
            <a:avLst/>
          </a:prstGeom>
          <a:solidFill>
            <a:schemeClr val="bg1"/>
          </a:solidFill>
        </p:spPr>
        <p:txBody>
          <a:bodyPr wrap="square" rtlCol="0">
            <a:spAutoFit/>
          </a:bodyPr>
          <a:lstStyle/>
          <a:p>
            <a:pPr algn="l">
              <a:lnSpc>
                <a:spcPct val="120000"/>
              </a:lnSpc>
            </a:pPr>
            <a:r>
              <a:rPr lang="en-US" sz="4000" dirty="0">
                <a:solidFill>
                  <a:schemeClr val="tx1">
                    <a:lumMod val="85000"/>
                    <a:lumOff val="15000"/>
                  </a:schemeClr>
                </a:solidFill>
                <a:latin typeface="DM Sans" pitchFamily="2" charset="77"/>
                <a:ea typeface="Bookerly Display" panose="02020602060705030203" pitchFamily="18" charset="77"/>
                <a:cs typeface="Bookerly Display" panose="02020602060705030203" pitchFamily="18" charset="77"/>
              </a:rPr>
              <a:t>We can’t keep doing the same thing.</a:t>
            </a:r>
          </a:p>
        </p:txBody>
      </p:sp>
    </p:spTree>
    <p:extLst>
      <p:ext uri="{BB962C8B-B14F-4D97-AF65-F5344CB8AC3E}">
        <p14:creationId xmlns:p14="http://schemas.microsoft.com/office/powerpoint/2010/main" val="128054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a:extLst>
              <a:ext uri="{FF2B5EF4-FFF2-40B4-BE49-F238E27FC236}">
                <a16:creationId xmlns:a16="http://schemas.microsoft.com/office/drawing/2014/main" id="{6F19DE48-7BBB-027D-5540-C18E9D0E7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38592" y="8400552"/>
            <a:ext cx="427355" cy="204841"/>
          </a:xfrm>
          <a:prstGeom prst="rect">
            <a:avLst/>
          </a:prstGeom>
        </p:spPr>
      </p:pic>
      <p:sp>
        <p:nvSpPr>
          <p:cNvPr id="2" name="TextBox 1">
            <a:extLst>
              <a:ext uri="{FF2B5EF4-FFF2-40B4-BE49-F238E27FC236}">
                <a16:creationId xmlns:a16="http://schemas.microsoft.com/office/drawing/2014/main" id="{BBD46A17-189F-994B-93A5-859A7C908CE5}"/>
              </a:ext>
            </a:extLst>
          </p:cNvPr>
          <p:cNvSpPr txBox="1"/>
          <p:nvPr/>
        </p:nvSpPr>
        <p:spPr>
          <a:xfrm>
            <a:off x="3882265" y="3351274"/>
            <a:ext cx="8110471" cy="1477328"/>
          </a:xfrm>
          <a:prstGeom prst="rect">
            <a:avLst/>
          </a:prstGeom>
          <a:noFill/>
        </p:spPr>
        <p:txBody>
          <a:bodyPr wrap="square" lIns="0" tIns="0" rIns="0" bIns="0" rtlCol="0" anchor="ctr">
            <a:spAutoFit/>
          </a:bodyPr>
          <a:lstStyle/>
          <a:p>
            <a:pPr algn="ctr"/>
            <a:r>
              <a:rPr lang="en-IN" sz="4800">
                <a:solidFill>
                  <a:schemeClr val="bg1"/>
                </a:solidFill>
                <a:effectLst/>
                <a:latin typeface="DM Sans" pitchFamily="2" charset="77"/>
              </a:rPr>
              <a:t>Cloud security needs</a:t>
            </a:r>
            <a:br>
              <a:rPr lang="en-IN" sz="4800">
                <a:solidFill>
                  <a:schemeClr val="bg1"/>
                </a:solidFill>
                <a:effectLst/>
                <a:latin typeface="DM Sans" pitchFamily="2" charset="77"/>
              </a:rPr>
            </a:br>
            <a:r>
              <a:rPr lang="en-IN" sz="4800">
                <a:solidFill>
                  <a:schemeClr val="bg1"/>
                </a:solidFill>
                <a:effectLst/>
                <a:latin typeface="DM Sans" pitchFamily="2" charset="77"/>
              </a:rPr>
              <a:t>a new operating model</a:t>
            </a:r>
            <a:endParaRPr lang="en-US" sz="4800">
              <a:solidFill>
                <a:schemeClr val="bg1"/>
              </a:solidFill>
              <a:latin typeface="DM Sans" pitchFamily="2" charset="77"/>
            </a:endParaRPr>
          </a:p>
        </p:txBody>
      </p:sp>
    </p:spTree>
    <p:extLst>
      <p:ext uri="{BB962C8B-B14F-4D97-AF65-F5344CB8AC3E}">
        <p14:creationId xmlns:p14="http://schemas.microsoft.com/office/powerpoint/2010/main" val="420019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bject 3">
            <a:extLst>
              <a:ext uri="{FF2B5EF4-FFF2-40B4-BE49-F238E27FC236}">
                <a16:creationId xmlns:a16="http://schemas.microsoft.com/office/drawing/2014/main" id="{DA923606-E582-1F12-610E-18F4779872FA}"/>
              </a:ext>
            </a:extLst>
          </p:cNvPr>
          <p:cNvSpPr/>
          <p:nvPr/>
        </p:nvSpPr>
        <p:spPr>
          <a:xfrm>
            <a:off x="0" y="0"/>
            <a:ext cx="4602016" cy="8930640"/>
          </a:xfrm>
          <a:custGeom>
            <a:avLst/>
            <a:gdLst/>
            <a:ahLst/>
            <a:cxnLst/>
            <a:rect l="l" t="t" r="r" b="b"/>
            <a:pathLst>
              <a:path w="4110990" h="8930640">
                <a:moveTo>
                  <a:pt x="0" y="0"/>
                </a:moveTo>
                <a:lnTo>
                  <a:pt x="4110942" y="0"/>
                </a:lnTo>
                <a:lnTo>
                  <a:pt x="4110942" y="8930192"/>
                </a:lnTo>
                <a:lnTo>
                  <a:pt x="0" y="8930192"/>
                </a:lnTo>
                <a:lnTo>
                  <a:pt x="0" y="0"/>
                </a:lnTo>
                <a:close/>
              </a:path>
            </a:pathLst>
          </a:custGeom>
          <a:solidFill>
            <a:srgbClr val="0058EB"/>
          </a:solidFill>
        </p:spPr>
        <p:txBody>
          <a:bodyPr wrap="square" lIns="0" tIns="0" rIns="0" bIns="0" rtlCol="0"/>
          <a:lstStyle/>
          <a:p>
            <a:pPr algn="l" rtl="0"/>
            <a:endParaRPr/>
          </a:p>
        </p:txBody>
      </p:sp>
      <p:sp>
        <p:nvSpPr>
          <p:cNvPr id="4" name="TextBox 3">
            <a:extLst>
              <a:ext uri="{FF2B5EF4-FFF2-40B4-BE49-F238E27FC236}">
                <a16:creationId xmlns:a16="http://schemas.microsoft.com/office/drawing/2014/main" id="{C9BA3EDF-199B-F0AD-487E-1A7FC3D6B262}"/>
              </a:ext>
            </a:extLst>
          </p:cNvPr>
          <p:cNvSpPr txBox="1"/>
          <p:nvPr/>
        </p:nvSpPr>
        <p:spPr>
          <a:xfrm>
            <a:off x="546101" y="654833"/>
            <a:ext cx="3064364" cy="3804168"/>
          </a:xfrm>
          <a:prstGeom prst="rect">
            <a:avLst/>
          </a:prstGeom>
          <a:noFill/>
        </p:spPr>
        <p:txBody>
          <a:bodyPr wrap="square" lIns="91440" tIns="45720" rIns="91440" bIns="45720" rtlCol="0" anchor="t">
            <a:spAutoFit/>
          </a:bodyPr>
          <a:lstStyle/>
          <a:p>
            <a:pPr algn="l">
              <a:defRPr/>
            </a:pPr>
            <a:r>
              <a:rPr lang="en-US" sz="4800">
                <a:solidFill>
                  <a:schemeClr val="bg1"/>
                </a:solidFill>
                <a:latin typeface="DM Sans"/>
              </a:rPr>
              <a:t>Built </a:t>
            </a:r>
            <a:r>
              <a:rPr lang="en-IN" sz="4800">
                <a:solidFill>
                  <a:schemeClr val="bg1"/>
                </a:solidFill>
                <a:latin typeface="DM Sans"/>
              </a:rPr>
              <a:t>for the cloud: agility</a:t>
            </a:r>
            <a:r>
              <a:rPr lang="en-IN" sz="4800">
                <a:solidFill>
                  <a:schemeClr val="bg1"/>
                </a:solidFill>
                <a:effectLst/>
                <a:latin typeface="DM Sans"/>
              </a:rPr>
              <a:t> and self-service</a:t>
            </a:r>
            <a:endParaRPr kumimoji="0" lang="en-US" sz="4800" u="none" strike="noStrike" kern="0" cap="none" spc="0" normalizeH="0" baseline="0" noProof="0">
              <a:ln>
                <a:noFill/>
              </a:ln>
              <a:solidFill>
                <a:schemeClr val="bg1"/>
              </a:solidFill>
              <a:effectLst/>
              <a:uLnTx/>
              <a:uFillTx/>
              <a:latin typeface="DM Sans"/>
            </a:endParaRPr>
          </a:p>
        </p:txBody>
      </p:sp>
      <p:sp>
        <p:nvSpPr>
          <p:cNvPr id="9" name="Rounded Rectangle 8">
            <a:extLst>
              <a:ext uri="{FF2B5EF4-FFF2-40B4-BE49-F238E27FC236}">
                <a16:creationId xmlns:a16="http://schemas.microsoft.com/office/drawing/2014/main" id="{E63BAAAF-CCD3-FBF8-487B-00F8609A2847}"/>
              </a:ext>
            </a:extLst>
          </p:cNvPr>
          <p:cNvSpPr/>
          <p:nvPr/>
        </p:nvSpPr>
        <p:spPr>
          <a:xfrm>
            <a:off x="6699061" y="3023130"/>
            <a:ext cx="7169037" cy="977900"/>
          </a:xfrm>
          <a:prstGeom prst="roundRect">
            <a:avLst>
              <a:gd name="adj" fmla="val 8504"/>
            </a:avLst>
          </a:prstGeom>
          <a:solidFill>
            <a:srgbClr val="F5F8FF"/>
          </a:solidFill>
          <a:ln>
            <a:solidFill>
              <a:srgbClr val="01123F"/>
            </a:solidFill>
          </a:ln>
        </p:spPr>
        <p:txBody>
          <a:bodyPr wrap="square" lIns="0" tIns="0" rIns="0" bIns="0" rtlCol="0"/>
          <a:lstStyle/>
          <a:p>
            <a:pPr algn="r" rtl="1"/>
            <a:endParaRPr lang="en-US"/>
          </a:p>
        </p:txBody>
      </p:sp>
      <p:sp>
        <p:nvSpPr>
          <p:cNvPr id="10" name="TextBox 9">
            <a:extLst>
              <a:ext uri="{FF2B5EF4-FFF2-40B4-BE49-F238E27FC236}">
                <a16:creationId xmlns:a16="http://schemas.microsoft.com/office/drawing/2014/main" id="{7BFD5DCD-DA9B-D1E7-5576-8475CB28CA62}"/>
              </a:ext>
            </a:extLst>
          </p:cNvPr>
          <p:cNvSpPr txBox="1"/>
          <p:nvPr/>
        </p:nvSpPr>
        <p:spPr>
          <a:xfrm>
            <a:off x="7239802" y="3263404"/>
            <a:ext cx="6400780" cy="461665"/>
          </a:xfrm>
          <a:prstGeom prst="rect">
            <a:avLst/>
          </a:prstGeom>
          <a:noFill/>
        </p:spPr>
        <p:txBody>
          <a:bodyPr wrap="square" rtlCol="0">
            <a:spAutoFit/>
          </a:bodyPr>
          <a:lstStyle/>
          <a:p>
            <a:pPr algn="ctr"/>
            <a:r>
              <a:rPr lang="en-IN" sz="2400">
                <a:solidFill>
                  <a:srgbClr val="25242F"/>
                </a:solidFill>
                <a:effectLst/>
                <a:latin typeface="DM Sans" pitchFamily="2" charset="77"/>
              </a:rPr>
              <a:t>Security team: central visibility and control ​</a:t>
            </a:r>
            <a:endParaRPr lang="en-US" sz="2400">
              <a:solidFill>
                <a:srgbClr val="25242F"/>
              </a:solidFill>
              <a:latin typeface="DM Sans" pitchFamily="2" charset="77"/>
            </a:endParaRPr>
          </a:p>
        </p:txBody>
      </p:sp>
      <p:sp>
        <p:nvSpPr>
          <p:cNvPr id="11" name="Rounded Rectangle 10">
            <a:extLst>
              <a:ext uri="{FF2B5EF4-FFF2-40B4-BE49-F238E27FC236}">
                <a16:creationId xmlns:a16="http://schemas.microsoft.com/office/drawing/2014/main" id="{7C96A69B-87BD-D983-DA3A-2851F755770F}"/>
              </a:ext>
            </a:extLst>
          </p:cNvPr>
          <p:cNvSpPr/>
          <p:nvPr/>
        </p:nvSpPr>
        <p:spPr>
          <a:xfrm>
            <a:off x="6699061" y="4874533"/>
            <a:ext cx="7169037" cy="977900"/>
          </a:xfrm>
          <a:prstGeom prst="roundRect">
            <a:avLst>
              <a:gd name="adj" fmla="val 8504"/>
            </a:avLst>
          </a:prstGeom>
          <a:solidFill>
            <a:srgbClr val="F5F8FF"/>
          </a:solidFill>
          <a:ln>
            <a:solidFill>
              <a:srgbClr val="01123F"/>
            </a:solidFill>
          </a:ln>
        </p:spPr>
        <p:txBody>
          <a:bodyPr wrap="square" lIns="0" tIns="0" rIns="0" bIns="0" rtlCol="0"/>
          <a:lstStyle/>
          <a:p>
            <a:pPr algn="r" rtl="1"/>
            <a:endParaRPr lang="en-US"/>
          </a:p>
        </p:txBody>
      </p:sp>
      <p:sp>
        <p:nvSpPr>
          <p:cNvPr id="12" name="TextBox 11">
            <a:extLst>
              <a:ext uri="{FF2B5EF4-FFF2-40B4-BE49-F238E27FC236}">
                <a16:creationId xmlns:a16="http://schemas.microsoft.com/office/drawing/2014/main" id="{F159A95C-F7CF-5C27-322C-377CD87F4C21}"/>
              </a:ext>
            </a:extLst>
          </p:cNvPr>
          <p:cNvSpPr txBox="1"/>
          <p:nvPr/>
        </p:nvSpPr>
        <p:spPr>
          <a:xfrm>
            <a:off x="7900393" y="5143257"/>
            <a:ext cx="4766374" cy="461665"/>
          </a:xfrm>
          <a:prstGeom prst="rect">
            <a:avLst/>
          </a:prstGeom>
          <a:noFill/>
        </p:spPr>
        <p:txBody>
          <a:bodyPr wrap="square" lIns="91440" tIns="45720" rIns="91440" bIns="45720" rtlCol="0" anchor="t">
            <a:spAutoFit/>
          </a:bodyPr>
          <a:lstStyle/>
          <a:p>
            <a:pPr algn="ctr"/>
            <a:r>
              <a:rPr lang="en-IN" sz="2400">
                <a:solidFill>
                  <a:srgbClr val="25242F"/>
                </a:solidFill>
                <a:effectLst/>
                <a:latin typeface="DM Sans"/>
              </a:rPr>
              <a:t>Self-service</a:t>
            </a:r>
            <a:endParaRPr lang="en-US" sz="2400">
              <a:solidFill>
                <a:srgbClr val="25242F"/>
              </a:solidFill>
              <a:latin typeface="DM Sans"/>
            </a:endParaRPr>
          </a:p>
        </p:txBody>
      </p:sp>
      <p:sp>
        <p:nvSpPr>
          <p:cNvPr id="15" name="Rounded Rectangle 14">
            <a:extLst>
              <a:ext uri="{FF2B5EF4-FFF2-40B4-BE49-F238E27FC236}">
                <a16:creationId xmlns:a16="http://schemas.microsoft.com/office/drawing/2014/main" id="{401102A0-0254-05F5-69D4-FB509FEB0911}"/>
              </a:ext>
            </a:extLst>
          </p:cNvPr>
          <p:cNvSpPr/>
          <p:nvPr/>
        </p:nvSpPr>
        <p:spPr>
          <a:xfrm>
            <a:off x="6699061" y="6065630"/>
            <a:ext cx="2312036" cy="977900"/>
          </a:xfrm>
          <a:prstGeom prst="roundRect">
            <a:avLst>
              <a:gd name="adj" fmla="val 8504"/>
            </a:avLst>
          </a:prstGeom>
          <a:solidFill>
            <a:srgbClr val="F5F8FF"/>
          </a:solidFill>
          <a:ln>
            <a:solidFill>
              <a:srgbClr val="01123F"/>
            </a:solidFill>
          </a:ln>
        </p:spPr>
        <p:txBody>
          <a:bodyPr wrap="square" lIns="0" tIns="0" rIns="0" bIns="0" rtlCol="0"/>
          <a:lstStyle/>
          <a:p>
            <a:pPr algn="r" rtl="1"/>
            <a:endParaRPr lang="en-US"/>
          </a:p>
        </p:txBody>
      </p:sp>
      <p:sp>
        <p:nvSpPr>
          <p:cNvPr id="18" name="TextBox 17">
            <a:extLst>
              <a:ext uri="{FF2B5EF4-FFF2-40B4-BE49-F238E27FC236}">
                <a16:creationId xmlns:a16="http://schemas.microsoft.com/office/drawing/2014/main" id="{B7D02CC2-42A8-9F33-772E-1E232F3E84A4}"/>
              </a:ext>
            </a:extLst>
          </p:cNvPr>
          <p:cNvSpPr txBox="1"/>
          <p:nvPr/>
        </p:nvSpPr>
        <p:spPr>
          <a:xfrm>
            <a:off x="6757731" y="6304911"/>
            <a:ext cx="2288779" cy="507832"/>
          </a:xfrm>
          <a:prstGeom prst="rect">
            <a:avLst/>
          </a:prstGeom>
          <a:noFill/>
        </p:spPr>
        <p:txBody>
          <a:bodyPr wrap="square" rtlCol="0">
            <a:spAutoFit/>
          </a:bodyPr>
          <a:lstStyle/>
          <a:p>
            <a:pPr algn="ctr"/>
            <a:r>
              <a:rPr lang="en-IN" sz="2400">
                <a:solidFill>
                  <a:srgbClr val="25242F"/>
                </a:solidFill>
                <a:effectLst/>
                <a:latin typeface="DM Sans" pitchFamily="2" charset="77"/>
              </a:rPr>
              <a:t>Dev team a</a:t>
            </a:r>
            <a:endParaRPr lang="en-US" sz="2400">
              <a:solidFill>
                <a:srgbClr val="25242F"/>
              </a:solidFill>
              <a:latin typeface="DM Sans" pitchFamily="2" charset="77"/>
            </a:endParaRPr>
          </a:p>
        </p:txBody>
      </p:sp>
      <p:sp>
        <p:nvSpPr>
          <p:cNvPr id="19" name="Rounded Rectangle 18">
            <a:extLst>
              <a:ext uri="{FF2B5EF4-FFF2-40B4-BE49-F238E27FC236}">
                <a16:creationId xmlns:a16="http://schemas.microsoft.com/office/drawing/2014/main" id="{520B3322-62C4-C59C-8424-99944DDF54BA}"/>
              </a:ext>
            </a:extLst>
          </p:cNvPr>
          <p:cNvSpPr/>
          <p:nvPr/>
        </p:nvSpPr>
        <p:spPr>
          <a:xfrm>
            <a:off x="9126631" y="6075118"/>
            <a:ext cx="2312036" cy="977900"/>
          </a:xfrm>
          <a:prstGeom prst="roundRect">
            <a:avLst>
              <a:gd name="adj" fmla="val 8504"/>
            </a:avLst>
          </a:prstGeom>
          <a:solidFill>
            <a:srgbClr val="F5F8FF"/>
          </a:solidFill>
          <a:ln>
            <a:solidFill>
              <a:srgbClr val="01123F"/>
            </a:solidFill>
          </a:ln>
        </p:spPr>
        <p:txBody>
          <a:bodyPr wrap="square" lIns="0" tIns="0" rIns="0" bIns="0" rtlCol="0"/>
          <a:lstStyle/>
          <a:p>
            <a:pPr algn="l" rtl="0"/>
            <a:endParaRPr lang="en-US"/>
          </a:p>
        </p:txBody>
      </p:sp>
      <p:sp>
        <p:nvSpPr>
          <p:cNvPr id="20" name="Rounded Rectangle 19">
            <a:extLst>
              <a:ext uri="{FF2B5EF4-FFF2-40B4-BE49-F238E27FC236}">
                <a16:creationId xmlns:a16="http://schemas.microsoft.com/office/drawing/2014/main" id="{23B323F6-E252-0F2E-FACB-05FF300E942B}"/>
              </a:ext>
            </a:extLst>
          </p:cNvPr>
          <p:cNvSpPr/>
          <p:nvPr/>
        </p:nvSpPr>
        <p:spPr>
          <a:xfrm>
            <a:off x="11557792" y="6065630"/>
            <a:ext cx="2312036" cy="977900"/>
          </a:xfrm>
          <a:prstGeom prst="roundRect">
            <a:avLst>
              <a:gd name="adj" fmla="val 8504"/>
            </a:avLst>
          </a:prstGeom>
          <a:solidFill>
            <a:srgbClr val="F5F8FF"/>
          </a:solidFill>
          <a:ln>
            <a:solidFill>
              <a:srgbClr val="01123F"/>
            </a:solidFill>
          </a:ln>
        </p:spPr>
        <p:txBody>
          <a:bodyPr wrap="square" lIns="0" tIns="0" rIns="0" bIns="0" rtlCol="0"/>
          <a:lstStyle/>
          <a:p>
            <a:pPr algn="r" rtl="1"/>
            <a:endParaRPr lang="en-US"/>
          </a:p>
        </p:txBody>
      </p:sp>
      <p:sp>
        <p:nvSpPr>
          <p:cNvPr id="21" name="TextBox 20">
            <a:extLst>
              <a:ext uri="{FF2B5EF4-FFF2-40B4-BE49-F238E27FC236}">
                <a16:creationId xmlns:a16="http://schemas.microsoft.com/office/drawing/2014/main" id="{61F55C3D-32C7-9898-259A-8E0D744AC2CC}"/>
              </a:ext>
            </a:extLst>
          </p:cNvPr>
          <p:cNvSpPr txBox="1"/>
          <p:nvPr/>
        </p:nvSpPr>
        <p:spPr>
          <a:xfrm>
            <a:off x="9140919" y="6304911"/>
            <a:ext cx="2288779" cy="507832"/>
          </a:xfrm>
          <a:prstGeom prst="rect">
            <a:avLst/>
          </a:prstGeom>
          <a:noFill/>
        </p:spPr>
        <p:txBody>
          <a:bodyPr wrap="square" rtlCol="0">
            <a:spAutoFit/>
          </a:bodyPr>
          <a:lstStyle/>
          <a:p>
            <a:pPr algn="ctr"/>
            <a:r>
              <a:rPr lang="en-IN" sz="2400">
                <a:solidFill>
                  <a:srgbClr val="25242F"/>
                </a:solidFill>
                <a:effectLst/>
                <a:latin typeface="DM Sans" pitchFamily="2" charset="77"/>
              </a:rPr>
              <a:t>Dev team b</a:t>
            </a:r>
            <a:endParaRPr lang="en-US" sz="2400">
              <a:solidFill>
                <a:srgbClr val="25242F"/>
              </a:solidFill>
              <a:latin typeface="DM Sans" pitchFamily="2" charset="77"/>
            </a:endParaRPr>
          </a:p>
        </p:txBody>
      </p:sp>
      <p:sp>
        <p:nvSpPr>
          <p:cNvPr id="24" name="TextBox 23">
            <a:extLst>
              <a:ext uri="{FF2B5EF4-FFF2-40B4-BE49-F238E27FC236}">
                <a16:creationId xmlns:a16="http://schemas.microsoft.com/office/drawing/2014/main" id="{42165DF7-C96D-8020-8C06-A346B3455E78}"/>
              </a:ext>
            </a:extLst>
          </p:cNvPr>
          <p:cNvSpPr txBox="1"/>
          <p:nvPr/>
        </p:nvSpPr>
        <p:spPr>
          <a:xfrm>
            <a:off x="11579319" y="6304911"/>
            <a:ext cx="2288779" cy="507832"/>
          </a:xfrm>
          <a:prstGeom prst="rect">
            <a:avLst/>
          </a:prstGeom>
          <a:noFill/>
        </p:spPr>
        <p:txBody>
          <a:bodyPr wrap="square" rtlCol="0">
            <a:spAutoFit/>
          </a:bodyPr>
          <a:lstStyle/>
          <a:p>
            <a:pPr algn="ctr"/>
            <a:r>
              <a:rPr lang="en-IN" sz="2400">
                <a:solidFill>
                  <a:srgbClr val="25242F"/>
                </a:solidFill>
                <a:effectLst/>
                <a:latin typeface="DM Sans" pitchFamily="2" charset="77"/>
              </a:rPr>
              <a:t>Dev team c</a:t>
            </a:r>
            <a:endParaRPr lang="en-US" sz="2400">
              <a:solidFill>
                <a:srgbClr val="25242F"/>
              </a:solidFill>
              <a:latin typeface="DM Sans" pitchFamily="2" charset="77"/>
            </a:endParaRPr>
          </a:p>
        </p:txBody>
      </p:sp>
      <p:sp>
        <p:nvSpPr>
          <p:cNvPr id="34" name="TextBox 33">
            <a:extLst>
              <a:ext uri="{FF2B5EF4-FFF2-40B4-BE49-F238E27FC236}">
                <a16:creationId xmlns:a16="http://schemas.microsoft.com/office/drawing/2014/main" id="{A69FB51E-962F-8E98-7103-0BD9075B9AAA}"/>
              </a:ext>
            </a:extLst>
          </p:cNvPr>
          <p:cNvSpPr txBox="1"/>
          <p:nvPr/>
        </p:nvSpPr>
        <p:spPr>
          <a:xfrm>
            <a:off x="7320012" y="878051"/>
            <a:ext cx="7169037" cy="58477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IN" sz="3200">
                <a:solidFill>
                  <a:schemeClr val="tx1">
                    <a:lumMod val="85000"/>
                    <a:lumOff val="15000"/>
                  </a:schemeClr>
                </a:solidFill>
                <a:effectLst/>
                <a:latin typeface="DM Sans"/>
              </a:rPr>
              <a:t>Cloud security is a team sport</a:t>
            </a:r>
            <a:endParaRPr kumimoji="0" lang="en-US" sz="3200" u="none" strike="noStrike" kern="0" cap="none" spc="0" normalizeH="0" baseline="0" noProof="0">
              <a:ln>
                <a:noFill/>
              </a:ln>
              <a:solidFill>
                <a:schemeClr val="tx1">
                  <a:lumMod val="85000"/>
                  <a:lumOff val="15000"/>
                </a:schemeClr>
              </a:solidFill>
              <a:effectLst/>
              <a:uLnTx/>
              <a:uFillTx/>
              <a:latin typeface="DM Sans"/>
            </a:endParaRPr>
          </a:p>
        </p:txBody>
      </p:sp>
      <p:cxnSp>
        <p:nvCxnSpPr>
          <p:cNvPr id="2" name="Straight Arrow Connector 1">
            <a:extLst>
              <a:ext uri="{FF2B5EF4-FFF2-40B4-BE49-F238E27FC236}">
                <a16:creationId xmlns:a16="http://schemas.microsoft.com/office/drawing/2014/main" id="{47CAC07D-94AE-2131-0DEB-4EB72DA5CF6E}"/>
              </a:ext>
            </a:extLst>
          </p:cNvPr>
          <p:cNvCxnSpPr>
            <a:cxnSpLocks/>
          </p:cNvCxnSpPr>
          <p:nvPr/>
        </p:nvCxnSpPr>
        <p:spPr>
          <a:xfrm>
            <a:off x="7937500" y="4129365"/>
            <a:ext cx="0" cy="571727"/>
          </a:xfrm>
          <a:prstGeom prst="straightConnector1">
            <a:avLst/>
          </a:prstGeom>
          <a:ln w="44450">
            <a:solidFill>
              <a:srgbClr val="0058E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8EDD13B8-A0CE-E188-954A-7ED4309AEBEC}"/>
              </a:ext>
            </a:extLst>
          </p:cNvPr>
          <p:cNvCxnSpPr>
            <a:cxnSpLocks/>
          </p:cNvCxnSpPr>
          <p:nvPr/>
        </p:nvCxnSpPr>
        <p:spPr>
          <a:xfrm>
            <a:off x="10282097" y="4129365"/>
            <a:ext cx="0" cy="571727"/>
          </a:xfrm>
          <a:prstGeom prst="straightConnector1">
            <a:avLst/>
          </a:prstGeom>
          <a:ln w="44450">
            <a:solidFill>
              <a:srgbClr val="0058E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E92B548-62AF-BF7A-63D6-8AAEC31BBDAE}"/>
              </a:ext>
            </a:extLst>
          </p:cNvPr>
          <p:cNvCxnSpPr>
            <a:cxnSpLocks/>
          </p:cNvCxnSpPr>
          <p:nvPr/>
        </p:nvCxnSpPr>
        <p:spPr>
          <a:xfrm>
            <a:off x="12723708" y="4129364"/>
            <a:ext cx="0" cy="571727"/>
          </a:xfrm>
          <a:prstGeom prst="straightConnector1">
            <a:avLst/>
          </a:prstGeom>
          <a:ln w="44450">
            <a:solidFill>
              <a:srgbClr val="0058EB"/>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587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198;p10">
            <a:extLst>
              <a:ext uri="{FF2B5EF4-FFF2-40B4-BE49-F238E27FC236}">
                <a16:creationId xmlns:a16="http://schemas.microsoft.com/office/drawing/2014/main" id="{57AE91A8-4399-4B28-B679-9C407587B9D5}"/>
              </a:ext>
            </a:extLst>
          </p:cNvPr>
          <p:cNvSpPr/>
          <p:nvPr/>
        </p:nvSpPr>
        <p:spPr>
          <a:xfrm>
            <a:off x="605648" y="891058"/>
            <a:ext cx="13281938" cy="601062"/>
          </a:xfrm>
          <a:prstGeom prst="rect">
            <a:avLst/>
          </a:prstGeom>
          <a:noFill/>
          <a:ln>
            <a:noFill/>
          </a:ln>
        </p:spPr>
        <p:txBody>
          <a:bodyPr spcFirstLastPara="1" wrap="square" lIns="0" tIns="0" rIns="0" bIns="0" anchor="t" anchorCtr="0">
            <a:spAutoFit/>
          </a:bodyPr>
          <a:lstStyle/>
          <a:p>
            <a:pPr algn="l" defTabSz="396900" rtl="0">
              <a:defRPr/>
            </a:pPr>
            <a:r>
              <a:rPr lang="en-US" sz="3906" b="1">
                <a:solidFill>
                  <a:schemeClr val="tx1">
                    <a:lumMod val="75000"/>
                    <a:lumOff val="25000"/>
                  </a:schemeClr>
                </a:solidFill>
                <a:latin typeface="Helvetica"/>
                <a:ea typeface="Open Sans"/>
                <a:cs typeface="Open Sans"/>
              </a:rPr>
              <a:t>A new approach to</a:t>
            </a:r>
            <a:r>
              <a:rPr lang="en-US" sz="3906" b="1">
                <a:solidFill>
                  <a:srgbClr val="494949"/>
                </a:solidFill>
                <a:latin typeface="Helvetica"/>
                <a:ea typeface="Open Sans"/>
                <a:cs typeface="Open Sans"/>
              </a:rPr>
              <a:t> cloud security</a:t>
            </a:r>
          </a:p>
        </p:txBody>
      </p:sp>
      <p:grpSp>
        <p:nvGrpSpPr>
          <p:cNvPr id="4" name="Group 3">
            <a:extLst>
              <a:ext uri="{FF2B5EF4-FFF2-40B4-BE49-F238E27FC236}">
                <a16:creationId xmlns:a16="http://schemas.microsoft.com/office/drawing/2014/main" id="{8001F526-EDFD-463B-AB82-A888D82250B2}"/>
              </a:ext>
            </a:extLst>
          </p:cNvPr>
          <p:cNvGrpSpPr/>
          <p:nvPr/>
        </p:nvGrpSpPr>
        <p:grpSpPr>
          <a:xfrm>
            <a:off x="4312275" y="1628596"/>
            <a:ext cx="3531370" cy="6482578"/>
            <a:chOff x="3322972" y="1248933"/>
            <a:chExt cx="2712092" cy="4978620"/>
          </a:xfrm>
        </p:grpSpPr>
        <p:sp>
          <p:nvSpPr>
            <p:cNvPr id="64" name="Rectangle: Rounded Corners 8">
              <a:extLst>
                <a:ext uri="{FF2B5EF4-FFF2-40B4-BE49-F238E27FC236}">
                  <a16:creationId xmlns:a16="http://schemas.microsoft.com/office/drawing/2014/main" id="{62698194-9895-3242-ADC2-2EA6632751D2}"/>
                </a:ext>
              </a:extLst>
            </p:cNvPr>
            <p:cNvSpPr/>
            <p:nvPr/>
          </p:nvSpPr>
          <p:spPr>
            <a:xfrm>
              <a:off x="3322972" y="1248933"/>
              <a:ext cx="2659494" cy="4978620"/>
            </a:xfrm>
            <a:prstGeom prst="roundRect">
              <a:avLst>
                <a:gd name="adj" fmla="val 6887"/>
              </a:avLst>
            </a:prstGeom>
            <a:solidFill>
              <a:schemeClr val="bg1"/>
            </a:solidFill>
            <a:ln>
              <a:noFill/>
            </a:ln>
            <a:effectLst>
              <a:outerShdw blurRad="1270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D" sz="2344" kern="1200">
                <a:solidFill>
                  <a:srgbClr val="FFFFFF"/>
                </a:solidFill>
                <a:latin typeface="Helvetica" pitchFamily="2" charset="0"/>
              </a:endParaRPr>
            </a:p>
          </p:txBody>
        </p:sp>
        <p:pic>
          <p:nvPicPr>
            <p:cNvPr id="10" name="Object 9"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65666" y="5237158"/>
              <a:ext cx="2119819" cy="767521"/>
            </a:xfrm>
            <a:prstGeom prst="rect">
              <a:avLst/>
            </a:prstGeom>
          </p:spPr>
        </p:pic>
        <p:sp>
          <p:nvSpPr>
            <p:cNvPr id="34" name="Object33"/>
            <p:cNvSpPr/>
            <p:nvPr/>
          </p:nvSpPr>
          <p:spPr>
            <a:xfrm>
              <a:off x="3593183" y="1313286"/>
              <a:ext cx="346446" cy="577975"/>
            </a:xfrm>
            <a:prstGeom prst="rect">
              <a:avLst/>
            </a:prstGeom>
            <a:noFill/>
            <a:ln/>
          </p:spPr>
          <p:txBody>
            <a:bodyPr wrap="square" lIns="0" tIns="0" rIns="0" bIns="0" rtlCol="0" anchor="t"/>
            <a:lstStyle/>
            <a:p>
              <a:pPr algn="l" defTabSz="396900" rtl="0">
                <a:lnSpc>
                  <a:spcPts val="6163"/>
                </a:lnSpc>
                <a:defRPr/>
              </a:pPr>
              <a:r>
                <a:rPr lang="en-US" sz="4688" b="1" spc="-195">
                  <a:solidFill>
                    <a:srgbClr val="286FFF"/>
                  </a:solidFill>
                  <a:latin typeface="Helvetica"/>
                  <a:ea typeface="Avenir Next Demi Bold" pitchFamily="34" charset="-122"/>
                  <a:cs typeface="Helvetica"/>
                </a:rPr>
                <a:t>2</a:t>
              </a:r>
              <a:endParaRPr lang="en-US" sz="4688" b="1" kern="1200">
                <a:solidFill>
                  <a:prstClr val="black"/>
                </a:solidFill>
                <a:latin typeface="Helvetica"/>
                <a:ea typeface="+mn-ea"/>
                <a:cs typeface="Helvetica"/>
              </a:endParaRPr>
            </a:p>
          </p:txBody>
        </p:sp>
        <p:sp>
          <p:nvSpPr>
            <p:cNvPr id="38" name="Object37"/>
            <p:cNvSpPr/>
            <p:nvPr/>
          </p:nvSpPr>
          <p:spPr>
            <a:xfrm>
              <a:off x="3977347" y="1411823"/>
              <a:ext cx="1536683" cy="391847"/>
            </a:xfrm>
            <a:prstGeom prst="rect">
              <a:avLst/>
            </a:prstGeom>
            <a:noFill/>
            <a:ln/>
          </p:spPr>
          <p:txBody>
            <a:bodyPr wrap="square" lIns="0" tIns="0" rIns="0" bIns="0" rtlCol="0" anchor="b"/>
            <a:lstStyle/>
            <a:p>
              <a:pPr>
                <a:lnSpc>
                  <a:spcPts val="2092"/>
                </a:lnSpc>
                <a:defRPr/>
              </a:pPr>
              <a:r>
                <a:rPr lang="en-US" sz="1563" b="1">
                  <a:solidFill>
                    <a:schemeClr val="tx1">
                      <a:lumMod val="75000"/>
                      <a:lumOff val="25000"/>
                    </a:schemeClr>
                  </a:solidFill>
                  <a:latin typeface="Helvetica"/>
                </a:rPr>
                <a:t>Perform a deep cloud assessment</a:t>
              </a:r>
            </a:p>
          </p:txBody>
        </p:sp>
        <p:pic>
          <p:nvPicPr>
            <p:cNvPr id="9" name="Object 8"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65666" y="2197618"/>
              <a:ext cx="2119819" cy="1084275"/>
            </a:xfrm>
            <a:prstGeom prst="rect">
              <a:avLst/>
            </a:prstGeom>
          </p:spPr>
        </p:pic>
        <p:sp>
          <p:nvSpPr>
            <p:cNvPr id="29" name="Object28"/>
            <p:cNvSpPr/>
            <p:nvPr/>
          </p:nvSpPr>
          <p:spPr>
            <a:xfrm>
              <a:off x="3609808" y="2238986"/>
              <a:ext cx="2016460" cy="590869"/>
            </a:xfrm>
            <a:prstGeom prst="rect">
              <a:avLst/>
            </a:prstGeom>
            <a:noFill/>
            <a:ln/>
          </p:spPr>
          <p:txBody>
            <a:bodyPr wrap="square" lIns="0" tIns="0" rIns="0" bIns="0" rtlCol="0" anchor="t"/>
            <a:lstStyle/>
            <a:p>
              <a:pPr defTabSz="396900">
                <a:lnSpc>
                  <a:spcPct val="130000"/>
                </a:lnSpc>
                <a:defRPr/>
              </a:pPr>
              <a:r>
                <a:rPr lang="en-US" sz="1432" b="1">
                  <a:solidFill>
                    <a:schemeClr val="tx1">
                      <a:lumMod val="75000"/>
                      <a:lumOff val="25000"/>
                    </a:schemeClr>
                  </a:solidFill>
                  <a:latin typeface="Helvetica"/>
                </a:rPr>
                <a:t>Traditional scanning</a:t>
              </a:r>
            </a:p>
            <a:p>
              <a:pPr algn="l" defTabSz="396900" rtl="0">
                <a:lnSpc>
                  <a:spcPct val="130000"/>
                </a:lnSpc>
                <a:defRPr/>
              </a:pPr>
              <a:r>
                <a:rPr lang="en-US" sz="1389" spc="-65">
                  <a:solidFill>
                    <a:schemeClr val="tx1">
                      <a:lumMod val="75000"/>
                      <a:lumOff val="25000"/>
                    </a:schemeClr>
                  </a:solidFill>
                  <a:latin typeface="Helvetica"/>
                  <a:ea typeface="+mn-ea"/>
                  <a:cs typeface="Helvetica"/>
                </a:rPr>
                <a:t>Vulnerabilities and missing patches</a:t>
              </a:r>
              <a:endParaRPr lang="he-IL" sz="1389" spc="-65">
                <a:solidFill>
                  <a:schemeClr val="tx1">
                    <a:lumMod val="75000"/>
                    <a:lumOff val="25000"/>
                  </a:schemeClr>
                </a:solidFill>
                <a:latin typeface="Helvetica"/>
                <a:ea typeface="+mn-ea"/>
                <a:cs typeface="Helvetica"/>
              </a:endParaRPr>
            </a:p>
            <a:p>
              <a:pPr algn="l" defTabSz="396900" rtl="0">
                <a:lnSpc>
                  <a:spcPct val="130000"/>
                </a:lnSpc>
                <a:defRPr/>
              </a:pPr>
              <a:r>
                <a:rPr lang="en-US" sz="1389" spc="-65">
                  <a:solidFill>
                    <a:schemeClr val="tx1">
                      <a:lumMod val="75000"/>
                      <a:lumOff val="25000"/>
                    </a:schemeClr>
                  </a:solidFill>
                  <a:latin typeface="Helvetica"/>
                  <a:ea typeface="+mn-ea"/>
                  <a:cs typeface="Helvetica"/>
                </a:rPr>
                <a:t>Misconfigurations</a:t>
              </a:r>
              <a:endParaRPr lang="he-IL" sz="1389" spc="-65">
                <a:solidFill>
                  <a:schemeClr val="tx1">
                    <a:lumMod val="75000"/>
                    <a:lumOff val="25000"/>
                  </a:schemeClr>
                </a:solidFill>
                <a:latin typeface="Helvetica"/>
                <a:ea typeface="+mn-ea"/>
                <a:cs typeface="Helvetica"/>
              </a:endParaRPr>
            </a:p>
            <a:p>
              <a:pPr algn="l" defTabSz="396900" rtl="0">
                <a:lnSpc>
                  <a:spcPct val="130000"/>
                </a:lnSpc>
                <a:defRPr/>
              </a:pPr>
              <a:r>
                <a:rPr lang="en-US" sz="1389" spc="-65">
                  <a:solidFill>
                    <a:schemeClr val="tx1">
                      <a:lumMod val="75000"/>
                      <a:lumOff val="25000"/>
                    </a:schemeClr>
                  </a:solidFill>
                  <a:latin typeface="Helvetica"/>
                  <a:ea typeface="+mn-ea"/>
                  <a:cs typeface="Helvetica"/>
                </a:rPr>
                <a:t>Malware</a:t>
              </a:r>
            </a:p>
            <a:p>
              <a:pPr algn="l" defTabSz="396900" rtl="0">
                <a:lnSpc>
                  <a:spcPct val="130000"/>
                </a:lnSpc>
                <a:defRPr/>
              </a:pPr>
              <a:endParaRPr lang="he-IL" sz="1389" kern="1200">
                <a:solidFill>
                  <a:schemeClr val="tx1">
                    <a:lumMod val="75000"/>
                    <a:lumOff val="25000"/>
                  </a:schemeClr>
                </a:solidFill>
                <a:latin typeface="Helvetica"/>
                <a:ea typeface="Avenir Next Demi Bold" pitchFamily="34" charset="-122"/>
                <a:cs typeface="Helvetica"/>
              </a:endParaRPr>
            </a:p>
            <a:p>
              <a:pPr algn="l" defTabSz="396900" rtl="0">
                <a:lnSpc>
                  <a:spcPct val="130000"/>
                </a:lnSpc>
                <a:defRPr/>
              </a:pPr>
              <a:endParaRPr lang="en-US" sz="1389" spc="-65">
                <a:solidFill>
                  <a:schemeClr val="tx1">
                    <a:lumMod val="75000"/>
                    <a:lumOff val="25000"/>
                  </a:schemeClr>
                </a:solidFill>
                <a:latin typeface="Helvetica"/>
                <a:ea typeface="+mn-ea"/>
                <a:cs typeface="Helvetica"/>
              </a:endParaRPr>
            </a:p>
          </p:txBody>
        </p:sp>
        <p:sp>
          <p:nvSpPr>
            <p:cNvPr id="41" name="Object40"/>
            <p:cNvSpPr/>
            <p:nvPr/>
          </p:nvSpPr>
          <p:spPr>
            <a:xfrm>
              <a:off x="3977346" y="2240258"/>
              <a:ext cx="1478149" cy="135825"/>
            </a:xfrm>
            <a:prstGeom prst="rect">
              <a:avLst/>
            </a:prstGeom>
            <a:noFill/>
            <a:ln/>
          </p:spPr>
          <p:txBody>
            <a:bodyPr wrap="square" lIns="0" tIns="0" rIns="0" bIns="0" rtlCol="0" anchor="t"/>
            <a:lstStyle/>
            <a:p>
              <a:pPr defTabSz="396900">
                <a:lnSpc>
                  <a:spcPts val="1878"/>
                </a:lnSpc>
                <a:defRPr/>
              </a:pPr>
              <a:endParaRPr lang="en-US" sz="1563" b="1">
                <a:latin typeface="Helvetica"/>
              </a:endParaRPr>
            </a:p>
          </p:txBody>
        </p:sp>
        <p:sp>
          <p:nvSpPr>
            <p:cNvPr id="43" name="Object42"/>
            <p:cNvSpPr/>
            <p:nvPr/>
          </p:nvSpPr>
          <p:spPr>
            <a:xfrm>
              <a:off x="3957790" y="5243249"/>
              <a:ext cx="1267018" cy="134012"/>
            </a:xfrm>
            <a:prstGeom prst="rect">
              <a:avLst/>
            </a:prstGeom>
            <a:noFill/>
            <a:ln/>
          </p:spPr>
          <p:txBody>
            <a:bodyPr wrap="square" lIns="0" tIns="0" rIns="0" bIns="0" rtlCol="0" anchor="t"/>
            <a:lstStyle/>
            <a:p>
              <a:pPr algn="ctr" defTabSz="396900" rtl="0">
                <a:lnSpc>
                  <a:spcPts val="1406"/>
                </a:lnSpc>
                <a:defRPr/>
              </a:pPr>
              <a:endParaRPr lang="en-US" sz="1389" b="1" kern="1200">
                <a:solidFill>
                  <a:srgbClr val="FFFFFF"/>
                </a:solidFill>
                <a:latin typeface="Helvetica"/>
                <a:ea typeface="Avenir Next Demi Bold"/>
                <a:cs typeface="Helvetica"/>
              </a:endParaRPr>
            </a:p>
          </p:txBody>
        </p:sp>
        <p:sp>
          <p:nvSpPr>
            <p:cNvPr id="44" name="Object43"/>
            <p:cNvSpPr/>
            <p:nvPr/>
          </p:nvSpPr>
          <p:spPr>
            <a:xfrm>
              <a:off x="3611861" y="4001169"/>
              <a:ext cx="450766" cy="97463"/>
            </a:xfrm>
            <a:prstGeom prst="rect">
              <a:avLst/>
            </a:prstGeom>
            <a:noFill/>
            <a:ln/>
          </p:spPr>
          <p:txBody>
            <a:bodyPr wrap="square" lIns="0" tIns="0" rIns="0" bIns="0" rtlCol="0" anchor="t"/>
            <a:lstStyle/>
            <a:p>
              <a:pPr algn="r" defTabSz="396900" rtl="1">
                <a:lnSpc>
                  <a:spcPts val="1055"/>
                </a:lnSpc>
                <a:defRPr/>
              </a:pPr>
              <a:endParaRPr lang="en-US" sz="1068" kern="1200">
                <a:solidFill>
                  <a:prstClr val="black"/>
                </a:solidFill>
                <a:latin typeface="Helvetica"/>
                <a:ea typeface="+mn-ea"/>
                <a:cs typeface="Helvetica"/>
              </a:endParaRPr>
            </a:p>
          </p:txBody>
        </p:sp>
        <p:sp>
          <p:nvSpPr>
            <p:cNvPr id="55" name="Object28">
              <a:extLst>
                <a:ext uri="{FF2B5EF4-FFF2-40B4-BE49-F238E27FC236}">
                  <a16:creationId xmlns:a16="http://schemas.microsoft.com/office/drawing/2014/main" id="{3C734ACE-3B18-4642-B2F2-A2D01C75BCA7}"/>
                </a:ext>
              </a:extLst>
            </p:cNvPr>
            <p:cNvSpPr/>
            <p:nvPr/>
          </p:nvSpPr>
          <p:spPr>
            <a:xfrm>
              <a:off x="3609808" y="3372570"/>
              <a:ext cx="1703165" cy="993645"/>
            </a:xfrm>
            <a:prstGeom prst="rect">
              <a:avLst/>
            </a:prstGeom>
            <a:noFill/>
            <a:ln/>
          </p:spPr>
          <p:txBody>
            <a:bodyPr wrap="square" lIns="0" tIns="0" rIns="0" bIns="0" rtlCol="0" anchor="t"/>
            <a:lstStyle/>
            <a:p>
              <a:pPr defTabSz="396900">
                <a:lnSpc>
                  <a:spcPct val="130000"/>
                </a:lnSpc>
                <a:defRPr/>
              </a:pPr>
              <a:r>
                <a:rPr lang="en-US" sz="1432" b="1">
                  <a:solidFill>
                    <a:schemeClr val="tx1">
                      <a:lumMod val="75000"/>
                      <a:lumOff val="25000"/>
                    </a:schemeClr>
                  </a:solidFill>
                  <a:latin typeface="Helvetica"/>
                </a:rPr>
                <a:t>Cloud risk engine</a:t>
              </a:r>
            </a:p>
            <a:p>
              <a:pPr algn="l" defTabSz="396900" rtl="0">
                <a:lnSpc>
                  <a:spcPct val="130000"/>
                </a:lnSpc>
                <a:defRPr/>
              </a:pPr>
              <a:r>
                <a:rPr lang="en-US" sz="1389" spc="-65">
                  <a:solidFill>
                    <a:schemeClr val="tx1">
                      <a:lumMod val="75000"/>
                      <a:lumOff val="25000"/>
                    </a:schemeClr>
                  </a:solidFill>
                  <a:latin typeface="Helvetica"/>
                  <a:ea typeface="+mn-ea"/>
                  <a:cs typeface="Helvetica"/>
                </a:rPr>
                <a:t>External exposure</a:t>
              </a:r>
            </a:p>
            <a:p>
              <a:pPr algn="l" defTabSz="396900" rtl="0">
                <a:lnSpc>
                  <a:spcPct val="130000"/>
                </a:lnSpc>
                <a:defRPr/>
              </a:pPr>
              <a:r>
                <a:rPr lang="en-US" sz="1389" spc="-65">
                  <a:solidFill>
                    <a:schemeClr val="tx1">
                      <a:lumMod val="75000"/>
                      <a:lumOff val="25000"/>
                    </a:schemeClr>
                  </a:solidFill>
                  <a:latin typeface="Helvetica"/>
                  <a:ea typeface="+mn-ea"/>
                  <a:cs typeface="Helvetica"/>
                </a:rPr>
                <a:t>Excessive permissions</a:t>
              </a:r>
            </a:p>
            <a:p>
              <a:pPr algn="l" defTabSz="396900" rtl="0">
                <a:lnSpc>
                  <a:spcPct val="130000"/>
                </a:lnSpc>
                <a:defRPr/>
              </a:pPr>
              <a:r>
                <a:rPr lang="en-US" sz="1389" spc="-65">
                  <a:solidFill>
                    <a:schemeClr val="tx1">
                      <a:lumMod val="75000"/>
                      <a:lumOff val="25000"/>
                    </a:schemeClr>
                  </a:solidFill>
                  <a:latin typeface="Helvetica"/>
                  <a:ea typeface="+mn-ea"/>
                  <a:cs typeface="Helvetica"/>
                </a:rPr>
                <a:t>Exposed secrets</a:t>
              </a:r>
              <a:endParaRPr lang="he-IL" sz="1389" spc="-65">
                <a:solidFill>
                  <a:schemeClr val="tx1">
                    <a:lumMod val="75000"/>
                    <a:lumOff val="25000"/>
                  </a:schemeClr>
                </a:solidFill>
                <a:latin typeface="Helvetica"/>
                <a:ea typeface="+mn-ea"/>
                <a:cs typeface="Helvetica"/>
              </a:endParaRPr>
            </a:p>
            <a:p>
              <a:pPr algn="l" defTabSz="396900" rtl="0">
                <a:lnSpc>
                  <a:spcPct val="130000"/>
                </a:lnSpc>
                <a:defRPr/>
              </a:pPr>
              <a:r>
                <a:rPr lang="en-US" sz="1389" spc="-65">
                  <a:solidFill>
                    <a:schemeClr val="tx1">
                      <a:lumMod val="75000"/>
                      <a:lumOff val="25000"/>
                    </a:schemeClr>
                  </a:solidFill>
                  <a:latin typeface="Helvetica"/>
                  <a:ea typeface="+mn-ea"/>
                  <a:cs typeface="Helvetica"/>
                </a:rPr>
                <a:t>Lateral movement paths</a:t>
              </a:r>
            </a:p>
          </p:txBody>
        </p:sp>
        <p:sp>
          <p:nvSpPr>
            <p:cNvPr id="56" name="Object28">
              <a:extLst>
                <a:ext uri="{FF2B5EF4-FFF2-40B4-BE49-F238E27FC236}">
                  <a16:creationId xmlns:a16="http://schemas.microsoft.com/office/drawing/2014/main" id="{370DB1C4-FF81-ED40-9CE9-12E86AD18117}"/>
                </a:ext>
              </a:extLst>
            </p:cNvPr>
            <p:cNvSpPr/>
            <p:nvPr/>
          </p:nvSpPr>
          <p:spPr>
            <a:xfrm>
              <a:off x="3609808" y="4718137"/>
              <a:ext cx="2425256" cy="251891"/>
            </a:xfrm>
            <a:prstGeom prst="rect">
              <a:avLst/>
            </a:prstGeom>
            <a:noFill/>
            <a:ln/>
          </p:spPr>
          <p:txBody>
            <a:bodyPr wrap="square" lIns="0" tIns="0" rIns="0" bIns="0" rtlCol="0" anchor="t"/>
            <a:lstStyle/>
            <a:p>
              <a:pPr defTabSz="396900">
                <a:lnSpc>
                  <a:spcPct val="130000"/>
                </a:lnSpc>
                <a:defRPr/>
              </a:pPr>
              <a:r>
                <a:rPr lang="en-US" sz="1432" b="1">
                  <a:solidFill>
                    <a:schemeClr val="tx1">
                      <a:lumMod val="75000"/>
                      <a:lumOff val="25000"/>
                    </a:schemeClr>
                  </a:solidFill>
                  <a:latin typeface="Helvetica"/>
                </a:rPr>
                <a:t>Wiz threat research</a:t>
              </a:r>
            </a:p>
            <a:p>
              <a:pPr algn="l" defTabSz="396900" rtl="0">
                <a:lnSpc>
                  <a:spcPct val="130000"/>
                </a:lnSpc>
                <a:defRPr/>
              </a:pPr>
              <a:r>
                <a:rPr lang="en-US" sz="1389" spc="-65">
                  <a:solidFill>
                    <a:schemeClr val="tx1">
                      <a:lumMod val="75000"/>
                      <a:lumOff val="25000"/>
                    </a:schemeClr>
                  </a:solidFill>
                  <a:latin typeface="Helvetica"/>
                  <a:ea typeface="+mn-ea"/>
                  <a:cs typeface="Helvetica"/>
                </a:rPr>
                <a:t>Novel cloud vulnerabilities and attacks</a:t>
              </a:r>
            </a:p>
          </p:txBody>
        </p:sp>
      </p:grpSp>
      <p:grpSp>
        <p:nvGrpSpPr>
          <p:cNvPr id="5" name="Group 4">
            <a:extLst>
              <a:ext uri="{FF2B5EF4-FFF2-40B4-BE49-F238E27FC236}">
                <a16:creationId xmlns:a16="http://schemas.microsoft.com/office/drawing/2014/main" id="{A85F99DA-679A-4FAF-B19F-371C6D1A4052}"/>
              </a:ext>
            </a:extLst>
          </p:cNvPr>
          <p:cNvGrpSpPr/>
          <p:nvPr/>
        </p:nvGrpSpPr>
        <p:grpSpPr>
          <a:xfrm>
            <a:off x="8077307" y="1628596"/>
            <a:ext cx="3491564" cy="6482578"/>
            <a:chOff x="6187507" y="1248933"/>
            <a:chExt cx="2681521" cy="4978620"/>
          </a:xfrm>
        </p:grpSpPr>
        <p:sp>
          <p:nvSpPr>
            <p:cNvPr id="65" name="Rectangle: Rounded Corners 8">
              <a:extLst>
                <a:ext uri="{FF2B5EF4-FFF2-40B4-BE49-F238E27FC236}">
                  <a16:creationId xmlns:a16="http://schemas.microsoft.com/office/drawing/2014/main" id="{47A554D8-B7C1-1D4A-84EB-EA7F0124B185}"/>
                </a:ext>
              </a:extLst>
            </p:cNvPr>
            <p:cNvSpPr/>
            <p:nvPr/>
          </p:nvSpPr>
          <p:spPr>
            <a:xfrm>
              <a:off x="6209534" y="1248933"/>
              <a:ext cx="2659494" cy="4978620"/>
            </a:xfrm>
            <a:prstGeom prst="roundRect">
              <a:avLst>
                <a:gd name="adj" fmla="val 6887"/>
              </a:avLst>
            </a:prstGeom>
            <a:solidFill>
              <a:schemeClr val="bg1"/>
            </a:solidFill>
            <a:ln>
              <a:noFill/>
            </a:ln>
            <a:effectLst>
              <a:outerShdw blurRad="1270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D" sz="2344" kern="1200">
                <a:solidFill>
                  <a:srgbClr val="FFFFFF"/>
                </a:solidFill>
                <a:latin typeface="Helvetica" pitchFamily="2" charset="0"/>
              </a:endParaRPr>
            </a:p>
          </p:txBody>
        </p:sp>
        <p:sp>
          <p:nvSpPr>
            <p:cNvPr id="35" name="Object34"/>
            <p:cNvSpPr/>
            <p:nvPr/>
          </p:nvSpPr>
          <p:spPr>
            <a:xfrm>
              <a:off x="6462249" y="1313286"/>
              <a:ext cx="346446" cy="577975"/>
            </a:xfrm>
            <a:prstGeom prst="rect">
              <a:avLst/>
            </a:prstGeom>
            <a:noFill/>
            <a:ln/>
          </p:spPr>
          <p:txBody>
            <a:bodyPr wrap="square" lIns="0" tIns="0" rIns="0" bIns="0" rtlCol="0" anchor="t"/>
            <a:lstStyle/>
            <a:p>
              <a:pPr algn="l" defTabSz="396900" rtl="0">
                <a:lnSpc>
                  <a:spcPts val="6163"/>
                </a:lnSpc>
                <a:defRPr/>
              </a:pPr>
              <a:r>
                <a:rPr lang="en-US" sz="4688" b="1" spc="-195">
                  <a:solidFill>
                    <a:srgbClr val="286FFF"/>
                  </a:solidFill>
                  <a:latin typeface="Helvetica"/>
                  <a:ea typeface="Avenir Next Demi Bold" pitchFamily="34" charset="-122"/>
                  <a:cs typeface="Helvetica"/>
                </a:rPr>
                <a:t>3</a:t>
              </a:r>
              <a:endParaRPr lang="en-US" sz="4688" b="1" kern="1200">
                <a:solidFill>
                  <a:prstClr val="black"/>
                </a:solidFill>
                <a:latin typeface="Helvetica"/>
                <a:ea typeface="+mn-ea"/>
                <a:cs typeface="Helvetica"/>
              </a:endParaRPr>
            </a:p>
          </p:txBody>
        </p:sp>
        <p:sp>
          <p:nvSpPr>
            <p:cNvPr id="39" name="Object38"/>
            <p:cNvSpPr/>
            <p:nvPr/>
          </p:nvSpPr>
          <p:spPr>
            <a:xfrm>
              <a:off x="6846412" y="1411823"/>
              <a:ext cx="1536683" cy="391847"/>
            </a:xfrm>
            <a:prstGeom prst="rect">
              <a:avLst/>
            </a:prstGeom>
            <a:noFill/>
            <a:ln/>
          </p:spPr>
          <p:txBody>
            <a:bodyPr wrap="square" lIns="0" tIns="0" rIns="0" bIns="0" rtlCol="0" anchor="b"/>
            <a:lstStyle/>
            <a:p>
              <a:pPr>
                <a:lnSpc>
                  <a:spcPts val="2092"/>
                </a:lnSpc>
                <a:defRPr/>
              </a:pPr>
              <a:r>
                <a:rPr lang="en-US" sz="1563" b="1">
                  <a:solidFill>
                    <a:schemeClr val="tx1">
                      <a:lumMod val="75000"/>
                      <a:lumOff val="25000"/>
                    </a:schemeClr>
                  </a:solidFill>
                  <a:latin typeface="Helvetica"/>
                </a:rPr>
                <a:t>Identify the most critical risks</a:t>
              </a:r>
            </a:p>
          </p:txBody>
        </p:sp>
        <p:pic>
          <p:nvPicPr>
            <p:cNvPr id="30" name="Picture 29" descr="Diagram&#10;&#10;Description automatically generated">
              <a:extLst>
                <a:ext uri="{FF2B5EF4-FFF2-40B4-BE49-F238E27FC236}">
                  <a16:creationId xmlns:a16="http://schemas.microsoft.com/office/drawing/2014/main" id="{8DFB9582-EAD4-9746-8931-551D37BE082C}"/>
                </a:ext>
              </a:extLst>
            </p:cNvPr>
            <p:cNvPicPr>
              <a:picLocks noChangeAspect="1"/>
            </p:cNvPicPr>
            <p:nvPr/>
          </p:nvPicPr>
          <p:blipFill>
            <a:blip r:embed="rId7"/>
            <a:stretch>
              <a:fillRect/>
            </a:stretch>
          </p:blipFill>
          <p:spPr>
            <a:xfrm>
              <a:off x="6187507" y="2336909"/>
              <a:ext cx="2653153" cy="3780602"/>
            </a:xfrm>
            <a:prstGeom prst="rect">
              <a:avLst/>
            </a:prstGeom>
          </p:spPr>
        </p:pic>
      </p:grpSp>
      <p:grpSp>
        <p:nvGrpSpPr>
          <p:cNvPr id="3" name="Group 2">
            <a:extLst>
              <a:ext uri="{FF2B5EF4-FFF2-40B4-BE49-F238E27FC236}">
                <a16:creationId xmlns:a16="http://schemas.microsoft.com/office/drawing/2014/main" id="{947EC567-5E30-8AE1-2C0A-C13E1C976C57}"/>
              </a:ext>
            </a:extLst>
          </p:cNvPr>
          <p:cNvGrpSpPr/>
          <p:nvPr/>
        </p:nvGrpSpPr>
        <p:grpSpPr>
          <a:xfrm>
            <a:off x="520643" y="1628596"/>
            <a:ext cx="3462883" cy="6482578"/>
            <a:chOff x="457006" y="1248933"/>
            <a:chExt cx="2659494" cy="4978620"/>
          </a:xfrm>
        </p:grpSpPr>
        <p:sp>
          <p:nvSpPr>
            <p:cNvPr id="61" name="Rectangle: Rounded Corners 8">
              <a:extLst>
                <a:ext uri="{FF2B5EF4-FFF2-40B4-BE49-F238E27FC236}">
                  <a16:creationId xmlns:a16="http://schemas.microsoft.com/office/drawing/2014/main" id="{5DA3F5F8-3BF0-5744-9313-44FDD6B19A7C}"/>
                </a:ext>
              </a:extLst>
            </p:cNvPr>
            <p:cNvSpPr/>
            <p:nvPr/>
          </p:nvSpPr>
          <p:spPr>
            <a:xfrm>
              <a:off x="457006" y="1248933"/>
              <a:ext cx="2659494" cy="4978620"/>
            </a:xfrm>
            <a:prstGeom prst="roundRect">
              <a:avLst>
                <a:gd name="adj" fmla="val 6887"/>
              </a:avLst>
            </a:prstGeom>
            <a:solidFill>
              <a:schemeClr val="bg1"/>
            </a:solidFill>
            <a:ln>
              <a:noFill/>
            </a:ln>
            <a:effectLst>
              <a:outerShdw blurRad="1270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D" sz="2344" kern="1200">
                <a:solidFill>
                  <a:srgbClr val="FFFFFF"/>
                </a:solidFill>
                <a:latin typeface="Helvetica" pitchFamily="2" charset="0"/>
              </a:endParaRPr>
            </a:p>
          </p:txBody>
        </p:sp>
        <p:sp>
          <p:nvSpPr>
            <p:cNvPr id="33" name="Object32"/>
            <p:cNvSpPr/>
            <p:nvPr/>
          </p:nvSpPr>
          <p:spPr>
            <a:xfrm>
              <a:off x="655203" y="1313286"/>
              <a:ext cx="346446" cy="577975"/>
            </a:xfrm>
            <a:prstGeom prst="rect">
              <a:avLst/>
            </a:prstGeom>
            <a:noFill/>
            <a:ln/>
          </p:spPr>
          <p:txBody>
            <a:bodyPr wrap="square" lIns="0" tIns="0" rIns="0" bIns="0" rtlCol="0" anchor="t"/>
            <a:lstStyle/>
            <a:p>
              <a:pPr algn="l" defTabSz="396900" rtl="0">
                <a:lnSpc>
                  <a:spcPts val="6163"/>
                </a:lnSpc>
                <a:defRPr/>
              </a:pPr>
              <a:r>
                <a:rPr lang="en-US" sz="4688" b="1" spc="-195">
                  <a:solidFill>
                    <a:srgbClr val="286FFF"/>
                  </a:solidFill>
                  <a:latin typeface="Helvetica"/>
                  <a:ea typeface="Avenir Next Demi Bold" pitchFamily="34" charset="-122"/>
                  <a:cs typeface="Helvetica"/>
                </a:rPr>
                <a:t>1</a:t>
              </a:r>
              <a:endParaRPr lang="en-US" sz="4688" b="1" kern="1200">
                <a:solidFill>
                  <a:prstClr val="black"/>
                </a:solidFill>
                <a:latin typeface="Helvetica"/>
                <a:ea typeface="+mn-ea"/>
                <a:cs typeface="Helvetica"/>
              </a:endParaRPr>
            </a:p>
          </p:txBody>
        </p:sp>
        <p:sp>
          <p:nvSpPr>
            <p:cNvPr id="37" name="Object36"/>
            <p:cNvSpPr/>
            <p:nvPr/>
          </p:nvSpPr>
          <p:spPr>
            <a:xfrm>
              <a:off x="1039366" y="1411823"/>
              <a:ext cx="2037584" cy="391847"/>
            </a:xfrm>
            <a:prstGeom prst="rect">
              <a:avLst/>
            </a:prstGeom>
            <a:noFill/>
            <a:ln/>
          </p:spPr>
          <p:txBody>
            <a:bodyPr wrap="square" lIns="0" tIns="0" rIns="0" bIns="0" rtlCol="0" anchor="b"/>
            <a:lstStyle/>
            <a:p>
              <a:r>
                <a:rPr lang="en-US" sz="1563" b="1">
                  <a:solidFill>
                    <a:schemeClr val="tx1">
                      <a:lumMod val="75000"/>
                      <a:lumOff val="25000"/>
                    </a:schemeClr>
                  </a:solidFill>
                  <a:latin typeface="Helvetica"/>
                </a:rPr>
                <a:t>Agentless scan of cloud metadata and workloads</a:t>
              </a:r>
            </a:p>
          </p:txBody>
        </p:sp>
        <p:sp>
          <p:nvSpPr>
            <p:cNvPr id="50" name="Object28">
              <a:extLst>
                <a:ext uri="{FF2B5EF4-FFF2-40B4-BE49-F238E27FC236}">
                  <a16:creationId xmlns:a16="http://schemas.microsoft.com/office/drawing/2014/main" id="{7A04F9DF-E569-AD42-BC0C-13C9CFE5633C}"/>
                </a:ext>
              </a:extLst>
            </p:cNvPr>
            <p:cNvSpPr/>
            <p:nvPr/>
          </p:nvSpPr>
          <p:spPr>
            <a:xfrm>
              <a:off x="605013" y="3724298"/>
              <a:ext cx="786349" cy="862209"/>
            </a:xfrm>
            <a:prstGeom prst="rect">
              <a:avLst/>
            </a:prstGeom>
            <a:noFill/>
            <a:ln/>
          </p:spPr>
          <p:txBody>
            <a:bodyPr wrap="square" lIns="0" tIns="0" rIns="0" bIns="0" rtlCol="0" anchor="t"/>
            <a:lstStyle/>
            <a:p>
              <a:pPr algn="l" defTabSz="396900" rtl="0">
                <a:lnSpc>
                  <a:spcPct val="130000"/>
                </a:lnSpc>
                <a:defRPr/>
              </a:pPr>
              <a:r>
                <a:rPr lang="en-US" sz="1389" spc="-65">
                  <a:solidFill>
                    <a:schemeClr val="tx1">
                      <a:lumMod val="75000"/>
                      <a:lumOff val="25000"/>
                    </a:schemeClr>
                  </a:solidFill>
                  <a:latin typeface="Helvetica"/>
                  <a:ea typeface="+mn-ea"/>
                  <a:cs typeface="Helvetica"/>
                </a:rPr>
                <a:t>Serverless</a:t>
              </a:r>
            </a:p>
            <a:p>
              <a:pPr algn="l" defTabSz="396900" rtl="0">
                <a:lnSpc>
                  <a:spcPct val="130000"/>
                </a:lnSpc>
                <a:defRPr/>
              </a:pPr>
              <a:r>
                <a:rPr lang="en-US" sz="1389" spc="-65">
                  <a:solidFill>
                    <a:schemeClr val="tx1">
                      <a:lumMod val="75000"/>
                      <a:lumOff val="25000"/>
                    </a:schemeClr>
                  </a:solidFill>
                  <a:latin typeface="Helvetica"/>
                  <a:ea typeface="+mn-ea"/>
                  <a:cs typeface="Helvetica"/>
                </a:rPr>
                <a:t>Containers</a:t>
              </a:r>
            </a:p>
            <a:p>
              <a:pPr algn="l" defTabSz="396900" rtl="0">
                <a:lnSpc>
                  <a:spcPct val="130000"/>
                </a:lnSpc>
                <a:defRPr/>
              </a:pPr>
              <a:r>
                <a:rPr lang="en-US" sz="1389" spc="-65">
                  <a:solidFill>
                    <a:schemeClr val="tx1">
                      <a:lumMod val="75000"/>
                      <a:lumOff val="25000"/>
                    </a:schemeClr>
                  </a:solidFill>
                  <a:latin typeface="Helvetica"/>
                  <a:ea typeface="+mn-ea"/>
                  <a:cs typeface="Helvetica"/>
                </a:rPr>
                <a:t>VMs</a:t>
              </a:r>
            </a:p>
            <a:p>
              <a:pPr algn="l" defTabSz="396900" rtl="0">
                <a:lnSpc>
                  <a:spcPct val="130000"/>
                </a:lnSpc>
                <a:defRPr/>
              </a:pPr>
              <a:r>
                <a:rPr lang="en-US" sz="1389" spc="-65">
                  <a:solidFill>
                    <a:schemeClr val="tx1">
                      <a:lumMod val="75000"/>
                      <a:lumOff val="25000"/>
                    </a:schemeClr>
                  </a:solidFill>
                  <a:latin typeface="Helvetica"/>
                  <a:ea typeface="+mn-ea"/>
                  <a:cs typeface="Helvetica"/>
                </a:rPr>
                <a:t>PaaS</a:t>
              </a:r>
            </a:p>
          </p:txBody>
        </p:sp>
      </p:grpSp>
      <p:grpSp>
        <p:nvGrpSpPr>
          <p:cNvPr id="8" name="Group 7">
            <a:extLst>
              <a:ext uri="{FF2B5EF4-FFF2-40B4-BE49-F238E27FC236}">
                <a16:creationId xmlns:a16="http://schemas.microsoft.com/office/drawing/2014/main" id="{A428FAF6-783A-4418-AE2F-83927472CA9B}"/>
              </a:ext>
            </a:extLst>
          </p:cNvPr>
          <p:cNvGrpSpPr/>
          <p:nvPr/>
        </p:nvGrpSpPr>
        <p:grpSpPr>
          <a:xfrm>
            <a:off x="11909358" y="1628596"/>
            <a:ext cx="3462883" cy="6482578"/>
            <a:chOff x="9096095" y="1248933"/>
            <a:chExt cx="2659494" cy="4978620"/>
          </a:xfrm>
        </p:grpSpPr>
        <p:grpSp>
          <p:nvGrpSpPr>
            <p:cNvPr id="7" name="Group 6">
              <a:extLst>
                <a:ext uri="{FF2B5EF4-FFF2-40B4-BE49-F238E27FC236}">
                  <a16:creationId xmlns:a16="http://schemas.microsoft.com/office/drawing/2014/main" id="{C6926278-4001-4A52-B4F6-F26BB3F768A7}"/>
                </a:ext>
              </a:extLst>
            </p:cNvPr>
            <p:cNvGrpSpPr/>
            <p:nvPr/>
          </p:nvGrpSpPr>
          <p:grpSpPr>
            <a:xfrm>
              <a:off x="9096095" y="1248933"/>
              <a:ext cx="2659494" cy="4978620"/>
              <a:chOff x="9096095" y="1248933"/>
              <a:chExt cx="2659494" cy="4978620"/>
            </a:xfrm>
          </p:grpSpPr>
          <p:sp>
            <p:nvSpPr>
              <p:cNvPr id="66" name="Rectangle: Rounded Corners 8">
                <a:extLst>
                  <a:ext uri="{FF2B5EF4-FFF2-40B4-BE49-F238E27FC236}">
                    <a16:creationId xmlns:a16="http://schemas.microsoft.com/office/drawing/2014/main" id="{C614F595-CF2C-A849-87D7-238989D03EAA}"/>
                  </a:ext>
                </a:extLst>
              </p:cNvPr>
              <p:cNvSpPr>
                <a:spLocks/>
              </p:cNvSpPr>
              <p:nvPr/>
            </p:nvSpPr>
            <p:spPr>
              <a:xfrm>
                <a:off x="9096095" y="1248933"/>
                <a:ext cx="2659494" cy="4978620"/>
              </a:xfrm>
              <a:prstGeom prst="roundRect">
                <a:avLst>
                  <a:gd name="adj" fmla="val 6887"/>
                </a:avLst>
              </a:prstGeom>
              <a:solidFill>
                <a:schemeClr val="bg1"/>
              </a:solidFill>
              <a:ln>
                <a:noFill/>
              </a:ln>
              <a:effectLst>
                <a:outerShdw blurRad="1270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1">
                  <a:defRPr/>
                </a:pPr>
                <a:endParaRPr lang="en-ID" sz="2344" kern="1200">
                  <a:solidFill>
                    <a:srgbClr val="FFFFFF"/>
                  </a:solidFill>
                  <a:latin typeface="Helvetica" pitchFamily="2" charset="0"/>
                </a:endParaRPr>
              </a:p>
            </p:txBody>
          </p:sp>
          <p:sp>
            <p:nvSpPr>
              <p:cNvPr id="36" name="Object35"/>
              <p:cNvSpPr/>
              <p:nvPr/>
            </p:nvSpPr>
            <p:spPr>
              <a:xfrm>
                <a:off x="9331314" y="1313286"/>
                <a:ext cx="346446" cy="577975"/>
              </a:xfrm>
              <a:prstGeom prst="rect">
                <a:avLst/>
              </a:prstGeom>
              <a:noFill/>
              <a:ln/>
            </p:spPr>
            <p:txBody>
              <a:bodyPr wrap="square" lIns="0" tIns="0" rIns="0" bIns="0" rtlCol="0" anchor="t"/>
              <a:lstStyle/>
              <a:p>
                <a:pPr algn="l" defTabSz="396900" rtl="0">
                  <a:lnSpc>
                    <a:spcPts val="6163"/>
                  </a:lnSpc>
                  <a:defRPr/>
                </a:pPr>
                <a:r>
                  <a:rPr lang="en-US" sz="4688" b="1" spc="-195">
                    <a:solidFill>
                      <a:srgbClr val="286FFF"/>
                    </a:solidFill>
                    <a:latin typeface="Helvetica"/>
                    <a:ea typeface="Avenir Next Demi Bold" pitchFamily="34" charset="-122"/>
                    <a:cs typeface="Helvetica"/>
                  </a:rPr>
                  <a:t>4</a:t>
                </a:r>
                <a:endParaRPr lang="en-US" sz="4688" b="1" kern="1200">
                  <a:solidFill>
                    <a:prstClr val="black"/>
                  </a:solidFill>
                  <a:latin typeface="Helvetica"/>
                  <a:ea typeface="+mn-ea"/>
                  <a:cs typeface="Helvetica"/>
                </a:endParaRPr>
              </a:p>
            </p:txBody>
          </p:sp>
          <p:sp>
            <p:nvSpPr>
              <p:cNvPr id="40" name="Object39"/>
              <p:cNvSpPr/>
              <p:nvPr/>
            </p:nvSpPr>
            <p:spPr>
              <a:xfrm>
                <a:off x="9715477" y="1411823"/>
                <a:ext cx="1536683" cy="391847"/>
              </a:xfrm>
              <a:prstGeom prst="rect">
                <a:avLst/>
              </a:prstGeom>
              <a:noFill/>
              <a:ln/>
            </p:spPr>
            <p:txBody>
              <a:bodyPr wrap="square" lIns="0" tIns="0" rIns="0" bIns="0" rtlCol="0" anchor="b"/>
              <a:lstStyle/>
              <a:p>
                <a:pPr>
                  <a:lnSpc>
                    <a:spcPts val="2092"/>
                  </a:lnSpc>
                  <a:defRPr/>
                </a:pPr>
                <a:r>
                  <a:rPr lang="en-US" sz="1563" b="1">
                    <a:solidFill>
                      <a:schemeClr val="tx1">
                        <a:lumMod val="75000"/>
                        <a:lumOff val="25000"/>
                      </a:schemeClr>
                    </a:solidFill>
                    <a:latin typeface="Helvetica"/>
                  </a:rPr>
                  <a:t>Proactively harden your cloud</a:t>
                </a:r>
              </a:p>
            </p:txBody>
          </p:sp>
          <p:pic>
            <p:nvPicPr>
              <p:cNvPr id="69" name="Object 8" descr="preencoded.png">
                <a:extLst>
                  <a:ext uri="{FF2B5EF4-FFF2-40B4-BE49-F238E27FC236}">
                    <a16:creationId xmlns:a16="http://schemas.microsoft.com/office/drawing/2014/main" id="{986EC1D6-39CE-41DA-B51A-98F5DC3EA69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309303" y="2164771"/>
                <a:ext cx="2209800" cy="1130300"/>
              </a:xfrm>
              <a:prstGeom prst="rect">
                <a:avLst/>
              </a:prstGeom>
            </p:spPr>
          </p:pic>
          <p:sp>
            <p:nvSpPr>
              <p:cNvPr id="70" name="Object28">
                <a:extLst>
                  <a:ext uri="{FF2B5EF4-FFF2-40B4-BE49-F238E27FC236}">
                    <a16:creationId xmlns:a16="http://schemas.microsoft.com/office/drawing/2014/main" id="{DFDF787C-23DD-4D02-AFFB-E7B53E3D131E}"/>
                  </a:ext>
                </a:extLst>
              </p:cNvPr>
              <p:cNvSpPr/>
              <p:nvPr/>
            </p:nvSpPr>
            <p:spPr>
              <a:xfrm>
                <a:off x="9459563" y="2207896"/>
                <a:ext cx="2102054" cy="615950"/>
              </a:xfrm>
              <a:prstGeom prst="rect">
                <a:avLst/>
              </a:prstGeom>
              <a:noFill/>
              <a:ln/>
            </p:spPr>
            <p:txBody>
              <a:bodyPr wrap="square" lIns="0" tIns="0" rIns="0" bIns="0" rtlCol="0" anchor="t"/>
              <a:lstStyle/>
              <a:p>
                <a:pPr defTabSz="396900">
                  <a:lnSpc>
                    <a:spcPct val="130000"/>
                  </a:lnSpc>
                  <a:defRPr/>
                </a:pPr>
                <a:r>
                  <a:rPr lang="en-US" sz="1432" b="1">
                    <a:solidFill>
                      <a:schemeClr val="tx1">
                        <a:lumMod val="75000"/>
                        <a:lumOff val="25000"/>
                      </a:schemeClr>
                    </a:solidFill>
                    <a:latin typeface="Helvetica"/>
                  </a:rPr>
                  <a:t>Partner integrations</a:t>
                </a:r>
              </a:p>
              <a:p>
                <a:pPr algn="l" defTabSz="396900" rtl="0">
                  <a:lnSpc>
                    <a:spcPct val="130000"/>
                  </a:lnSpc>
                  <a:defRPr/>
                </a:pPr>
                <a:endParaRPr lang="he-IL" sz="1389" kern="1200">
                  <a:solidFill>
                    <a:schemeClr val="tx1">
                      <a:lumMod val="75000"/>
                      <a:lumOff val="25000"/>
                    </a:schemeClr>
                  </a:solidFill>
                  <a:latin typeface="Helvetica"/>
                  <a:ea typeface="Avenir Next Demi Bold" pitchFamily="34" charset="-122"/>
                  <a:cs typeface="Helvetica"/>
                </a:endParaRPr>
              </a:p>
              <a:p>
                <a:pPr algn="l" defTabSz="396900" rtl="0">
                  <a:lnSpc>
                    <a:spcPct val="130000"/>
                  </a:lnSpc>
                  <a:defRPr/>
                </a:pPr>
                <a:endParaRPr lang="en-US" sz="1389" spc="-65">
                  <a:solidFill>
                    <a:schemeClr val="tx1">
                      <a:lumMod val="75000"/>
                      <a:lumOff val="25000"/>
                    </a:schemeClr>
                  </a:solidFill>
                  <a:latin typeface="Helvetica"/>
                  <a:ea typeface="+mn-ea"/>
                  <a:cs typeface="Helvetica"/>
                </a:endParaRPr>
              </a:p>
            </p:txBody>
          </p:sp>
          <p:sp>
            <p:nvSpPr>
              <p:cNvPr id="71" name="Object40">
                <a:extLst>
                  <a:ext uri="{FF2B5EF4-FFF2-40B4-BE49-F238E27FC236}">
                    <a16:creationId xmlns:a16="http://schemas.microsoft.com/office/drawing/2014/main" id="{7AABC851-D84E-4C04-AB39-FFEEA1AF6628}"/>
                  </a:ext>
                </a:extLst>
              </p:cNvPr>
              <p:cNvSpPr/>
              <p:nvPr/>
            </p:nvSpPr>
            <p:spPr>
              <a:xfrm>
                <a:off x="9842702" y="2209221"/>
                <a:ext cx="1540893" cy="141590"/>
              </a:xfrm>
              <a:prstGeom prst="rect">
                <a:avLst/>
              </a:prstGeom>
              <a:noFill/>
              <a:ln/>
            </p:spPr>
            <p:txBody>
              <a:bodyPr wrap="square" lIns="0" tIns="0" rIns="0" bIns="0" rtlCol="0" anchor="t"/>
              <a:lstStyle/>
              <a:p>
                <a:pPr defTabSz="396900">
                  <a:lnSpc>
                    <a:spcPts val="1878"/>
                  </a:lnSpc>
                  <a:defRPr/>
                </a:pPr>
                <a:endParaRPr lang="en-US" sz="1563" b="1">
                  <a:latin typeface="Helvetica"/>
                </a:endParaRPr>
              </a:p>
            </p:txBody>
          </p:sp>
          <p:sp>
            <p:nvSpPr>
              <p:cNvPr id="72" name="Object42">
                <a:extLst>
                  <a:ext uri="{FF2B5EF4-FFF2-40B4-BE49-F238E27FC236}">
                    <a16:creationId xmlns:a16="http://schemas.microsoft.com/office/drawing/2014/main" id="{545DC6B6-8B7D-489D-9A0D-188299E8C629}"/>
                  </a:ext>
                </a:extLst>
              </p:cNvPr>
              <p:cNvSpPr/>
              <p:nvPr/>
            </p:nvSpPr>
            <p:spPr>
              <a:xfrm>
                <a:off x="9822316" y="5339683"/>
                <a:ext cx="1320800" cy="139700"/>
              </a:xfrm>
              <a:prstGeom prst="rect">
                <a:avLst/>
              </a:prstGeom>
              <a:noFill/>
              <a:ln/>
            </p:spPr>
            <p:txBody>
              <a:bodyPr wrap="square" lIns="0" tIns="0" rIns="0" bIns="0" rtlCol="0" anchor="t"/>
              <a:lstStyle/>
              <a:p>
                <a:pPr algn="ctr" defTabSz="396900" rtl="0">
                  <a:lnSpc>
                    <a:spcPts val="1406"/>
                  </a:lnSpc>
                  <a:defRPr/>
                </a:pPr>
                <a:endParaRPr lang="en-US" sz="1389" b="1" kern="1200">
                  <a:solidFill>
                    <a:srgbClr val="FFFFFF"/>
                  </a:solidFill>
                  <a:latin typeface="Helvetica"/>
                  <a:ea typeface="Avenir Next Demi Bold"/>
                  <a:cs typeface="Helvetica"/>
                </a:endParaRPr>
              </a:p>
            </p:txBody>
          </p:sp>
          <p:sp>
            <p:nvSpPr>
              <p:cNvPr id="73" name="Object43">
                <a:extLst>
                  <a:ext uri="{FF2B5EF4-FFF2-40B4-BE49-F238E27FC236}">
                    <a16:creationId xmlns:a16="http://schemas.microsoft.com/office/drawing/2014/main" id="{A0DC850F-82BE-4041-B912-57925173F3F9}"/>
                  </a:ext>
                </a:extLst>
              </p:cNvPr>
              <p:cNvSpPr/>
              <p:nvPr/>
            </p:nvSpPr>
            <p:spPr>
              <a:xfrm>
                <a:off x="9461703" y="4044879"/>
                <a:ext cx="469900" cy="101600"/>
              </a:xfrm>
              <a:prstGeom prst="rect">
                <a:avLst/>
              </a:prstGeom>
              <a:noFill/>
              <a:ln/>
            </p:spPr>
            <p:txBody>
              <a:bodyPr wrap="square" lIns="0" tIns="0" rIns="0" bIns="0" rtlCol="0" anchor="t"/>
              <a:lstStyle/>
              <a:p>
                <a:pPr algn="r" defTabSz="396900" rtl="1">
                  <a:lnSpc>
                    <a:spcPts val="1055"/>
                  </a:lnSpc>
                  <a:defRPr/>
                </a:pPr>
                <a:endParaRPr lang="en-US" sz="1068" kern="1200">
                  <a:solidFill>
                    <a:prstClr val="black"/>
                  </a:solidFill>
                  <a:latin typeface="Helvetica"/>
                  <a:ea typeface="+mn-ea"/>
                  <a:cs typeface="Helvetica"/>
                </a:endParaRPr>
              </a:p>
            </p:txBody>
          </p:sp>
          <p:sp>
            <p:nvSpPr>
              <p:cNvPr id="74" name="Object28">
                <a:extLst>
                  <a:ext uri="{FF2B5EF4-FFF2-40B4-BE49-F238E27FC236}">
                    <a16:creationId xmlns:a16="http://schemas.microsoft.com/office/drawing/2014/main" id="{7A23331C-B411-4E8F-97D6-0319EED3E43A}"/>
                  </a:ext>
                </a:extLst>
              </p:cNvPr>
              <p:cNvSpPr/>
              <p:nvPr/>
            </p:nvSpPr>
            <p:spPr>
              <a:xfrm>
                <a:off x="9459563" y="3389598"/>
                <a:ext cx="1775460" cy="1035823"/>
              </a:xfrm>
              <a:prstGeom prst="rect">
                <a:avLst/>
              </a:prstGeom>
              <a:noFill/>
              <a:ln/>
            </p:spPr>
            <p:txBody>
              <a:bodyPr wrap="square" lIns="0" tIns="0" rIns="0" bIns="0" rtlCol="0" anchor="t"/>
              <a:lstStyle/>
              <a:p>
                <a:pPr defTabSz="396900">
                  <a:lnSpc>
                    <a:spcPct val="130000"/>
                  </a:lnSpc>
                  <a:defRPr/>
                </a:pPr>
                <a:r>
                  <a:rPr lang="en-US" sz="1432" b="1">
                    <a:solidFill>
                      <a:schemeClr val="tx1">
                        <a:lumMod val="75000"/>
                        <a:lumOff val="25000"/>
                      </a:schemeClr>
                    </a:solidFill>
                    <a:latin typeface="Helvetica"/>
                  </a:rPr>
                  <a:t>Cloud remediation</a:t>
                </a:r>
              </a:p>
              <a:p>
                <a:pPr algn="l" defTabSz="396900" rtl="0">
                  <a:lnSpc>
                    <a:spcPct val="130000"/>
                  </a:lnSpc>
                  <a:defRPr/>
                </a:pPr>
                <a:endParaRPr lang="en-US" sz="1389" spc="-65">
                  <a:solidFill>
                    <a:schemeClr val="tx1">
                      <a:lumMod val="75000"/>
                      <a:lumOff val="25000"/>
                    </a:schemeClr>
                  </a:solidFill>
                  <a:latin typeface="Helvetica"/>
                  <a:ea typeface="+mn-ea"/>
                  <a:cs typeface="Helvetica"/>
                </a:endParaRPr>
              </a:p>
            </p:txBody>
          </p:sp>
          <p:sp>
            <p:nvSpPr>
              <p:cNvPr id="76" name="Object28">
                <a:extLst>
                  <a:ext uri="{FF2B5EF4-FFF2-40B4-BE49-F238E27FC236}">
                    <a16:creationId xmlns:a16="http://schemas.microsoft.com/office/drawing/2014/main" id="{544E86F3-7BCD-48D9-932A-76C1525688EF}"/>
                  </a:ext>
                </a:extLst>
              </p:cNvPr>
              <p:cNvSpPr/>
              <p:nvPr/>
            </p:nvSpPr>
            <p:spPr>
              <a:xfrm>
                <a:off x="9435387" y="3640511"/>
                <a:ext cx="1775460" cy="610521"/>
              </a:xfrm>
              <a:prstGeom prst="rect">
                <a:avLst/>
              </a:prstGeom>
              <a:noFill/>
              <a:ln/>
            </p:spPr>
            <p:txBody>
              <a:bodyPr wrap="square" lIns="0" tIns="0" rIns="0" bIns="0" rtlCol="0" anchor="t"/>
              <a:lstStyle/>
              <a:p>
                <a:pPr defTabSz="396900">
                  <a:lnSpc>
                    <a:spcPct val="130000"/>
                  </a:lnSpc>
                  <a:defRPr/>
                </a:pPr>
                <a:r>
                  <a:rPr lang="en-US" sz="1389" spc="-65">
                    <a:solidFill>
                      <a:schemeClr val="tx1">
                        <a:lumMod val="75000"/>
                        <a:lumOff val="25000"/>
                      </a:schemeClr>
                    </a:solidFill>
                    <a:latin typeface="Helvetica"/>
                    <a:cs typeface="Helvetica"/>
                  </a:rPr>
                  <a:t>One-click remediation</a:t>
                </a:r>
              </a:p>
              <a:p>
                <a:pPr defTabSz="396900">
                  <a:lnSpc>
                    <a:spcPct val="130000"/>
                  </a:lnSpc>
                  <a:defRPr/>
                </a:pPr>
                <a:r>
                  <a:rPr lang="en-US" sz="1389" spc="-65">
                    <a:solidFill>
                      <a:schemeClr val="tx1">
                        <a:lumMod val="75000"/>
                        <a:lumOff val="25000"/>
                      </a:schemeClr>
                    </a:solidFill>
                    <a:latin typeface="Helvetica"/>
                    <a:cs typeface="Helvetica"/>
                  </a:rPr>
                  <a:t>Automated security response</a:t>
                </a:r>
              </a:p>
              <a:p>
                <a:pPr defTabSz="396900">
                  <a:lnSpc>
                    <a:spcPct val="130000"/>
                  </a:lnSpc>
                  <a:defRPr/>
                </a:pPr>
                <a:r>
                  <a:rPr lang="en-US" sz="1389" spc="-65">
                    <a:solidFill>
                      <a:schemeClr val="tx1">
                        <a:lumMod val="75000"/>
                        <a:lumOff val="25000"/>
                      </a:schemeClr>
                    </a:solidFill>
                    <a:latin typeface="Helvetica"/>
                    <a:cs typeface="Helvetica"/>
                  </a:rPr>
                  <a:t>Remediation guidance</a:t>
                </a:r>
              </a:p>
            </p:txBody>
          </p:sp>
          <p:pic>
            <p:nvPicPr>
              <p:cNvPr id="78" name="Picture 77">
                <a:extLst>
                  <a:ext uri="{FF2B5EF4-FFF2-40B4-BE49-F238E27FC236}">
                    <a16:creationId xmlns:a16="http://schemas.microsoft.com/office/drawing/2014/main" id="{1EB552C4-3A43-4960-8BF6-3D347AF0A043}"/>
                  </a:ext>
                </a:extLst>
              </p:cNvPr>
              <p:cNvPicPr>
                <a:picLocks noChangeAspect="1"/>
              </p:cNvPicPr>
              <p:nvPr/>
            </p:nvPicPr>
            <p:blipFill>
              <a:blip r:embed="rId8"/>
              <a:stretch>
                <a:fillRect/>
              </a:stretch>
            </p:blipFill>
            <p:spPr>
              <a:xfrm>
                <a:off x="9481845" y="2479480"/>
                <a:ext cx="303661" cy="303661"/>
              </a:xfrm>
              <a:prstGeom prst="rect">
                <a:avLst/>
              </a:prstGeom>
            </p:spPr>
          </p:pic>
          <p:pic>
            <p:nvPicPr>
              <p:cNvPr id="79" name="Picture 78">
                <a:extLst>
                  <a:ext uri="{FF2B5EF4-FFF2-40B4-BE49-F238E27FC236}">
                    <a16:creationId xmlns:a16="http://schemas.microsoft.com/office/drawing/2014/main" id="{582DAF55-C8BF-4704-99BE-D162CA08633F}"/>
                  </a:ext>
                </a:extLst>
              </p:cNvPr>
              <p:cNvPicPr>
                <a:picLocks noChangeAspect="1"/>
              </p:cNvPicPr>
              <p:nvPr/>
            </p:nvPicPr>
            <p:blipFill>
              <a:blip r:embed="rId9"/>
              <a:stretch>
                <a:fillRect/>
              </a:stretch>
            </p:blipFill>
            <p:spPr>
              <a:xfrm>
                <a:off x="9946727" y="2458698"/>
                <a:ext cx="350943" cy="366491"/>
              </a:xfrm>
              <a:prstGeom prst="rect">
                <a:avLst/>
              </a:prstGeom>
            </p:spPr>
          </p:pic>
          <p:pic>
            <p:nvPicPr>
              <p:cNvPr id="80" name="Picture 79">
                <a:extLst>
                  <a:ext uri="{FF2B5EF4-FFF2-40B4-BE49-F238E27FC236}">
                    <a16:creationId xmlns:a16="http://schemas.microsoft.com/office/drawing/2014/main" id="{A10D5C44-2CB4-4CC2-9067-B64FE2979808}"/>
                  </a:ext>
                </a:extLst>
              </p:cNvPr>
              <p:cNvPicPr>
                <a:picLocks noChangeAspect="1"/>
              </p:cNvPicPr>
              <p:nvPr/>
            </p:nvPicPr>
            <p:blipFill>
              <a:blip r:embed="rId10"/>
              <a:stretch>
                <a:fillRect/>
              </a:stretch>
            </p:blipFill>
            <p:spPr>
              <a:xfrm>
                <a:off x="10470634" y="2472024"/>
                <a:ext cx="366492" cy="339838"/>
              </a:xfrm>
              <a:prstGeom prst="rect">
                <a:avLst/>
              </a:prstGeom>
            </p:spPr>
          </p:pic>
          <p:pic>
            <p:nvPicPr>
              <p:cNvPr id="81" name="Picture 80">
                <a:extLst>
                  <a:ext uri="{FF2B5EF4-FFF2-40B4-BE49-F238E27FC236}">
                    <a16:creationId xmlns:a16="http://schemas.microsoft.com/office/drawing/2014/main" id="{73B2D385-EEE3-4823-B6AB-56CC88A464DD}"/>
                  </a:ext>
                </a:extLst>
              </p:cNvPr>
              <p:cNvPicPr>
                <a:picLocks noChangeAspect="1"/>
              </p:cNvPicPr>
              <p:nvPr/>
            </p:nvPicPr>
            <p:blipFill>
              <a:blip r:embed="rId11"/>
              <a:stretch>
                <a:fillRect/>
              </a:stretch>
            </p:blipFill>
            <p:spPr>
              <a:xfrm>
                <a:off x="11051213" y="2486737"/>
                <a:ext cx="326433" cy="310412"/>
              </a:xfrm>
              <a:prstGeom prst="rect">
                <a:avLst/>
              </a:prstGeom>
            </p:spPr>
          </p:pic>
          <p:sp>
            <p:nvSpPr>
              <p:cNvPr id="82" name="Rectangle 81">
                <a:extLst>
                  <a:ext uri="{FF2B5EF4-FFF2-40B4-BE49-F238E27FC236}">
                    <a16:creationId xmlns:a16="http://schemas.microsoft.com/office/drawing/2014/main" id="{269329B7-5D32-4ECD-8D97-951AAF1F21C4}"/>
                  </a:ext>
                </a:extLst>
              </p:cNvPr>
              <p:cNvSpPr/>
              <p:nvPr/>
            </p:nvSpPr>
            <p:spPr>
              <a:xfrm>
                <a:off x="9435387" y="2913765"/>
                <a:ext cx="1047082" cy="268726"/>
              </a:xfrm>
              <a:prstGeom prst="rect">
                <a:avLst/>
              </a:prstGeom>
            </p:spPr>
            <p:txBody>
              <a:bodyPr wrap="square">
                <a:spAutoFit/>
              </a:bodyPr>
              <a:lstStyle/>
              <a:p>
                <a:pPr defTabSz="396900">
                  <a:lnSpc>
                    <a:spcPct val="130000"/>
                  </a:lnSpc>
                  <a:defRPr/>
                </a:pPr>
                <a:r>
                  <a:rPr lang="en-US" sz="1389" spc="-65">
                    <a:solidFill>
                      <a:schemeClr val="tx1">
                        <a:lumMod val="75000"/>
                        <a:lumOff val="25000"/>
                      </a:schemeClr>
                    </a:solidFill>
                    <a:latin typeface="Helvetica"/>
                    <a:cs typeface="Helvetica"/>
                  </a:rPr>
                  <a:t>20+ integrations</a:t>
                </a:r>
                <a:endParaRPr lang="he-IL" sz="1389" spc="-65">
                  <a:solidFill>
                    <a:schemeClr val="tx1">
                      <a:lumMod val="75000"/>
                      <a:lumOff val="25000"/>
                    </a:schemeClr>
                  </a:solidFill>
                  <a:latin typeface="Helvetica"/>
                  <a:cs typeface="Helvetica"/>
                </a:endParaRPr>
              </a:p>
            </p:txBody>
          </p:sp>
        </p:grpSp>
        <p:sp>
          <p:nvSpPr>
            <p:cNvPr id="75" name="Object28">
              <a:extLst>
                <a:ext uri="{FF2B5EF4-FFF2-40B4-BE49-F238E27FC236}">
                  <a16:creationId xmlns:a16="http://schemas.microsoft.com/office/drawing/2014/main" id="{804F44FB-75FD-40EC-8B6C-D3EA4E58E823}"/>
                </a:ext>
              </a:extLst>
            </p:cNvPr>
            <p:cNvSpPr/>
            <p:nvPr/>
          </p:nvSpPr>
          <p:spPr>
            <a:xfrm>
              <a:off x="9459563" y="4792281"/>
              <a:ext cx="1993431" cy="262583"/>
            </a:xfrm>
            <a:prstGeom prst="rect">
              <a:avLst/>
            </a:prstGeom>
            <a:noFill/>
            <a:ln/>
          </p:spPr>
          <p:txBody>
            <a:bodyPr wrap="square" lIns="0" tIns="0" rIns="0" bIns="0" rtlCol="0" anchor="t"/>
            <a:lstStyle/>
            <a:p>
              <a:pPr defTabSz="396900">
                <a:lnSpc>
                  <a:spcPct val="130000"/>
                </a:lnSpc>
                <a:defRPr/>
              </a:pPr>
              <a:r>
                <a:rPr lang="en-US" sz="1432" b="1">
                  <a:solidFill>
                    <a:schemeClr val="tx1">
                      <a:lumMod val="75000"/>
                      <a:lumOff val="25000"/>
                    </a:schemeClr>
                  </a:solidFill>
                  <a:latin typeface="Helvetica"/>
                </a:rPr>
                <a:t>CI/CD Guardrails</a:t>
              </a:r>
            </a:p>
            <a:p>
              <a:pPr algn="l" defTabSz="396900" rtl="0">
                <a:lnSpc>
                  <a:spcPct val="130000"/>
                </a:lnSpc>
                <a:defRPr/>
              </a:pPr>
              <a:endParaRPr lang="en-US" sz="1389" spc="-65">
                <a:solidFill>
                  <a:schemeClr val="tx1">
                    <a:lumMod val="75000"/>
                    <a:lumOff val="25000"/>
                  </a:schemeClr>
                </a:solidFill>
                <a:latin typeface="Helvetica"/>
                <a:ea typeface="+mn-ea"/>
                <a:cs typeface="Helvetica"/>
              </a:endParaRPr>
            </a:p>
          </p:txBody>
        </p:sp>
        <p:sp>
          <p:nvSpPr>
            <p:cNvPr id="77" name="Object28">
              <a:extLst>
                <a:ext uri="{FF2B5EF4-FFF2-40B4-BE49-F238E27FC236}">
                  <a16:creationId xmlns:a16="http://schemas.microsoft.com/office/drawing/2014/main" id="{F0A17B5D-6DCD-4C44-AC78-C87870485F80}"/>
                </a:ext>
              </a:extLst>
            </p:cNvPr>
            <p:cNvSpPr/>
            <p:nvPr/>
          </p:nvSpPr>
          <p:spPr>
            <a:xfrm>
              <a:off x="9461969" y="5074813"/>
              <a:ext cx="1993431" cy="475234"/>
            </a:xfrm>
            <a:prstGeom prst="rect">
              <a:avLst/>
            </a:prstGeom>
            <a:noFill/>
            <a:ln/>
          </p:spPr>
          <p:txBody>
            <a:bodyPr wrap="square" lIns="0" tIns="0" rIns="0" bIns="0" rtlCol="0" anchor="t"/>
            <a:lstStyle/>
            <a:p>
              <a:pPr defTabSz="396900">
                <a:lnSpc>
                  <a:spcPct val="130000"/>
                </a:lnSpc>
                <a:defRPr/>
              </a:pPr>
              <a:r>
                <a:rPr lang="en-US" sz="1389" spc="-65">
                  <a:solidFill>
                    <a:schemeClr val="tx1">
                      <a:lumMod val="75000"/>
                      <a:lumOff val="25000"/>
                    </a:schemeClr>
                  </a:solidFill>
                  <a:latin typeface="Helvetica"/>
                  <a:cs typeface="Helvetica"/>
                </a:rPr>
                <a:t>One policy across the stack</a:t>
              </a:r>
            </a:p>
            <a:p>
              <a:pPr defTabSz="396900">
                <a:lnSpc>
                  <a:spcPct val="130000"/>
                </a:lnSpc>
                <a:defRPr/>
              </a:pPr>
              <a:r>
                <a:rPr lang="en-US" sz="1389" spc="-65">
                  <a:solidFill>
                    <a:schemeClr val="tx1">
                      <a:lumMod val="75000"/>
                      <a:lumOff val="25000"/>
                    </a:schemeClr>
                  </a:solidFill>
                  <a:latin typeface="Helvetica"/>
                  <a:cs typeface="Helvetica"/>
                </a:rPr>
                <a:t>Container and VM image scanning</a:t>
              </a:r>
            </a:p>
            <a:p>
              <a:pPr defTabSz="396900">
                <a:lnSpc>
                  <a:spcPct val="130000"/>
                </a:lnSpc>
                <a:defRPr/>
              </a:pPr>
              <a:r>
                <a:rPr lang="en-US" sz="1389" spc="-65" err="1">
                  <a:solidFill>
                    <a:schemeClr val="tx1">
                      <a:lumMod val="75000"/>
                      <a:lumOff val="25000"/>
                    </a:schemeClr>
                  </a:solidFill>
                  <a:latin typeface="Helvetica"/>
                  <a:cs typeface="Helvetica"/>
                </a:rPr>
                <a:t>IaC</a:t>
              </a:r>
              <a:r>
                <a:rPr lang="en-US" sz="1389" spc="-65">
                  <a:solidFill>
                    <a:schemeClr val="tx1">
                      <a:lumMod val="75000"/>
                      <a:lumOff val="25000"/>
                    </a:schemeClr>
                  </a:solidFill>
                  <a:latin typeface="Helvetica"/>
                  <a:cs typeface="Helvetica"/>
                </a:rPr>
                <a:t> template scanning</a:t>
              </a:r>
            </a:p>
          </p:txBody>
        </p:sp>
      </p:grpSp>
      <p:pic>
        <p:nvPicPr>
          <p:cNvPr id="18" name="Picture 17">
            <a:extLst>
              <a:ext uri="{FF2B5EF4-FFF2-40B4-BE49-F238E27FC236}">
                <a16:creationId xmlns:a16="http://schemas.microsoft.com/office/drawing/2014/main" id="{BFE3F426-69A9-20DD-518B-FCA30B24D2D2}"/>
              </a:ext>
            </a:extLst>
          </p:cNvPr>
          <p:cNvPicPr>
            <a:picLocks noChangeAspect="1"/>
          </p:cNvPicPr>
          <p:nvPr/>
        </p:nvPicPr>
        <p:blipFill>
          <a:blip r:embed="rId12"/>
          <a:stretch>
            <a:fillRect/>
          </a:stretch>
        </p:blipFill>
        <p:spPr>
          <a:xfrm>
            <a:off x="857829" y="2303571"/>
            <a:ext cx="2896667" cy="5348168"/>
          </a:xfrm>
          <a:prstGeom prst="rect">
            <a:avLst/>
          </a:prstGeom>
        </p:spPr>
      </p:pic>
    </p:spTree>
    <p:extLst>
      <p:ext uri="{BB962C8B-B14F-4D97-AF65-F5344CB8AC3E}">
        <p14:creationId xmlns:p14="http://schemas.microsoft.com/office/powerpoint/2010/main" val="27682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47" name="Group 46">
            <a:extLst>
              <a:ext uri="{FF2B5EF4-FFF2-40B4-BE49-F238E27FC236}">
                <a16:creationId xmlns:a16="http://schemas.microsoft.com/office/drawing/2014/main" id="{A772982A-387F-27D2-33B4-F4869209AF38}"/>
              </a:ext>
            </a:extLst>
          </p:cNvPr>
          <p:cNvGrpSpPr/>
          <p:nvPr/>
        </p:nvGrpSpPr>
        <p:grpSpPr>
          <a:xfrm>
            <a:off x="2726026" y="2781452"/>
            <a:ext cx="10311421" cy="5388565"/>
            <a:chOff x="2093588" y="2134326"/>
            <a:chExt cx="7919171" cy="4138418"/>
          </a:xfrm>
        </p:grpSpPr>
        <p:cxnSp>
          <p:nvCxnSpPr>
            <p:cNvPr id="193" name="Elbow Connector 192">
              <a:extLst>
                <a:ext uri="{FF2B5EF4-FFF2-40B4-BE49-F238E27FC236}">
                  <a16:creationId xmlns:a16="http://schemas.microsoft.com/office/drawing/2014/main" id="{F6525D0C-62B1-7D50-28AF-D8205FD8A484}"/>
                </a:ext>
              </a:extLst>
            </p:cNvPr>
            <p:cNvCxnSpPr>
              <a:cxnSpLocks/>
            </p:cNvCxnSpPr>
            <p:nvPr/>
          </p:nvCxnSpPr>
          <p:spPr>
            <a:xfrm flipH="1" flipV="1">
              <a:off x="10012672" y="4436758"/>
              <a:ext cx="2" cy="1835986"/>
            </a:xfrm>
            <a:prstGeom prst="bentConnector3">
              <a:avLst>
                <a:gd name="adj1" fmla="val -11430000000"/>
              </a:avLst>
            </a:prstGeom>
            <a:ln w="9525">
              <a:solidFill>
                <a:srgbClr val="CBDAFF"/>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95" name="Elbow Connector 194">
              <a:extLst>
                <a:ext uri="{FF2B5EF4-FFF2-40B4-BE49-F238E27FC236}">
                  <a16:creationId xmlns:a16="http://schemas.microsoft.com/office/drawing/2014/main" id="{FEDA0790-3637-974C-3F72-09E8F8E9C981}"/>
                </a:ext>
              </a:extLst>
            </p:cNvPr>
            <p:cNvCxnSpPr>
              <a:cxnSpLocks/>
            </p:cNvCxnSpPr>
            <p:nvPr/>
          </p:nvCxnSpPr>
          <p:spPr>
            <a:xfrm rot="10800000">
              <a:off x="2320903" y="4436758"/>
              <a:ext cx="2" cy="1835986"/>
            </a:xfrm>
            <a:prstGeom prst="bentConnector3">
              <a:avLst>
                <a:gd name="adj1" fmla="val 11430100000"/>
              </a:avLst>
            </a:prstGeom>
            <a:ln w="9525">
              <a:solidFill>
                <a:srgbClr val="CBDAFF"/>
              </a:solidFill>
              <a:headEnd type="oval" w="sm" len="sm"/>
              <a:tailEnd type="non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02442326-F021-6ED6-5E10-FCDEBDC7EE6A}"/>
                </a:ext>
              </a:extLst>
            </p:cNvPr>
            <p:cNvGrpSpPr/>
            <p:nvPr/>
          </p:nvGrpSpPr>
          <p:grpSpPr>
            <a:xfrm>
              <a:off x="2093588" y="2134326"/>
              <a:ext cx="7919171" cy="3832181"/>
              <a:chOff x="2093588" y="2134326"/>
              <a:chExt cx="7919171" cy="3832181"/>
            </a:xfrm>
          </p:grpSpPr>
          <p:cxnSp>
            <p:nvCxnSpPr>
              <p:cNvPr id="123" name="Straight Arrow Connector 122">
                <a:extLst>
                  <a:ext uri="{FF2B5EF4-FFF2-40B4-BE49-F238E27FC236}">
                    <a16:creationId xmlns:a16="http://schemas.microsoft.com/office/drawing/2014/main" id="{9DA5958F-4A26-8286-7AB6-FAB29C47040F}"/>
                  </a:ext>
                </a:extLst>
              </p:cNvPr>
              <p:cNvCxnSpPr>
                <a:cxnSpLocks/>
              </p:cNvCxnSpPr>
              <p:nvPr/>
            </p:nvCxnSpPr>
            <p:spPr>
              <a:xfrm flipH="1" flipV="1">
                <a:off x="6086159" y="2136762"/>
                <a:ext cx="1" cy="494827"/>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EE4E5FE-0DB5-7DCD-687C-6CCA636A4B62}"/>
                  </a:ext>
                </a:extLst>
              </p:cNvPr>
              <p:cNvCxnSpPr>
                <a:cxnSpLocks/>
              </p:cNvCxnSpPr>
              <p:nvPr/>
            </p:nvCxnSpPr>
            <p:spPr>
              <a:xfrm flipH="1" flipV="1">
                <a:off x="6132063" y="5589164"/>
                <a:ext cx="2" cy="377343"/>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Elbow Connector 146">
                <a:extLst>
                  <a:ext uri="{FF2B5EF4-FFF2-40B4-BE49-F238E27FC236}">
                    <a16:creationId xmlns:a16="http://schemas.microsoft.com/office/drawing/2014/main" id="{8242B0DE-CFA4-B652-AE0D-9EDCDE4AB363}"/>
                  </a:ext>
                </a:extLst>
              </p:cNvPr>
              <p:cNvCxnSpPr>
                <a:cxnSpLocks/>
              </p:cNvCxnSpPr>
              <p:nvPr/>
            </p:nvCxnSpPr>
            <p:spPr>
              <a:xfrm rot="10800000" flipV="1">
                <a:off x="6086160" y="2134328"/>
                <a:ext cx="544819" cy="190171"/>
              </a:xfrm>
              <a:prstGeom prst="bentConnector3">
                <a:avLst>
                  <a:gd name="adj1" fmla="val -46"/>
                </a:avLst>
              </a:prstGeom>
              <a:ln>
                <a:solidFill>
                  <a:srgbClr val="CBDAFF"/>
                </a:solidFill>
                <a:headEnd type="oval" w="sm" len="sm"/>
              </a:ln>
            </p:spPr>
            <p:style>
              <a:lnRef idx="1">
                <a:schemeClr val="accent1"/>
              </a:lnRef>
              <a:fillRef idx="0">
                <a:schemeClr val="accent1"/>
              </a:fillRef>
              <a:effectRef idx="0">
                <a:schemeClr val="accent1"/>
              </a:effectRef>
              <a:fontRef idx="minor">
                <a:schemeClr val="tx1"/>
              </a:fontRef>
            </p:style>
          </p:cxnSp>
          <p:cxnSp>
            <p:nvCxnSpPr>
              <p:cNvPr id="148" name="Elbow Connector 147">
                <a:extLst>
                  <a:ext uri="{FF2B5EF4-FFF2-40B4-BE49-F238E27FC236}">
                    <a16:creationId xmlns:a16="http://schemas.microsoft.com/office/drawing/2014/main" id="{BA575449-A226-6D10-177F-16690C933706}"/>
                  </a:ext>
                </a:extLst>
              </p:cNvPr>
              <p:cNvCxnSpPr>
                <a:cxnSpLocks/>
              </p:cNvCxnSpPr>
              <p:nvPr/>
            </p:nvCxnSpPr>
            <p:spPr>
              <a:xfrm rot="10800000" flipV="1">
                <a:off x="6094252" y="2134326"/>
                <a:ext cx="1605487" cy="189307"/>
              </a:xfrm>
              <a:prstGeom prst="bentConnector3">
                <a:avLst>
                  <a:gd name="adj1" fmla="val 87"/>
                </a:avLst>
              </a:prstGeom>
              <a:ln cap="rnd">
                <a:solidFill>
                  <a:srgbClr val="CBDAFF"/>
                </a:solidFill>
                <a:round/>
                <a:headEnd type="oval" w="sm" len="sm"/>
              </a:ln>
            </p:spPr>
            <p:style>
              <a:lnRef idx="1">
                <a:schemeClr val="accent1"/>
              </a:lnRef>
              <a:fillRef idx="0">
                <a:schemeClr val="accent1"/>
              </a:fillRef>
              <a:effectRef idx="0">
                <a:schemeClr val="accent1"/>
              </a:effectRef>
              <a:fontRef idx="minor">
                <a:schemeClr val="tx1"/>
              </a:fontRef>
            </p:style>
          </p:cxnSp>
          <p:cxnSp>
            <p:nvCxnSpPr>
              <p:cNvPr id="154" name="Elbow Connector 153">
                <a:extLst>
                  <a:ext uri="{FF2B5EF4-FFF2-40B4-BE49-F238E27FC236}">
                    <a16:creationId xmlns:a16="http://schemas.microsoft.com/office/drawing/2014/main" id="{D2DDFBE4-B58E-6DE7-1B6B-B5BE2DE75FA8}"/>
                  </a:ext>
                </a:extLst>
              </p:cNvPr>
              <p:cNvCxnSpPr>
                <a:cxnSpLocks/>
              </p:cNvCxnSpPr>
              <p:nvPr/>
            </p:nvCxnSpPr>
            <p:spPr>
              <a:xfrm rot="10800000" flipV="1">
                <a:off x="7000556" y="2134326"/>
                <a:ext cx="1781200" cy="189309"/>
              </a:xfrm>
              <a:prstGeom prst="bentConnector3">
                <a:avLst>
                  <a:gd name="adj1" fmla="val -29"/>
                </a:avLst>
              </a:prstGeom>
              <a:ln>
                <a:solidFill>
                  <a:srgbClr val="CBDAFF"/>
                </a:solidFill>
                <a:round/>
                <a:headEnd type="oval" w="sm" len="sm"/>
              </a:ln>
            </p:spPr>
            <p:style>
              <a:lnRef idx="1">
                <a:schemeClr val="accent1"/>
              </a:lnRef>
              <a:fillRef idx="0">
                <a:schemeClr val="accent1"/>
              </a:fillRef>
              <a:effectRef idx="0">
                <a:schemeClr val="accent1"/>
              </a:effectRef>
              <a:fontRef idx="minor">
                <a:schemeClr val="tx1"/>
              </a:fontRef>
            </p:style>
          </p:cxnSp>
          <p:cxnSp>
            <p:nvCxnSpPr>
              <p:cNvPr id="157" name="Elbow Connector 156">
                <a:extLst>
                  <a:ext uri="{FF2B5EF4-FFF2-40B4-BE49-F238E27FC236}">
                    <a16:creationId xmlns:a16="http://schemas.microsoft.com/office/drawing/2014/main" id="{654359F1-7BCE-7AB2-F3DD-A6204D1B35C6}"/>
                  </a:ext>
                </a:extLst>
              </p:cNvPr>
              <p:cNvCxnSpPr>
                <a:cxnSpLocks/>
              </p:cNvCxnSpPr>
              <p:nvPr/>
            </p:nvCxnSpPr>
            <p:spPr>
              <a:xfrm>
                <a:off x="3398653" y="2134327"/>
                <a:ext cx="2707117" cy="187685"/>
              </a:xfrm>
              <a:prstGeom prst="bentConnector3">
                <a:avLst>
                  <a:gd name="adj1" fmla="val 132"/>
                </a:avLst>
              </a:prstGeom>
              <a:ln>
                <a:solidFill>
                  <a:srgbClr val="CBDAFF"/>
                </a:solidFill>
                <a:headEnd type="oval" w="sm" len="sm"/>
              </a:ln>
            </p:spPr>
            <p:style>
              <a:lnRef idx="1">
                <a:schemeClr val="accent1"/>
              </a:lnRef>
              <a:fillRef idx="0">
                <a:schemeClr val="accent1"/>
              </a:fillRef>
              <a:effectRef idx="0">
                <a:schemeClr val="accent1"/>
              </a:effectRef>
              <a:fontRef idx="minor">
                <a:schemeClr val="tx1"/>
              </a:fontRef>
            </p:style>
          </p:cxnSp>
          <p:cxnSp>
            <p:nvCxnSpPr>
              <p:cNvPr id="158" name="Elbow Connector 157">
                <a:extLst>
                  <a:ext uri="{FF2B5EF4-FFF2-40B4-BE49-F238E27FC236}">
                    <a16:creationId xmlns:a16="http://schemas.microsoft.com/office/drawing/2014/main" id="{7DC686FD-A02A-3938-01D7-0328A82F3489}"/>
                  </a:ext>
                </a:extLst>
              </p:cNvPr>
              <p:cNvCxnSpPr>
                <a:cxnSpLocks/>
              </p:cNvCxnSpPr>
              <p:nvPr/>
            </p:nvCxnSpPr>
            <p:spPr>
              <a:xfrm>
                <a:off x="5541337" y="2135832"/>
                <a:ext cx="544820" cy="186180"/>
              </a:xfrm>
              <a:prstGeom prst="bentConnector3">
                <a:avLst>
                  <a:gd name="adj1" fmla="val -45"/>
                </a:avLst>
              </a:prstGeom>
              <a:ln>
                <a:solidFill>
                  <a:srgbClr val="CBDAFF"/>
                </a:solidFill>
                <a:headEnd type="oval" w="sm" len="sm"/>
              </a:ln>
            </p:spPr>
            <p:style>
              <a:lnRef idx="1">
                <a:schemeClr val="accent1"/>
              </a:lnRef>
              <a:fillRef idx="0">
                <a:schemeClr val="accent1"/>
              </a:fillRef>
              <a:effectRef idx="0">
                <a:schemeClr val="accent1"/>
              </a:effectRef>
              <a:fontRef idx="minor">
                <a:schemeClr val="tx1"/>
              </a:fontRef>
            </p:style>
          </p:cxnSp>
          <p:cxnSp>
            <p:nvCxnSpPr>
              <p:cNvPr id="159" name="Elbow Connector 158">
                <a:extLst>
                  <a:ext uri="{FF2B5EF4-FFF2-40B4-BE49-F238E27FC236}">
                    <a16:creationId xmlns:a16="http://schemas.microsoft.com/office/drawing/2014/main" id="{FC26B51A-35F6-B7F2-7160-ABE83C6F875A}"/>
                  </a:ext>
                </a:extLst>
              </p:cNvPr>
              <p:cNvCxnSpPr>
                <a:cxnSpLocks/>
              </p:cNvCxnSpPr>
              <p:nvPr/>
            </p:nvCxnSpPr>
            <p:spPr>
              <a:xfrm>
                <a:off x="4354445" y="2135830"/>
                <a:ext cx="1731712" cy="186182"/>
              </a:xfrm>
              <a:prstGeom prst="bentConnector3">
                <a:avLst>
                  <a:gd name="adj1" fmla="val 77"/>
                </a:avLst>
              </a:prstGeom>
              <a:ln>
                <a:solidFill>
                  <a:srgbClr val="CBDAFF"/>
                </a:solidFill>
                <a:headEnd type="oval" w="sm" len="sm"/>
              </a:ln>
            </p:spPr>
            <p:style>
              <a:lnRef idx="1">
                <a:schemeClr val="accent1"/>
              </a:lnRef>
              <a:fillRef idx="0">
                <a:schemeClr val="accent1"/>
              </a:fillRef>
              <a:effectRef idx="0">
                <a:schemeClr val="accent1"/>
              </a:effectRef>
              <a:fontRef idx="minor">
                <a:schemeClr val="tx1"/>
              </a:fontRef>
            </p:style>
          </p:cxnSp>
          <p:sp>
            <p:nvSpPr>
              <p:cNvPr id="13" name="Google Shape;681;p28">
                <a:extLst>
                  <a:ext uri="{FF2B5EF4-FFF2-40B4-BE49-F238E27FC236}">
                    <a16:creationId xmlns:a16="http://schemas.microsoft.com/office/drawing/2014/main" id="{CB31C10B-ECE7-2DB2-31CA-D290DA69AE3F}"/>
                  </a:ext>
                </a:extLst>
              </p:cNvPr>
              <p:cNvSpPr/>
              <p:nvPr/>
            </p:nvSpPr>
            <p:spPr>
              <a:xfrm>
                <a:off x="2320902" y="2631656"/>
                <a:ext cx="7691857" cy="2956642"/>
              </a:xfrm>
              <a:prstGeom prst="roundRect">
                <a:avLst>
                  <a:gd name="adj" fmla="val 3733"/>
                </a:avLst>
              </a:prstGeom>
              <a:solidFill>
                <a:schemeClr val="lt1"/>
              </a:solidFill>
              <a:ln w="9525" cap="flat" cmpd="sng">
                <a:solidFill>
                  <a:srgbClr val="CADAFF"/>
                </a:solidFill>
                <a:prstDash val="solid"/>
                <a:miter lim="8000"/>
                <a:headEnd type="none" w="sm" len="sm"/>
                <a:tailEnd type="none" w="sm" len="sm"/>
              </a:ln>
            </p:spPr>
            <p:txBody>
              <a:bodyPr spcFirstLastPara="1" wrap="square" lIns="89290" tIns="44629" rIns="89290" bIns="44629" anchor="t" anchorCtr="0">
                <a:noAutofit/>
              </a:bodyPr>
              <a:lstStyle/>
              <a:p>
                <a:pPr algn="l" defTabSz="1190640" rtl="0">
                  <a:defRPr/>
                </a:pPr>
                <a:endParaRPr sz="1172" kern="1200">
                  <a:solidFill>
                    <a:srgbClr val="000000"/>
                  </a:solidFill>
                  <a:latin typeface="DM Sans" pitchFamily="2" charset="77"/>
                  <a:ea typeface="Helvetica Neue"/>
                  <a:cs typeface="Helvetica Neue"/>
                  <a:sym typeface="Helvetica Neue"/>
                </a:endParaRPr>
              </a:p>
            </p:txBody>
          </p:sp>
          <p:pic>
            <p:nvPicPr>
              <p:cNvPr id="17" name="Picture 16" descr="A picture containing creativity&#10;&#10;Description automatically generated with medium confidence">
                <a:extLst>
                  <a:ext uri="{FF2B5EF4-FFF2-40B4-BE49-F238E27FC236}">
                    <a16:creationId xmlns:a16="http://schemas.microsoft.com/office/drawing/2014/main" id="{8B072A7E-7E9C-4C58-FA46-B73D973BA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588" y="2974083"/>
                <a:ext cx="1117832" cy="386411"/>
              </a:xfrm>
              <a:prstGeom prst="rect">
                <a:avLst/>
              </a:prstGeom>
            </p:spPr>
          </p:pic>
          <p:sp>
            <p:nvSpPr>
              <p:cNvPr id="44" name="Google Shape;491;p60">
                <a:extLst>
                  <a:ext uri="{FF2B5EF4-FFF2-40B4-BE49-F238E27FC236}">
                    <a16:creationId xmlns:a16="http://schemas.microsoft.com/office/drawing/2014/main" id="{1C473D0C-731D-65A0-B809-94C8AC26C5DE}"/>
                  </a:ext>
                </a:extLst>
              </p:cNvPr>
              <p:cNvSpPr txBox="1"/>
              <p:nvPr/>
            </p:nvSpPr>
            <p:spPr>
              <a:xfrm>
                <a:off x="2380172" y="2703606"/>
                <a:ext cx="7622318" cy="445998"/>
              </a:xfrm>
              <a:prstGeom prst="rect">
                <a:avLst/>
              </a:prstGeom>
              <a:noFill/>
              <a:ln>
                <a:noFill/>
              </a:ln>
            </p:spPr>
            <p:txBody>
              <a:bodyPr spcFirstLastPara="1" wrap="square" lIns="158555" tIns="158555" rIns="158555" bIns="158555" anchor="t" anchorCtr="0">
                <a:spAutoFit/>
              </a:bodyPr>
              <a:lstStyle/>
              <a:p>
                <a:pPr algn="ctr" defTabSz="1585868" rtl="0">
                  <a:buClr>
                    <a:srgbClr val="000000"/>
                  </a:buClr>
                  <a:defRPr/>
                </a:pPr>
                <a:r>
                  <a:rPr lang="en" sz="1693" kern="1200">
                    <a:solidFill>
                      <a:srgbClr val="0054EC"/>
                    </a:solidFill>
                    <a:latin typeface="DM Sans" pitchFamily="2" charset="77"/>
                    <a:ea typeface="DM Sans"/>
                    <a:cs typeface="DM Sans"/>
                    <a:sym typeface="DM Sans"/>
                  </a:rPr>
                  <a:t>Cloud Native Application Protection Platform</a:t>
                </a:r>
                <a:endParaRPr sz="1693" kern="1200">
                  <a:solidFill>
                    <a:srgbClr val="0054EC"/>
                  </a:solidFill>
                  <a:latin typeface="DM Sans" pitchFamily="2" charset="77"/>
                  <a:ea typeface="DM Sans"/>
                  <a:cs typeface="DM Sans"/>
                  <a:sym typeface="DM Sans"/>
                </a:endParaRPr>
              </a:p>
            </p:txBody>
          </p:sp>
          <p:sp>
            <p:nvSpPr>
              <p:cNvPr id="40" name="Host Configuration 1">
                <a:extLst>
                  <a:ext uri="{FF2B5EF4-FFF2-40B4-BE49-F238E27FC236}">
                    <a16:creationId xmlns:a16="http://schemas.microsoft.com/office/drawing/2014/main" id="{2B38532A-20EA-9068-AA25-10E40E9FB5EE}"/>
                  </a:ext>
                </a:extLst>
              </p:cNvPr>
              <p:cNvSpPr/>
              <p:nvPr/>
            </p:nvSpPr>
            <p:spPr>
              <a:xfrm>
                <a:off x="7454433" y="3239904"/>
                <a:ext cx="2264460" cy="383885"/>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US" sz="1367" kern="1200">
                    <a:solidFill>
                      <a:srgbClr val="FFFFFF"/>
                    </a:solidFill>
                    <a:latin typeface="DM Sans" pitchFamily="2" charset="77"/>
                    <a:cs typeface="Helvetica" panose="020B0604020202020204" pitchFamily="34" charset="0"/>
                  </a:rPr>
                  <a:t>Container &amp; Kubernetes Security</a:t>
                </a:r>
              </a:p>
            </p:txBody>
          </p:sp>
          <p:sp>
            <p:nvSpPr>
              <p:cNvPr id="41" name="Compliance Reporting 1">
                <a:extLst>
                  <a:ext uri="{FF2B5EF4-FFF2-40B4-BE49-F238E27FC236}">
                    <a16:creationId xmlns:a16="http://schemas.microsoft.com/office/drawing/2014/main" id="{E5397D8C-1BD9-2218-7CDB-34E08E808FF8}"/>
                  </a:ext>
                </a:extLst>
              </p:cNvPr>
              <p:cNvSpPr/>
              <p:nvPr/>
            </p:nvSpPr>
            <p:spPr>
              <a:xfrm>
                <a:off x="5057345" y="3239904"/>
                <a:ext cx="2264460" cy="386411"/>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US" sz="1367" kern="1200">
                    <a:solidFill>
                      <a:srgbClr val="FFFFFF"/>
                    </a:solidFill>
                    <a:latin typeface="DM Sans" pitchFamily="2" charset="77"/>
                    <a:cs typeface="Helvetica" panose="020B0604020202020204" pitchFamily="34" charset="0"/>
                  </a:rPr>
                  <a:t>Vulnerability Management</a:t>
                </a:r>
              </a:p>
            </p:txBody>
          </p:sp>
          <p:sp>
            <p:nvSpPr>
              <p:cNvPr id="42" name="CSPM 1">
                <a:extLst>
                  <a:ext uri="{FF2B5EF4-FFF2-40B4-BE49-F238E27FC236}">
                    <a16:creationId xmlns:a16="http://schemas.microsoft.com/office/drawing/2014/main" id="{176487D5-DC1C-B9F7-8AB4-7FA4B393ED67}"/>
                  </a:ext>
                </a:extLst>
              </p:cNvPr>
              <p:cNvSpPr/>
              <p:nvPr/>
            </p:nvSpPr>
            <p:spPr>
              <a:xfrm>
                <a:off x="2660256" y="3239904"/>
                <a:ext cx="2264461" cy="386411"/>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lIns="119063" tIns="59531" rIns="119063" bIns="59531" rtlCol="0" anchor="ctr"/>
              <a:lstStyle/>
              <a:p>
                <a:pPr algn="ctr" defTabSz="1190640" rtl="1">
                  <a:defRPr/>
                </a:pPr>
                <a:r>
                  <a:rPr lang="en-US" sz="1367" kern="1200">
                    <a:solidFill>
                      <a:srgbClr val="FFFFFF"/>
                    </a:solidFill>
                    <a:latin typeface="DM Sans" pitchFamily="2" charset="77"/>
                  </a:rPr>
                  <a:t>CSPM (Configurations)</a:t>
                </a:r>
                <a:endParaRPr lang="en-IL" sz="1367" kern="1200">
                  <a:solidFill>
                    <a:srgbClr val="FFFFFF"/>
                  </a:solidFill>
                  <a:latin typeface="DM Sans" pitchFamily="2" charset="77"/>
                </a:endParaRPr>
              </a:p>
            </p:txBody>
          </p:sp>
        </p:grpSp>
      </p:grpSp>
      <p:sp>
        <p:nvSpPr>
          <p:cNvPr id="14" name="Title">
            <a:extLst>
              <a:ext uri="{FF2B5EF4-FFF2-40B4-BE49-F238E27FC236}">
                <a16:creationId xmlns:a16="http://schemas.microsoft.com/office/drawing/2014/main" id="{3C8CB43F-8C2A-DD86-25BB-3221F600266B}"/>
              </a:ext>
            </a:extLst>
          </p:cNvPr>
          <p:cNvSpPr txBox="1"/>
          <p:nvPr/>
        </p:nvSpPr>
        <p:spPr>
          <a:xfrm>
            <a:off x="637782" y="903619"/>
            <a:ext cx="14599441" cy="632544"/>
          </a:xfrm>
          <a:prstGeom prst="rect">
            <a:avLst/>
          </a:prstGeom>
          <a:noFill/>
        </p:spPr>
        <p:txBody>
          <a:bodyPr rot="0" spcFirstLastPara="0" vertOverflow="overflow" horzOverflow="overflow" vert="horz" wrap="square" lIns="119063" tIns="59531" rIns="119063" bIns="59531" numCol="1" spcCol="0" rtlCol="0" fromWordArt="0" anchor="t" anchorCtr="0" forceAA="0" compatLnSpc="1">
            <a:prstTxWarp prst="textNoShape">
              <a:avLst/>
            </a:prstTxWarp>
            <a:spAutoFit/>
          </a:bodyPr>
          <a:lstStyle/>
          <a:p>
            <a:pPr algn="ctr" defTabSz="1190640" rtl="0">
              <a:lnSpc>
                <a:spcPct val="90000"/>
              </a:lnSpc>
              <a:buClr>
                <a:srgbClr val="01123F"/>
              </a:buClr>
              <a:buSzPts val="1400"/>
              <a:defRPr/>
            </a:pPr>
            <a:r>
              <a:rPr lang="en" sz="3646" kern="1200">
                <a:solidFill>
                  <a:srgbClr val="00123F"/>
                </a:solidFill>
                <a:latin typeface="DM Sans" pitchFamily="2" charset="77"/>
                <a:ea typeface="+mn-ea"/>
                <a:cs typeface="+mn-cs"/>
              </a:rPr>
              <a:t>One </a:t>
            </a:r>
            <a:r>
              <a:rPr lang="en" sz="3646" kern="1200">
                <a:solidFill>
                  <a:srgbClr val="0054EC"/>
                </a:solidFill>
                <a:latin typeface="DM Sans" pitchFamily="2" charset="77"/>
                <a:ea typeface="+mn-ea"/>
                <a:cs typeface="+mn-cs"/>
              </a:rPr>
              <a:t>unified platform</a:t>
            </a:r>
            <a:r>
              <a:rPr lang="en" sz="3646" kern="1200">
                <a:solidFill>
                  <a:srgbClr val="00123F"/>
                </a:solidFill>
                <a:latin typeface="DM Sans" pitchFamily="2" charset="77"/>
                <a:ea typeface="+mn-ea"/>
                <a:cs typeface="+mn-cs"/>
              </a:rPr>
              <a:t> for your cloud security journey</a:t>
            </a:r>
            <a:endParaRPr lang="en-US" sz="3646">
              <a:solidFill>
                <a:srgbClr val="00123F"/>
              </a:solidFill>
              <a:latin typeface="DM Sans" pitchFamily="2" charset="77"/>
              <a:ea typeface="+mn-ea"/>
              <a:cs typeface="+mn-cs"/>
              <a:sym typeface="DM Sans"/>
            </a:endParaRPr>
          </a:p>
        </p:txBody>
      </p:sp>
      <p:grpSp>
        <p:nvGrpSpPr>
          <p:cNvPr id="29" name="Group 28">
            <a:extLst>
              <a:ext uri="{FF2B5EF4-FFF2-40B4-BE49-F238E27FC236}">
                <a16:creationId xmlns:a16="http://schemas.microsoft.com/office/drawing/2014/main" id="{FE2E913E-64F4-00C0-9DA8-4B255CC04DAD}"/>
              </a:ext>
            </a:extLst>
          </p:cNvPr>
          <p:cNvGrpSpPr/>
          <p:nvPr/>
        </p:nvGrpSpPr>
        <p:grpSpPr>
          <a:xfrm>
            <a:off x="3022009" y="7771271"/>
            <a:ext cx="10015430" cy="797493"/>
            <a:chOff x="2608196" y="5553374"/>
            <a:chExt cx="7691850" cy="612475"/>
          </a:xfrm>
        </p:grpSpPr>
        <p:sp>
          <p:nvSpPr>
            <p:cNvPr id="21" name="Rounded Rectangle 20">
              <a:extLst>
                <a:ext uri="{FF2B5EF4-FFF2-40B4-BE49-F238E27FC236}">
                  <a16:creationId xmlns:a16="http://schemas.microsoft.com/office/drawing/2014/main" id="{8AB1D7EA-DE00-CDF2-EFEF-7409349BA212}"/>
                </a:ext>
              </a:extLst>
            </p:cNvPr>
            <p:cNvSpPr/>
            <p:nvPr/>
          </p:nvSpPr>
          <p:spPr>
            <a:xfrm>
              <a:off x="2608196" y="5553374"/>
              <a:ext cx="7691850" cy="612475"/>
            </a:xfrm>
            <a:prstGeom prst="roundRect">
              <a:avLst/>
            </a:prstGeom>
            <a:solidFill>
              <a:srgbClr val="F9FBFF"/>
            </a:solidFill>
            <a:ln w="9525">
              <a:solidFill>
                <a:srgbClr val="CB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L" sz="2344" kern="1200">
                <a:solidFill>
                  <a:srgbClr val="FFFFFF"/>
                </a:solidFill>
                <a:latin typeface="DM Sans" pitchFamily="2" charset="77"/>
              </a:endParaRPr>
            </a:p>
          </p:txBody>
        </p:sp>
        <p:grpSp>
          <p:nvGrpSpPr>
            <p:cNvPr id="22" name="Group 21">
              <a:extLst>
                <a:ext uri="{FF2B5EF4-FFF2-40B4-BE49-F238E27FC236}">
                  <a16:creationId xmlns:a16="http://schemas.microsoft.com/office/drawing/2014/main" id="{A835DF79-B315-437E-FA0F-E850F5A8154F}"/>
                </a:ext>
              </a:extLst>
            </p:cNvPr>
            <p:cNvGrpSpPr/>
            <p:nvPr/>
          </p:nvGrpSpPr>
          <p:grpSpPr>
            <a:xfrm>
              <a:off x="2838508" y="5766421"/>
              <a:ext cx="3009850" cy="235654"/>
              <a:chOff x="695395" y="4952467"/>
              <a:chExt cx="4186777" cy="327801"/>
            </a:xfrm>
          </p:grpSpPr>
          <p:pic>
            <p:nvPicPr>
              <p:cNvPr id="5" name="Picture 4" descr="A black and orange rectangle&#10;&#10;Description automatically generated with low confidence">
                <a:extLst>
                  <a:ext uri="{FF2B5EF4-FFF2-40B4-BE49-F238E27FC236}">
                    <a16:creationId xmlns:a16="http://schemas.microsoft.com/office/drawing/2014/main" id="{B0F4BBA1-2C40-ED25-0224-B82A9918C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0704" y="4999449"/>
                <a:ext cx="381000" cy="241300"/>
              </a:xfrm>
              <a:prstGeom prst="rect">
                <a:avLst/>
              </a:prstGeom>
            </p:spPr>
          </p:pic>
          <p:pic>
            <p:nvPicPr>
              <p:cNvPr id="7" name="Picture 6" descr="A picture containing graphics, font, logo, graphic design&#10;&#10;Description automatically generated">
                <a:extLst>
                  <a:ext uri="{FF2B5EF4-FFF2-40B4-BE49-F238E27FC236}">
                    <a16:creationId xmlns:a16="http://schemas.microsoft.com/office/drawing/2014/main" id="{AD9546A7-2BE5-6E72-412A-989D441A0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395" y="5024849"/>
                <a:ext cx="368300" cy="215900"/>
              </a:xfrm>
              <a:prstGeom prst="rect">
                <a:avLst/>
              </a:prstGeom>
            </p:spPr>
          </p:pic>
          <p:pic>
            <p:nvPicPr>
              <p:cNvPr id="9" name="Picture 8" descr="A blue logo with a black background&#10;&#10;Description automatically generated with medium confidence">
                <a:extLst>
                  <a:ext uri="{FF2B5EF4-FFF2-40B4-BE49-F238E27FC236}">
                    <a16:creationId xmlns:a16="http://schemas.microsoft.com/office/drawing/2014/main" id="{94FDF651-D941-E9B8-2A61-CFC8B2999B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246" y="4967697"/>
                <a:ext cx="317500" cy="304801"/>
              </a:xfrm>
              <a:prstGeom prst="rect">
                <a:avLst/>
              </a:prstGeom>
            </p:spPr>
          </p:pic>
          <p:pic>
            <p:nvPicPr>
              <p:cNvPr id="11" name="Picture 10" descr="A picture containing graphics, colorfulness, clipart, symbol&#10;&#10;Description automatically generated">
                <a:extLst>
                  <a:ext uri="{FF2B5EF4-FFF2-40B4-BE49-F238E27FC236}">
                    <a16:creationId xmlns:a16="http://schemas.microsoft.com/office/drawing/2014/main" id="{F79FB4CF-801C-5A93-C3F7-1FD36EF3FA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3291" y="4952467"/>
                <a:ext cx="393700" cy="304800"/>
              </a:xfrm>
              <a:prstGeom prst="rect">
                <a:avLst/>
              </a:prstGeom>
            </p:spPr>
          </p:pic>
          <p:pic>
            <p:nvPicPr>
              <p:cNvPr id="15" name="Picture 14" descr="A blue hexagon with a white wheel&#10;&#10;Description automatically generated with medium confidence">
                <a:extLst>
                  <a:ext uri="{FF2B5EF4-FFF2-40B4-BE49-F238E27FC236}">
                    <a16:creationId xmlns:a16="http://schemas.microsoft.com/office/drawing/2014/main" id="{1B2D3F9D-DAD1-5AD4-8498-28ADF031E0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7427" y="4962768"/>
                <a:ext cx="330200" cy="317500"/>
              </a:xfrm>
              <a:prstGeom prst="rect">
                <a:avLst/>
              </a:prstGeom>
            </p:spPr>
          </p:pic>
          <p:pic>
            <p:nvPicPr>
              <p:cNvPr id="18" name="Picture 17" descr="A picture containing graphics, circle, design&#10;&#10;Description automatically generated">
                <a:extLst>
                  <a:ext uri="{FF2B5EF4-FFF2-40B4-BE49-F238E27FC236}">
                    <a16:creationId xmlns:a16="http://schemas.microsoft.com/office/drawing/2014/main" id="{64BF01EF-E343-65A9-86D6-8DC2B416CF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7140" y="4994099"/>
                <a:ext cx="419100" cy="254000"/>
              </a:xfrm>
              <a:prstGeom prst="rect">
                <a:avLst/>
              </a:prstGeom>
            </p:spPr>
          </p:pic>
          <p:pic>
            <p:nvPicPr>
              <p:cNvPr id="20" name="Picture 19" descr="A red circle with black background&#10;&#10;Description automatically generated with low confidence">
                <a:extLst>
                  <a:ext uri="{FF2B5EF4-FFF2-40B4-BE49-F238E27FC236}">
                    <a16:creationId xmlns:a16="http://schemas.microsoft.com/office/drawing/2014/main" id="{AEB3D5F9-BCA9-81F7-79CA-CB0CB18F24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2772" y="4986749"/>
                <a:ext cx="279400" cy="266700"/>
              </a:xfrm>
              <a:prstGeom prst="rect">
                <a:avLst/>
              </a:prstGeom>
            </p:spPr>
          </p:pic>
        </p:grpSp>
        <p:grpSp>
          <p:nvGrpSpPr>
            <p:cNvPr id="27" name="Group 26">
              <a:extLst>
                <a:ext uri="{FF2B5EF4-FFF2-40B4-BE49-F238E27FC236}">
                  <a16:creationId xmlns:a16="http://schemas.microsoft.com/office/drawing/2014/main" id="{7DBDD10B-A469-3F58-513B-D73980A32404}"/>
                </a:ext>
              </a:extLst>
            </p:cNvPr>
            <p:cNvGrpSpPr/>
            <p:nvPr/>
          </p:nvGrpSpPr>
          <p:grpSpPr>
            <a:xfrm>
              <a:off x="5979665" y="5672967"/>
              <a:ext cx="4097339" cy="373289"/>
              <a:chOff x="6010957" y="5693157"/>
              <a:chExt cx="4097339" cy="373289"/>
            </a:xfrm>
            <a:solidFill>
              <a:schemeClr val="bg1"/>
            </a:solidFill>
          </p:grpSpPr>
          <p:sp>
            <p:nvSpPr>
              <p:cNvPr id="23" name="Rounded Rectangle 22">
                <a:extLst>
                  <a:ext uri="{FF2B5EF4-FFF2-40B4-BE49-F238E27FC236}">
                    <a16:creationId xmlns:a16="http://schemas.microsoft.com/office/drawing/2014/main" id="{7535A361-B9E1-D7C1-1131-C1597E1E180A}"/>
                  </a:ext>
                </a:extLst>
              </p:cNvPr>
              <p:cNvSpPr/>
              <p:nvPr/>
            </p:nvSpPr>
            <p:spPr>
              <a:xfrm>
                <a:off x="6010957" y="5693157"/>
                <a:ext cx="927152" cy="373289"/>
              </a:xfrm>
              <a:prstGeom prst="roundRect">
                <a:avLst/>
              </a:prstGeom>
              <a:grpFill/>
              <a:ln w="9525">
                <a:solidFill>
                  <a:srgbClr val="CB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IL" sz="1393" kern="1200">
                    <a:solidFill>
                      <a:srgbClr val="2D3847"/>
                    </a:solidFill>
                    <a:latin typeface="DM Sans" pitchFamily="2" charset="77"/>
                  </a:rPr>
                  <a:t>PaaS</a:t>
                </a:r>
              </a:p>
            </p:txBody>
          </p:sp>
          <p:sp>
            <p:nvSpPr>
              <p:cNvPr id="24" name="Rounded Rectangle 23">
                <a:extLst>
                  <a:ext uri="{FF2B5EF4-FFF2-40B4-BE49-F238E27FC236}">
                    <a16:creationId xmlns:a16="http://schemas.microsoft.com/office/drawing/2014/main" id="{251392FC-5514-E405-1DB6-E0D502681AD2}"/>
                  </a:ext>
                </a:extLst>
              </p:cNvPr>
              <p:cNvSpPr/>
              <p:nvPr/>
            </p:nvSpPr>
            <p:spPr>
              <a:xfrm>
                <a:off x="7067686" y="5693158"/>
                <a:ext cx="927152" cy="373287"/>
              </a:xfrm>
              <a:prstGeom prst="roundRect">
                <a:avLst/>
              </a:prstGeom>
              <a:grpFill/>
              <a:ln w="9525">
                <a:solidFill>
                  <a:srgbClr val="CB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IL" sz="1393" kern="1200">
                    <a:solidFill>
                      <a:srgbClr val="2D3847"/>
                    </a:solidFill>
                    <a:latin typeface="DM Sans" pitchFamily="2" charset="77"/>
                  </a:rPr>
                  <a:t>Containers</a:t>
                </a:r>
              </a:p>
            </p:txBody>
          </p:sp>
          <p:sp>
            <p:nvSpPr>
              <p:cNvPr id="25" name="Rounded Rectangle 24">
                <a:extLst>
                  <a:ext uri="{FF2B5EF4-FFF2-40B4-BE49-F238E27FC236}">
                    <a16:creationId xmlns:a16="http://schemas.microsoft.com/office/drawing/2014/main" id="{0CDB46F1-86F9-545F-C52E-ED0816F5B4C7}"/>
                  </a:ext>
                </a:extLst>
              </p:cNvPr>
              <p:cNvSpPr/>
              <p:nvPr/>
            </p:nvSpPr>
            <p:spPr>
              <a:xfrm>
                <a:off x="9181143" y="5693157"/>
                <a:ext cx="927153" cy="373288"/>
              </a:xfrm>
              <a:prstGeom prst="roundRect">
                <a:avLst/>
              </a:prstGeom>
              <a:grpFill/>
              <a:ln w="9525">
                <a:solidFill>
                  <a:srgbClr val="CB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IL" sz="1393" kern="1200">
                    <a:solidFill>
                      <a:srgbClr val="2D3847"/>
                    </a:solidFill>
                    <a:latin typeface="DM Sans" pitchFamily="2" charset="77"/>
                  </a:rPr>
                  <a:t>Serverless</a:t>
                </a:r>
              </a:p>
            </p:txBody>
          </p:sp>
          <p:sp>
            <p:nvSpPr>
              <p:cNvPr id="26" name="Rounded Rectangle 25">
                <a:extLst>
                  <a:ext uri="{FF2B5EF4-FFF2-40B4-BE49-F238E27FC236}">
                    <a16:creationId xmlns:a16="http://schemas.microsoft.com/office/drawing/2014/main" id="{E9E9B332-B662-8E48-CCF6-6395B3BFF31C}"/>
                  </a:ext>
                </a:extLst>
              </p:cNvPr>
              <p:cNvSpPr/>
              <p:nvPr/>
            </p:nvSpPr>
            <p:spPr>
              <a:xfrm>
                <a:off x="8124415" y="5693157"/>
                <a:ext cx="927152" cy="373288"/>
              </a:xfrm>
              <a:prstGeom prst="roundRect">
                <a:avLst/>
              </a:prstGeom>
              <a:grpFill/>
              <a:ln w="9525">
                <a:solidFill>
                  <a:srgbClr val="CB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IL" sz="1393" kern="1200">
                    <a:solidFill>
                      <a:srgbClr val="2D3847"/>
                    </a:solidFill>
                    <a:latin typeface="DM Sans" pitchFamily="2" charset="77"/>
                  </a:rPr>
                  <a:t>VMs</a:t>
                </a:r>
              </a:p>
            </p:txBody>
          </p:sp>
        </p:grpSp>
      </p:grpSp>
      <p:grpSp>
        <p:nvGrpSpPr>
          <p:cNvPr id="8" name="Group 7">
            <a:extLst>
              <a:ext uri="{FF2B5EF4-FFF2-40B4-BE49-F238E27FC236}">
                <a16:creationId xmlns:a16="http://schemas.microsoft.com/office/drawing/2014/main" id="{2E2BF569-2A5F-323F-6F4D-29C7F51F52F3}"/>
              </a:ext>
            </a:extLst>
          </p:cNvPr>
          <p:cNvGrpSpPr/>
          <p:nvPr/>
        </p:nvGrpSpPr>
        <p:grpSpPr>
          <a:xfrm>
            <a:off x="3022008" y="1722926"/>
            <a:ext cx="10015439" cy="1060174"/>
            <a:chOff x="2251114" y="1321616"/>
            <a:chExt cx="7691857" cy="814214"/>
          </a:xfrm>
        </p:grpSpPr>
        <p:sp>
          <p:nvSpPr>
            <p:cNvPr id="95" name="Rounded Rectangle 94">
              <a:extLst>
                <a:ext uri="{FF2B5EF4-FFF2-40B4-BE49-F238E27FC236}">
                  <a16:creationId xmlns:a16="http://schemas.microsoft.com/office/drawing/2014/main" id="{80E3CD5E-14ED-EC8A-5565-1E67FB79008C}"/>
                </a:ext>
              </a:extLst>
            </p:cNvPr>
            <p:cNvSpPr/>
            <p:nvPr/>
          </p:nvSpPr>
          <p:spPr>
            <a:xfrm>
              <a:off x="2251114" y="1440899"/>
              <a:ext cx="7691857" cy="694931"/>
            </a:xfrm>
            <a:prstGeom prst="roundRect">
              <a:avLst/>
            </a:prstGeom>
            <a:solidFill>
              <a:srgbClr val="F9FBFF"/>
            </a:solidFill>
            <a:ln w="9525">
              <a:solidFill>
                <a:srgbClr val="CB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L" sz="2344" kern="1200">
                <a:solidFill>
                  <a:srgbClr val="FFFFFF"/>
                </a:solidFill>
                <a:latin typeface="DM Sans" pitchFamily="2" charset="77"/>
              </a:endParaRPr>
            </a:p>
          </p:txBody>
        </p:sp>
        <p:grpSp>
          <p:nvGrpSpPr>
            <p:cNvPr id="131" name="Group 130">
              <a:extLst>
                <a:ext uri="{FF2B5EF4-FFF2-40B4-BE49-F238E27FC236}">
                  <a16:creationId xmlns:a16="http://schemas.microsoft.com/office/drawing/2014/main" id="{7AC968A7-56BA-64E7-3C38-1CCA6AB371F9}"/>
                </a:ext>
              </a:extLst>
            </p:cNvPr>
            <p:cNvGrpSpPr/>
            <p:nvPr/>
          </p:nvGrpSpPr>
          <p:grpSpPr>
            <a:xfrm>
              <a:off x="3169095" y="1321616"/>
              <a:ext cx="5834211" cy="775302"/>
              <a:chOff x="2879381" y="1679664"/>
              <a:chExt cx="5834211" cy="775302"/>
            </a:xfrm>
          </p:grpSpPr>
          <p:grpSp>
            <p:nvGrpSpPr>
              <p:cNvPr id="88" name="Group 87">
                <a:extLst>
                  <a:ext uri="{FF2B5EF4-FFF2-40B4-BE49-F238E27FC236}">
                    <a16:creationId xmlns:a16="http://schemas.microsoft.com/office/drawing/2014/main" id="{39587CD6-D8A4-4718-F705-31423BA66303}"/>
                  </a:ext>
                </a:extLst>
              </p:cNvPr>
              <p:cNvGrpSpPr/>
              <p:nvPr/>
            </p:nvGrpSpPr>
            <p:grpSpPr>
              <a:xfrm>
                <a:off x="8254477" y="1679664"/>
                <a:ext cx="459115" cy="652142"/>
                <a:chOff x="9190252" y="1719098"/>
                <a:chExt cx="459115" cy="652142"/>
              </a:xfrm>
            </p:grpSpPr>
            <p:grpSp>
              <p:nvGrpSpPr>
                <p:cNvPr id="63" name="Group 62">
                  <a:extLst>
                    <a:ext uri="{FF2B5EF4-FFF2-40B4-BE49-F238E27FC236}">
                      <a16:creationId xmlns:a16="http://schemas.microsoft.com/office/drawing/2014/main" id="{24E0ADCB-6D45-09AF-8C17-EB6293B132C7}"/>
                    </a:ext>
                  </a:extLst>
                </p:cNvPr>
                <p:cNvGrpSpPr/>
                <p:nvPr/>
              </p:nvGrpSpPr>
              <p:grpSpPr>
                <a:xfrm>
                  <a:off x="9190252" y="1719098"/>
                  <a:ext cx="459115" cy="459115"/>
                  <a:chOff x="9190252" y="1719098"/>
                  <a:chExt cx="459115" cy="459115"/>
                </a:xfrm>
              </p:grpSpPr>
              <p:sp>
                <p:nvSpPr>
                  <p:cNvPr id="61" name="Oval 60">
                    <a:extLst>
                      <a:ext uri="{FF2B5EF4-FFF2-40B4-BE49-F238E27FC236}">
                        <a16:creationId xmlns:a16="http://schemas.microsoft.com/office/drawing/2014/main" id="{6F161D96-009C-B176-85A3-1E3EEA5EAA62}"/>
                      </a:ext>
                    </a:extLst>
                  </p:cNvPr>
                  <p:cNvSpPr/>
                  <p:nvPr/>
                </p:nvSpPr>
                <p:spPr>
                  <a:xfrm>
                    <a:off x="9190252" y="1719098"/>
                    <a:ext cx="459115" cy="459115"/>
                  </a:xfrm>
                  <a:prstGeom prst="ellipse">
                    <a:avLst/>
                  </a:prstGeom>
                  <a:solidFill>
                    <a:schemeClr val="bg1"/>
                  </a:solidFill>
                  <a:ln w="9525">
                    <a:solidFill>
                      <a:srgbClr val="CA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L" sz="2344" kern="1200">
                      <a:solidFill>
                        <a:srgbClr val="FFFFFF"/>
                      </a:solidFill>
                      <a:latin typeface="DM Sans" pitchFamily="2" charset="77"/>
                    </a:endParaRPr>
                  </a:p>
                </p:txBody>
              </p:sp>
              <p:pic>
                <p:nvPicPr>
                  <p:cNvPr id="50" name="Picture 49">
                    <a:extLst>
                      <a:ext uri="{FF2B5EF4-FFF2-40B4-BE49-F238E27FC236}">
                        <a16:creationId xmlns:a16="http://schemas.microsoft.com/office/drawing/2014/main" id="{DFD6FAF6-EAB8-838D-9B9A-BB9211130A6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253478" y="1806307"/>
                    <a:ext cx="344817" cy="229878"/>
                  </a:xfrm>
                  <a:prstGeom prst="rect">
                    <a:avLst/>
                  </a:prstGeom>
                </p:spPr>
              </p:pic>
            </p:grpSp>
            <p:sp>
              <p:nvSpPr>
                <p:cNvPr id="60" name="TextBox 59">
                  <a:extLst>
                    <a:ext uri="{FF2B5EF4-FFF2-40B4-BE49-F238E27FC236}">
                      <a16:creationId xmlns:a16="http://schemas.microsoft.com/office/drawing/2014/main" id="{CD9BF250-DF95-9347-8953-11D5B4E77C42}"/>
                    </a:ext>
                  </a:extLst>
                </p:cNvPr>
                <p:cNvSpPr txBox="1"/>
                <p:nvPr/>
              </p:nvSpPr>
              <p:spPr>
                <a:xfrm>
                  <a:off x="9242406" y="2177168"/>
                  <a:ext cx="354805" cy="194072"/>
                </a:xfrm>
                <a:prstGeom prst="rect">
                  <a:avLst/>
                </a:prstGeom>
                <a:noFill/>
              </p:spPr>
              <p:txBody>
                <a:bodyPr wrap="none" rtlCol="0">
                  <a:spAutoFit/>
                </a:bodyPr>
                <a:lstStyle/>
                <a:p>
                  <a:pPr algn="ctr" defTabSz="1190640" rtl="0">
                    <a:defRPr/>
                  </a:pPr>
                  <a:r>
                    <a:rPr lang="en-US" sz="1042" kern="1200">
                      <a:solidFill>
                        <a:srgbClr val="374151"/>
                      </a:solidFill>
                      <a:latin typeface="DM Sans" pitchFamily="2" charset="77"/>
                      <a:ea typeface="+mn-ea"/>
                      <a:cs typeface="+mn-cs"/>
                    </a:rPr>
                    <a:t>SOC</a:t>
                  </a:r>
                  <a:endParaRPr lang="en-IL" sz="1042" kern="1200">
                    <a:solidFill>
                      <a:srgbClr val="374151"/>
                    </a:solidFill>
                    <a:latin typeface="DM Sans" pitchFamily="2" charset="77"/>
                    <a:ea typeface="+mn-ea"/>
                    <a:cs typeface="+mn-cs"/>
                  </a:endParaRPr>
                </a:p>
              </p:txBody>
            </p:sp>
          </p:grpSp>
          <p:grpSp>
            <p:nvGrpSpPr>
              <p:cNvPr id="89" name="Group 88">
                <a:extLst>
                  <a:ext uri="{FF2B5EF4-FFF2-40B4-BE49-F238E27FC236}">
                    <a16:creationId xmlns:a16="http://schemas.microsoft.com/office/drawing/2014/main" id="{680250A7-FC2B-E4DE-5AA2-D760CE67B9AF}"/>
                  </a:ext>
                </a:extLst>
              </p:cNvPr>
              <p:cNvGrpSpPr/>
              <p:nvPr/>
            </p:nvGrpSpPr>
            <p:grpSpPr>
              <a:xfrm>
                <a:off x="6988863" y="1679664"/>
                <a:ext cx="842323" cy="652142"/>
                <a:chOff x="8118737" y="1719098"/>
                <a:chExt cx="842323" cy="652142"/>
              </a:xfrm>
            </p:grpSpPr>
            <p:grpSp>
              <p:nvGrpSpPr>
                <p:cNvPr id="64" name="Group 63">
                  <a:extLst>
                    <a:ext uri="{FF2B5EF4-FFF2-40B4-BE49-F238E27FC236}">
                      <a16:creationId xmlns:a16="http://schemas.microsoft.com/office/drawing/2014/main" id="{4B558619-EF2A-E12D-C276-693DCF800500}"/>
                    </a:ext>
                  </a:extLst>
                </p:cNvPr>
                <p:cNvGrpSpPr/>
                <p:nvPr/>
              </p:nvGrpSpPr>
              <p:grpSpPr>
                <a:xfrm>
                  <a:off x="8310341" y="1719098"/>
                  <a:ext cx="459115" cy="459115"/>
                  <a:chOff x="9190252" y="1719098"/>
                  <a:chExt cx="459115" cy="459115"/>
                </a:xfrm>
              </p:grpSpPr>
              <p:sp>
                <p:nvSpPr>
                  <p:cNvPr id="65" name="Oval 64">
                    <a:extLst>
                      <a:ext uri="{FF2B5EF4-FFF2-40B4-BE49-F238E27FC236}">
                        <a16:creationId xmlns:a16="http://schemas.microsoft.com/office/drawing/2014/main" id="{E0ADC687-0956-C5ED-F20D-D49E86D8F919}"/>
                      </a:ext>
                    </a:extLst>
                  </p:cNvPr>
                  <p:cNvSpPr/>
                  <p:nvPr/>
                </p:nvSpPr>
                <p:spPr>
                  <a:xfrm>
                    <a:off x="9190252" y="1719098"/>
                    <a:ext cx="459115" cy="459115"/>
                  </a:xfrm>
                  <a:prstGeom prst="ellipse">
                    <a:avLst/>
                  </a:prstGeom>
                  <a:solidFill>
                    <a:schemeClr val="bg1"/>
                  </a:solidFill>
                  <a:ln w="9525">
                    <a:solidFill>
                      <a:srgbClr val="CA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L" sz="2344" kern="1200">
                      <a:solidFill>
                        <a:srgbClr val="FFFFFF"/>
                      </a:solidFill>
                      <a:latin typeface="DM Sans" pitchFamily="2" charset="77"/>
                    </a:endParaRPr>
                  </a:p>
                </p:txBody>
              </p:sp>
              <p:pic>
                <p:nvPicPr>
                  <p:cNvPr id="66" name="Picture 65">
                    <a:extLst>
                      <a:ext uri="{FF2B5EF4-FFF2-40B4-BE49-F238E27FC236}">
                        <a16:creationId xmlns:a16="http://schemas.microsoft.com/office/drawing/2014/main" id="{F912966D-D5E0-2B83-1415-0CB9EC211C9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9253478" y="1806307"/>
                    <a:ext cx="344817" cy="229878"/>
                  </a:xfrm>
                  <a:prstGeom prst="rect">
                    <a:avLst/>
                  </a:prstGeom>
                </p:spPr>
              </p:pic>
            </p:grpSp>
            <p:sp>
              <p:nvSpPr>
                <p:cNvPr id="67" name="TextBox 66">
                  <a:extLst>
                    <a:ext uri="{FF2B5EF4-FFF2-40B4-BE49-F238E27FC236}">
                      <a16:creationId xmlns:a16="http://schemas.microsoft.com/office/drawing/2014/main" id="{B0851882-EFB1-012D-E3F2-403E49A4E535}"/>
                    </a:ext>
                  </a:extLst>
                </p:cNvPr>
                <p:cNvSpPr txBox="1"/>
                <p:nvPr/>
              </p:nvSpPr>
              <p:spPr>
                <a:xfrm>
                  <a:off x="8118737" y="2177168"/>
                  <a:ext cx="842323" cy="194072"/>
                </a:xfrm>
                <a:prstGeom prst="rect">
                  <a:avLst/>
                </a:prstGeom>
                <a:noFill/>
              </p:spPr>
              <p:txBody>
                <a:bodyPr wrap="none" rtlCol="0">
                  <a:spAutoFit/>
                </a:bodyPr>
                <a:lstStyle/>
                <a:p>
                  <a:pPr algn="ctr" defTabSz="1190640" rtl="0">
                    <a:defRPr/>
                  </a:pPr>
                  <a:r>
                    <a:rPr lang="en-US" sz="1042" kern="1200">
                      <a:solidFill>
                        <a:srgbClr val="374151"/>
                      </a:solidFill>
                      <a:latin typeface="DM Sans" pitchFamily="2" charset="77"/>
                      <a:ea typeface="+mn-ea"/>
                      <a:cs typeface="+mn-cs"/>
                    </a:rPr>
                    <a:t>Cloud Security</a:t>
                  </a:r>
                  <a:endParaRPr lang="en-IL" sz="1042" kern="1200">
                    <a:solidFill>
                      <a:srgbClr val="374151"/>
                    </a:solidFill>
                    <a:latin typeface="DM Sans" pitchFamily="2" charset="77"/>
                    <a:ea typeface="+mn-ea"/>
                    <a:cs typeface="+mn-cs"/>
                  </a:endParaRPr>
                </a:p>
              </p:txBody>
            </p:sp>
          </p:grpSp>
          <p:grpSp>
            <p:nvGrpSpPr>
              <p:cNvPr id="90" name="Group 89">
                <a:extLst>
                  <a:ext uri="{FF2B5EF4-FFF2-40B4-BE49-F238E27FC236}">
                    <a16:creationId xmlns:a16="http://schemas.microsoft.com/office/drawing/2014/main" id="{00D33DE3-F0B3-269B-4ADC-8272A88A0B91}"/>
                  </a:ext>
                </a:extLst>
              </p:cNvPr>
              <p:cNvGrpSpPr/>
              <p:nvPr/>
            </p:nvGrpSpPr>
            <p:grpSpPr>
              <a:xfrm>
                <a:off x="5960117" y="1679664"/>
                <a:ext cx="762300" cy="775302"/>
                <a:chOff x="7169213" y="1719098"/>
                <a:chExt cx="762300" cy="775302"/>
              </a:xfrm>
            </p:grpSpPr>
            <p:grpSp>
              <p:nvGrpSpPr>
                <p:cNvPr id="68" name="Group 67">
                  <a:extLst>
                    <a:ext uri="{FF2B5EF4-FFF2-40B4-BE49-F238E27FC236}">
                      <a16:creationId xmlns:a16="http://schemas.microsoft.com/office/drawing/2014/main" id="{E480C2CD-335E-C432-6BBB-B3EAC9B7A1C2}"/>
                    </a:ext>
                  </a:extLst>
                </p:cNvPr>
                <p:cNvGrpSpPr/>
                <p:nvPr/>
              </p:nvGrpSpPr>
              <p:grpSpPr>
                <a:xfrm>
                  <a:off x="7320806" y="1719098"/>
                  <a:ext cx="459115" cy="459115"/>
                  <a:chOff x="9190252" y="1719098"/>
                  <a:chExt cx="459115" cy="459115"/>
                </a:xfrm>
              </p:grpSpPr>
              <p:sp>
                <p:nvSpPr>
                  <p:cNvPr id="69" name="Oval 68">
                    <a:extLst>
                      <a:ext uri="{FF2B5EF4-FFF2-40B4-BE49-F238E27FC236}">
                        <a16:creationId xmlns:a16="http://schemas.microsoft.com/office/drawing/2014/main" id="{09020738-F00D-163B-4FA8-0B7FF580B5E9}"/>
                      </a:ext>
                    </a:extLst>
                  </p:cNvPr>
                  <p:cNvSpPr/>
                  <p:nvPr/>
                </p:nvSpPr>
                <p:spPr>
                  <a:xfrm>
                    <a:off x="9190252" y="1719098"/>
                    <a:ext cx="459115" cy="459115"/>
                  </a:xfrm>
                  <a:prstGeom prst="ellipse">
                    <a:avLst/>
                  </a:prstGeom>
                  <a:solidFill>
                    <a:schemeClr val="bg1"/>
                  </a:solidFill>
                  <a:ln w="9525">
                    <a:solidFill>
                      <a:srgbClr val="CA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L" sz="2344" kern="1200">
                      <a:solidFill>
                        <a:srgbClr val="FFFFFF"/>
                      </a:solidFill>
                      <a:latin typeface="DM Sans" pitchFamily="2" charset="77"/>
                    </a:endParaRPr>
                  </a:p>
                </p:txBody>
              </p:sp>
              <p:pic>
                <p:nvPicPr>
                  <p:cNvPr id="70" name="Picture 69">
                    <a:extLst>
                      <a:ext uri="{FF2B5EF4-FFF2-40B4-BE49-F238E27FC236}">
                        <a16:creationId xmlns:a16="http://schemas.microsoft.com/office/drawing/2014/main" id="{3D18747B-0F7B-1533-302A-FA3D7A37BBE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9253478" y="1806307"/>
                    <a:ext cx="344817" cy="229878"/>
                  </a:xfrm>
                  <a:prstGeom prst="rect">
                    <a:avLst/>
                  </a:prstGeom>
                </p:spPr>
              </p:pic>
            </p:grpSp>
            <p:sp>
              <p:nvSpPr>
                <p:cNvPr id="71" name="TextBox 70">
                  <a:extLst>
                    <a:ext uri="{FF2B5EF4-FFF2-40B4-BE49-F238E27FC236}">
                      <a16:creationId xmlns:a16="http://schemas.microsoft.com/office/drawing/2014/main" id="{E1BA2509-45D0-BCFB-B181-AF10330E1144}"/>
                    </a:ext>
                  </a:extLst>
                </p:cNvPr>
                <p:cNvSpPr txBox="1"/>
                <p:nvPr/>
              </p:nvSpPr>
              <p:spPr>
                <a:xfrm>
                  <a:off x="7169213" y="2177168"/>
                  <a:ext cx="762300" cy="317232"/>
                </a:xfrm>
                <a:prstGeom prst="rect">
                  <a:avLst/>
                </a:prstGeom>
                <a:noFill/>
              </p:spPr>
              <p:txBody>
                <a:bodyPr wrap="none" rtlCol="0">
                  <a:spAutoFit/>
                </a:bodyPr>
                <a:lstStyle/>
                <a:p>
                  <a:pPr algn="ctr" defTabSz="1190640" rtl="0">
                    <a:defRPr/>
                  </a:pPr>
                  <a:r>
                    <a:rPr lang="en-US" sz="1042" kern="1200">
                      <a:solidFill>
                        <a:srgbClr val="374151"/>
                      </a:solidFill>
                      <a:latin typeface="DM Sans" pitchFamily="2" charset="77"/>
                      <a:ea typeface="+mn-ea"/>
                      <a:cs typeface="+mn-cs"/>
                    </a:rPr>
                    <a:t>Vulnerability</a:t>
                  </a:r>
                </a:p>
                <a:p>
                  <a:pPr algn="ctr" defTabSz="1190640" rtl="0">
                    <a:defRPr/>
                  </a:pPr>
                  <a:r>
                    <a:rPr lang="en-US" sz="1042" kern="1200">
                      <a:solidFill>
                        <a:srgbClr val="374151"/>
                      </a:solidFill>
                      <a:latin typeface="DM Sans" pitchFamily="2" charset="77"/>
                      <a:ea typeface="+mn-ea"/>
                      <a:cs typeface="+mn-cs"/>
                    </a:rPr>
                    <a:t>Management</a:t>
                  </a:r>
                  <a:endParaRPr lang="en-IL" sz="1042" kern="1200">
                    <a:solidFill>
                      <a:srgbClr val="374151"/>
                    </a:solidFill>
                    <a:latin typeface="DM Sans" pitchFamily="2" charset="77"/>
                    <a:ea typeface="+mn-ea"/>
                    <a:cs typeface="+mn-cs"/>
                  </a:endParaRPr>
                </a:p>
              </p:txBody>
            </p:sp>
          </p:grpSp>
          <p:grpSp>
            <p:nvGrpSpPr>
              <p:cNvPr id="91" name="Group 90">
                <a:extLst>
                  <a:ext uri="{FF2B5EF4-FFF2-40B4-BE49-F238E27FC236}">
                    <a16:creationId xmlns:a16="http://schemas.microsoft.com/office/drawing/2014/main" id="{C4FF333F-ADB4-4CA3-D405-E37D4DDE1765}"/>
                  </a:ext>
                </a:extLst>
              </p:cNvPr>
              <p:cNvGrpSpPr/>
              <p:nvPr/>
            </p:nvGrpSpPr>
            <p:grpSpPr>
              <a:xfrm>
                <a:off x="5005704" y="1679664"/>
                <a:ext cx="459115" cy="652142"/>
                <a:chOff x="6461224" y="1719098"/>
                <a:chExt cx="459115" cy="652142"/>
              </a:xfrm>
            </p:grpSpPr>
            <p:grpSp>
              <p:nvGrpSpPr>
                <p:cNvPr id="72" name="Group 71">
                  <a:extLst>
                    <a:ext uri="{FF2B5EF4-FFF2-40B4-BE49-F238E27FC236}">
                      <a16:creationId xmlns:a16="http://schemas.microsoft.com/office/drawing/2014/main" id="{6E41331C-453A-13F1-FFDF-66E42C103C94}"/>
                    </a:ext>
                  </a:extLst>
                </p:cNvPr>
                <p:cNvGrpSpPr/>
                <p:nvPr/>
              </p:nvGrpSpPr>
              <p:grpSpPr>
                <a:xfrm>
                  <a:off x="6461224" y="1719098"/>
                  <a:ext cx="459115" cy="459115"/>
                  <a:chOff x="9190252" y="1719098"/>
                  <a:chExt cx="459115" cy="459115"/>
                </a:xfrm>
              </p:grpSpPr>
              <p:sp>
                <p:nvSpPr>
                  <p:cNvPr id="73" name="Oval 72">
                    <a:extLst>
                      <a:ext uri="{FF2B5EF4-FFF2-40B4-BE49-F238E27FC236}">
                        <a16:creationId xmlns:a16="http://schemas.microsoft.com/office/drawing/2014/main" id="{9FA40F1D-BFDA-061C-D128-A852C72A765C}"/>
                      </a:ext>
                    </a:extLst>
                  </p:cNvPr>
                  <p:cNvSpPr/>
                  <p:nvPr/>
                </p:nvSpPr>
                <p:spPr>
                  <a:xfrm>
                    <a:off x="9190252" y="1719098"/>
                    <a:ext cx="459115" cy="459115"/>
                  </a:xfrm>
                  <a:prstGeom prst="ellipse">
                    <a:avLst/>
                  </a:prstGeom>
                  <a:solidFill>
                    <a:schemeClr val="bg1"/>
                  </a:solidFill>
                  <a:ln w="9525">
                    <a:solidFill>
                      <a:srgbClr val="CA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L" sz="2344" kern="1200">
                      <a:solidFill>
                        <a:srgbClr val="FFFFFF"/>
                      </a:solidFill>
                      <a:latin typeface="DM Sans" pitchFamily="2" charset="77"/>
                    </a:endParaRPr>
                  </a:p>
                </p:txBody>
              </p:sp>
              <p:pic>
                <p:nvPicPr>
                  <p:cNvPr id="74" name="Picture 73">
                    <a:extLst>
                      <a:ext uri="{FF2B5EF4-FFF2-40B4-BE49-F238E27FC236}">
                        <a16:creationId xmlns:a16="http://schemas.microsoft.com/office/drawing/2014/main" id="{B20D2786-0680-B73F-E378-4629B5476DA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253478" y="1806307"/>
                    <a:ext cx="344817" cy="229878"/>
                  </a:xfrm>
                  <a:prstGeom prst="rect">
                    <a:avLst/>
                  </a:prstGeom>
                </p:spPr>
              </p:pic>
            </p:grpSp>
            <p:sp>
              <p:nvSpPr>
                <p:cNvPr id="75" name="TextBox 74">
                  <a:extLst>
                    <a:ext uri="{FF2B5EF4-FFF2-40B4-BE49-F238E27FC236}">
                      <a16:creationId xmlns:a16="http://schemas.microsoft.com/office/drawing/2014/main" id="{9EF5061F-9188-9513-E1C6-DA302F024D37}"/>
                    </a:ext>
                  </a:extLst>
                </p:cNvPr>
                <p:cNvSpPr txBox="1"/>
                <p:nvPr/>
              </p:nvSpPr>
              <p:spPr>
                <a:xfrm>
                  <a:off x="6513994" y="2177168"/>
                  <a:ext cx="353573" cy="194072"/>
                </a:xfrm>
                <a:prstGeom prst="rect">
                  <a:avLst/>
                </a:prstGeom>
                <a:noFill/>
              </p:spPr>
              <p:txBody>
                <a:bodyPr wrap="none" rtlCol="0">
                  <a:spAutoFit/>
                </a:bodyPr>
                <a:lstStyle/>
                <a:p>
                  <a:pPr algn="ctr" defTabSz="1190640" rtl="0">
                    <a:defRPr/>
                  </a:pPr>
                  <a:r>
                    <a:rPr lang="en-US" sz="1042" kern="1200">
                      <a:solidFill>
                        <a:srgbClr val="374151"/>
                      </a:solidFill>
                      <a:latin typeface="DM Sans" pitchFamily="2" charset="77"/>
                      <a:ea typeface="+mn-ea"/>
                      <a:cs typeface="+mn-cs"/>
                    </a:rPr>
                    <a:t>GRC</a:t>
                  </a:r>
                  <a:endParaRPr lang="en-IL" sz="1042" kern="1200">
                    <a:solidFill>
                      <a:srgbClr val="374151"/>
                    </a:solidFill>
                    <a:latin typeface="DM Sans" pitchFamily="2" charset="77"/>
                    <a:ea typeface="+mn-ea"/>
                    <a:cs typeface="+mn-cs"/>
                  </a:endParaRPr>
                </a:p>
              </p:txBody>
            </p:sp>
          </p:grpSp>
          <p:grpSp>
            <p:nvGrpSpPr>
              <p:cNvPr id="92" name="Group 91">
                <a:extLst>
                  <a:ext uri="{FF2B5EF4-FFF2-40B4-BE49-F238E27FC236}">
                    <a16:creationId xmlns:a16="http://schemas.microsoft.com/office/drawing/2014/main" id="{BC8B2171-1320-8F29-3CAF-B07E3A11DEB6}"/>
                  </a:ext>
                </a:extLst>
              </p:cNvPr>
              <p:cNvGrpSpPr/>
              <p:nvPr/>
            </p:nvGrpSpPr>
            <p:grpSpPr>
              <a:xfrm>
                <a:off x="3858880" y="1679664"/>
                <a:ext cx="641653" cy="652142"/>
                <a:chOff x="5505987" y="1719098"/>
                <a:chExt cx="641653" cy="652142"/>
              </a:xfrm>
            </p:grpSpPr>
            <p:grpSp>
              <p:nvGrpSpPr>
                <p:cNvPr id="76" name="Group 75">
                  <a:extLst>
                    <a:ext uri="{FF2B5EF4-FFF2-40B4-BE49-F238E27FC236}">
                      <a16:creationId xmlns:a16="http://schemas.microsoft.com/office/drawing/2014/main" id="{49309F9D-5C4B-94DC-B8B1-D0E4E82E56E0}"/>
                    </a:ext>
                  </a:extLst>
                </p:cNvPr>
                <p:cNvGrpSpPr/>
                <p:nvPr/>
              </p:nvGrpSpPr>
              <p:grpSpPr>
                <a:xfrm>
                  <a:off x="5597256" y="1719098"/>
                  <a:ext cx="459115" cy="459115"/>
                  <a:chOff x="9190252" y="1719098"/>
                  <a:chExt cx="459115" cy="459115"/>
                </a:xfrm>
              </p:grpSpPr>
              <p:sp>
                <p:nvSpPr>
                  <p:cNvPr id="77" name="Oval 76">
                    <a:extLst>
                      <a:ext uri="{FF2B5EF4-FFF2-40B4-BE49-F238E27FC236}">
                        <a16:creationId xmlns:a16="http://schemas.microsoft.com/office/drawing/2014/main" id="{B1B61723-6D45-F7E8-03D1-C4D9CFFF1380}"/>
                      </a:ext>
                    </a:extLst>
                  </p:cNvPr>
                  <p:cNvSpPr/>
                  <p:nvPr/>
                </p:nvSpPr>
                <p:spPr>
                  <a:xfrm>
                    <a:off x="9190252" y="1719098"/>
                    <a:ext cx="459115" cy="459115"/>
                  </a:xfrm>
                  <a:prstGeom prst="ellipse">
                    <a:avLst/>
                  </a:prstGeom>
                  <a:solidFill>
                    <a:schemeClr val="bg1"/>
                  </a:solidFill>
                  <a:ln w="9525">
                    <a:solidFill>
                      <a:srgbClr val="CA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L" sz="2344" kern="1200">
                      <a:solidFill>
                        <a:srgbClr val="FFFFFF"/>
                      </a:solidFill>
                      <a:latin typeface="DM Sans" pitchFamily="2" charset="77"/>
                    </a:endParaRPr>
                  </a:p>
                </p:txBody>
              </p:sp>
              <p:pic>
                <p:nvPicPr>
                  <p:cNvPr id="78" name="Picture 77">
                    <a:extLst>
                      <a:ext uri="{FF2B5EF4-FFF2-40B4-BE49-F238E27FC236}">
                        <a16:creationId xmlns:a16="http://schemas.microsoft.com/office/drawing/2014/main" id="{2A37AA47-6171-321C-2F49-F158C2EEB956}"/>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9253478" y="1806307"/>
                    <a:ext cx="344817" cy="229878"/>
                  </a:xfrm>
                  <a:prstGeom prst="rect">
                    <a:avLst/>
                  </a:prstGeom>
                </p:spPr>
              </p:pic>
            </p:grpSp>
            <p:sp>
              <p:nvSpPr>
                <p:cNvPr id="79" name="TextBox 78">
                  <a:extLst>
                    <a:ext uri="{FF2B5EF4-FFF2-40B4-BE49-F238E27FC236}">
                      <a16:creationId xmlns:a16="http://schemas.microsoft.com/office/drawing/2014/main" id="{5881C434-C211-6C8A-639E-5F5BA3F9A2FF}"/>
                    </a:ext>
                  </a:extLst>
                </p:cNvPr>
                <p:cNvSpPr txBox="1"/>
                <p:nvPr/>
              </p:nvSpPr>
              <p:spPr>
                <a:xfrm>
                  <a:off x="5505987" y="2177168"/>
                  <a:ext cx="641653" cy="194072"/>
                </a:xfrm>
                <a:prstGeom prst="rect">
                  <a:avLst/>
                </a:prstGeom>
                <a:noFill/>
              </p:spPr>
              <p:txBody>
                <a:bodyPr wrap="none" rtlCol="0">
                  <a:spAutoFit/>
                </a:bodyPr>
                <a:lstStyle/>
                <a:p>
                  <a:pPr algn="ctr" defTabSz="1190640" rtl="0">
                    <a:defRPr/>
                  </a:pPr>
                  <a:r>
                    <a:rPr lang="en-IL" sz="1042" kern="1200">
                      <a:solidFill>
                        <a:srgbClr val="374151"/>
                      </a:solidFill>
                      <a:latin typeface="DM Sans" pitchFamily="2" charset="77"/>
                      <a:ea typeface="+mn-ea"/>
                      <a:cs typeface="+mn-cs"/>
                    </a:rPr>
                    <a:t>DevOps/IT</a:t>
                  </a:r>
                </a:p>
              </p:txBody>
            </p:sp>
          </p:grpSp>
          <p:grpSp>
            <p:nvGrpSpPr>
              <p:cNvPr id="93" name="Group 92">
                <a:extLst>
                  <a:ext uri="{FF2B5EF4-FFF2-40B4-BE49-F238E27FC236}">
                    <a16:creationId xmlns:a16="http://schemas.microsoft.com/office/drawing/2014/main" id="{CAA9A8C1-C6B3-244E-4425-3279D37446D8}"/>
                  </a:ext>
                </a:extLst>
              </p:cNvPr>
              <p:cNvGrpSpPr/>
              <p:nvPr/>
            </p:nvGrpSpPr>
            <p:grpSpPr>
              <a:xfrm>
                <a:off x="2879381" y="1679664"/>
                <a:ext cx="459115" cy="652142"/>
                <a:chOff x="4260444" y="1719098"/>
                <a:chExt cx="459115" cy="652142"/>
              </a:xfrm>
            </p:grpSpPr>
            <p:sp>
              <p:nvSpPr>
                <p:cNvPr id="83" name="TextBox 82">
                  <a:extLst>
                    <a:ext uri="{FF2B5EF4-FFF2-40B4-BE49-F238E27FC236}">
                      <a16:creationId xmlns:a16="http://schemas.microsoft.com/office/drawing/2014/main" id="{FF4F8660-9851-355A-B610-FAC42F37CB33}"/>
                    </a:ext>
                  </a:extLst>
                </p:cNvPr>
                <p:cNvSpPr txBox="1"/>
                <p:nvPr/>
              </p:nvSpPr>
              <p:spPr>
                <a:xfrm>
                  <a:off x="4327987" y="2177168"/>
                  <a:ext cx="324027" cy="194072"/>
                </a:xfrm>
                <a:prstGeom prst="rect">
                  <a:avLst/>
                </a:prstGeom>
                <a:noFill/>
              </p:spPr>
              <p:txBody>
                <a:bodyPr wrap="none" rtlCol="0">
                  <a:spAutoFit/>
                </a:bodyPr>
                <a:lstStyle/>
                <a:p>
                  <a:pPr algn="ctr" defTabSz="1190640" rtl="0">
                    <a:defRPr/>
                  </a:pPr>
                  <a:r>
                    <a:rPr lang="en-IL" sz="1042" kern="1200">
                      <a:solidFill>
                        <a:srgbClr val="374151"/>
                      </a:solidFill>
                      <a:latin typeface="DM Sans" pitchFamily="2" charset="77"/>
                      <a:ea typeface="+mn-ea"/>
                      <a:cs typeface="+mn-cs"/>
                    </a:rPr>
                    <a:t>Dev</a:t>
                  </a:r>
                </a:p>
              </p:txBody>
            </p:sp>
            <p:grpSp>
              <p:nvGrpSpPr>
                <p:cNvPr id="84" name="Group 83">
                  <a:extLst>
                    <a:ext uri="{FF2B5EF4-FFF2-40B4-BE49-F238E27FC236}">
                      <a16:creationId xmlns:a16="http://schemas.microsoft.com/office/drawing/2014/main" id="{48DCA5E0-D043-BB69-7D3A-796C746297BE}"/>
                    </a:ext>
                  </a:extLst>
                </p:cNvPr>
                <p:cNvGrpSpPr/>
                <p:nvPr/>
              </p:nvGrpSpPr>
              <p:grpSpPr>
                <a:xfrm>
                  <a:off x="4260444" y="1719098"/>
                  <a:ext cx="459115" cy="459115"/>
                  <a:chOff x="9190252" y="1719098"/>
                  <a:chExt cx="459115" cy="459115"/>
                </a:xfrm>
              </p:grpSpPr>
              <p:sp>
                <p:nvSpPr>
                  <p:cNvPr id="85" name="Oval 84">
                    <a:extLst>
                      <a:ext uri="{FF2B5EF4-FFF2-40B4-BE49-F238E27FC236}">
                        <a16:creationId xmlns:a16="http://schemas.microsoft.com/office/drawing/2014/main" id="{990550B7-6A44-012B-EBCA-384D54DC67C3}"/>
                      </a:ext>
                    </a:extLst>
                  </p:cNvPr>
                  <p:cNvSpPr/>
                  <p:nvPr/>
                </p:nvSpPr>
                <p:spPr>
                  <a:xfrm>
                    <a:off x="9190252" y="1719098"/>
                    <a:ext cx="459115" cy="459115"/>
                  </a:xfrm>
                  <a:prstGeom prst="ellipse">
                    <a:avLst/>
                  </a:prstGeom>
                  <a:solidFill>
                    <a:schemeClr val="bg1"/>
                  </a:solidFill>
                  <a:ln w="9525">
                    <a:solidFill>
                      <a:srgbClr val="CA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endParaRPr lang="en-IL" sz="2344" kern="1200">
                      <a:solidFill>
                        <a:srgbClr val="FFFFFF"/>
                      </a:solidFill>
                      <a:latin typeface="DM Sans" pitchFamily="2" charset="77"/>
                    </a:endParaRPr>
                  </a:p>
                </p:txBody>
              </p:sp>
              <p:pic>
                <p:nvPicPr>
                  <p:cNvPr id="86" name="Picture 85">
                    <a:extLst>
                      <a:ext uri="{FF2B5EF4-FFF2-40B4-BE49-F238E27FC236}">
                        <a16:creationId xmlns:a16="http://schemas.microsoft.com/office/drawing/2014/main" id="{9C88BCDA-9F29-9E40-5A80-96D6A72E7FB8}"/>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9253478" y="1806307"/>
                    <a:ext cx="344817" cy="229878"/>
                  </a:xfrm>
                  <a:prstGeom prst="rect">
                    <a:avLst/>
                  </a:prstGeom>
                </p:spPr>
              </p:pic>
            </p:grpSp>
          </p:grpSp>
        </p:grpSp>
      </p:grpSp>
      <p:grpSp>
        <p:nvGrpSpPr>
          <p:cNvPr id="33" name="Group 32">
            <a:extLst>
              <a:ext uri="{FF2B5EF4-FFF2-40B4-BE49-F238E27FC236}">
                <a16:creationId xmlns:a16="http://schemas.microsoft.com/office/drawing/2014/main" id="{3254EC68-29A3-15F0-934F-EEAA08DE65A7}"/>
              </a:ext>
            </a:extLst>
          </p:cNvPr>
          <p:cNvGrpSpPr/>
          <p:nvPr/>
        </p:nvGrpSpPr>
        <p:grpSpPr>
          <a:xfrm>
            <a:off x="3463875" y="5566506"/>
            <a:ext cx="9190934" cy="503141"/>
            <a:chOff x="2660256" y="4273248"/>
            <a:chExt cx="7058637" cy="386412"/>
          </a:xfrm>
        </p:grpSpPr>
        <p:sp>
          <p:nvSpPr>
            <p:cNvPr id="34" name="Container Security 1">
              <a:extLst>
                <a:ext uri="{FF2B5EF4-FFF2-40B4-BE49-F238E27FC236}">
                  <a16:creationId xmlns:a16="http://schemas.microsoft.com/office/drawing/2014/main" id="{DEC75272-CDF8-4B30-A2B4-B12EDE9DFFE5}"/>
                </a:ext>
              </a:extLst>
            </p:cNvPr>
            <p:cNvSpPr/>
            <p:nvPr/>
          </p:nvSpPr>
          <p:spPr>
            <a:xfrm>
              <a:off x="7454433" y="4273248"/>
              <a:ext cx="2264460" cy="383883"/>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US" sz="1367" kern="1200">
                  <a:solidFill>
                    <a:srgbClr val="FFFFFF"/>
                  </a:solidFill>
                  <a:latin typeface="DM Sans" pitchFamily="2" charset="77"/>
                  <a:cs typeface="Helvetica" panose="020B0604020202020204" pitchFamily="34" charset="0"/>
                </a:rPr>
                <a:t>Compliance Reporting</a:t>
              </a:r>
            </a:p>
          </p:txBody>
        </p:sp>
        <p:sp>
          <p:nvSpPr>
            <p:cNvPr id="35" name="IaC Scanning 1">
              <a:extLst>
                <a:ext uri="{FF2B5EF4-FFF2-40B4-BE49-F238E27FC236}">
                  <a16:creationId xmlns:a16="http://schemas.microsoft.com/office/drawing/2014/main" id="{D1EDFF43-BC3C-3CE7-8C51-15FC55BD2AD6}"/>
                </a:ext>
              </a:extLst>
            </p:cNvPr>
            <p:cNvSpPr/>
            <p:nvPr/>
          </p:nvSpPr>
          <p:spPr>
            <a:xfrm>
              <a:off x="5057345" y="4273248"/>
              <a:ext cx="2269029" cy="386412"/>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US" sz="1367" kern="1200" err="1">
                  <a:solidFill>
                    <a:srgbClr val="FFFFFF"/>
                  </a:solidFill>
                  <a:latin typeface="DM Sans" pitchFamily="2" charset="77"/>
                  <a:cs typeface="Helvetica" panose="020B0604020202020204" pitchFamily="34" charset="0"/>
                </a:rPr>
                <a:t>IaC</a:t>
              </a:r>
              <a:r>
                <a:rPr lang="en-US" sz="1367" kern="1200">
                  <a:solidFill>
                    <a:srgbClr val="FFFFFF"/>
                  </a:solidFill>
                  <a:latin typeface="DM Sans" pitchFamily="2" charset="77"/>
                  <a:cs typeface="Helvetica" panose="020B0604020202020204" pitchFamily="34" charset="0"/>
                </a:rPr>
                <a:t> Scanning &amp; CI/CD Integration</a:t>
              </a:r>
            </a:p>
          </p:txBody>
        </p:sp>
        <p:sp>
          <p:nvSpPr>
            <p:cNvPr id="36" name="Network Architecture 1">
              <a:extLst>
                <a:ext uri="{FF2B5EF4-FFF2-40B4-BE49-F238E27FC236}">
                  <a16:creationId xmlns:a16="http://schemas.microsoft.com/office/drawing/2014/main" id="{A9F7E9CE-66A6-208B-DA68-21A2C7508FE9}"/>
                </a:ext>
              </a:extLst>
            </p:cNvPr>
            <p:cNvSpPr/>
            <p:nvPr/>
          </p:nvSpPr>
          <p:spPr>
            <a:xfrm>
              <a:off x="2660256" y="4275777"/>
              <a:ext cx="2264461" cy="383883"/>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1">
                <a:defRPr/>
              </a:pPr>
              <a:r>
                <a:rPr lang="en-US" sz="1367" kern="1200">
                  <a:solidFill>
                    <a:srgbClr val="FFFFFF"/>
                  </a:solidFill>
                  <a:latin typeface="DM Sans" pitchFamily="2" charset="77"/>
                </a:rPr>
                <a:t>DSPM (Sensitive Data)</a:t>
              </a:r>
              <a:endParaRPr lang="en-IL" sz="1367" kern="1200">
                <a:solidFill>
                  <a:srgbClr val="FFFFFF"/>
                </a:solidFill>
                <a:latin typeface="DM Sans" pitchFamily="2" charset="77"/>
              </a:endParaRPr>
            </a:p>
          </p:txBody>
        </p:sp>
      </p:grpSp>
      <p:grpSp>
        <p:nvGrpSpPr>
          <p:cNvPr id="32" name="Group 31">
            <a:extLst>
              <a:ext uri="{FF2B5EF4-FFF2-40B4-BE49-F238E27FC236}">
                <a16:creationId xmlns:a16="http://schemas.microsoft.com/office/drawing/2014/main" id="{D593CBE4-0D5E-94E9-BB52-87EFDCBEA1BF}"/>
              </a:ext>
            </a:extLst>
          </p:cNvPr>
          <p:cNvGrpSpPr/>
          <p:nvPr/>
        </p:nvGrpSpPr>
        <p:grpSpPr>
          <a:xfrm>
            <a:off x="3469824" y="4879867"/>
            <a:ext cx="9184984" cy="511708"/>
            <a:chOff x="2664825" y="3745909"/>
            <a:chExt cx="7054068" cy="392992"/>
          </a:xfrm>
        </p:grpSpPr>
        <p:sp>
          <p:nvSpPr>
            <p:cNvPr id="37" name="Cloud CMDB 1">
              <a:extLst>
                <a:ext uri="{FF2B5EF4-FFF2-40B4-BE49-F238E27FC236}">
                  <a16:creationId xmlns:a16="http://schemas.microsoft.com/office/drawing/2014/main" id="{C3E390AD-927C-7D68-FDB0-50E7D82D5144}"/>
                </a:ext>
              </a:extLst>
            </p:cNvPr>
            <p:cNvSpPr/>
            <p:nvPr/>
          </p:nvSpPr>
          <p:spPr>
            <a:xfrm>
              <a:off x="7454433" y="3745909"/>
              <a:ext cx="2264460" cy="383885"/>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85868" rtl="0">
                <a:buClr>
                  <a:srgbClr val="000000"/>
                </a:buClr>
                <a:defRPr/>
              </a:pPr>
              <a:r>
                <a:rPr lang="en-US" sz="1367" kern="1200">
                  <a:solidFill>
                    <a:srgbClr val="FFFFFF"/>
                  </a:solidFill>
                  <a:latin typeface="DM Sans" pitchFamily="2" charset="77"/>
                  <a:ea typeface="DM Sans"/>
                  <a:cs typeface="DM Sans"/>
                  <a:sym typeface="DM Sans"/>
                </a:rPr>
                <a:t>Cloud Detection &amp; Response</a:t>
              </a:r>
            </a:p>
          </p:txBody>
        </p:sp>
        <p:sp>
          <p:nvSpPr>
            <p:cNvPr id="38" name="CWPP 1">
              <a:extLst>
                <a:ext uri="{FF2B5EF4-FFF2-40B4-BE49-F238E27FC236}">
                  <a16:creationId xmlns:a16="http://schemas.microsoft.com/office/drawing/2014/main" id="{8FA79618-A167-EA17-ECA2-01B540ED67D3}"/>
                </a:ext>
              </a:extLst>
            </p:cNvPr>
            <p:cNvSpPr/>
            <p:nvPr/>
          </p:nvSpPr>
          <p:spPr>
            <a:xfrm>
              <a:off x="5057345" y="3752489"/>
              <a:ext cx="2269029" cy="386412"/>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US" sz="1367" kern="1200">
                  <a:solidFill>
                    <a:srgbClr val="FFFFFF"/>
                  </a:solidFill>
                  <a:latin typeface="DM Sans" pitchFamily="2" charset="77"/>
                  <a:cs typeface="Helvetica" panose="020B0604020202020204" pitchFamily="34" charset="0"/>
                </a:rPr>
                <a:t>CWPP (Workloads and Hosts)</a:t>
              </a:r>
            </a:p>
          </p:txBody>
        </p:sp>
        <p:sp>
          <p:nvSpPr>
            <p:cNvPr id="39" name="Serverless Security 1">
              <a:extLst>
                <a:ext uri="{FF2B5EF4-FFF2-40B4-BE49-F238E27FC236}">
                  <a16:creationId xmlns:a16="http://schemas.microsoft.com/office/drawing/2014/main" id="{EDABD62E-D9A8-289D-D679-DF69C9025307}"/>
                </a:ext>
              </a:extLst>
            </p:cNvPr>
            <p:cNvSpPr/>
            <p:nvPr/>
          </p:nvSpPr>
          <p:spPr>
            <a:xfrm>
              <a:off x="2664825" y="3745912"/>
              <a:ext cx="2264461" cy="383884"/>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US" sz="1367" kern="1200">
                  <a:solidFill>
                    <a:srgbClr val="FFFFFF"/>
                  </a:solidFill>
                  <a:latin typeface="DM Sans" pitchFamily="2" charset="77"/>
                  <a:cs typeface="Helvetica" panose="020B0604020202020204" pitchFamily="34" charset="0"/>
                </a:rPr>
                <a:t>CIEM (Entitlements)</a:t>
              </a:r>
            </a:p>
          </p:txBody>
        </p:sp>
      </p:grpSp>
      <p:pic>
        <p:nvPicPr>
          <p:cNvPr id="28" name="Graphic 27">
            <a:extLst>
              <a:ext uri="{FF2B5EF4-FFF2-40B4-BE49-F238E27FC236}">
                <a16:creationId xmlns:a16="http://schemas.microsoft.com/office/drawing/2014/main" id="{386B6B90-AAA6-C232-229F-D4A6EBBE818B}"/>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23294" t="9051" r="23293" b="51290"/>
          <a:stretch/>
        </p:blipFill>
        <p:spPr>
          <a:xfrm>
            <a:off x="5806970" y="7995618"/>
            <a:ext cx="542729" cy="426674"/>
          </a:xfrm>
          <a:prstGeom prst="rect">
            <a:avLst/>
          </a:prstGeom>
        </p:spPr>
      </p:pic>
      <p:grpSp>
        <p:nvGrpSpPr>
          <p:cNvPr id="46" name="Group 45">
            <a:extLst>
              <a:ext uri="{FF2B5EF4-FFF2-40B4-BE49-F238E27FC236}">
                <a16:creationId xmlns:a16="http://schemas.microsoft.com/office/drawing/2014/main" id="{24148BE8-DDEE-0DEA-6D0C-D65E3D4410F7}"/>
              </a:ext>
            </a:extLst>
          </p:cNvPr>
          <p:cNvGrpSpPr/>
          <p:nvPr/>
        </p:nvGrpSpPr>
        <p:grpSpPr>
          <a:xfrm>
            <a:off x="3471047" y="6243106"/>
            <a:ext cx="9733143" cy="617461"/>
            <a:chOff x="2665764" y="4792877"/>
            <a:chExt cx="7475054" cy="474210"/>
          </a:xfrm>
        </p:grpSpPr>
        <p:grpSp>
          <p:nvGrpSpPr>
            <p:cNvPr id="43" name="Group 42">
              <a:extLst>
                <a:ext uri="{FF2B5EF4-FFF2-40B4-BE49-F238E27FC236}">
                  <a16:creationId xmlns:a16="http://schemas.microsoft.com/office/drawing/2014/main" id="{5FDD3C60-9CDA-0812-EABD-8271FB405D4A}"/>
                </a:ext>
              </a:extLst>
            </p:cNvPr>
            <p:cNvGrpSpPr/>
            <p:nvPr/>
          </p:nvGrpSpPr>
          <p:grpSpPr>
            <a:xfrm>
              <a:off x="2665764" y="4792877"/>
              <a:ext cx="7058637" cy="386412"/>
              <a:chOff x="2665764" y="4792877"/>
              <a:chExt cx="7058637" cy="386412"/>
            </a:xfrm>
          </p:grpSpPr>
          <p:sp>
            <p:nvSpPr>
              <p:cNvPr id="3" name="Container Security 1">
                <a:extLst>
                  <a:ext uri="{FF2B5EF4-FFF2-40B4-BE49-F238E27FC236}">
                    <a16:creationId xmlns:a16="http://schemas.microsoft.com/office/drawing/2014/main" id="{BB0E96DE-BD7E-4261-7E37-5C4EDB0599C5}"/>
                  </a:ext>
                </a:extLst>
              </p:cNvPr>
              <p:cNvSpPr/>
              <p:nvPr/>
            </p:nvSpPr>
            <p:spPr>
              <a:xfrm>
                <a:off x="7459941" y="4792877"/>
                <a:ext cx="2264460" cy="383883"/>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US" sz="1367" kern="1200">
                    <a:solidFill>
                      <a:srgbClr val="FFFFFF"/>
                    </a:solidFill>
                    <a:latin typeface="DM Sans" pitchFamily="2" charset="77"/>
                    <a:cs typeface="Helvetica" panose="020B0604020202020204" pitchFamily="34" charset="0"/>
                  </a:rPr>
                  <a:t>M&amp;A Integration</a:t>
                </a:r>
              </a:p>
            </p:txBody>
          </p:sp>
          <p:sp>
            <p:nvSpPr>
              <p:cNvPr id="6" name="IaC Scanning 1">
                <a:extLst>
                  <a:ext uri="{FF2B5EF4-FFF2-40B4-BE49-F238E27FC236}">
                    <a16:creationId xmlns:a16="http://schemas.microsoft.com/office/drawing/2014/main" id="{CDAA24DB-6317-873D-2F31-B1D40CBEFA2D}"/>
                  </a:ext>
                </a:extLst>
              </p:cNvPr>
              <p:cNvSpPr/>
              <p:nvPr/>
            </p:nvSpPr>
            <p:spPr>
              <a:xfrm>
                <a:off x="5062853" y="4792877"/>
                <a:ext cx="2269029" cy="386412"/>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0640" rtl="0">
                  <a:defRPr/>
                </a:pPr>
                <a:r>
                  <a:rPr lang="en-US" sz="1367" kern="1200">
                    <a:solidFill>
                      <a:srgbClr val="FFFFFF"/>
                    </a:solidFill>
                    <a:latin typeface="DM Sans" pitchFamily="2" charset="77"/>
                    <a:cs typeface="Helvetica" panose="020B0604020202020204" pitchFamily="34" charset="0"/>
                  </a:rPr>
                  <a:t>Secrets &amp; Malware Scanning</a:t>
                </a:r>
              </a:p>
            </p:txBody>
          </p:sp>
          <p:sp>
            <p:nvSpPr>
              <p:cNvPr id="10" name="Network Architecture 1">
                <a:extLst>
                  <a:ext uri="{FF2B5EF4-FFF2-40B4-BE49-F238E27FC236}">
                    <a16:creationId xmlns:a16="http://schemas.microsoft.com/office/drawing/2014/main" id="{0D1B8A3D-FE7D-4031-498B-250B22CE57EB}"/>
                  </a:ext>
                </a:extLst>
              </p:cNvPr>
              <p:cNvSpPr/>
              <p:nvPr/>
            </p:nvSpPr>
            <p:spPr>
              <a:xfrm>
                <a:off x="2665764" y="4795406"/>
                <a:ext cx="2264461" cy="383883"/>
              </a:xfrm>
              <a:prstGeom prst="roundRect">
                <a:avLst/>
              </a:prstGeom>
              <a:solidFill>
                <a:srgbClr val="0254EC"/>
              </a:solidFill>
              <a:ln>
                <a:noFill/>
              </a:ln>
            </p:spPr>
            <p:style>
              <a:lnRef idx="2">
                <a:schemeClr val="accent1">
                  <a:shade val="50000"/>
                </a:schemeClr>
              </a:lnRef>
              <a:fillRef idx="1">
                <a:schemeClr val="accent1"/>
              </a:fillRef>
              <a:effectRef idx="0">
                <a:schemeClr val="accent1"/>
              </a:effectRef>
              <a:fontRef idx="minor">
                <a:schemeClr val="lt1"/>
              </a:fontRef>
            </p:style>
            <p:txBody>
              <a:bodyPr lIns="119063" tIns="59531" rIns="119063" bIns="59531" rtlCol="0" anchor="ctr"/>
              <a:lstStyle/>
              <a:p>
                <a:pPr algn="ctr" defTabSz="1190640" rtl="1">
                  <a:defRPr/>
                </a:pPr>
                <a:r>
                  <a:rPr lang="en-US" sz="1367" kern="1200">
                    <a:solidFill>
                      <a:srgbClr val="FFFFFF"/>
                    </a:solidFill>
                    <a:latin typeface="DM Sans" pitchFamily="2" charset="77"/>
                  </a:rPr>
                  <a:t>Inventory / CMDB</a:t>
                </a:r>
              </a:p>
            </p:txBody>
          </p:sp>
        </p:grpSp>
        <p:pic>
          <p:nvPicPr>
            <p:cNvPr id="12" name="Picture 15">
              <a:extLst>
                <a:ext uri="{FF2B5EF4-FFF2-40B4-BE49-F238E27FC236}">
                  <a16:creationId xmlns:a16="http://schemas.microsoft.com/office/drawing/2014/main" id="{4A6F18E6-0CA2-56B7-7B9F-49EB7D1CCCA2}"/>
                </a:ext>
              </a:extLst>
            </p:cNvPr>
            <p:cNvPicPr>
              <a:picLocks noChangeAspect="1"/>
            </p:cNvPicPr>
            <p:nvPr/>
          </p:nvPicPr>
          <p:blipFill>
            <a:blip r:embed="rId19"/>
            <a:stretch>
              <a:fillRect/>
            </a:stretch>
          </p:blipFill>
          <p:spPr>
            <a:xfrm>
              <a:off x="9064493" y="4876562"/>
              <a:ext cx="1076325" cy="390525"/>
            </a:xfrm>
            <a:prstGeom prst="rect">
              <a:avLst/>
            </a:prstGeom>
          </p:spPr>
        </p:pic>
      </p:grpSp>
    </p:spTree>
    <p:extLst>
      <p:ext uri="{BB962C8B-B14F-4D97-AF65-F5344CB8AC3E}">
        <p14:creationId xmlns:p14="http://schemas.microsoft.com/office/powerpoint/2010/main" val="34706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Wiz colors">
      <a:dk1>
        <a:srgbClr val="000000"/>
      </a:dk1>
      <a:lt1>
        <a:srgbClr val="FFFFFF"/>
      </a:lt1>
      <a:dk2>
        <a:srgbClr val="2D3847"/>
      </a:dk2>
      <a:lt2>
        <a:srgbClr val="E7E6E6"/>
      </a:lt2>
      <a:accent1>
        <a:srgbClr val="014FF7"/>
      </a:accent1>
      <a:accent2>
        <a:srgbClr val="15DCE4"/>
      </a:accent2>
      <a:accent3>
        <a:srgbClr val="F1A12A"/>
      </a:accent3>
      <a:accent4>
        <a:srgbClr val="FDBA1E"/>
      </a:accent4>
      <a:accent5>
        <a:srgbClr val="0BDB19"/>
      </a:accent5>
      <a:accent6>
        <a:srgbClr val="53FD9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d">
  <a:themeElements>
    <a:clrScheme name="col">
      <a:dk1>
        <a:srgbClr val="000000"/>
      </a:dk1>
      <a:lt1>
        <a:srgbClr val="FFFFFF"/>
      </a:lt1>
      <a:dk2>
        <a:srgbClr val="2D3847"/>
      </a:dk2>
      <a:lt2>
        <a:srgbClr val="E7E6E6"/>
      </a:lt2>
      <a:accent1>
        <a:srgbClr val="014FF7"/>
      </a:accent1>
      <a:accent2>
        <a:srgbClr val="15DCE4"/>
      </a:accent2>
      <a:accent3>
        <a:srgbClr val="F1A12A"/>
      </a:accent3>
      <a:accent4>
        <a:srgbClr val="FDBA1E"/>
      </a:accent4>
      <a:accent5>
        <a:srgbClr val="0BDB19"/>
      </a:accent5>
      <a:accent6>
        <a:srgbClr val="53FD9F"/>
      </a:accent6>
      <a:hlink>
        <a:srgbClr val="0563C1"/>
      </a:hlink>
      <a:folHlink>
        <a:srgbClr val="954F72"/>
      </a:folHlink>
    </a:clrScheme>
    <a:fontScheme name="r">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33000">
              <a:srgbClr val="0674F2"/>
            </a:gs>
            <a:gs pos="0">
              <a:schemeClr val="accent1"/>
            </a:gs>
            <a:gs pos="100000">
              <a:schemeClr val="accent2"/>
            </a:gs>
          </a:gsLst>
          <a:lin ang="189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z PPT Template Sept 21" id="{AB748EAE-D4BA-F641-9561-9700C7158DC4}" vid="{87B6BC19-BBE8-6B41-9F0B-083E3754DD7C}"/>
    </a:ext>
  </a:extLst>
</a:theme>
</file>

<file path=ppt/theme/theme4.xml><?xml version="1.0" encoding="utf-8"?>
<a:theme xmlns:a="http://schemas.openxmlformats.org/drawingml/2006/main" name="2_sad">
  <a:themeElements>
    <a:clrScheme name="col">
      <a:dk1>
        <a:srgbClr val="000000"/>
      </a:dk1>
      <a:lt1>
        <a:srgbClr val="FFFFFF"/>
      </a:lt1>
      <a:dk2>
        <a:srgbClr val="2D3847"/>
      </a:dk2>
      <a:lt2>
        <a:srgbClr val="E7E6E6"/>
      </a:lt2>
      <a:accent1>
        <a:srgbClr val="014FF7"/>
      </a:accent1>
      <a:accent2>
        <a:srgbClr val="15DCE4"/>
      </a:accent2>
      <a:accent3>
        <a:srgbClr val="F1A12A"/>
      </a:accent3>
      <a:accent4>
        <a:srgbClr val="FDBA1E"/>
      </a:accent4>
      <a:accent5>
        <a:srgbClr val="0BDB19"/>
      </a:accent5>
      <a:accent6>
        <a:srgbClr val="53FD9F"/>
      </a:accent6>
      <a:hlink>
        <a:srgbClr val="0563C1"/>
      </a:hlink>
      <a:folHlink>
        <a:srgbClr val="954F72"/>
      </a:folHlink>
    </a:clrScheme>
    <a:fontScheme name="r">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33000">
              <a:srgbClr val="0674F2"/>
            </a:gs>
            <a:gs pos="0">
              <a:schemeClr val="accent1"/>
            </a:gs>
            <a:gs pos="100000">
              <a:schemeClr val="accent2"/>
            </a:gs>
          </a:gsLst>
          <a:lin ang="189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z PPT Template Sept 21" id="{AB748EAE-D4BA-F641-9561-9700C7158DC4}" vid="{87B6BC19-BBE8-6B41-9F0B-083E3754DD7C}"/>
    </a:ext>
  </a:extLst>
</a:theme>
</file>

<file path=ppt/theme/theme5.xml><?xml version="1.0" encoding="utf-8"?>
<a:theme xmlns:a="http://schemas.openxmlformats.org/drawingml/2006/main" name="1_Half Blue_Right">
  <a:themeElements>
    <a:clrScheme name="wIZ cOLORS">
      <a:dk1>
        <a:srgbClr val="0153EB"/>
      </a:dk1>
      <a:lt1>
        <a:srgbClr val="FFFFFF"/>
      </a:lt1>
      <a:dk2>
        <a:srgbClr val="001741"/>
      </a:dk2>
      <a:lt2>
        <a:srgbClr val="FFBFD6"/>
      </a:lt2>
      <a:accent1>
        <a:srgbClr val="CADAFF"/>
      </a:accent1>
      <a:accent2>
        <a:srgbClr val="E8F1FF"/>
      </a:accent2>
      <a:accent3>
        <a:srgbClr val="3C4048"/>
      </a:accent3>
      <a:accent4>
        <a:srgbClr val="7E7E7E"/>
      </a:accent4>
      <a:accent5>
        <a:srgbClr val="003AA3"/>
      </a:accent5>
      <a:accent6>
        <a:srgbClr val="91CFBA"/>
      </a:accent6>
      <a:hlink>
        <a:srgbClr val="EFDD68"/>
      </a:hlink>
      <a:folHlink>
        <a:srgbClr val="F998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sad">
  <a:themeElements>
    <a:clrScheme name="col">
      <a:dk1>
        <a:srgbClr val="000000"/>
      </a:dk1>
      <a:lt1>
        <a:srgbClr val="FFFFFF"/>
      </a:lt1>
      <a:dk2>
        <a:srgbClr val="2D3847"/>
      </a:dk2>
      <a:lt2>
        <a:srgbClr val="E7E6E6"/>
      </a:lt2>
      <a:accent1>
        <a:srgbClr val="014FF7"/>
      </a:accent1>
      <a:accent2>
        <a:srgbClr val="15DCE4"/>
      </a:accent2>
      <a:accent3>
        <a:srgbClr val="F1A12A"/>
      </a:accent3>
      <a:accent4>
        <a:srgbClr val="FDBA1E"/>
      </a:accent4>
      <a:accent5>
        <a:srgbClr val="0BDB19"/>
      </a:accent5>
      <a:accent6>
        <a:srgbClr val="53FD9F"/>
      </a:accent6>
      <a:hlink>
        <a:srgbClr val="0563C1"/>
      </a:hlink>
      <a:folHlink>
        <a:srgbClr val="954F72"/>
      </a:folHlink>
    </a:clrScheme>
    <a:fontScheme name="r">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33000">
              <a:srgbClr val="0674F2"/>
            </a:gs>
            <a:gs pos="0">
              <a:schemeClr val="accent1"/>
            </a:gs>
            <a:gs pos="100000">
              <a:schemeClr val="accent2"/>
            </a:gs>
          </a:gsLst>
          <a:lin ang="189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z PPT Template Sept 21" id="{AB748EAE-D4BA-F641-9561-9700C7158DC4}" vid="{87B6BC19-BBE8-6B41-9F0B-083E3754DD7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4765BCC57E4BA82CB8BDC84FEB72" ma:contentTypeVersion="17" ma:contentTypeDescription="Create a new document." ma:contentTypeScope="" ma:versionID="6b2ff2d804d1cc5bf5a3af546fdb4168">
  <xsd:schema xmlns:xsd="http://www.w3.org/2001/XMLSchema" xmlns:xs="http://www.w3.org/2001/XMLSchema" xmlns:p="http://schemas.microsoft.com/office/2006/metadata/properties" xmlns:ns2="23713f58-54a5-4b17-a4e8-803c5a479822" xmlns:ns3="57afdbc4-3a88-4e46-b4cc-bca755f3ff18" targetNamespace="http://schemas.microsoft.com/office/2006/metadata/properties" ma:root="true" ma:fieldsID="54b68057d898b5a55b926bdb5784da2e" ns2:_="" ns3:_="">
    <xsd:import namespace="23713f58-54a5-4b17-a4e8-803c5a479822"/>
    <xsd:import namespace="57afdbc4-3a88-4e46-b4cc-bca755f3f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3f58-54a5-4b17-a4e8-803c5a47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1cbd5-185a-4e93-8638-f19223a2b2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fdbc4-3a88-4e46-b4cc-bca755f3ff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33499c-2635-4317-86f3-c0f1bc168141}" ma:internalName="TaxCatchAll" ma:showField="CatchAllData" ma:web="57afdbc4-3a88-4e46-b4cc-bca755f3f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7afdbc4-3a88-4e46-b4cc-bca755f3ff18" xsi:nil="true"/>
    <lcf76f155ced4ddcb4097134ff3c332f xmlns="23713f58-54a5-4b17-a4e8-803c5a479822">
      <Terms xmlns="http://schemas.microsoft.com/office/infopath/2007/PartnerControls"/>
    </lcf76f155ced4ddcb4097134ff3c332f>
    <SharedWithUsers xmlns="57afdbc4-3a88-4e46-b4cc-bca755f3ff18">
      <UserInfo>
        <DisplayName>Lee Laredo</DisplayName>
        <AccountId>4145</AccountId>
        <AccountType/>
      </UserInfo>
      <UserInfo>
        <DisplayName>Nicolas Ehrman</DisplayName>
        <AccountId>1575</AccountId>
        <AccountType/>
      </UserInfo>
      <UserInfo>
        <DisplayName>Prateek Goel</DisplayName>
        <AccountId>2544</AccountId>
        <AccountType/>
      </UserInfo>
      <UserInfo>
        <DisplayName>Shaked Rotlevi</DisplayName>
        <AccountId>2886</AccountId>
        <AccountType/>
      </UserInfo>
      <UserInfo>
        <DisplayName>Swaroop Sham</DisplayName>
        <AccountId>1871</AccountId>
        <AccountType/>
      </UserInfo>
      <UserInfo>
        <DisplayName>Yang Liang</DisplayName>
        <AccountId>2712</AccountId>
        <AccountType/>
      </UserInfo>
      <UserInfo>
        <DisplayName>Roy Katz</DisplayName>
        <AccountId>432</AccountId>
        <AccountType/>
      </UserInfo>
      <UserInfo>
        <DisplayName>Alon Braier</DisplayName>
        <AccountId>2873</AccountId>
        <AccountType/>
      </UserInfo>
      <UserInfo>
        <DisplayName>Gil Aharonov</DisplayName>
        <AccountId>3491</AccountId>
        <AccountType/>
      </UserInfo>
      <UserInfo>
        <DisplayName>Jenny Wang</DisplayName>
        <AccountId>1228</AccountId>
        <AccountType/>
      </UserInfo>
      <UserInfo>
        <DisplayName>Yinon Costica</DisplayName>
        <AccountId>13</AccountId>
        <AccountType/>
      </UserInfo>
      <UserInfo>
        <DisplayName>Jiong Liu</DisplayName>
        <AccountId>1326</AccountId>
        <AccountType/>
      </UserInfo>
      <UserInfo>
        <DisplayName>Raaz Herzberg</DisplayName>
        <AccountId>12</AccountId>
        <AccountType/>
      </UserInfo>
      <UserInfo>
        <DisplayName>Ami Luttwak</DisplayName>
        <AccountId>6</AccountId>
        <AccountType/>
      </UserInfo>
      <UserInfo>
        <DisplayName>Mattan Shalev</DisplayName>
        <AccountId>116</AccountId>
        <AccountType/>
      </UserInfo>
      <UserInfo>
        <DisplayName>Alon Weiss</DisplayName>
        <AccountId>1200</AccountId>
        <AccountType/>
      </UserInfo>
      <UserInfo>
        <DisplayName>Daniel Klein</DisplayName>
        <AccountId>35</AccountId>
        <AccountType/>
      </UserInfo>
      <UserInfo>
        <DisplayName>Itay Arbel</DisplayName>
        <AccountId>59</AccountId>
        <AccountType/>
      </UserInfo>
      <UserInfo>
        <DisplayName>Amir Lande Blau</DisplayName>
        <AccountId>1003</AccountId>
        <AccountType/>
      </UserInfo>
      <UserInfo>
        <DisplayName>George Pisha</DisplayName>
        <AccountId>33</AccountId>
        <AccountType/>
      </UserInfo>
      <UserInfo>
        <DisplayName>Oron Noah</DisplayName>
        <AccountId>563</AccountId>
        <AccountType/>
      </UserInfo>
      <UserInfo>
        <DisplayName>Annam Iyer</DisplayName>
        <AccountId>480</AccountId>
        <AccountType/>
      </UserInfo>
      <UserInfo>
        <DisplayName>Ariel Tobiana</DisplayName>
        <AccountId>1718</AccountId>
        <AccountType/>
      </UserInfo>
      <UserInfo>
        <DisplayName>Elior Paz</DisplayName>
        <AccountId>3652</AccountId>
        <AccountType/>
      </UserInfo>
      <UserInfo>
        <DisplayName>Tivan Bilder</DisplayName>
        <AccountId>1684</AccountId>
        <AccountType/>
      </UserInfo>
      <UserInfo>
        <DisplayName>Yaniv Blum</DisplayName>
        <AccountId>3312</AccountId>
        <AccountType/>
      </UserInfo>
      <UserInfo>
        <DisplayName>Alma Raziel</DisplayName>
        <AccountId>2615</AccountId>
        <AccountType/>
      </UserInfo>
      <UserInfo>
        <DisplayName>Ariel Ofri</DisplayName>
        <AccountId>4465</AccountId>
        <AccountType/>
      </UserInfo>
      <UserInfo>
        <DisplayName>Ayelet Barzilai</DisplayName>
        <AccountId>2756</AccountId>
        <AccountType/>
      </UserInfo>
      <UserInfo>
        <DisplayName>Goni Atia</DisplayName>
        <AccountId>4680</AccountId>
        <AccountType/>
      </UserInfo>
      <UserInfo>
        <DisplayName>Matika Lidgi</DisplayName>
        <AccountId>905</AccountId>
        <AccountType/>
      </UserInfo>
      <UserInfo>
        <DisplayName>Yariv Ashkenazy</DisplayName>
        <AccountId>3257</AccountId>
        <AccountType/>
      </UserInfo>
      <UserInfo>
        <DisplayName>Karin Magriso</DisplayName>
        <AccountId>3301</AccountId>
        <AccountType/>
      </UserInfo>
      <UserInfo>
        <DisplayName>Karin Sukonik</DisplayName>
        <AccountId>4007</AccountId>
        <AccountType/>
      </UserInfo>
      <UserInfo>
        <DisplayName>Lir Locker</DisplayName>
        <AccountId>3305</AccountId>
        <AccountType/>
      </UserInfo>
      <UserInfo>
        <DisplayName>Omri Shoham</DisplayName>
        <AccountId>2678</AccountId>
        <AccountType/>
      </UserInfo>
      <UserInfo>
        <DisplayName>Sarah Serrin</DisplayName>
        <AccountId>71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BA7A19-9D37-4BAE-A011-AEA5AF45B7AB}"/>
</file>

<file path=customXml/itemProps2.xml><?xml version="1.0" encoding="utf-8"?>
<ds:datastoreItem xmlns:ds="http://schemas.openxmlformats.org/officeDocument/2006/customXml" ds:itemID="{E2C84D40-957F-4E0C-95A1-2A492052027D}">
  <ds:schemaRefs>
    <ds:schemaRef ds:uri="031c3329-415f-4ed7-b471-333fbf80dfa9"/>
    <ds:schemaRef ds:uri="96d0680f-093e-42a8-aaf1-6998623171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8708B6-B7D2-4D81-BDA3-1384BFB962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2488</Words>
  <Application>Microsoft Macintosh PowerPoint</Application>
  <PresentationFormat>Custom</PresentationFormat>
  <Paragraphs>242</Paragraphs>
  <Slides>14</Slides>
  <Notes>12</Notes>
  <HiddenSlides>1</HiddenSlides>
  <MMClips>1</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14</vt:i4>
      </vt:variant>
    </vt:vector>
  </HeadingPairs>
  <TitlesOfParts>
    <vt:vector size="29" baseType="lpstr">
      <vt:lpstr>Arial</vt:lpstr>
      <vt:lpstr>Calibri</vt:lpstr>
      <vt:lpstr>DM Sans</vt:lpstr>
      <vt:lpstr>DM Sans Medium</vt:lpstr>
      <vt:lpstr>Helvetica</vt:lpstr>
      <vt:lpstr>Helvetica Neue</vt:lpstr>
      <vt:lpstr>Roboto</vt:lpstr>
      <vt:lpstr>Roboto Light</vt:lpstr>
      <vt:lpstr>Wingdings</vt:lpstr>
      <vt:lpstr>Office Theme</vt:lpstr>
      <vt:lpstr>7_Office Theme</vt:lpstr>
      <vt:lpstr>sad</vt:lpstr>
      <vt:lpstr>2_sad</vt:lpstr>
      <vt:lpstr>1_Half Blue_Right</vt:lpstr>
      <vt:lpstr>3_sad</vt:lpstr>
      <vt:lpstr>PowerPoint Presentation</vt:lpstr>
      <vt:lpstr>Common challenges securing cloud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Emily Arnold</cp:lastModifiedBy>
  <cp:revision>7</cp:revision>
  <cp:lastPrinted>2023-07-10T16:30:09Z</cp:lastPrinted>
  <dcterms:created xsi:type="dcterms:W3CDTF">2023-03-16T05:30:43Z</dcterms:created>
  <dcterms:modified xsi:type="dcterms:W3CDTF">2023-11-09T10:54:36Z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0x01010057B9305100CEE749A44E375983E08DD6</vt:lpwstr>
  </property>
  <property fmtid="{D5CDD505-2E9C-101B-9397-08002B2CF9AE}" pid="3" name="MediaServiceImageTags">
    <vt:lpwstr/>
  </property>
</Properties>
</file>