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48" r:id="rId4"/>
  </p:sldMasterIdLst>
  <p:notesMasterIdLst>
    <p:notesMasterId r:id="rId19"/>
  </p:notesMasterIdLst>
  <p:sldIdLst>
    <p:sldId id="488" r:id="rId5"/>
    <p:sldId id="540" r:id="rId6"/>
    <p:sldId id="542" r:id="rId7"/>
    <p:sldId id="665" r:id="rId8"/>
    <p:sldId id="666" r:id="rId9"/>
    <p:sldId id="667" r:id="rId10"/>
    <p:sldId id="670" r:id="rId11"/>
    <p:sldId id="764" r:id="rId12"/>
    <p:sldId id="668" r:id="rId13"/>
    <p:sldId id="669" r:id="rId14"/>
    <p:sldId id="671" r:id="rId15"/>
    <p:sldId id="672" r:id="rId16"/>
    <p:sldId id="673" r:id="rId17"/>
    <p:sldId id="725" r:id="rId1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ran Bowe" initials="MB" lastIdx="25" clrIdx="0">
    <p:extLst>
      <p:ext uri="{19B8F6BF-5375-455C-9EA6-DF929625EA0E}">
        <p15:presenceInfo xmlns:p15="http://schemas.microsoft.com/office/powerpoint/2012/main" userId="S::merran@designlustcom.onmicrosoft.com::835b1331-ac60-46bb-b014-4bf1ab00f2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6F8"/>
    <a:srgbClr val="F0F9F0"/>
    <a:srgbClr val="B63F13"/>
    <a:srgbClr val="DCF0DC"/>
    <a:srgbClr val="F6A351"/>
    <a:srgbClr val="864663"/>
    <a:srgbClr val="C63E3E"/>
    <a:srgbClr val="E36675"/>
    <a:srgbClr val="84C0C5"/>
    <a:srgbClr val="56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8" autoAdjust="0"/>
    <p:restoredTop sz="95788"/>
  </p:normalViewPr>
  <p:slideViewPr>
    <p:cSldViewPr snapToGrid="0">
      <p:cViewPr>
        <p:scale>
          <a:sx n="112" d="100"/>
          <a:sy n="112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789E0-ACAA-0E44-B584-6150E1289AF7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A3047-7C6B-5747-BA73-043FB6887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35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Total: £52.3bn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A3047-7C6B-5747-BA73-043FB6887A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92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Total: £52.3bn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A3047-7C6B-5747-BA73-043FB6887A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7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A3047-7C6B-5747-BA73-043FB6887A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3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Total: £52.3bn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A3047-7C6B-5747-BA73-043FB6887A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7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Total: £52.3bn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A3047-7C6B-5747-BA73-043FB6887A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97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Total: £52.3bn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A3047-7C6B-5747-BA73-043FB6887A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59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Yorkshire has shrunk because NHS England (who is headquartered there) has shrunk by 38% - mostly due to a drop off in spend going to Capita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South West, as well as the North East and Yorkshire – is that they are spending considerably less than other regions with IT reseller, the Access Group</a:t>
            </a:r>
            <a:r>
              <a:rPr lang="en-GB" dirty="0">
                <a:effectLst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A3047-7C6B-5747-BA73-043FB6887A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84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Total: £52.3bn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A3047-7C6B-5747-BA73-043FB6887A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76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Total: £52.3bn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A3047-7C6B-5747-BA73-043FB6887A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19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Total: £52.3bn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A3047-7C6B-5747-BA73-043FB6887A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37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Total: £52.3bn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A3047-7C6B-5747-BA73-043FB6887A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0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Opt A">
    <p:bg>
      <p:bgPr>
        <a:gradFill flip="none" rotWithShape="1">
          <a:gsLst>
            <a:gs pos="22000">
              <a:srgbClr val="51B551"/>
            </a:gs>
            <a:gs pos="97000">
              <a:srgbClr val="76C09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Picture 17">
            <a:extLst>
              <a:ext uri="{FF2B5EF4-FFF2-40B4-BE49-F238E27FC236}">
                <a16:creationId xmlns:a16="http://schemas.microsoft.com/office/drawing/2014/main" id="{D7F72268-F6AC-C64C-8515-0B4B1BE5E783}"/>
              </a:ext>
            </a:extLst>
          </p:cNvPr>
          <p:cNvGrpSpPr/>
          <p:nvPr userDrawn="1"/>
        </p:nvGrpSpPr>
        <p:grpSpPr>
          <a:xfrm>
            <a:off x="580966" y="5366383"/>
            <a:ext cx="1513434" cy="476762"/>
            <a:chOff x="10957634" y="6319608"/>
            <a:chExt cx="899404" cy="289094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50FAD3D-0EA3-B846-9D97-B1EB81890385}"/>
                </a:ext>
              </a:extLst>
            </p:cNvPr>
            <p:cNvSpPr/>
            <p:nvPr/>
          </p:nvSpPr>
          <p:spPr>
            <a:xfrm>
              <a:off x="10960032" y="6387063"/>
              <a:ext cx="748903" cy="219229"/>
            </a:xfrm>
            <a:custGeom>
              <a:avLst/>
              <a:gdLst>
                <a:gd name="connsiteX0" fmla="*/ 91739 w 748903"/>
                <a:gd name="connsiteY0" fmla="*/ 96967 h 219229"/>
                <a:gd name="connsiteX1" fmla="*/ 91739 w 748903"/>
                <a:gd name="connsiteY1" fmla="*/ 67455 h 219229"/>
                <a:gd name="connsiteX2" fmla="*/ 52765 w 748903"/>
                <a:gd name="connsiteY2" fmla="*/ 67455 h 219229"/>
                <a:gd name="connsiteX3" fmla="*/ 52765 w 748903"/>
                <a:gd name="connsiteY3" fmla="*/ 33728 h 219229"/>
                <a:gd name="connsiteX4" fmla="*/ 21586 w 748903"/>
                <a:gd name="connsiteY4" fmla="*/ 33728 h 219229"/>
                <a:gd name="connsiteX5" fmla="*/ 17988 w 748903"/>
                <a:gd name="connsiteY5" fmla="*/ 67455 h 219229"/>
                <a:gd name="connsiteX6" fmla="*/ 0 w 748903"/>
                <a:gd name="connsiteY6" fmla="*/ 67455 h 219229"/>
                <a:gd name="connsiteX7" fmla="*/ 0 w 748903"/>
                <a:gd name="connsiteY7" fmla="*/ 96967 h 219229"/>
                <a:gd name="connsiteX8" fmla="*/ 17988 w 748903"/>
                <a:gd name="connsiteY8" fmla="*/ 96967 h 219229"/>
                <a:gd name="connsiteX9" fmla="*/ 17988 w 748903"/>
                <a:gd name="connsiteY9" fmla="*/ 163218 h 219229"/>
                <a:gd name="connsiteX10" fmla="*/ 21586 w 748903"/>
                <a:gd name="connsiteY10" fmla="*/ 190923 h 219229"/>
                <a:gd name="connsiteX11" fmla="*/ 64157 w 748903"/>
                <a:gd name="connsiteY11" fmla="*/ 218627 h 219229"/>
                <a:gd name="connsiteX12" fmla="*/ 95936 w 748903"/>
                <a:gd name="connsiteY12" fmla="*/ 210798 h 219229"/>
                <a:gd name="connsiteX13" fmla="*/ 85743 w 748903"/>
                <a:gd name="connsiteY13" fmla="*/ 184297 h 219229"/>
                <a:gd name="connsiteX14" fmla="*/ 69554 w 748903"/>
                <a:gd name="connsiteY14" fmla="*/ 188513 h 219229"/>
                <a:gd name="connsiteX15" fmla="*/ 53365 w 748903"/>
                <a:gd name="connsiteY15" fmla="*/ 170445 h 219229"/>
                <a:gd name="connsiteX16" fmla="*/ 52765 w 748903"/>
                <a:gd name="connsiteY16" fmla="*/ 158399 h 219229"/>
                <a:gd name="connsiteX17" fmla="*/ 52765 w 748903"/>
                <a:gd name="connsiteY17" fmla="*/ 96967 h 219229"/>
                <a:gd name="connsiteX18" fmla="*/ 91739 w 748903"/>
                <a:gd name="connsiteY18" fmla="*/ 96967 h 219229"/>
                <a:gd name="connsiteX19" fmla="*/ 238042 w 748903"/>
                <a:gd name="connsiteY19" fmla="*/ 215616 h 219229"/>
                <a:gd name="connsiteX20" fmla="*/ 238042 w 748903"/>
                <a:gd name="connsiteY20" fmla="*/ 67455 h 219229"/>
                <a:gd name="connsiteX21" fmla="*/ 203265 w 748903"/>
                <a:gd name="connsiteY21" fmla="*/ 67455 h 219229"/>
                <a:gd name="connsiteX22" fmla="*/ 203265 w 748903"/>
                <a:gd name="connsiteY22" fmla="*/ 165627 h 219229"/>
                <a:gd name="connsiteX23" fmla="*/ 166690 w 748903"/>
                <a:gd name="connsiteY23" fmla="*/ 188513 h 219229"/>
                <a:gd name="connsiteX24" fmla="*/ 144504 w 748903"/>
                <a:gd name="connsiteY24" fmla="*/ 177672 h 219229"/>
                <a:gd name="connsiteX25" fmla="*/ 138508 w 748903"/>
                <a:gd name="connsiteY25" fmla="*/ 142138 h 219229"/>
                <a:gd name="connsiteX26" fmla="*/ 138508 w 748903"/>
                <a:gd name="connsiteY26" fmla="*/ 67455 h 219229"/>
                <a:gd name="connsiteX27" fmla="*/ 104331 w 748903"/>
                <a:gd name="connsiteY27" fmla="*/ 67455 h 219229"/>
                <a:gd name="connsiteX28" fmla="*/ 104331 w 748903"/>
                <a:gd name="connsiteY28" fmla="*/ 144547 h 219229"/>
                <a:gd name="connsiteX29" fmla="*/ 117522 w 748903"/>
                <a:gd name="connsiteY29" fmla="*/ 199957 h 219229"/>
                <a:gd name="connsiteX30" fmla="*/ 157696 w 748903"/>
                <a:gd name="connsiteY30" fmla="*/ 219230 h 219229"/>
                <a:gd name="connsiteX31" fmla="*/ 205064 w 748903"/>
                <a:gd name="connsiteY31" fmla="*/ 193934 h 219229"/>
                <a:gd name="connsiteX32" fmla="*/ 206263 w 748903"/>
                <a:gd name="connsiteY32" fmla="*/ 215616 h 219229"/>
                <a:gd name="connsiteX33" fmla="*/ 238042 w 748903"/>
                <a:gd name="connsiteY33" fmla="*/ 215616 h 219229"/>
                <a:gd name="connsiteX34" fmla="*/ 362160 w 748903"/>
                <a:gd name="connsiteY34" fmla="*/ 82512 h 219229"/>
                <a:gd name="connsiteX35" fmla="*/ 313592 w 748903"/>
                <a:gd name="connsiteY35" fmla="*/ 64444 h 219229"/>
                <a:gd name="connsiteX36" fmla="*/ 262626 w 748903"/>
                <a:gd name="connsiteY36" fmla="*/ 109013 h 219229"/>
                <a:gd name="connsiteX37" fmla="*/ 302200 w 748903"/>
                <a:gd name="connsiteY37" fmla="*/ 152979 h 219229"/>
                <a:gd name="connsiteX38" fmla="*/ 329781 w 748903"/>
                <a:gd name="connsiteY38" fmla="*/ 174059 h 219229"/>
                <a:gd name="connsiteX39" fmla="*/ 308196 w 748903"/>
                <a:gd name="connsiteY39" fmla="*/ 190923 h 219229"/>
                <a:gd name="connsiteX40" fmla="*/ 274018 w 748903"/>
                <a:gd name="connsiteY40" fmla="*/ 174661 h 219229"/>
                <a:gd name="connsiteX41" fmla="*/ 253032 w 748903"/>
                <a:gd name="connsiteY41" fmla="*/ 194536 h 219229"/>
                <a:gd name="connsiteX42" fmla="*/ 308795 w 748903"/>
                <a:gd name="connsiteY42" fmla="*/ 219230 h 219229"/>
                <a:gd name="connsiteX43" fmla="*/ 363959 w 748903"/>
                <a:gd name="connsiteY43" fmla="*/ 171650 h 219229"/>
                <a:gd name="connsiteX44" fmla="*/ 321387 w 748903"/>
                <a:gd name="connsiteY44" fmla="*/ 127081 h 219229"/>
                <a:gd name="connsiteX45" fmla="*/ 295604 w 748903"/>
                <a:gd name="connsiteY45" fmla="*/ 106603 h 219229"/>
                <a:gd name="connsiteX46" fmla="*/ 313592 w 748903"/>
                <a:gd name="connsiteY46" fmla="*/ 92149 h 219229"/>
                <a:gd name="connsiteX47" fmla="*/ 342373 w 748903"/>
                <a:gd name="connsiteY47" fmla="*/ 103592 h 219229"/>
                <a:gd name="connsiteX48" fmla="*/ 362160 w 748903"/>
                <a:gd name="connsiteY48" fmla="*/ 82512 h 219229"/>
                <a:gd name="connsiteX49" fmla="*/ 480282 w 748903"/>
                <a:gd name="connsiteY49" fmla="*/ 82512 h 219229"/>
                <a:gd name="connsiteX50" fmla="*/ 431714 w 748903"/>
                <a:gd name="connsiteY50" fmla="*/ 64444 h 219229"/>
                <a:gd name="connsiteX51" fmla="*/ 381347 w 748903"/>
                <a:gd name="connsiteY51" fmla="*/ 109013 h 219229"/>
                <a:gd name="connsiteX52" fmla="*/ 420921 w 748903"/>
                <a:gd name="connsiteY52" fmla="*/ 152979 h 219229"/>
                <a:gd name="connsiteX53" fmla="*/ 448503 w 748903"/>
                <a:gd name="connsiteY53" fmla="*/ 174059 h 219229"/>
                <a:gd name="connsiteX54" fmla="*/ 426318 w 748903"/>
                <a:gd name="connsiteY54" fmla="*/ 190923 h 219229"/>
                <a:gd name="connsiteX55" fmla="*/ 392740 w 748903"/>
                <a:gd name="connsiteY55" fmla="*/ 174661 h 219229"/>
                <a:gd name="connsiteX56" fmla="*/ 371754 w 748903"/>
                <a:gd name="connsiteY56" fmla="*/ 194536 h 219229"/>
                <a:gd name="connsiteX57" fmla="*/ 427517 w 748903"/>
                <a:gd name="connsiteY57" fmla="*/ 219230 h 219229"/>
                <a:gd name="connsiteX58" fmla="*/ 482680 w 748903"/>
                <a:gd name="connsiteY58" fmla="*/ 171650 h 219229"/>
                <a:gd name="connsiteX59" fmla="*/ 440108 w 748903"/>
                <a:gd name="connsiteY59" fmla="*/ 127081 h 219229"/>
                <a:gd name="connsiteX60" fmla="*/ 414325 w 748903"/>
                <a:gd name="connsiteY60" fmla="*/ 106603 h 219229"/>
                <a:gd name="connsiteX61" fmla="*/ 431714 w 748903"/>
                <a:gd name="connsiteY61" fmla="*/ 92149 h 219229"/>
                <a:gd name="connsiteX62" fmla="*/ 461094 w 748903"/>
                <a:gd name="connsiteY62" fmla="*/ 103592 h 219229"/>
                <a:gd name="connsiteX63" fmla="*/ 480282 w 748903"/>
                <a:gd name="connsiteY63" fmla="*/ 82512 h 219229"/>
                <a:gd name="connsiteX64" fmla="*/ 633780 w 748903"/>
                <a:gd name="connsiteY64" fmla="*/ 150570 h 219229"/>
                <a:gd name="connsiteX65" fmla="*/ 526451 w 748903"/>
                <a:gd name="connsiteY65" fmla="*/ 150570 h 219229"/>
                <a:gd name="connsiteX66" fmla="*/ 567824 w 748903"/>
                <a:gd name="connsiteY66" fmla="*/ 190923 h 219229"/>
                <a:gd name="connsiteX67" fmla="*/ 608597 w 748903"/>
                <a:gd name="connsiteY67" fmla="*/ 167434 h 219229"/>
                <a:gd name="connsiteX68" fmla="*/ 631981 w 748903"/>
                <a:gd name="connsiteY68" fmla="*/ 183695 h 219229"/>
                <a:gd name="connsiteX69" fmla="*/ 566025 w 748903"/>
                <a:gd name="connsiteY69" fmla="*/ 219230 h 219229"/>
                <a:gd name="connsiteX70" fmla="*/ 491674 w 748903"/>
                <a:gd name="connsiteY70" fmla="*/ 142740 h 219229"/>
                <a:gd name="connsiteX71" fmla="*/ 566025 w 748903"/>
                <a:gd name="connsiteY71" fmla="*/ 64444 h 219229"/>
                <a:gd name="connsiteX72" fmla="*/ 635579 w 748903"/>
                <a:gd name="connsiteY72" fmla="*/ 133104 h 219229"/>
                <a:gd name="connsiteX73" fmla="*/ 633780 w 748903"/>
                <a:gd name="connsiteY73" fmla="*/ 150570 h 219229"/>
                <a:gd name="connsiteX74" fmla="*/ 600202 w 748903"/>
                <a:gd name="connsiteY74" fmla="*/ 125274 h 219229"/>
                <a:gd name="connsiteX75" fmla="*/ 566625 w 748903"/>
                <a:gd name="connsiteY75" fmla="*/ 92149 h 219229"/>
                <a:gd name="connsiteX76" fmla="*/ 528850 w 748903"/>
                <a:gd name="connsiteY76" fmla="*/ 125274 h 219229"/>
                <a:gd name="connsiteX77" fmla="*/ 600202 w 748903"/>
                <a:gd name="connsiteY77" fmla="*/ 125274 h 219229"/>
                <a:gd name="connsiteX78" fmla="*/ 686545 w 748903"/>
                <a:gd name="connsiteY78" fmla="*/ 0 h 219229"/>
                <a:gd name="connsiteX79" fmla="*/ 652368 w 748903"/>
                <a:gd name="connsiteY79" fmla="*/ 0 h 219229"/>
                <a:gd name="connsiteX80" fmla="*/ 652368 w 748903"/>
                <a:gd name="connsiteY80" fmla="*/ 215616 h 219229"/>
                <a:gd name="connsiteX81" fmla="*/ 686545 w 748903"/>
                <a:gd name="connsiteY81" fmla="*/ 215616 h 219229"/>
                <a:gd name="connsiteX82" fmla="*/ 686545 w 748903"/>
                <a:gd name="connsiteY82" fmla="*/ 0 h 219229"/>
                <a:gd name="connsiteX83" fmla="*/ 748904 w 748903"/>
                <a:gd name="connsiteY83" fmla="*/ 0 h 219229"/>
                <a:gd name="connsiteX84" fmla="*/ 714127 w 748903"/>
                <a:gd name="connsiteY84" fmla="*/ 0 h 219229"/>
                <a:gd name="connsiteX85" fmla="*/ 714127 w 748903"/>
                <a:gd name="connsiteY85" fmla="*/ 215616 h 219229"/>
                <a:gd name="connsiteX86" fmla="*/ 748904 w 748903"/>
                <a:gd name="connsiteY86" fmla="*/ 215616 h 219229"/>
                <a:gd name="connsiteX87" fmla="*/ 748904 w 748903"/>
                <a:gd name="connsiteY87" fmla="*/ 0 h 21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748903" h="219229">
                  <a:moveTo>
                    <a:pt x="91739" y="96967"/>
                  </a:moveTo>
                  <a:lnTo>
                    <a:pt x="91739" y="67455"/>
                  </a:lnTo>
                  <a:lnTo>
                    <a:pt x="52765" y="67455"/>
                  </a:lnTo>
                  <a:lnTo>
                    <a:pt x="52765" y="33728"/>
                  </a:lnTo>
                  <a:lnTo>
                    <a:pt x="21586" y="33728"/>
                  </a:lnTo>
                  <a:lnTo>
                    <a:pt x="17988" y="67455"/>
                  </a:lnTo>
                  <a:lnTo>
                    <a:pt x="0" y="67455"/>
                  </a:lnTo>
                  <a:lnTo>
                    <a:pt x="0" y="96967"/>
                  </a:lnTo>
                  <a:lnTo>
                    <a:pt x="17988" y="96967"/>
                  </a:lnTo>
                  <a:lnTo>
                    <a:pt x="17988" y="163218"/>
                  </a:lnTo>
                  <a:cubicBezTo>
                    <a:pt x="17988" y="172854"/>
                    <a:pt x="19187" y="183093"/>
                    <a:pt x="21586" y="190923"/>
                  </a:cubicBezTo>
                  <a:cubicBezTo>
                    <a:pt x="27582" y="207786"/>
                    <a:pt x="41972" y="218627"/>
                    <a:pt x="64157" y="218627"/>
                  </a:cubicBezTo>
                  <a:cubicBezTo>
                    <a:pt x="74950" y="218627"/>
                    <a:pt x="87542" y="215616"/>
                    <a:pt x="95936" y="210798"/>
                  </a:cubicBezTo>
                  <a:lnTo>
                    <a:pt x="85743" y="184297"/>
                  </a:lnTo>
                  <a:cubicBezTo>
                    <a:pt x="80946" y="187309"/>
                    <a:pt x="75550" y="188513"/>
                    <a:pt x="69554" y="188513"/>
                  </a:cubicBezTo>
                  <a:cubicBezTo>
                    <a:pt x="58761" y="188513"/>
                    <a:pt x="54564" y="181888"/>
                    <a:pt x="53365" y="170445"/>
                  </a:cubicBezTo>
                  <a:cubicBezTo>
                    <a:pt x="52765" y="165627"/>
                    <a:pt x="52765" y="162615"/>
                    <a:pt x="52765" y="158399"/>
                  </a:cubicBezTo>
                  <a:lnTo>
                    <a:pt x="52765" y="96967"/>
                  </a:lnTo>
                  <a:cubicBezTo>
                    <a:pt x="52765" y="96967"/>
                    <a:pt x="91739" y="96967"/>
                    <a:pt x="91739" y="96967"/>
                  </a:cubicBezTo>
                  <a:close/>
                  <a:moveTo>
                    <a:pt x="238042" y="215616"/>
                  </a:moveTo>
                  <a:lnTo>
                    <a:pt x="238042" y="67455"/>
                  </a:lnTo>
                  <a:lnTo>
                    <a:pt x="203265" y="67455"/>
                  </a:lnTo>
                  <a:lnTo>
                    <a:pt x="203265" y="165627"/>
                  </a:lnTo>
                  <a:cubicBezTo>
                    <a:pt x="194871" y="179479"/>
                    <a:pt x="180480" y="188513"/>
                    <a:pt x="166690" y="188513"/>
                  </a:cubicBezTo>
                  <a:cubicBezTo>
                    <a:pt x="155897" y="188513"/>
                    <a:pt x="148701" y="184900"/>
                    <a:pt x="144504" y="177672"/>
                  </a:cubicBezTo>
                  <a:cubicBezTo>
                    <a:pt x="139108" y="168036"/>
                    <a:pt x="138508" y="154183"/>
                    <a:pt x="138508" y="142138"/>
                  </a:cubicBezTo>
                  <a:lnTo>
                    <a:pt x="138508" y="67455"/>
                  </a:lnTo>
                  <a:lnTo>
                    <a:pt x="104331" y="67455"/>
                  </a:lnTo>
                  <a:lnTo>
                    <a:pt x="104331" y="144547"/>
                  </a:lnTo>
                  <a:cubicBezTo>
                    <a:pt x="104331" y="166229"/>
                    <a:pt x="106130" y="185502"/>
                    <a:pt x="117522" y="199957"/>
                  </a:cubicBezTo>
                  <a:cubicBezTo>
                    <a:pt x="126516" y="212002"/>
                    <a:pt x="140307" y="219230"/>
                    <a:pt x="157696" y="219230"/>
                  </a:cubicBezTo>
                  <a:cubicBezTo>
                    <a:pt x="175684" y="219230"/>
                    <a:pt x="193072" y="210798"/>
                    <a:pt x="205064" y="193934"/>
                  </a:cubicBezTo>
                  <a:lnTo>
                    <a:pt x="206263" y="215616"/>
                  </a:lnTo>
                  <a:cubicBezTo>
                    <a:pt x="206263" y="215616"/>
                    <a:pt x="238042" y="215616"/>
                    <a:pt x="238042" y="215616"/>
                  </a:cubicBezTo>
                  <a:close/>
                  <a:moveTo>
                    <a:pt x="362160" y="82512"/>
                  </a:moveTo>
                  <a:cubicBezTo>
                    <a:pt x="348969" y="70467"/>
                    <a:pt x="331580" y="64444"/>
                    <a:pt x="313592" y="64444"/>
                  </a:cubicBezTo>
                  <a:cubicBezTo>
                    <a:pt x="287210" y="64444"/>
                    <a:pt x="262626" y="78899"/>
                    <a:pt x="262626" y="109013"/>
                  </a:cubicBezTo>
                  <a:cubicBezTo>
                    <a:pt x="262626" y="135513"/>
                    <a:pt x="284811" y="145752"/>
                    <a:pt x="302200" y="152979"/>
                  </a:cubicBezTo>
                  <a:cubicBezTo>
                    <a:pt x="315391" y="158399"/>
                    <a:pt x="329781" y="163820"/>
                    <a:pt x="329781" y="174059"/>
                  </a:cubicBezTo>
                  <a:cubicBezTo>
                    <a:pt x="329781" y="186104"/>
                    <a:pt x="318389" y="190923"/>
                    <a:pt x="308196" y="190923"/>
                  </a:cubicBezTo>
                  <a:cubicBezTo>
                    <a:pt x="295005" y="190923"/>
                    <a:pt x="284811" y="184900"/>
                    <a:pt x="274018" y="174661"/>
                  </a:cubicBezTo>
                  <a:lnTo>
                    <a:pt x="253032" y="194536"/>
                  </a:lnTo>
                  <a:cubicBezTo>
                    <a:pt x="267423" y="210195"/>
                    <a:pt x="287210" y="219230"/>
                    <a:pt x="308795" y="219230"/>
                  </a:cubicBezTo>
                  <a:cubicBezTo>
                    <a:pt x="337576" y="219230"/>
                    <a:pt x="363959" y="204775"/>
                    <a:pt x="363959" y="171650"/>
                  </a:cubicBezTo>
                  <a:cubicBezTo>
                    <a:pt x="363959" y="144547"/>
                    <a:pt x="339975" y="134308"/>
                    <a:pt x="321387" y="127081"/>
                  </a:cubicBezTo>
                  <a:cubicBezTo>
                    <a:pt x="308196" y="121660"/>
                    <a:pt x="295604" y="116240"/>
                    <a:pt x="295604" y="106603"/>
                  </a:cubicBezTo>
                  <a:cubicBezTo>
                    <a:pt x="295604" y="97569"/>
                    <a:pt x="303399" y="92149"/>
                    <a:pt x="313592" y="92149"/>
                  </a:cubicBezTo>
                  <a:cubicBezTo>
                    <a:pt x="324385" y="92149"/>
                    <a:pt x="335178" y="96967"/>
                    <a:pt x="342373" y="103592"/>
                  </a:cubicBezTo>
                  <a:cubicBezTo>
                    <a:pt x="342373" y="103592"/>
                    <a:pt x="362160" y="82512"/>
                    <a:pt x="362160" y="82512"/>
                  </a:cubicBezTo>
                  <a:close/>
                  <a:moveTo>
                    <a:pt x="480282" y="82512"/>
                  </a:moveTo>
                  <a:cubicBezTo>
                    <a:pt x="467690" y="70467"/>
                    <a:pt x="450302" y="64444"/>
                    <a:pt x="431714" y="64444"/>
                  </a:cubicBezTo>
                  <a:cubicBezTo>
                    <a:pt x="405931" y="64444"/>
                    <a:pt x="381347" y="78899"/>
                    <a:pt x="381347" y="109013"/>
                  </a:cubicBezTo>
                  <a:cubicBezTo>
                    <a:pt x="381347" y="135513"/>
                    <a:pt x="403533" y="145752"/>
                    <a:pt x="420921" y="152979"/>
                  </a:cubicBezTo>
                  <a:cubicBezTo>
                    <a:pt x="434112" y="158399"/>
                    <a:pt x="448503" y="163820"/>
                    <a:pt x="448503" y="174059"/>
                  </a:cubicBezTo>
                  <a:cubicBezTo>
                    <a:pt x="448503" y="186104"/>
                    <a:pt x="437110" y="190923"/>
                    <a:pt x="426318" y="190923"/>
                  </a:cubicBezTo>
                  <a:cubicBezTo>
                    <a:pt x="413126" y="190923"/>
                    <a:pt x="403533" y="184900"/>
                    <a:pt x="392740" y="174661"/>
                  </a:cubicBezTo>
                  <a:lnTo>
                    <a:pt x="371754" y="194536"/>
                  </a:lnTo>
                  <a:cubicBezTo>
                    <a:pt x="385545" y="210195"/>
                    <a:pt x="405331" y="219230"/>
                    <a:pt x="427517" y="219230"/>
                  </a:cubicBezTo>
                  <a:cubicBezTo>
                    <a:pt x="455698" y="219230"/>
                    <a:pt x="482680" y="204775"/>
                    <a:pt x="482680" y="171650"/>
                  </a:cubicBezTo>
                  <a:cubicBezTo>
                    <a:pt x="482680" y="144547"/>
                    <a:pt x="458696" y="134308"/>
                    <a:pt x="440108" y="127081"/>
                  </a:cubicBezTo>
                  <a:cubicBezTo>
                    <a:pt x="426917" y="121660"/>
                    <a:pt x="414325" y="116240"/>
                    <a:pt x="414325" y="106603"/>
                  </a:cubicBezTo>
                  <a:cubicBezTo>
                    <a:pt x="414325" y="97569"/>
                    <a:pt x="422120" y="92149"/>
                    <a:pt x="431714" y="92149"/>
                  </a:cubicBezTo>
                  <a:cubicBezTo>
                    <a:pt x="442507" y="92149"/>
                    <a:pt x="453899" y="96967"/>
                    <a:pt x="461094" y="103592"/>
                  </a:cubicBezTo>
                  <a:cubicBezTo>
                    <a:pt x="461094" y="103592"/>
                    <a:pt x="480282" y="82512"/>
                    <a:pt x="480282" y="82512"/>
                  </a:cubicBezTo>
                  <a:close/>
                  <a:moveTo>
                    <a:pt x="633780" y="150570"/>
                  </a:moveTo>
                  <a:lnTo>
                    <a:pt x="526451" y="150570"/>
                  </a:lnTo>
                  <a:cubicBezTo>
                    <a:pt x="528850" y="172252"/>
                    <a:pt x="543840" y="190923"/>
                    <a:pt x="567824" y="190923"/>
                  </a:cubicBezTo>
                  <a:cubicBezTo>
                    <a:pt x="587011" y="190923"/>
                    <a:pt x="599603" y="183093"/>
                    <a:pt x="608597" y="167434"/>
                  </a:cubicBezTo>
                  <a:lnTo>
                    <a:pt x="631981" y="183695"/>
                  </a:lnTo>
                  <a:cubicBezTo>
                    <a:pt x="615792" y="207786"/>
                    <a:pt x="596605" y="219230"/>
                    <a:pt x="566025" y="219230"/>
                  </a:cubicBezTo>
                  <a:cubicBezTo>
                    <a:pt x="520455" y="219230"/>
                    <a:pt x="491674" y="186707"/>
                    <a:pt x="491674" y="142740"/>
                  </a:cubicBezTo>
                  <a:cubicBezTo>
                    <a:pt x="491674" y="98172"/>
                    <a:pt x="524053" y="64444"/>
                    <a:pt x="566025" y="64444"/>
                  </a:cubicBezTo>
                  <a:cubicBezTo>
                    <a:pt x="606198" y="64444"/>
                    <a:pt x="635579" y="93353"/>
                    <a:pt x="635579" y="133104"/>
                  </a:cubicBezTo>
                  <a:cubicBezTo>
                    <a:pt x="635579" y="138524"/>
                    <a:pt x="634979" y="145149"/>
                    <a:pt x="633780" y="150570"/>
                  </a:cubicBezTo>
                  <a:close/>
                  <a:moveTo>
                    <a:pt x="600202" y="125274"/>
                  </a:moveTo>
                  <a:cubicBezTo>
                    <a:pt x="599003" y="106001"/>
                    <a:pt x="585212" y="92149"/>
                    <a:pt x="566625" y="92149"/>
                  </a:cubicBezTo>
                  <a:cubicBezTo>
                    <a:pt x="545638" y="92149"/>
                    <a:pt x="533047" y="106603"/>
                    <a:pt x="528850" y="125274"/>
                  </a:cubicBezTo>
                  <a:lnTo>
                    <a:pt x="600202" y="125274"/>
                  </a:lnTo>
                  <a:close/>
                  <a:moveTo>
                    <a:pt x="686545" y="0"/>
                  </a:moveTo>
                  <a:lnTo>
                    <a:pt x="652368" y="0"/>
                  </a:lnTo>
                  <a:lnTo>
                    <a:pt x="652368" y="215616"/>
                  </a:lnTo>
                  <a:lnTo>
                    <a:pt x="686545" y="215616"/>
                  </a:lnTo>
                  <a:lnTo>
                    <a:pt x="686545" y="0"/>
                  </a:lnTo>
                  <a:close/>
                  <a:moveTo>
                    <a:pt x="748904" y="0"/>
                  </a:moveTo>
                  <a:lnTo>
                    <a:pt x="714127" y="0"/>
                  </a:lnTo>
                  <a:lnTo>
                    <a:pt x="714127" y="215616"/>
                  </a:lnTo>
                  <a:lnTo>
                    <a:pt x="748904" y="215616"/>
                  </a:lnTo>
                  <a:lnTo>
                    <a:pt x="748904" y="0"/>
                  </a:lnTo>
                  <a:close/>
                </a:path>
              </a:pathLst>
            </a:custGeom>
            <a:solidFill>
              <a:schemeClr val="bg1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170EF77-6013-E644-AC66-C70B0D2F9321}"/>
                </a:ext>
              </a:extLst>
            </p:cNvPr>
            <p:cNvSpPr/>
            <p:nvPr/>
          </p:nvSpPr>
          <p:spPr>
            <a:xfrm>
              <a:off x="11745511" y="6320210"/>
              <a:ext cx="104330" cy="104796"/>
            </a:xfrm>
            <a:custGeom>
              <a:avLst/>
              <a:gdLst>
                <a:gd name="connsiteX0" fmla="*/ 104331 w 104330"/>
                <a:gd name="connsiteY0" fmla="*/ 52398 h 104796"/>
                <a:gd name="connsiteX1" fmla="*/ 52165 w 104330"/>
                <a:gd name="connsiteY1" fmla="*/ 104797 h 104796"/>
                <a:gd name="connsiteX2" fmla="*/ 0 w 104330"/>
                <a:gd name="connsiteY2" fmla="*/ 52398 h 104796"/>
                <a:gd name="connsiteX3" fmla="*/ 52165 w 104330"/>
                <a:gd name="connsiteY3" fmla="*/ 0 h 104796"/>
                <a:gd name="connsiteX4" fmla="*/ 104331 w 104330"/>
                <a:gd name="connsiteY4" fmla="*/ 52398 h 1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30" h="104796">
                  <a:moveTo>
                    <a:pt x="104331" y="52398"/>
                  </a:moveTo>
                  <a:cubicBezTo>
                    <a:pt x="104331" y="81337"/>
                    <a:pt x="80976" y="104797"/>
                    <a:pt x="52165" y="104797"/>
                  </a:cubicBezTo>
                  <a:cubicBezTo>
                    <a:pt x="23355" y="104797"/>
                    <a:pt x="0" y="81337"/>
                    <a:pt x="0" y="52398"/>
                  </a:cubicBezTo>
                  <a:cubicBezTo>
                    <a:pt x="0" y="23460"/>
                    <a:pt x="23355" y="0"/>
                    <a:pt x="52165" y="0"/>
                  </a:cubicBezTo>
                  <a:cubicBezTo>
                    <a:pt x="80976" y="0"/>
                    <a:pt x="104331" y="23460"/>
                    <a:pt x="104331" y="52398"/>
                  </a:cubicBezTo>
                  <a:close/>
                </a:path>
              </a:pathLst>
            </a:custGeom>
            <a:solidFill>
              <a:srgbClr val="D1F2CF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2664D5DD-3649-CD48-AF0A-A13279CA638F}"/>
                </a:ext>
              </a:extLst>
            </p:cNvPr>
            <p:cNvSpPr/>
            <p:nvPr/>
          </p:nvSpPr>
          <p:spPr>
            <a:xfrm>
              <a:off x="11770695" y="6345506"/>
              <a:ext cx="53964" cy="54205"/>
            </a:xfrm>
            <a:custGeom>
              <a:avLst/>
              <a:gdLst>
                <a:gd name="connsiteX0" fmla="*/ 53964 w 53964"/>
                <a:gd name="connsiteY0" fmla="*/ 27103 h 54205"/>
                <a:gd name="connsiteX1" fmla="*/ 26982 w 53964"/>
                <a:gd name="connsiteY1" fmla="*/ 54205 h 54205"/>
                <a:gd name="connsiteX2" fmla="*/ 0 w 53964"/>
                <a:gd name="connsiteY2" fmla="*/ 27103 h 54205"/>
                <a:gd name="connsiteX3" fmla="*/ 26982 w 53964"/>
                <a:gd name="connsiteY3" fmla="*/ 0 h 54205"/>
                <a:gd name="connsiteX4" fmla="*/ 53964 w 53964"/>
                <a:gd name="connsiteY4" fmla="*/ 27103 h 5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64" h="54205">
                  <a:moveTo>
                    <a:pt x="53964" y="27103"/>
                  </a:moveTo>
                  <a:cubicBezTo>
                    <a:pt x="53964" y="42071"/>
                    <a:pt x="41884" y="54205"/>
                    <a:pt x="26982" y="54205"/>
                  </a:cubicBezTo>
                  <a:cubicBezTo>
                    <a:pt x="12080" y="54205"/>
                    <a:pt x="0" y="42071"/>
                    <a:pt x="0" y="27103"/>
                  </a:cubicBezTo>
                  <a:cubicBezTo>
                    <a:pt x="0" y="12134"/>
                    <a:pt x="12080" y="0"/>
                    <a:pt x="26982" y="0"/>
                  </a:cubicBezTo>
                  <a:cubicBezTo>
                    <a:pt x="41884" y="0"/>
                    <a:pt x="53964" y="12134"/>
                    <a:pt x="53964" y="27103"/>
                  </a:cubicBezTo>
                  <a:close/>
                </a:path>
              </a:pathLst>
            </a:custGeom>
            <a:solidFill>
              <a:srgbClr val="4FBA50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1013595"/>
            <a:ext cx="4376736" cy="2415406"/>
          </a:xfrm>
        </p:spPr>
        <p:txBody>
          <a:bodyPr anchor="b"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389" y="3429001"/>
            <a:ext cx="4392612" cy="1079499"/>
          </a:xfrm>
        </p:spPr>
        <p:txBody>
          <a:bodyPr tIns="251999"/>
          <a:lstStyle>
            <a:lvl1pPr marL="0" indent="0">
              <a:lnSpc>
                <a:spcPct val="110000"/>
              </a:lnSpc>
              <a:buNone/>
              <a:defRPr sz="1600" b="1" i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263" y="587350"/>
            <a:ext cx="4392612" cy="320701"/>
          </a:xfrm>
        </p:spPr>
        <p:txBody>
          <a:bodyPr lIns="0" tIns="0" rIns="0" bIns="0"/>
          <a:lstStyle>
            <a:lvl1pPr algn="l">
              <a:defRPr sz="1050" spc="3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October 2023</a:t>
            </a:r>
            <a:endParaRPr lang="en-GB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E5E597C-BB4C-1D49-AC42-BC7D55B7B477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2D1DEA-8B4F-B646-AD3F-814C40456C8E}"/>
              </a:ext>
            </a:extLst>
          </p:cNvPr>
          <p:cNvSpPr txBox="1"/>
          <p:nvPr userDrawn="1"/>
        </p:nvSpPr>
        <p:spPr>
          <a:xfrm>
            <a:off x="576263" y="6026347"/>
            <a:ext cx="243808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Trusted Insight on Government Contracts and Spend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0A9295-E6A0-7343-8C05-E57B7266B19E}"/>
              </a:ext>
            </a:extLst>
          </p:cNvPr>
          <p:cNvCxnSpPr>
            <a:cxnSpLocks/>
          </p:cNvCxnSpPr>
          <p:nvPr userDrawn="1"/>
        </p:nvCxnSpPr>
        <p:spPr>
          <a:xfrm>
            <a:off x="560388" y="988519"/>
            <a:ext cx="35841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F8FA66-7E3A-D94D-B104-28D3D6EC0816}"/>
              </a:ext>
            </a:extLst>
          </p:cNvPr>
          <p:cNvGrpSpPr/>
          <p:nvPr userDrawn="1"/>
        </p:nvGrpSpPr>
        <p:grpSpPr>
          <a:xfrm>
            <a:off x="4307364" y="4160299"/>
            <a:ext cx="1291271" cy="1903048"/>
            <a:chOff x="2500550" y="918559"/>
            <a:chExt cx="1069498" cy="1576206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51B7D53F-EA3B-CD49-B1D8-F9AEECE8CB36}"/>
                </a:ext>
              </a:extLst>
            </p:cNvPr>
            <p:cNvSpPr/>
            <p:nvPr/>
          </p:nvSpPr>
          <p:spPr>
            <a:xfrm rot="5400000">
              <a:off x="2381186" y="1305906"/>
              <a:ext cx="1308223" cy="1069496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9000">
                  <a:srgbClr val="C8EED3"/>
                </a:gs>
                <a:gs pos="0">
                  <a:srgbClr val="A0CEB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634A250A-6C5C-C146-AB15-2BA21C5C3E36}"/>
                </a:ext>
              </a:extLst>
            </p:cNvPr>
            <p:cNvSpPr/>
            <p:nvPr/>
          </p:nvSpPr>
          <p:spPr>
            <a:xfrm>
              <a:off x="2500551" y="918559"/>
              <a:ext cx="1069497" cy="538875"/>
            </a:xfrm>
            <a:prstGeom prst="diamond">
              <a:avLst/>
            </a:prstGeom>
            <a:solidFill>
              <a:srgbClr val="C8E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B87A7E-D49B-8B48-AB05-AE0F3B87F423}"/>
              </a:ext>
            </a:extLst>
          </p:cNvPr>
          <p:cNvGrpSpPr/>
          <p:nvPr userDrawn="1"/>
        </p:nvGrpSpPr>
        <p:grpSpPr>
          <a:xfrm>
            <a:off x="4653110" y="416645"/>
            <a:ext cx="1291272" cy="2805483"/>
            <a:chOff x="2500550" y="918559"/>
            <a:chExt cx="1069498" cy="2323648"/>
          </a:xfrm>
        </p:grpSpPr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84470928-2071-B54D-AAC5-8D449F7F8955}"/>
                </a:ext>
              </a:extLst>
            </p:cNvPr>
            <p:cNvSpPr/>
            <p:nvPr/>
          </p:nvSpPr>
          <p:spPr>
            <a:xfrm rot="5400000">
              <a:off x="2007465" y="1679627"/>
              <a:ext cx="2055665" cy="1069496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9000">
                  <a:srgbClr val="A7DEC6">
                    <a:alpha val="50000"/>
                  </a:srgbClr>
                </a:gs>
                <a:gs pos="0">
                  <a:srgbClr val="88AEAB"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DB997F10-8B5C-1244-945C-963D5C7496D6}"/>
                </a:ext>
              </a:extLst>
            </p:cNvPr>
            <p:cNvSpPr/>
            <p:nvPr/>
          </p:nvSpPr>
          <p:spPr>
            <a:xfrm>
              <a:off x="2500551" y="918559"/>
              <a:ext cx="1069497" cy="538875"/>
            </a:xfrm>
            <a:prstGeom prst="diamond">
              <a:avLst/>
            </a:prstGeom>
            <a:solidFill>
              <a:srgbClr val="BDE8D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5E28E7-C190-DD45-8F82-AEBE50C53B9F}"/>
              </a:ext>
            </a:extLst>
          </p:cNvPr>
          <p:cNvGrpSpPr/>
          <p:nvPr userDrawn="1"/>
        </p:nvGrpSpPr>
        <p:grpSpPr>
          <a:xfrm>
            <a:off x="7118592" y="656309"/>
            <a:ext cx="2211145" cy="2635964"/>
            <a:chOff x="2503407" y="917228"/>
            <a:chExt cx="1069497" cy="1274975"/>
          </a:xfrm>
        </p:grpSpPr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996E1498-6835-7A47-B1BD-E47A2048B995}"/>
                </a:ext>
              </a:extLst>
            </p:cNvPr>
            <p:cNvSpPr/>
            <p:nvPr/>
          </p:nvSpPr>
          <p:spPr>
            <a:xfrm rot="5400000">
              <a:off x="2536041" y="1155340"/>
              <a:ext cx="1004230" cy="1069496"/>
            </a:xfrm>
            <a:prstGeom prst="chevron">
              <a:avLst>
                <a:gd name="adj" fmla="val 26711"/>
              </a:avLst>
            </a:prstGeom>
            <a:gradFill flip="none" rotWithShape="1">
              <a:gsLst>
                <a:gs pos="0">
                  <a:srgbClr val="C5EECE">
                    <a:alpha val="79000"/>
                  </a:srgbClr>
                </a:gs>
                <a:gs pos="100000">
                  <a:srgbClr val="9DC9AB">
                    <a:alpha val="52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6701F6F9-E1E0-534B-837D-28A8EA440C37}"/>
                </a:ext>
              </a:extLst>
            </p:cNvPr>
            <p:cNvSpPr/>
            <p:nvPr/>
          </p:nvSpPr>
          <p:spPr>
            <a:xfrm>
              <a:off x="2503407" y="917228"/>
              <a:ext cx="1069497" cy="538874"/>
            </a:xfrm>
            <a:prstGeom prst="diamond">
              <a:avLst/>
            </a:prstGeom>
            <a:solidFill>
              <a:srgbClr val="BBE1C1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BB96172-95C0-3540-8ED1-1E4CC7796ECF}"/>
              </a:ext>
            </a:extLst>
          </p:cNvPr>
          <p:cNvGrpSpPr/>
          <p:nvPr userDrawn="1"/>
        </p:nvGrpSpPr>
        <p:grpSpPr>
          <a:xfrm>
            <a:off x="8110640" y="5541558"/>
            <a:ext cx="822294" cy="836161"/>
            <a:chOff x="2500547" y="495491"/>
            <a:chExt cx="1069501" cy="1087539"/>
          </a:xfrm>
        </p:grpSpPr>
        <p:sp>
          <p:nvSpPr>
            <p:cNvPr id="27" name="Chevron 26">
              <a:extLst>
                <a:ext uri="{FF2B5EF4-FFF2-40B4-BE49-F238E27FC236}">
                  <a16:creationId xmlns:a16="http://schemas.microsoft.com/office/drawing/2014/main" id="{0E793135-F074-E249-9549-DF5C122B0ACE}"/>
                </a:ext>
              </a:extLst>
            </p:cNvPr>
            <p:cNvSpPr/>
            <p:nvPr/>
          </p:nvSpPr>
          <p:spPr>
            <a:xfrm rot="5400000">
              <a:off x="2618283" y="631271"/>
              <a:ext cx="834023" cy="1069495"/>
            </a:xfrm>
            <a:prstGeom prst="chevron">
              <a:avLst>
                <a:gd name="adj" fmla="val 32398"/>
              </a:avLst>
            </a:prstGeom>
            <a:gradFill flip="none" rotWithShape="1">
              <a:gsLst>
                <a:gs pos="98000">
                  <a:srgbClr val="C1EECC"/>
                </a:gs>
                <a:gs pos="0">
                  <a:srgbClr val="BEE5C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28" name="Diamond 27">
              <a:extLst>
                <a:ext uri="{FF2B5EF4-FFF2-40B4-BE49-F238E27FC236}">
                  <a16:creationId xmlns:a16="http://schemas.microsoft.com/office/drawing/2014/main" id="{0936689F-9A36-7649-834A-5F86074D2FF8}"/>
                </a:ext>
              </a:extLst>
            </p:cNvPr>
            <p:cNvSpPr/>
            <p:nvPr/>
          </p:nvSpPr>
          <p:spPr>
            <a:xfrm>
              <a:off x="2500551" y="495491"/>
              <a:ext cx="1069497" cy="538875"/>
            </a:xfrm>
            <a:prstGeom prst="diamond">
              <a:avLst/>
            </a:prstGeom>
            <a:solidFill>
              <a:srgbClr val="C8EF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FC6A907-670E-CE4D-AE17-8B8A322CACE0}"/>
              </a:ext>
            </a:extLst>
          </p:cNvPr>
          <p:cNvGrpSpPr/>
          <p:nvPr userDrawn="1"/>
        </p:nvGrpSpPr>
        <p:grpSpPr>
          <a:xfrm>
            <a:off x="8110629" y="3370224"/>
            <a:ext cx="1004522" cy="1580555"/>
            <a:chOff x="2500549" y="918559"/>
            <a:chExt cx="1069499" cy="1682794"/>
          </a:xfrm>
        </p:grpSpPr>
        <p:sp>
          <p:nvSpPr>
            <p:cNvPr id="30" name="Chevron 29">
              <a:extLst>
                <a:ext uri="{FF2B5EF4-FFF2-40B4-BE49-F238E27FC236}">
                  <a16:creationId xmlns:a16="http://schemas.microsoft.com/office/drawing/2014/main" id="{FC36659D-2620-2F47-8140-00A625C90C7F}"/>
                </a:ext>
              </a:extLst>
            </p:cNvPr>
            <p:cNvSpPr/>
            <p:nvPr/>
          </p:nvSpPr>
          <p:spPr>
            <a:xfrm rot="5400000">
              <a:off x="2327892" y="1359200"/>
              <a:ext cx="1414810" cy="1069495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9000">
                  <a:srgbClr val="D0E3D9"/>
                </a:gs>
                <a:gs pos="0">
                  <a:srgbClr val="C4D2C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31" name="Diamond 30">
              <a:extLst>
                <a:ext uri="{FF2B5EF4-FFF2-40B4-BE49-F238E27FC236}">
                  <a16:creationId xmlns:a16="http://schemas.microsoft.com/office/drawing/2014/main" id="{2E624305-432E-6641-B240-DA81C45D9A8A}"/>
                </a:ext>
              </a:extLst>
            </p:cNvPr>
            <p:cNvSpPr/>
            <p:nvPr/>
          </p:nvSpPr>
          <p:spPr>
            <a:xfrm>
              <a:off x="2500551" y="918559"/>
              <a:ext cx="1069497" cy="538875"/>
            </a:xfrm>
            <a:prstGeom prst="diamond">
              <a:avLst/>
            </a:prstGeom>
            <a:solidFill>
              <a:srgbClr val="D0E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3989103-2132-9444-898E-C980AC9B31C1}"/>
              </a:ext>
            </a:extLst>
          </p:cNvPr>
          <p:cNvGrpSpPr/>
          <p:nvPr userDrawn="1"/>
        </p:nvGrpSpPr>
        <p:grpSpPr>
          <a:xfrm>
            <a:off x="5046039" y="923616"/>
            <a:ext cx="3564000" cy="5276081"/>
            <a:chOff x="2423143" y="604448"/>
            <a:chExt cx="1069499" cy="1576207"/>
          </a:xfrm>
        </p:grpSpPr>
        <p:sp>
          <p:nvSpPr>
            <p:cNvPr id="39" name="Chevron 38">
              <a:extLst>
                <a:ext uri="{FF2B5EF4-FFF2-40B4-BE49-F238E27FC236}">
                  <a16:creationId xmlns:a16="http://schemas.microsoft.com/office/drawing/2014/main" id="{39C04098-B5D6-4B4E-B369-A28264E10B0F}"/>
                </a:ext>
              </a:extLst>
            </p:cNvPr>
            <p:cNvSpPr/>
            <p:nvPr/>
          </p:nvSpPr>
          <p:spPr>
            <a:xfrm rot="5400000">
              <a:off x="2303779" y="991796"/>
              <a:ext cx="1308223" cy="1069496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8000">
                  <a:srgbClr val="C8EED3">
                    <a:alpha val="76000"/>
                  </a:srgbClr>
                </a:gs>
                <a:gs pos="0">
                  <a:schemeClr val="accent5">
                    <a:lumMod val="75000"/>
                    <a:alpha val="57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8B502BDC-36D5-E04E-8B06-1B00BBA8F2E9}"/>
                </a:ext>
              </a:extLst>
            </p:cNvPr>
            <p:cNvSpPr/>
            <p:nvPr/>
          </p:nvSpPr>
          <p:spPr>
            <a:xfrm>
              <a:off x="2423145" y="604448"/>
              <a:ext cx="1069497" cy="538875"/>
            </a:xfrm>
            <a:prstGeom prst="diamond">
              <a:avLst/>
            </a:prstGeom>
            <a:solidFill>
              <a:srgbClr val="C8EFD3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55" name="Picture Placeholder">
            <a:extLst>
              <a:ext uri="{FF2B5EF4-FFF2-40B4-BE49-F238E27FC236}">
                <a16:creationId xmlns:a16="http://schemas.microsoft.com/office/drawing/2014/main" id="{95AB13B2-862B-3D4D-9531-444B7E8F9D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46028" y="923616"/>
            <a:ext cx="3566160" cy="5276082"/>
          </a:xfrm>
          <a:custGeom>
            <a:avLst/>
            <a:gdLst>
              <a:gd name="connsiteX0" fmla="*/ 1782011 w 3566160"/>
              <a:gd name="connsiteY0" fmla="*/ 0 h 5276082"/>
              <a:gd name="connsiteX1" fmla="*/ 3551482 w 3566160"/>
              <a:gd name="connsiteY1" fmla="*/ 895658 h 5276082"/>
              <a:gd name="connsiteX2" fmla="*/ 3566160 w 3566160"/>
              <a:gd name="connsiteY2" fmla="*/ 895658 h 5276082"/>
              <a:gd name="connsiteX3" fmla="*/ 3566160 w 3566160"/>
              <a:gd name="connsiteY3" fmla="*/ 4367521 h 5276082"/>
              <a:gd name="connsiteX4" fmla="*/ 3551036 w 3566160"/>
              <a:gd name="connsiteY4" fmla="*/ 4367521 h 5276082"/>
              <a:gd name="connsiteX5" fmla="*/ 3564000 w 3566160"/>
              <a:gd name="connsiteY5" fmla="*/ 4374083 h 5276082"/>
              <a:gd name="connsiteX6" fmla="*/ 1782000 w 3566160"/>
              <a:gd name="connsiteY6" fmla="*/ 5276082 h 5276082"/>
              <a:gd name="connsiteX7" fmla="*/ 0 w 3566160"/>
              <a:gd name="connsiteY7" fmla="*/ 4374083 h 5276082"/>
              <a:gd name="connsiteX8" fmla="*/ 12964 w 3566160"/>
              <a:gd name="connsiteY8" fmla="*/ 4367521 h 5276082"/>
              <a:gd name="connsiteX9" fmla="*/ 635 w 3566160"/>
              <a:gd name="connsiteY9" fmla="*/ 4367521 h 5276082"/>
              <a:gd name="connsiteX10" fmla="*/ 635 w 3566160"/>
              <a:gd name="connsiteY10" fmla="*/ 902316 h 5276082"/>
              <a:gd name="connsiteX11" fmla="*/ 11 w 3566160"/>
              <a:gd name="connsiteY11" fmla="*/ 902000 h 5276082"/>
              <a:gd name="connsiteX12" fmla="*/ 635 w 3566160"/>
              <a:gd name="connsiteY12" fmla="*/ 901684 h 5276082"/>
              <a:gd name="connsiteX13" fmla="*/ 635 w 3566160"/>
              <a:gd name="connsiteY13" fmla="*/ 895658 h 5276082"/>
              <a:gd name="connsiteX14" fmla="*/ 12541 w 3566160"/>
              <a:gd name="connsiteY14" fmla="*/ 895658 h 527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5276082">
                <a:moveTo>
                  <a:pt x="1782011" y="0"/>
                </a:moveTo>
                <a:lnTo>
                  <a:pt x="3551482" y="895658"/>
                </a:lnTo>
                <a:lnTo>
                  <a:pt x="3566160" y="895658"/>
                </a:lnTo>
                <a:lnTo>
                  <a:pt x="3566160" y="4367521"/>
                </a:lnTo>
                <a:lnTo>
                  <a:pt x="3551036" y="4367521"/>
                </a:lnTo>
                <a:lnTo>
                  <a:pt x="3564000" y="4374083"/>
                </a:lnTo>
                <a:lnTo>
                  <a:pt x="1782000" y="5276082"/>
                </a:lnTo>
                <a:lnTo>
                  <a:pt x="0" y="4374083"/>
                </a:lnTo>
                <a:lnTo>
                  <a:pt x="12964" y="4367521"/>
                </a:lnTo>
                <a:lnTo>
                  <a:pt x="635" y="4367521"/>
                </a:lnTo>
                <a:lnTo>
                  <a:pt x="635" y="902316"/>
                </a:lnTo>
                <a:lnTo>
                  <a:pt x="11" y="902000"/>
                </a:lnTo>
                <a:lnTo>
                  <a:pt x="635" y="901684"/>
                </a:lnTo>
                <a:lnTo>
                  <a:pt x="635" y="895658"/>
                </a:lnTo>
                <a:lnTo>
                  <a:pt x="12541" y="89565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anchor="ctr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THEN RIGHT CLICK &gt; SEND TO BACK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A4C0F8-C843-2F49-9FDA-EFC101F232E1}"/>
              </a:ext>
            </a:extLst>
          </p:cNvPr>
          <p:cNvSpPr txBox="1"/>
          <p:nvPr userDrawn="1"/>
        </p:nvSpPr>
        <p:spPr>
          <a:xfrm>
            <a:off x="9967684" y="563298"/>
            <a:ext cx="1850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rgbClr val="00B0F0"/>
                </a:solidFill>
              </a:rPr>
              <a:t>Keep your content inside the blues margins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AB5E94-5570-AD45-B020-8248593A8941}"/>
              </a:ext>
            </a:extLst>
          </p:cNvPr>
          <p:cNvSpPr txBox="1"/>
          <p:nvPr userDrawn="1"/>
        </p:nvSpPr>
        <p:spPr>
          <a:xfrm>
            <a:off x="9967684" y="5765740"/>
            <a:ext cx="2095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Keep extra graphics inside the white border / grey margins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1B9B87-CF8E-A14B-8B8E-3754C43C7777}"/>
              </a:ext>
            </a:extLst>
          </p:cNvPr>
          <p:cNvSpPr txBox="1"/>
          <p:nvPr userDrawn="1"/>
        </p:nvSpPr>
        <p:spPr>
          <a:xfrm>
            <a:off x="9967684" y="2527352"/>
            <a:ext cx="18740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>
                <a:solidFill>
                  <a:schemeClr val="accent5"/>
                </a:solidFill>
              </a:rPr>
              <a:t>INSTRUCTIONS TO INSERT IMAGE WITH OVERLAY: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solidFill>
                  <a:schemeClr val="accent5"/>
                </a:solidFill>
              </a:rPr>
              <a:t>Insert image into picture placeholder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solidFill>
                  <a:schemeClr val="accent5"/>
                </a:solidFill>
              </a:rPr>
              <a:t>Right click the image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solidFill>
                  <a:schemeClr val="accent5"/>
                </a:solidFill>
              </a:rPr>
              <a:t>Choose ‘Send to Back’</a:t>
            </a:r>
          </a:p>
          <a:p>
            <a:pPr marL="228600" indent="-228600" algn="l">
              <a:buFont typeface="+mj-lt"/>
              <a:buAutoNum type="arabicPeriod"/>
            </a:pPr>
            <a:endParaRPr lang="en-US" sz="1000" dirty="0">
              <a:solidFill>
                <a:schemeClr val="accent5"/>
              </a:solidFill>
            </a:endParaRPr>
          </a:p>
          <a:p>
            <a:pPr marL="228600" indent="-228600" algn="l">
              <a:buFont typeface="+mj-lt"/>
              <a:buAutoNum type="arabicPeriod"/>
            </a:pPr>
            <a:endParaRPr lang="en-US" sz="1000" dirty="0">
              <a:solidFill>
                <a:schemeClr val="accent5"/>
              </a:solidFill>
            </a:endParaRPr>
          </a:p>
          <a:p>
            <a:pPr marL="228600" indent="-228600" algn="l">
              <a:buFont typeface="+mj-lt"/>
              <a:buAutoNum type="arabicPeriod"/>
            </a:pPr>
            <a:endParaRPr lang="en-US" sz="1000" dirty="0">
              <a:solidFill>
                <a:schemeClr val="accent5"/>
              </a:solidFill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solidFill>
                  <a:schemeClr val="accent5"/>
                </a:solidFill>
              </a:rPr>
              <a:t>Overlay should appear from behind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602FF40-B00D-3A4E-A4C8-341487570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9" r="4561" b="36807"/>
          <a:stretch/>
        </p:blipFill>
        <p:spPr>
          <a:xfrm>
            <a:off x="10075678" y="3581376"/>
            <a:ext cx="1551464" cy="2639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32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/half Light Grey with Callout Opt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23F26F-C3FE-A04C-A58C-4CF6A8B869D9}"/>
              </a:ext>
            </a:extLst>
          </p:cNvPr>
          <p:cNvSpPr/>
          <p:nvPr userDrawn="1"/>
        </p:nvSpPr>
        <p:spPr>
          <a:xfrm rot="16200000">
            <a:off x="4066612" y="1017019"/>
            <a:ext cx="6597195" cy="4824413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94139"/>
            <a:ext cx="4027608" cy="6338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C823A-30B6-DE47-B8BB-145324FFDA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031" y="908050"/>
            <a:ext cx="4027608" cy="3474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3EB319-A80F-D641-AAFC-81C8423B28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13363" y="908050"/>
            <a:ext cx="403225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F7F786-23DB-D840-A4F1-05F0BB2F7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  <p:sp>
        <p:nvSpPr>
          <p:cNvPr id="13" name="!Callout 1">
            <a:extLst>
              <a:ext uri="{FF2B5EF4-FFF2-40B4-BE49-F238E27FC236}">
                <a16:creationId xmlns:a16="http://schemas.microsoft.com/office/drawing/2014/main" id="{C882261C-06B7-0FD3-E696-148776182F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583" y="4520229"/>
            <a:ext cx="4464049" cy="1645621"/>
          </a:xfrm>
          <a:gradFill>
            <a:gsLst>
              <a:gs pos="22000">
                <a:srgbClr val="DDF0DD"/>
              </a:gs>
              <a:gs pos="97000">
                <a:srgbClr val="F0F9F0"/>
              </a:gs>
            </a:gsLst>
            <a:lin ang="13500000" scaled="1"/>
          </a:gradFill>
        </p:spPr>
        <p:txBody>
          <a:bodyPr lIns="432000" tIns="0" rIns="180000" anchor="ctr"/>
          <a:lstStyle>
            <a:lvl1pPr>
              <a:defRPr sz="105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1384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3">
          <p15:clr>
            <a:srgbClr val="FDE53C"/>
          </p15:clr>
        </p15:guide>
        <p15:guide id="3" pos="4617">
          <p15:clr>
            <a:srgbClr val="FDE53C"/>
          </p15:clr>
        </p15:guide>
        <p15:guide id="4" pos="2893">
          <p15:clr>
            <a:srgbClr val="FDE53C"/>
          </p15:clr>
        </p15:guide>
        <p15:guide id="5" pos="3347">
          <p15:clr>
            <a:srgbClr val="FDE53C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/half Light Green with Callout Opt C">
    <p:bg>
      <p:bgPr>
        <a:gradFill>
          <a:gsLst>
            <a:gs pos="22000">
              <a:srgbClr val="DDF0DD"/>
            </a:gs>
            <a:gs pos="97000">
              <a:srgbClr val="F0F9F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23F26F-C3FE-A04C-A58C-4CF6A8B869D9}"/>
              </a:ext>
            </a:extLst>
          </p:cNvPr>
          <p:cNvSpPr/>
          <p:nvPr userDrawn="1"/>
        </p:nvSpPr>
        <p:spPr>
          <a:xfrm rot="16200000">
            <a:off x="-757996" y="1017019"/>
            <a:ext cx="6597195" cy="4824413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748" y="594139"/>
            <a:ext cx="4025726" cy="6338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C823A-30B6-DE47-B8BB-145324FFDA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13363" y="908050"/>
            <a:ext cx="4026111" cy="34743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3EB319-A80F-D641-AAFC-81C8423B28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388" y="594139"/>
            <a:ext cx="4032250" cy="55717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!Callout 1">
            <a:extLst>
              <a:ext uri="{FF2B5EF4-FFF2-40B4-BE49-F238E27FC236}">
                <a16:creationId xmlns:a16="http://schemas.microsoft.com/office/drawing/2014/main" id="{C6EDB370-972D-8771-32B8-3F3D36121C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13363" y="4520229"/>
            <a:ext cx="4464049" cy="1645621"/>
          </a:xfrm>
          <a:solidFill>
            <a:schemeClr val="tx2"/>
          </a:solidFill>
        </p:spPr>
        <p:txBody>
          <a:bodyPr lIns="360000" tIns="0" rIns="360000" anchor="ctr"/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6720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3">
          <p15:clr>
            <a:srgbClr val="FDE53C"/>
          </p15:clr>
        </p15:guide>
        <p15:guide id="3" pos="4617">
          <p15:clr>
            <a:srgbClr val="FDE53C"/>
          </p15:clr>
        </p15:guide>
        <p15:guide id="4" pos="2893">
          <p15:clr>
            <a:srgbClr val="FDE53C"/>
          </p15:clr>
        </p15:guide>
        <p15:guide id="5" pos="3347">
          <p15:clr>
            <a:srgbClr val="FDE53C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/half Light Grey with Callout Opt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23F26F-C3FE-A04C-A58C-4CF6A8B869D9}"/>
              </a:ext>
            </a:extLst>
          </p:cNvPr>
          <p:cNvSpPr/>
          <p:nvPr userDrawn="1"/>
        </p:nvSpPr>
        <p:spPr>
          <a:xfrm rot="16200000">
            <a:off x="-757996" y="1017019"/>
            <a:ext cx="6597195" cy="4824413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748" y="594139"/>
            <a:ext cx="4025726" cy="6338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C823A-30B6-DE47-B8BB-145324FFDA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13363" y="908050"/>
            <a:ext cx="4026111" cy="34701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3EB319-A80F-D641-AAFC-81C8423B28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388" y="594139"/>
            <a:ext cx="4032250" cy="55717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!Callout 1">
            <a:extLst>
              <a:ext uri="{FF2B5EF4-FFF2-40B4-BE49-F238E27FC236}">
                <a16:creationId xmlns:a16="http://schemas.microsoft.com/office/drawing/2014/main" id="{985F3AD2-E376-2990-E920-0776E7C83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13557" y="4520229"/>
            <a:ext cx="4464049" cy="1645621"/>
          </a:xfrm>
          <a:gradFill>
            <a:gsLst>
              <a:gs pos="22000">
                <a:srgbClr val="DDF0DD"/>
              </a:gs>
              <a:gs pos="97000">
                <a:srgbClr val="F0F9F0"/>
              </a:gs>
            </a:gsLst>
            <a:lin ang="13500000" scaled="1"/>
          </a:gradFill>
        </p:spPr>
        <p:txBody>
          <a:bodyPr lIns="360000" tIns="0" rIns="360000" anchor="ctr"/>
          <a:lstStyle>
            <a:lvl1pPr>
              <a:defRPr sz="105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918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3">
          <p15:clr>
            <a:srgbClr val="FDE53C"/>
          </p15:clr>
        </p15:guide>
        <p15:guide id="3" pos="4617">
          <p15:clr>
            <a:srgbClr val="FDE53C"/>
          </p15:clr>
        </p15:guide>
        <p15:guide id="4" pos="2893">
          <p15:clr>
            <a:srgbClr val="FDE53C"/>
          </p15:clr>
        </p15:guide>
        <p15:guide id="5" pos="3347">
          <p15:clr>
            <a:srgbClr val="FDE53C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bg>
      <p:bgPr>
        <a:gradFill flip="none" rotWithShape="1">
          <a:gsLst>
            <a:gs pos="22000">
              <a:srgbClr val="DDF0DD"/>
            </a:gs>
            <a:gs pos="97000">
              <a:srgbClr val="F0F9F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04489-5186-1B48-A2F7-C70231E1EF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389" y="1233488"/>
            <a:ext cx="2197099" cy="4932362"/>
          </a:xfrm>
        </p:spPr>
        <p:txBody>
          <a:bodyPr rIns="324000"/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US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84301-B5BB-6A47-BA55-9489DF2509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7488" y="1228725"/>
            <a:ext cx="2190750" cy="4937125"/>
          </a:xfrm>
        </p:spPr>
        <p:txBody>
          <a:bodyPr rIns="324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750FF3-235B-B24C-AE76-AF2E742FB6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2999" y="908050"/>
            <a:ext cx="2088000" cy="2520950"/>
          </a:xfrm>
          <a:solidFill>
            <a:schemeClr val="bg1"/>
          </a:solidFill>
          <a:effectLst>
            <a:outerShdw blurRad="139700" sx="102000" sy="102000" algn="ctr" rotWithShape="0">
              <a:prstClr val="black">
                <a:alpha val="10000"/>
              </a:prstClr>
            </a:outerShdw>
          </a:effectLst>
        </p:spPr>
        <p:txBody>
          <a:bodyPr lIns="144000" tIns="216000" rIns="144000"/>
          <a:lstStyle>
            <a:lvl1pPr marL="615438" indent="0">
              <a:lnSpc>
                <a:spcPct val="110000"/>
              </a:lnSpc>
              <a:tabLst/>
              <a:defRPr sz="1200" b="1" i="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20000"/>
              </a:lnSpc>
              <a:defRPr sz="900" b="0" i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983BFA2-83E7-DD47-B21B-26A0EA2E1A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67582" y="908050"/>
            <a:ext cx="2088000" cy="2520950"/>
          </a:xfrm>
          <a:solidFill>
            <a:schemeClr val="bg1"/>
          </a:solidFill>
          <a:effectLst>
            <a:outerShdw blurRad="139700" sx="102000" sy="102000" algn="ctr" rotWithShape="0">
              <a:prstClr val="black">
                <a:alpha val="10000"/>
              </a:prstClr>
            </a:outerShdw>
          </a:effectLst>
        </p:spPr>
        <p:txBody>
          <a:bodyPr lIns="144000" tIns="216000" rIns="144000"/>
          <a:lstStyle>
            <a:lvl1pPr marL="615600">
              <a:lnSpc>
                <a:spcPct val="110000"/>
              </a:lnSpc>
              <a:defRPr lang="en-GB" sz="1200" b="1" i="0" kern="1200" spc="16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lnSpc>
                <a:spcPct val="120000"/>
              </a:lnSpc>
              <a:defRPr lang="en-GB" sz="9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615438" lvl="0" indent="0" algn="l" defTabSz="74295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</a:pPr>
            <a:r>
              <a:rPr lang="en-GB"/>
              <a:t>Click to edit Master text styles</a:t>
            </a:r>
          </a:p>
          <a:p>
            <a:pPr marL="615438" lvl="1" indent="0" algn="l" defTabSz="74295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</a:pPr>
            <a:r>
              <a:rPr lang="en-GB"/>
              <a:t>Second level</a:t>
            </a:r>
          </a:p>
          <a:p>
            <a:pPr marL="615438" lvl="2" indent="0" algn="l" defTabSz="74295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</a:pPr>
            <a:r>
              <a:rPr lang="en-GB"/>
              <a:t>Third level</a:t>
            </a:r>
          </a:p>
          <a:p>
            <a:pPr marL="615438" lvl="3" indent="0" algn="l" defTabSz="74295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</a:pPr>
            <a:r>
              <a:rPr lang="en-GB"/>
              <a:t>Fourth level</a:t>
            </a:r>
          </a:p>
          <a:p>
            <a:pPr marL="615438" lvl="4" indent="0" algn="l" defTabSz="74295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</a:pPr>
            <a:r>
              <a:rPr lang="en-GB"/>
              <a:t>Fifth level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7543924-E394-1847-90B0-52957BFC77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000" y="3571875"/>
            <a:ext cx="2087563" cy="2593975"/>
          </a:xfrm>
          <a:solidFill>
            <a:schemeClr val="bg1"/>
          </a:solidFill>
          <a:effectLst>
            <a:outerShdw blurRad="139700" sx="102000" sy="102000" algn="ctr" rotWithShape="0">
              <a:prstClr val="black">
                <a:alpha val="10000"/>
              </a:prstClr>
            </a:outerShdw>
          </a:effectLst>
        </p:spPr>
        <p:txBody>
          <a:bodyPr lIns="144000" tIns="216000" rIns="144000"/>
          <a:lstStyle>
            <a:lvl1pPr marL="615600">
              <a:lnSpc>
                <a:spcPct val="110000"/>
              </a:lnSpc>
              <a:defRPr lang="en-GB" sz="1200" b="1" i="0" kern="1200" spc="16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lnSpc>
                <a:spcPct val="120000"/>
              </a:lnSpc>
              <a:defRPr lang="en-GB" sz="9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615438" lvl="0" indent="0" algn="l" defTabSz="74295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</a:pPr>
            <a:r>
              <a:rPr lang="en-GB"/>
              <a:t>Click to edit Master text styles</a:t>
            </a:r>
          </a:p>
          <a:p>
            <a:pPr marL="615438" lvl="1" indent="0" algn="l" defTabSz="74295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</a:pPr>
            <a:r>
              <a:rPr lang="en-GB"/>
              <a:t>Second level</a:t>
            </a:r>
          </a:p>
          <a:p>
            <a:pPr marL="615438" lvl="2" indent="0" algn="l" defTabSz="74295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</a:pPr>
            <a:r>
              <a:rPr lang="en-GB"/>
              <a:t>Third level</a:t>
            </a:r>
          </a:p>
          <a:p>
            <a:pPr marL="615438" lvl="3" indent="0" algn="l" defTabSz="74295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</a:pPr>
            <a:r>
              <a:rPr lang="en-GB"/>
              <a:t>Fourth level</a:t>
            </a:r>
          </a:p>
          <a:p>
            <a:pPr marL="615438" lvl="4" indent="0" algn="l" defTabSz="74295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</a:pPr>
            <a:r>
              <a:rPr lang="en-GB"/>
              <a:t>Fifth level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C016EB3-DBB4-7B4B-98DE-63971BAC6B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67575" y="3571875"/>
            <a:ext cx="2078038" cy="2593975"/>
          </a:xfrm>
          <a:solidFill>
            <a:schemeClr val="bg1"/>
          </a:solidFill>
          <a:effectLst>
            <a:outerShdw blurRad="139700" sx="102000" sy="102000" algn="ctr" rotWithShape="0">
              <a:prstClr val="black">
                <a:alpha val="10000"/>
              </a:prstClr>
            </a:outerShdw>
          </a:effectLst>
        </p:spPr>
        <p:txBody>
          <a:bodyPr lIns="144000" tIns="216000" rIns="144000"/>
          <a:lstStyle>
            <a:lvl1pPr marL="615600">
              <a:lnSpc>
                <a:spcPct val="110000"/>
              </a:lnSpc>
              <a:defRPr lang="en-GB" sz="1200" b="1" i="0" kern="1200" spc="16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lnSpc>
                <a:spcPct val="120000"/>
              </a:lnSpc>
              <a:defRPr lang="en-GB" sz="9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615438" lvl="0" indent="0" algn="l" defTabSz="74295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</a:pPr>
            <a:r>
              <a:rPr lang="en-GB"/>
              <a:t>Click to edit Master text styles</a:t>
            </a:r>
          </a:p>
          <a:p>
            <a:pPr marL="615438" lvl="1" indent="0" algn="l" defTabSz="74295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</a:pPr>
            <a:r>
              <a:rPr lang="en-GB"/>
              <a:t>Second level</a:t>
            </a:r>
          </a:p>
          <a:p>
            <a:pPr marL="615438" lvl="2" indent="0" algn="l" defTabSz="74295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</a:pPr>
            <a:r>
              <a:rPr lang="en-GB"/>
              <a:t>Third level</a:t>
            </a:r>
          </a:p>
          <a:p>
            <a:pPr marL="615438" lvl="3" indent="0" algn="l" defTabSz="74295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</a:pPr>
            <a:r>
              <a:rPr lang="en-GB"/>
              <a:t>Fourth level</a:t>
            </a:r>
          </a:p>
          <a:p>
            <a:pPr marL="615438" lvl="4" indent="0" algn="l" defTabSz="74295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</a:pPr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76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33">
          <p15:clr>
            <a:srgbClr val="FDE53C"/>
          </p15:clr>
        </p15:guide>
        <p15:guide id="4" pos="2916" userDrawn="1">
          <p15:clr>
            <a:srgbClr val="FDE53C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/half Light Green with Callout Opt E">
    <p:bg>
      <p:bgPr>
        <a:gradFill>
          <a:gsLst>
            <a:gs pos="22000">
              <a:srgbClr val="DDF0DD"/>
            </a:gs>
            <a:gs pos="97000">
              <a:srgbClr val="F0F9F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BE0CA0-BD99-641B-CF31-8229377C9B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031" y="908051"/>
            <a:ext cx="8775940" cy="2268538"/>
          </a:xfrm>
        </p:spPr>
        <p:txBody>
          <a:bodyPr numCol="2" spcCol="540000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23F26F-C3FE-A04C-A58C-4CF6A8B869D9}"/>
              </a:ext>
            </a:extLst>
          </p:cNvPr>
          <p:cNvSpPr/>
          <p:nvPr userDrawn="1"/>
        </p:nvSpPr>
        <p:spPr>
          <a:xfrm rot="16200000">
            <a:off x="3303591" y="253997"/>
            <a:ext cx="3298823" cy="9648828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29" y="594139"/>
            <a:ext cx="4135559" cy="6338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F7F786-23DB-D840-A4F1-05F0BB2F7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6524E-92F1-8643-938B-375C700A124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6264" y="3681412"/>
            <a:ext cx="8769350" cy="24844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!Callout 1">
            <a:extLst>
              <a:ext uri="{FF2B5EF4-FFF2-40B4-BE49-F238E27FC236}">
                <a16:creationId xmlns:a16="http://schemas.microsoft.com/office/drawing/2014/main" id="{1D0A76E6-AFA8-D528-1F05-6CBA3E23E3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413" y="1233488"/>
            <a:ext cx="4571999" cy="1645621"/>
          </a:xfrm>
          <a:solidFill>
            <a:schemeClr val="tx2"/>
          </a:solidFill>
        </p:spPr>
        <p:txBody>
          <a:bodyPr lIns="360000" tIns="0" rIns="360000" anchor="ctr"/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47999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3">
          <p15:clr>
            <a:srgbClr val="FDE53C"/>
          </p15:clr>
        </p15:guide>
        <p15:guide id="3" pos="4617">
          <p15:clr>
            <a:srgbClr val="FDE53C"/>
          </p15:clr>
        </p15:guide>
        <p15:guide id="4" pos="2961">
          <p15:clr>
            <a:srgbClr val="FDE53C"/>
          </p15:clr>
        </p15:guide>
        <p15:guide id="5" pos="3279">
          <p15:clr>
            <a:srgbClr val="FDE53C"/>
          </p15:clr>
        </p15:guide>
        <p15:guide id="6" orient="horz" pos="2001">
          <p15:clr>
            <a:srgbClr val="FDE53C"/>
          </p15:clr>
        </p15:guide>
        <p15:guide id="7" orient="horz" pos="2319">
          <p15:clr>
            <a:srgbClr val="FDE53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/half Light Grey with Callout Opt 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835C57-B1F6-24A7-4654-86E50B5C71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031" y="908051"/>
            <a:ext cx="8775940" cy="2268538"/>
          </a:xfrm>
        </p:spPr>
        <p:txBody>
          <a:bodyPr numCol="2" spcCol="540000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23F26F-C3FE-A04C-A58C-4CF6A8B869D9}"/>
              </a:ext>
            </a:extLst>
          </p:cNvPr>
          <p:cNvSpPr/>
          <p:nvPr userDrawn="1"/>
        </p:nvSpPr>
        <p:spPr>
          <a:xfrm rot="16200000">
            <a:off x="3303591" y="253997"/>
            <a:ext cx="3298823" cy="9648828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29" y="594139"/>
            <a:ext cx="4135559" cy="6338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F7F786-23DB-D840-A4F1-05F0BB2F7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6524E-92F1-8643-938B-375C700A124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6264" y="3681412"/>
            <a:ext cx="8769350" cy="24844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!Callout 1">
            <a:extLst>
              <a:ext uri="{FF2B5EF4-FFF2-40B4-BE49-F238E27FC236}">
                <a16:creationId xmlns:a16="http://schemas.microsoft.com/office/drawing/2014/main" id="{844B2A22-239B-F81A-FCAD-42D321DDD2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412" y="1233488"/>
            <a:ext cx="4572005" cy="1645621"/>
          </a:xfrm>
          <a:gradFill>
            <a:gsLst>
              <a:gs pos="22000">
                <a:srgbClr val="DDF0DD"/>
              </a:gs>
              <a:gs pos="97000">
                <a:srgbClr val="F0F9F0"/>
              </a:gs>
            </a:gsLst>
            <a:lin ang="13500000" scaled="1"/>
          </a:gradFill>
        </p:spPr>
        <p:txBody>
          <a:bodyPr lIns="432000" tIns="0" rIns="180000" anchor="ctr"/>
          <a:lstStyle>
            <a:lvl1pPr>
              <a:defRPr sz="105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3485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3">
          <p15:clr>
            <a:srgbClr val="FDE53C"/>
          </p15:clr>
        </p15:guide>
        <p15:guide id="3" pos="4617">
          <p15:clr>
            <a:srgbClr val="FDE53C"/>
          </p15:clr>
        </p15:guide>
        <p15:guide id="4" pos="2961">
          <p15:clr>
            <a:srgbClr val="FDE53C"/>
          </p15:clr>
        </p15:guide>
        <p15:guide id="5" pos="3279">
          <p15:clr>
            <a:srgbClr val="FDE53C"/>
          </p15:clr>
        </p15:guide>
        <p15:guide id="6" orient="horz" pos="2001">
          <p15:clr>
            <a:srgbClr val="FDE53C"/>
          </p15:clr>
        </p15:guide>
        <p15:guide id="7" orient="horz" pos="2319">
          <p15:clr>
            <a:srgbClr val="FDE53C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/half Light Green with Callout Opt G">
    <p:bg>
      <p:bgPr>
        <a:gradFill flip="none" rotWithShape="1">
          <a:gsLst>
            <a:gs pos="22000">
              <a:srgbClr val="DDF0DD"/>
            </a:gs>
            <a:gs pos="97000">
              <a:srgbClr val="F0F9F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1D37966-2864-B1FF-57D3-17BF72859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5031" y="3698028"/>
            <a:ext cx="8775940" cy="2484369"/>
          </a:xfrm>
        </p:spPr>
        <p:txBody>
          <a:bodyPr numCol="2" spcCol="540000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23F26F-C3FE-A04C-A58C-4CF6A8B869D9}"/>
              </a:ext>
            </a:extLst>
          </p:cNvPr>
          <p:cNvSpPr/>
          <p:nvPr userDrawn="1"/>
        </p:nvSpPr>
        <p:spPr>
          <a:xfrm rot="16200000">
            <a:off x="3303592" y="-3054433"/>
            <a:ext cx="3298823" cy="9648828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94139"/>
            <a:ext cx="6583484" cy="6338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F7F786-23DB-D840-A4F1-05F0BB2F7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6524E-92F1-8643-938B-375C700A124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6264" y="1248258"/>
            <a:ext cx="8769350" cy="1929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!Callout 1">
            <a:extLst>
              <a:ext uri="{FF2B5EF4-FFF2-40B4-BE49-F238E27FC236}">
                <a16:creationId xmlns:a16="http://schemas.microsoft.com/office/drawing/2014/main" id="{D6BBEB31-6B41-E6BE-5632-BFD4B6D944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413" y="3681413"/>
            <a:ext cx="4571999" cy="1645621"/>
          </a:xfrm>
          <a:solidFill>
            <a:schemeClr val="tx2"/>
          </a:solidFill>
        </p:spPr>
        <p:txBody>
          <a:bodyPr lIns="360000" tIns="0" rIns="360000" anchor="ctr"/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4160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961">
          <p15:clr>
            <a:srgbClr val="FDE53C"/>
          </p15:clr>
        </p15:guide>
        <p15:guide id="5" pos="3279">
          <p15:clr>
            <a:srgbClr val="FDE53C"/>
          </p15:clr>
        </p15:guide>
        <p15:guide id="6" orient="horz" pos="2001">
          <p15:clr>
            <a:srgbClr val="FDE53C"/>
          </p15:clr>
        </p15:guide>
        <p15:guide id="7" orient="horz" pos="2319">
          <p15:clr>
            <a:srgbClr val="FDE53C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/half Light Grey with Callout Opt 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0E7431-58AB-F447-7F4A-843CC6697F4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5031" y="3698028"/>
            <a:ext cx="8775940" cy="2484369"/>
          </a:xfrm>
        </p:spPr>
        <p:txBody>
          <a:bodyPr numCol="2" spcCol="540000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23F26F-C3FE-A04C-A58C-4CF6A8B869D9}"/>
              </a:ext>
            </a:extLst>
          </p:cNvPr>
          <p:cNvSpPr/>
          <p:nvPr userDrawn="1"/>
        </p:nvSpPr>
        <p:spPr>
          <a:xfrm rot="16200000">
            <a:off x="3298649" y="-3049770"/>
            <a:ext cx="3308711" cy="9648828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29" y="594139"/>
            <a:ext cx="6583484" cy="6338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F7F786-23DB-D840-A4F1-05F0BB2F7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6524E-92F1-8643-938B-375C700A124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6264" y="1248258"/>
            <a:ext cx="8769350" cy="1929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!Callout 1">
            <a:extLst>
              <a:ext uri="{FF2B5EF4-FFF2-40B4-BE49-F238E27FC236}">
                <a16:creationId xmlns:a16="http://schemas.microsoft.com/office/drawing/2014/main" id="{69A033CA-B1F8-E1F0-FD11-7659A3802F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412" y="3688063"/>
            <a:ext cx="4572005" cy="1645621"/>
          </a:xfrm>
          <a:gradFill>
            <a:gsLst>
              <a:gs pos="22000">
                <a:srgbClr val="DDF0DD"/>
              </a:gs>
              <a:gs pos="97000">
                <a:srgbClr val="F0F9F0"/>
              </a:gs>
            </a:gsLst>
            <a:lin ang="13500000" scaled="1"/>
          </a:gradFill>
        </p:spPr>
        <p:txBody>
          <a:bodyPr lIns="432000" tIns="0" rIns="180000" anchor="ctr"/>
          <a:lstStyle>
            <a:lvl1pPr>
              <a:defRPr sz="105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0959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961">
          <p15:clr>
            <a:srgbClr val="FDE53C"/>
          </p15:clr>
        </p15:guide>
        <p15:guide id="5" pos="3279">
          <p15:clr>
            <a:srgbClr val="FDE53C"/>
          </p15:clr>
        </p15:guide>
        <p15:guide id="6" orient="horz" pos="2001">
          <p15:clr>
            <a:srgbClr val="FDE53C"/>
          </p15:clr>
        </p15:guide>
        <p15:guide id="7" orient="horz" pos="2319">
          <p15:clr>
            <a:srgbClr val="FDE53C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s Light Green with Callout Opt A">
    <p:bg>
      <p:bgPr>
        <a:gradFill>
          <a:gsLst>
            <a:gs pos="22000">
              <a:srgbClr val="DDF0DD"/>
            </a:gs>
            <a:gs pos="97000">
              <a:srgbClr val="F0F9F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23F26F-C3FE-A04C-A58C-4CF6A8B869D9}"/>
              </a:ext>
            </a:extLst>
          </p:cNvPr>
          <p:cNvSpPr/>
          <p:nvPr userDrawn="1"/>
        </p:nvSpPr>
        <p:spPr>
          <a:xfrm rot="16200000">
            <a:off x="3310304" y="260710"/>
            <a:ext cx="6597195" cy="6337029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29" y="594139"/>
            <a:ext cx="2516307" cy="6338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C823A-30B6-DE47-B8BB-145324FFDA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030" y="1227987"/>
            <a:ext cx="2516307" cy="50807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3EB319-A80F-D641-AAFC-81C8423B28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00475" y="908050"/>
            <a:ext cx="5545138" cy="5257800"/>
          </a:xfrm>
        </p:spPr>
        <p:txBody>
          <a:bodyPr numCol="2" spcCol="252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F7F786-23DB-D840-A4F1-05F0BB2F7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  <p:sp>
        <p:nvSpPr>
          <p:cNvPr id="4" name="!Callout 1">
            <a:extLst>
              <a:ext uri="{FF2B5EF4-FFF2-40B4-BE49-F238E27FC236}">
                <a16:creationId xmlns:a16="http://schemas.microsoft.com/office/drawing/2014/main" id="{B72F23A2-0D67-D6D8-7703-8A66AE408F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8583" y="4812188"/>
            <a:ext cx="2952755" cy="1353662"/>
          </a:xfrm>
          <a:solidFill>
            <a:schemeClr val="tx2"/>
          </a:solidFill>
        </p:spPr>
        <p:txBody>
          <a:bodyPr lIns="432000" tIns="0" rIns="180000" anchor="ctr"/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6962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1">
          <p15:clr>
            <a:srgbClr val="FDE53C"/>
          </p15:clr>
        </p15:guide>
        <p15:guide id="4" pos="2167">
          <p15:clr>
            <a:srgbClr val="FDE53C"/>
          </p15:clr>
        </p15:guide>
        <p15:guide id="6" pos="2394">
          <p15:clr>
            <a:srgbClr val="FDE53C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s Light Grey with Callout Opt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23F26F-C3FE-A04C-A58C-4CF6A8B869D9}"/>
              </a:ext>
            </a:extLst>
          </p:cNvPr>
          <p:cNvSpPr/>
          <p:nvPr userDrawn="1"/>
        </p:nvSpPr>
        <p:spPr>
          <a:xfrm rot="16200000">
            <a:off x="3310304" y="260710"/>
            <a:ext cx="6597195" cy="6337029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29" y="594139"/>
            <a:ext cx="2516307" cy="6338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C823A-30B6-DE47-B8BB-145324FFDA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030" y="1227987"/>
            <a:ext cx="2516307" cy="50807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3EB319-A80F-D641-AAFC-81C8423B28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00475" y="908050"/>
            <a:ext cx="5545138" cy="5257800"/>
          </a:xfrm>
        </p:spPr>
        <p:txBody>
          <a:bodyPr numCol="2" spcCol="252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F7F786-23DB-D840-A4F1-05F0BB2F7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  <p:sp>
        <p:nvSpPr>
          <p:cNvPr id="2" name="!Callout 1">
            <a:extLst>
              <a:ext uri="{FF2B5EF4-FFF2-40B4-BE49-F238E27FC236}">
                <a16:creationId xmlns:a16="http://schemas.microsoft.com/office/drawing/2014/main" id="{8C2439E6-4119-059E-C3A1-BA2E53A3F9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583" y="4812188"/>
            <a:ext cx="2952755" cy="1353662"/>
          </a:xfrm>
          <a:gradFill>
            <a:gsLst>
              <a:gs pos="22000">
                <a:srgbClr val="DDF0DD"/>
              </a:gs>
              <a:gs pos="97000">
                <a:srgbClr val="F0F9F0"/>
              </a:gs>
            </a:gsLst>
            <a:lin ang="13500000" scaled="1"/>
          </a:gradFill>
        </p:spPr>
        <p:txBody>
          <a:bodyPr lIns="432000" tIns="0" rIns="180000" anchor="ctr"/>
          <a:lstStyle>
            <a:lvl1pPr>
              <a:defRPr sz="105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23387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1">
          <p15:clr>
            <a:srgbClr val="FDE53C"/>
          </p15:clr>
        </p15:guide>
        <p15:guide id="4" pos="2167">
          <p15:clr>
            <a:srgbClr val="FDE53C"/>
          </p15:clr>
        </p15:guide>
        <p15:guide id="6" pos="2394">
          <p15:clr>
            <a:srgbClr val="FDE53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Opt B">
    <p:bg>
      <p:bgPr>
        <a:gradFill flip="none" rotWithShape="1">
          <a:gsLst>
            <a:gs pos="22000">
              <a:srgbClr val="DDF0DD"/>
            </a:gs>
            <a:gs pos="97000">
              <a:srgbClr val="F0F9F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1013595"/>
            <a:ext cx="4376736" cy="2415406"/>
          </a:xfrm>
        </p:spPr>
        <p:txBody>
          <a:bodyPr anchor="b"/>
          <a:lstStyle>
            <a:lvl1pPr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389" y="3429001"/>
            <a:ext cx="4392612" cy="1079499"/>
          </a:xfrm>
        </p:spPr>
        <p:txBody>
          <a:bodyPr tIns="251999"/>
          <a:lstStyle>
            <a:lvl1pPr marL="0" indent="0">
              <a:lnSpc>
                <a:spcPct val="110000"/>
              </a:lnSpc>
              <a:buNone/>
              <a:defRPr sz="1600" b="0" i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263" y="587350"/>
            <a:ext cx="4392612" cy="320701"/>
          </a:xfrm>
        </p:spPr>
        <p:txBody>
          <a:bodyPr lIns="0" tIns="0" rIns="0" bIns="0"/>
          <a:lstStyle>
            <a:lvl1pPr algn="l">
              <a:defRPr sz="1050" spc="300">
                <a:solidFill>
                  <a:schemeClr val="accent1"/>
                </a:solidFill>
              </a:defRPr>
            </a:lvl1pPr>
          </a:lstStyle>
          <a:p>
            <a:r>
              <a:rPr lang="en-GB"/>
              <a:t>October 2023</a:t>
            </a:r>
            <a:endParaRPr lang="en-GB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E5E597C-BB4C-1D49-AC42-BC7D55B7B477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6E9BC036-F69D-4547-96BD-07097BED55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6263" y="5356432"/>
            <a:ext cx="1518137" cy="4879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2D1DEA-8B4F-B646-AD3F-814C40456C8E}"/>
              </a:ext>
            </a:extLst>
          </p:cNvPr>
          <p:cNvSpPr txBox="1"/>
          <p:nvPr userDrawn="1"/>
        </p:nvSpPr>
        <p:spPr>
          <a:xfrm>
            <a:off x="576263" y="6026347"/>
            <a:ext cx="243808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0" dirty="0">
                <a:solidFill>
                  <a:schemeClr val="tx2"/>
                </a:solidFill>
                <a:latin typeface="+mj-lt"/>
              </a:rPr>
              <a:t>Trusted Insight on Government Contracts and Spend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0A9295-E6A0-7343-8C05-E57B7266B19E}"/>
              </a:ext>
            </a:extLst>
          </p:cNvPr>
          <p:cNvCxnSpPr>
            <a:cxnSpLocks/>
          </p:cNvCxnSpPr>
          <p:nvPr userDrawn="1"/>
        </p:nvCxnSpPr>
        <p:spPr>
          <a:xfrm>
            <a:off x="560388" y="988519"/>
            <a:ext cx="35841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F8FA66-7E3A-D94D-B104-28D3D6EC0816}"/>
              </a:ext>
            </a:extLst>
          </p:cNvPr>
          <p:cNvGrpSpPr/>
          <p:nvPr userDrawn="1"/>
        </p:nvGrpSpPr>
        <p:grpSpPr>
          <a:xfrm>
            <a:off x="4307364" y="4160299"/>
            <a:ext cx="1291271" cy="1903048"/>
            <a:chOff x="2500550" y="918559"/>
            <a:chExt cx="1069498" cy="1576206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51B7D53F-EA3B-CD49-B1D8-F9AEECE8CB36}"/>
                </a:ext>
              </a:extLst>
            </p:cNvPr>
            <p:cNvSpPr/>
            <p:nvPr/>
          </p:nvSpPr>
          <p:spPr>
            <a:xfrm rot="5400000">
              <a:off x="2381186" y="1305906"/>
              <a:ext cx="1308223" cy="1069496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9000">
                  <a:srgbClr val="C8EED3"/>
                </a:gs>
                <a:gs pos="0">
                  <a:srgbClr val="A0CEB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634A250A-6C5C-C146-AB15-2BA21C5C3E36}"/>
                </a:ext>
              </a:extLst>
            </p:cNvPr>
            <p:cNvSpPr/>
            <p:nvPr/>
          </p:nvSpPr>
          <p:spPr>
            <a:xfrm>
              <a:off x="2500551" y="918559"/>
              <a:ext cx="1069497" cy="538875"/>
            </a:xfrm>
            <a:prstGeom prst="diamond">
              <a:avLst/>
            </a:prstGeom>
            <a:solidFill>
              <a:srgbClr val="C8E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B87A7E-D49B-8B48-AB05-AE0F3B87F423}"/>
              </a:ext>
            </a:extLst>
          </p:cNvPr>
          <p:cNvGrpSpPr/>
          <p:nvPr userDrawn="1"/>
        </p:nvGrpSpPr>
        <p:grpSpPr>
          <a:xfrm>
            <a:off x="4653110" y="416645"/>
            <a:ext cx="1291272" cy="2805483"/>
            <a:chOff x="2500550" y="918559"/>
            <a:chExt cx="1069498" cy="2323648"/>
          </a:xfrm>
        </p:grpSpPr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84470928-2071-B54D-AAC5-8D449F7F8955}"/>
                </a:ext>
              </a:extLst>
            </p:cNvPr>
            <p:cNvSpPr/>
            <p:nvPr/>
          </p:nvSpPr>
          <p:spPr>
            <a:xfrm rot="5400000">
              <a:off x="2007465" y="1679627"/>
              <a:ext cx="2055665" cy="1069496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9000">
                  <a:srgbClr val="A7DEC6">
                    <a:alpha val="50000"/>
                  </a:srgbClr>
                </a:gs>
                <a:gs pos="0">
                  <a:srgbClr val="88AEAB">
                    <a:alpha val="7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DB997F10-8B5C-1244-945C-963D5C7496D6}"/>
                </a:ext>
              </a:extLst>
            </p:cNvPr>
            <p:cNvSpPr/>
            <p:nvPr/>
          </p:nvSpPr>
          <p:spPr>
            <a:xfrm>
              <a:off x="2500551" y="918559"/>
              <a:ext cx="1069497" cy="538875"/>
            </a:xfrm>
            <a:prstGeom prst="diamond">
              <a:avLst/>
            </a:prstGeom>
            <a:solidFill>
              <a:srgbClr val="BDE8D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5E28E7-C190-DD45-8F82-AEBE50C53B9F}"/>
              </a:ext>
            </a:extLst>
          </p:cNvPr>
          <p:cNvGrpSpPr/>
          <p:nvPr userDrawn="1"/>
        </p:nvGrpSpPr>
        <p:grpSpPr>
          <a:xfrm>
            <a:off x="7118592" y="656309"/>
            <a:ext cx="2211145" cy="2635964"/>
            <a:chOff x="2503407" y="917228"/>
            <a:chExt cx="1069497" cy="1274975"/>
          </a:xfrm>
        </p:grpSpPr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996E1498-6835-7A47-B1BD-E47A2048B995}"/>
                </a:ext>
              </a:extLst>
            </p:cNvPr>
            <p:cNvSpPr/>
            <p:nvPr/>
          </p:nvSpPr>
          <p:spPr>
            <a:xfrm rot="5400000">
              <a:off x="2536041" y="1155340"/>
              <a:ext cx="1004230" cy="1069496"/>
            </a:xfrm>
            <a:prstGeom prst="chevron">
              <a:avLst>
                <a:gd name="adj" fmla="val 26711"/>
              </a:avLst>
            </a:prstGeom>
            <a:gradFill flip="none" rotWithShape="1">
              <a:gsLst>
                <a:gs pos="0">
                  <a:srgbClr val="C5EECE">
                    <a:alpha val="79000"/>
                  </a:srgbClr>
                </a:gs>
                <a:gs pos="100000">
                  <a:srgbClr val="9DC9AB">
                    <a:alpha val="52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6701F6F9-E1E0-534B-837D-28A8EA440C37}"/>
                </a:ext>
              </a:extLst>
            </p:cNvPr>
            <p:cNvSpPr/>
            <p:nvPr/>
          </p:nvSpPr>
          <p:spPr>
            <a:xfrm>
              <a:off x="2503407" y="917228"/>
              <a:ext cx="1069497" cy="538874"/>
            </a:xfrm>
            <a:prstGeom prst="diamond">
              <a:avLst/>
            </a:prstGeom>
            <a:solidFill>
              <a:srgbClr val="BBE1C1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BB96172-95C0-3540-8ED1-1E4CC7796ECF}"/>
              </a:ext>
            </a:extLst>
          </p:cNvPr>
          <p:cNvGrpSpPr/>
          <p:nvPr userDrawn="1"/>
        </p:nvGrpSpPr>
        <p:grpSpPr>
          <a:xfrm>
            <a:off x="8110640" y="5541558"/>
            <a:ext cx="822294" cy="836161"/>
            <a:chOff x="2500547" y="495491"/>
            <a:chExt cx="1069501" cy="1087539"/>
          </a:xfrm>
        </p:grpSpPr>
        <p:sp>
          <p:nvSpPr>
            <p:cNvPr id="27" name="Chevron 26">
              <a:extLst>
                <a:ext uri="{FF2B5EF4-FFF2-40B4-BE49-F238E27FC236}">
                  <a16:creationId xmlns:a16="http://schemas.microsoft.com/office/drawing/2014/main" id="{0E793135-F074-E249-9549-DF5C122B0ACE}"/>
                </a:ext>
              </a:extLst>
            </p:cNvPr>
            <p:cNvSpPr/>
            <p:nvPr/>
          </p:nvSpPr>
          <p:spPr>
            <a:xfrm rot="5400000">
              <a:off x="2618283" y="631271"/>
              <a:ext cx="834023" cy="1069495"/>
            </a:xfrm>
            <a:prstGeom prst="chevron">
              <a:avLst>
                <a:gd name="adj" fmla="val 32398"/>
              </a:avLst>
            </a:prstGeom>
            <a:gradFill flip="none" rotWithShape="1">
              <a:gsLst>
                <a:gs pos="98000">
                  <a:srgbClr val="C1EECC"/>
                </a:gs>
                <a:gs pos="0">
                  <a:srgbClr val="BEE5C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28" name="Diamond 27">
              <a:extLst>
                <a:ext uri="{FF2B5EF4-FFF2-40B4-BE49-F238E27FC236}">
                  <a16:creationId xmlns:a16="http://schemas.microsoft.com/office/drawing/2014/main" id="{0936689F-9A36-7649-834A-5F86074D2FF8}"/>
                </a:ext>
              </a:extLst>
            </p:cNvPr>
            <p:cNvSpPr/>
            <p:nvPr/>
          </p:nvSpPr>
          <p:spPr>
            <a:xfrm>
              <a:off x="2500551" y="495491"/>
              <a:ext cx="1069497" cy="538875"/>
            </a:xfrm>
            <a:prstGeom prst="diamond">
              <a:avLst/>
            </a:prstGeom>
            <a:solidFill>
              <a:srgbClr val="C8EF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FC6A907-670E-CE4D-AE17-8B8A322CACE0}"/>
              </a:ext>
            </a:extLst>
          </p:cNvPr>
          <p:cNvGrpSpPr/>
          <p:nvPr userDrawn="1"/>
        </p:nvGrpSpPr>
        <p:grpSpPr>
          <a:xfrm>
            <a:off x="8110629" y="3370224"/>
            <a:ext cx="1004522" cy="1580555"/>
            <a:chOff x="2500549" y="918559"/>
            <a:chExt cx="1069499" cy="1682794"/>
          </a:xfrm>
        </p:grpSpPr>
        <p:sp>
          <p:nvSpPr>
            <p:cNvPr id="30" name="Chevron 29">
              <a:extLst>
                <a:ext uri="{FF2B5EF4-FFF2-40B4-BE49-F238E27FC236}">
                  <a16:creationId xmlns:a16="http://schemas.microsoft.com/office/drawing/2014/main" id="{FC36659D-2620-2F47-8140-00A625C90C7F}"/>
                </a:ext>
              </a:extLst>
            </p:cNvPr>
            <p:cNvSpPr/>
            <p:nvPr/>
          </p:nvSpPr>
          <p:spPr>
            <a:xfrm rot="5400000">
              <a:off x="2327892" y="1359200"/>
              <a:ext cx="1414810" cy="1069495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9000">
                  <a:srgbClr val="D0E3D9"/>
                </a:gs>
                <a:gs pos="0">
                  <a:srgbClr val="C4D2C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31" name="Diamond 30">
              <a:extLst>
                <a:ext uri="{FF2B5EF4-FFF2-40B4-BE49-F238E27FC236}">
                  <a16:creationId xmlns:a16="http://schemas.microsoft.com/office/drawing/2014/main" id="{2E624305-432E-6641-B240-DA81C45D9A8A}"/>
                </a:ext>
              </a:extLst>
            </p:cNvPr>
            <p:cNvSpPr/>
            <p:nvPr/>
          </p:nvSpPr>
          <p:spPr>
            <a:xfrm>
              <a:off x="2500551" y="918559"/>
              <a:ext cx="1069497" cy="538875"/>
            </a:xfrm>
            <a:prstGeom prst="diamond">
              <a:avLst/>
            </a:prstGeom>
            <a:solidFill>
              <a:srgbClr val="D0E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3989103-2132-9444-898E-C980AC9B31C1}"/>
              </a:ext>
            </a:extLst>
          </p:cNvPr>
          <p:cNvGrpSpPr/>
          <p:nvPr userDrawn="1"/>
        </p:nvGrpSpPr>
        <p:grpSpPr>
          <a:xfrm>
            <a:off x="5046039" y="923616"/>
            <a:ext cx="3564000" cy="5276081"/>
            <a:chOff x="2423143" y="604448"/>
            <a:chExt cx="1069499" cy="1576207"/>
          </a:xfrm>
        </p:grpSpPr>
        <p:sp>
          <p:nvSpPr>
            <p:cNvPr id="39" name="Chevron 38">
              <a:extLst>
                <a:ext uri="{FF2B5EF4-FFF2-40B4-BE49-F238E27FC236}">
                  <a16:creationId xmlns:a16="http://schemas.microsoft.com/office/drawing/2014/main" id="{39C04098-B5D6-4B4E-B369-A28264E10B0F}"/>
                </a:ext>
              </a:extLst>
            </p:cNvPr>
            <p:cNvSpPr/>
            <p:nvPr/>
          </p:nvSpPr>
          <p:spPr>
            <a:xfrm rot="5400000">
              <a:off x="2303779" y="991796"/>
              <a:ext cx="1308223" cy="1069496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8000">
                  <a:srgbClr val="C8EED3">
                    <a:alpha val="76000"/>
                  </a:srgbClr>
                </a:gs>
                <a:gs pos="0">
                  <a:schemeClr val="accent5">
                    <a:lumMod val="75000"/>
                    <a:alpha val="57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8B502BDC-36D5-E04E-8B06-1B00BBA8F2E9}"/>
                </a:ext>
              </a:extLst>
            </p:cNvPr>
            <p:cNvSpPr/>
            <p:nvPr/>
          </p:nvSpPr>
          <p:spPr>
            <a:xfrm>
              <a:off x="2423145" y="604448"/>
              <a:ext cx="1069497" cy="538875"/>
            </a:xfrm>
            <a:prstGeom prst="diamond">
              <a:avLst/>
            </a:prstGeom>
            <a:solidFill>
              <a:srgbClr val="C8EFD3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55" name="Picture Placeholder">
            <a:extLst>
              <a:ext uri="{FF2B5EF4-FFF2-40B4-BE49-F238E27FC236}">
                <a16:creationId xmlns:a16="http://schemas.microsoft.com/office/drawing/2014/main" id="{95AB13B2-862B-3D4D-9531-444B7E8F9D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46028" y="923616"/>
            <a:ext cx="3566160" cy="5276082"/>
          </a:xfrm>
          <a:custGeom>
            <a:avLst/>
            <a:gdLst>
              <a:gd name="connsiteX0" fmla="*/ 1782011 w 3566160"/>
              <a:gd name="connsiteY0" fmla="*/ 0 h 5276082"/>
              <a:gd name="connsiteX1" fmla="*/ 3551482 w 3566160"/>
              <a:gd name="connsiteY1" fmla="*/ 895658 h 5276082"/>
              <a:gd name="connsiteX2" fmla="*/ 3566160 w 3566160"/>
              <a:gd name="connsiteY2" fmla="*/ 895658 h 5276082"/>
              <a:gd name="connsiteX3" fmla="*/ 3566160 w 3566160"/>
              <a:gd name="connsiteY3" fmla="*/ 4367521 h 5276082"/>
              <a:gd name="connsiteX4" fmla="*/ 3551036 w 3566160"/>
              <a:gd name="connsiteY4" fmla="*/ 4367521 h 5276082"/>
              <a:gd name="connsiteX5" fmla="*/ 3564000 w 3566160"/>
              <a:gd name="connsiteY5" fmla="*/ 4374083 h 5276082"/>
              <a:gd name="connsiteX6" fmla="*/ 1782000 w 3566160"/>
              <a:gd name="connsiteY6" fmla="*/ 5276082 h 5276082"/>
              <a:gd name="connsiteX7" fmla="*/ 0 w 3566160"/>
              <a:gd name="connsiteY7" fmla="*/ 4374083 h 5276082"/>
              <a:gd name="connsiteX8" fmla="*/ 12964 w 3566160"/>
              <a:gd name="connsiteY8" fmla="*/ 4367521 h 5276082"/>
              <a:gd name="connsiteX9" fmla="*/ 635 w 3566160"/>
              <a:gd name="connsiteY9" fmla="*/ 4367521 h 5276082"/>
              <a:gd name="connsiteX10" fmla="*/ 635 w 3566160"/>
              <a:gd name="connsiteY10" fmla="*/ 902316 h 5276082"/>
              <a:gd name="connsiteX11" fmla="*/ 11 w 3566160"/>
              <a:gd name="connsiteY11" fmla="*/ 902000 h 5276082"/>
              <a:gd name="connsiteX12" fmla="*/ 635 w 3566160"/>
              <a:gd name="connsiteY12" fmla="*/ 901684 h 5276082"/>
              <a:gd name="connsiteX13" fmla="*/ 635 w 3566160"/>
              <a:gd name="connsiteY13" fmla="*/ 895658 h 5276082"/>
              <a:gd name="connsiteX14" fmla="*/ 12541 w 3566160"/>
              <a:gd name="connsiteY14" fmla="*/ 895658 h 527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5276082">
                <a:moveTo>
                  <a:pt x="1782011" y="0"/>
                </a:moveTo>
                <a:lnTo>
                  <a:pt x="3551482" y="895658"/>
                </a:lnTo>
                <a:lnTo>
                  <a:pt x="3566160" y="895658"/>
                </a:lnTo>
                <a:lnTo>
                  <a:pt x="3566160" y="4367521"/>
                </a:lnTo>
                <a:lnTo>
                  <a:pt x="3551036" y="4367521"/>
                </a:lnTo>
                <a:lnTo>
                  <a:pt x="3564000" y="4374083"/>
                </a:lnTo>
                <a:lnTo>
                  <a:pt x="1782000" y="5276082"/>
                </a:lnTo>
                <a:lnTo>
                  <a:pt x="0" y="4374083"/>
                </a:lnTo>
                <a:lnTo>
                  <a:pt x="12964" y="4367521"/>
                </a:lnTo>
                <a:lnTo>
                  <a:pt x="635" y="4367521"/>
                </a:lnTo>
                <a:lnTo>
                  <a:pt x="635" y="902316"/>
                </a:lnTo>
                <a:lnTo>
                  <a:pt x="11" y="902000"/>
                </a:lnTo>
                <a:lnTo>
                  <a:pt x="635" y="901684"/>
                </a:lnTo>
                <a:lnTo>
                  <a:pt x="635" y="895658"/>
                </a:lnTo>
                <a:lnTo>
                  <a:pt x="12541" y="89565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anchor="ctr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THEN RIGHT CLICK &gt; SEND TO BACK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3D15CAD-48FF-BC44-916A-06462122D3AE}"/>
              </a:ext>
            </a:extLst>
          </p:cNvPr>
          <p:cNvSpPr txBox="1"/>
          <p:nvPr userDrawn="1"/>
        </p:nvSpPr>
        <p:spPr>
          <a:xfrm>
            <a:off x="9967684" y="2527352"/>
            <a:ext cx="18740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>
                <a:solidFill>
                  <a:schemeClr val="accent5"/>
                </a:solidFill>
              </a:rPr>
              <a:t>INSTRUCTIONS TO INSERT IMAGE WITH OVERLAY: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solidFill>
                  <a:schemeClr val="accent5"/>
                </a:solidFill>
              </a:rPr>
              <a:t>Insert image into picture placeholder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solidFill>
                  <a:schemeClr val="accent5"/>
                </a:solidFill>
              </a:rPr>
              <a:t>Right click the image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solidFill>
                  <a:schemeClr val="accent5"/>
                </a:solidFill>
              </a:rPr>
              <a:t>Choose ‘Send to Back’</a:t>
            </a:r>
          </a:p>
          <a:p>
            <a:pPr marL="228600" indent="-228600" algn="l">
              <a:buFont typeface="+mj-lt"/>
              <a:buAutoNum type="arabicPeriod"/>
            </a:pPr>
            <a:endParaRPr lang="en-US" sz="1000" dirty="0">
              <a:solidFill>
                <a:schemeClr val="accent5"/>
              </a:solidFill>
            </a:endParaRPr>
          </a:p>
          <a:p>
            <a:pPr marL="228600" indent="-228600" algn="l">
              <a:buFont typeface="+mj-lt"/>
              <a:buAutoNum type="arabicPeriod"/>
            </a:pPr>
            <a:endParaRPr lang="en-US" sz="1000" dirty="0">
              <a:solidFill>
                <a:schemeClr val="accent5"/>
              </a:solidFill>
            </a:endParaRPr>
          </a:p>
          <a:p>
            <a:pPr marL="228600" indent="-228600" algn="l">
              <a:buFont typeface="+mj-lt"/>
              <a:buAutoNum type="arabicPeriod"/>
            </a:pPr>
            <a:endParaRPr lang="en-US" sz="1000" dirty="0">
              <a:solidFill>
                <a:schemeClr val="accent5"/>
              </a:solidFill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solidFill>
                  <a:schemeClr val="accent5"/>
                </a:solidFill>
              </a:rPr>
              <a:t>Overlay should appear from behind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7095E67-3521-2C40-A67B-9A75FA16E453}"/>
              </a:ext>
            </a:extLst>
          </p:cNvPr>
          <p:cNvSpPr txBox="1"/>
          <p:nvPr userDrawn="1"/>
        </p:nvSpPr>
        <p:spPr>
          <a:xfrm>
            <a:off x="9967684" y="563298"/>
            <a:ext cx="1850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rgbClr val="00B0F0"/>
                </a:solidFill>
              </a:rPr>
              <a:t>Keep your content inside the blues margins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E1063C2-8FB0-7244-AADE-81F01A1CA690}"/>
              </a:ext>
            </a:extLst>
          </p:cNvPr>
          <p:cNvSpPr txBox="1"/>
          <p:nvPr userDrawn="1"/>
        </p:nvSpPr>
        <p:spPr>
          <a:xfrm>
            <a:off x="9967684" y="5765740"/>
            <a:ext cx="2095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Keep extra graphics inside the white border / grey margins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39926F74-4D17-DA49-BE2A-418D64888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9" r="4561" b="36807"/>
          <a:stretch/>
        </p:blipFill>
        <p:spPr>
          <a:xfrm>
            <a:off x="10075678" y="3581376"/>
            <a:ext cx="1551464" cy="2639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5305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s Light Green with Callout Opt C">
    <p:bg>
      <p:bgPr>
        <a:gradFill>
          <a:gsLst>
            <a:gs pos="22000">
              <a:srgbClr val="DDF0DD"/>
            </a:gs>
            <a:gs pos="97000">
              <a:srgbClr val="F0F9F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23F26F-C3FE-A04C-A58C-4CF6A8B869D9}"/>
              </a:ext>
            </a:extLst>
          </p:cNvPr>
          <p:cNvSpPr/>
          <p:nvPr userDrawn="1"/>
        </p:nvSpPr>
        <p:spPr>
          <a:xfrm rot="16200000" flipV="1">
            <a:off x="-1514110" y="1773324"/>
            <a:ext cx="6597195" cy="3311796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29" y="594139"/>
            <a:ext cx="2516307" cy="6338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C823A-30B6-DE47-B8BB-145324FFDA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030" y="1227988"/>
            <a:ext cx="2516307" cy="49378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3EB319-A80F-D641-AAFC-81C8423B28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00475" y="908050"/>
            <a:ext cx="5545138" cy="5257800"/>
          </a:xfrm>
        </p:spPr>
        <p:txBody>
          <a:bodyPr numCol="2" spcCol="252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F7F786-23DB-D840-A4F1-05F0BB2F7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  <p:sp>
        <p:nvSpPr>
          <p:cNvPr id="2" name="!Callout 1">
            <a:extLst>
              <a:ext uri="{FF2B5EF4-FFF2-40B4-BE49-F238E27FC236}">
                <a16:creationId xmlns:a16="http://schemas.microsoft.com/office/drawing/2014/main" id="{2CD0A5A1-E4B9-1ECA-1E26-03EA8EB4E1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9813" y="4812188"/>
            <a:ext cx="3027600" cy="1353662"/>
          </a:xfrm>
          <a:solidFill>
            <a:schemeClr val="tx2"/>
          </a:solidFill>
        </p:spPr>
        <p:txBody>
          <a:bodyPr lIns="432000" tIns="0" rIns="180000" anchor="ctr"/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4716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1">
          <p15:clr>
            <a:srgbClr val="FDE53C"/>
          </p15:clr>
        </p15:guide>
        <p15:guide id="4" pos="2167">
          <p15:clr>
            <a:srgbClr val="FDE53C"/>
          </p15:clr>
        </p15:guide>
        <p15:guide id="6" pos="2394">
          <p15:clr>
            <a:srgbClr val="FDE53C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s Light Grey with Callout Opt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23F26F-C3FE-A04C-A58C-4CF6A8B869D9}"/>
              </a:ext>
            </a:extLst>
          </p:cNvPr>
          <p:cNvSpPr/>
          <p:nvPr userDrawn="1"/>
        </p:nvSpPr>
        <p:spPr>
          <a:xfrm rot="16200000" flipV="1">
            <a:off x="-1514110" y="1773324"/>
            <a:ext cx="6597195" cy="3311796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29" y="594139"/>
            <a:ext cx="2516307" cy="6338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C823A-30B6-DE47-B8BB-145324FFDA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030" y="1227988"/>
            <a:ext cx="2516307" cy="49378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3EB319-A80F-D641-AAFC-81C8423B28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00475" y="908050"/>
            <a:ext cx="5545138" cy="5257800"/>
          </a:xfrm>
        </p:spPr>
        <p:txBody>
          <a:bodyPr numCol="2" spcCol="252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F7F786-23DB-D840-A4F1-05F0BB2F7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  <p:sp>
        <p:nvSpPr>
          <p:cNvPr id="2" name="!Callout 1">
            <a:extLst>
              <a:ext uri="{FF2B5EF4-FFF2-40B4-BE49-F238E27FC236}">
                <a16:creationId xmlns:a16="http://schemas.microsoft.com/office/drawing/2014/main" id="{E422AA9C-E79F-D697-7787-725C4F5A70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50547" y="4812188"/>
            <a:ext cx="3026865" cy="1353662"/>
          </a:xfrm>
          <a:gradFill>
            <a:gsLst>
              <a:gs pos="22000">
                <a:srgbClr val="DDF0DD"/>
              </a:gs>
              <a:gs pos="97000">
                <a:srgbClr val="F0F9F0"/>
              </a:gs>
            </a:gsLst>
            <a:lin ang="13500000" scaled="1"/>
          </a:gradFill>
        </p:spPr>
        <p:txBody>
          <a:bodyPr lIns="432000" tIns="0" rIns="180000" anchor="ctr"/>
          <a:lstStyle>
            <a:lvl1pPr>
              <a:defRPr sz="105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89260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1">
          <p15:clr>
            <a:srgbClr val="FDE53C"/>
          </p15:clr>
        </p15:guide>
        <p15:guide id="4" pos="2167">
          <p15:clr>
            <a:srgbClr val="FDE53C"/>
          </p15:clr>
        </p15:guide>
        <p15:guide id="6" pos="2394">
          <p15:clr>
            <a:srgbClr val="FDE53C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s Layout - Light Green with Callout Opt E">
    <p:bg>
      <p:bgPr>
        <a:gradFill flip="none" rotWithShape="1">
          <a:gsLst>
            <a:gs pos="22000">
              <a:srgbClr val="DDF0DD"/>
            </a:gs>
            <a:gs pos="97000">
              <a:srgbClr val="F0F9F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55D9B8-F4F0-634A-F626-F7C9F39C56A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5031" y="912316"/>
            <a:ext cx="8775940" cy="1447454"/>
          </a:xfrm>
        </p:spPr>
        <p:txBody>
          <a:bodyPr numCol="2" spcCol="540000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23F26F-C3FE-A04C-A58C-4CF6A8B869D9}"/>
              </a:ext>
            </a:extLst>
          </p:cNvPr>
          <p:cNvSpPr/>
          <p:nvPr userDrawn="1"/>
        </p:nvSpPr>
        <p:spPr>
          <a:xfrm rot="16200000">
            <a:off x="2871791" y="-177803"/>
            <a:ext cx="4162423" cy="9648828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94139"/>
            <a:ext cx="4135558" cy="6338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F7F786-23DB-D840-A4F1-05F0BB2F7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6524E-92F1-8643-938B-375C700A124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6264" y="2815199"/>
            <a:ext cx="8769350" cy="334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!Callout 1">
            <a:extLst>
              <a:ext uri="{FF2B5EF4-FFF2-40B4-BE49-F238E27FC236}">
                <a16:creationId xmlns:a16="http://schemas.microsoft.com/office/drawing/2014/main" id="{8D72EBC2-30CD-CCDD-F49F-CD3B8F935F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412" y="908051"/>
            <a:ext cx="4572005" cy="1441449"/>
          </a:xfrm>
          <a:solidFill>
            <a:schemeClr val="tx2"/>
          </a:solidFill>
        </p:spPr>
        <p:txBody>
          <a:bodyPr lIns="360000" tIns="0" rIns="360000" anchor="ctr"/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00870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961">
          <p15:clr>
            <a:srgbClr val="FDE53C"/>
          </p15:clr>
        </p15:guide>
        <p15:guide id="5" pos="3279">
          <p15:clr>
            <a:srgbClr val="FDE53C"/>
          </p15:clr>
        </p15:guide>
        <p15:guide id="6" orient="horz" pos="1774">
          <p15:clr>
            <a:srgbClr val="FDE53C"/>
          </p15:clr>
        </p15:guide>
        <p15:guide id="7" orient="horz" pos="1616">
          <p15:clr>
            <a:srgbClr val="FDE53C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s Layout - Light Grey Opt 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23F26F-C3FE-A04C-A58C-4CF6A8B869D9}"/>
              </a:ext>
            </a:extLst>
          </p:cNvPr>
          <p:cNvSpPr/>
          <p:nvPr userDrawn="1"/>
        </p:nvSpPr>
        <p:spPr>
          <a:xfrm rot="16200000">
            <a:off x="2871791" y="-177803"/>
            <a:ext cx="4162423" cy="9648828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94139"/>
            <a:ext cx="4135558" cy="6338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C823A-30B6-DE47-B8BB-145324FFDA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031" y="908051"/>
            <a:ext cx="4135558" cy="1441450"/>
          </a:xfrm>
        </p:spPr>
        <p:txBody>
          <a:bodyPr/>
          <a:lstStyle>
            <a:lvl2pPr marL="0">
              <a:spcBef>
                <a:spcPts val="400"/>
              </a:spcBef>
              <a:spcAft>
                <a:spcPts val="400"/>
              </a:spcAft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3EB319-A80F-D641-AAFC-81C8423B28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05413" y="908051"/>
            <a:ext cx="4140200" cy="1441450"/>
          </a:xfrm>
        </p:spPr>
        <p:txBody>
          <a:bodyPr/>
          <a:lstStyle>
            <a:lvl2pPr marL="0">
              <a:spcBef>
                <a:spcPts val="400"/>
              </a:spcBef>
              <a:spcAft>
                <a:spcPts val="400"/>
              </a:spcAft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F7F786-23DB-D840-A4F1-05F0BB2F7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6524E-92F1-8643-938B-375C700A124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6264" y="2815200"/>
            <a:ext cx="8769350" cy="334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84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961" userDrawn="1">
          <p15:clr>
            <a:srgbClr val="FDE53C"/>
          </p15:clr>
        </p15:guide>
        <p15:guide id="5" pos="3279" userDrawn="1">
          <p15:clr>
            <a:srgbClr val="FDE53C"/>
          </p15:clr>
        </p15:guide>
        <p15:guide id="6" orient="horz" pos="1774" userDrawn="1">
          <p15:clr>
            <a:srgbClr val="FDE53C"/>
          </p15:clr>
        </p15:guide>
        <p15:guide id="7" orient="horz" pos="1616" userDrawn="1">
          <p15:clr>
            <a:srgbClr val="FDE53C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s Layout - Light Grey with Callout Opt 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615543-3369-6285-11CB-851DC4BD9B2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5031" y="912316"/>
            <a:ext cx="8775940" cy="1447454"/>
          </a:xfrm>
        </p:spPr>
        <p:txBody>
          <a:bodyPr numCol="2" spcCol="540000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23F26F-C3FE-A04C-A58C-4CF6A8B869D9}"/>
              </a:ext>
            </a:extLst>
          </p:cNvPr>
          <p:cNvSpPr/>
          <p:nvPr userDrawn="1"/>
        </p:nvSpPr>
        <p:spPr>
          <a:xfrm rot="16200000">
            <a:off x="2871791" y="-177803"/>
            <a:ext cx="4162423" cy="9648828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94139"/>
            <a:ext cx="4135558" cy="6338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F7F786-23DB-D840-A4F1-05F0BB2F7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6524E-92F1-8643-938B-375C700A124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6264" y="2815200"/>
            <a:ext cx="8769350" cy="334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!Callout 1">
            <a:extLst>
              <a:ext uri="{FF2B5EF4-FFF2-40B4-BE49-F238E27FC236}">
                <a16:creationId xmlns:a16="http://schemas.microsoft.com/office/drawing/2014/main" id="{8BA79BB3-0636-452A-AA85-DDDF7E6876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412" y="908052"/>
            <a:ext cx="4572005" cy="1441449"/>
          </a:xfrm>
          <a:gradFill>
            <a:gsLst>
              <a:gs pos="22000">
                <a:srgbClr val="DDF0DD"/>
              </a:gs>
              <a:gs pos="97000">
                <a:srgbClr val="F0F9F0"/>
              </a:gs>
            </a:gsLst>
            <a:lin ang="13500000" scaled="1"/>
          </a:gradFill>
        </p:spPr>
        <p:txBody>
          <a:bodyPr lIns="360000" tIns="0" rIns="360000" anchor="ctr"/>
          <a:lstStyle>
            <a:lvl1pPr>
              <a:defRPr sz="105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6746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961">
          <p15:clr>
            <a:srgbClr val="FDE53C"/>
          </p15:clr>
        </p15:guide>
        <p15:guide id="5" pos="3279">
          <p15:clr>
            <a:srgbClr val="FDE53C"/>
          </p15:clr>
        </p15:guide>
        <p15:guide id="6" orient="horz" pos="1774">
          <p15:clr>
            <a:srgbClr val="FDE53C"/>
          </p15:clr>
        </p15:guide>
        <p15:guide id="7" orient="horz" pos="1616">
          <p15:clr>
            <a:srgbClr val="FDE53C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s Layout - Light Green with Callout Opt G">
    <p:bg>
      <p:bgPr>
        <a:gradFill>
          <a:gsLst>
            <a:gs pos="22000">
              <a:srgbClr val="DDF0DD"/>
            </a:gs>
            <a:gs pos="97000">
              <a:srgbClr val="F0F9F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5EA122-CC0F-E623-A986-171A539BBB0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5031" y="4778806"/>
            <a:ext cx="8775940" cy="1447454"/>
          </a:xfrm>
        </p:spPr>
        <p:txBody>
          <a:bodyPr tIns="0" numCol="2" spcCol="540000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23F26F-C3FE-A04C-A58C-4CF6A8B869D9}"/>
              </a:ext>
            </a:extLst>
          </p:cNvPr>
          <p:cNvSpPr/>
          <p:nvPr userDrawn="1"/>
        </p:nvSpPr>
        <p:spPr>
          <a:xfrm rot="16200000">
            <a:off x="2761529" y="-2507389"/>
            <a:ext cx="4382949" cy="9648828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94139"/>
            <a:ext cx="4135558" cy="6338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3EB319-A80F-D641-AAFC-81C8423B28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05413" y="4780800"/>
            <a:ext cx="4140200" cy="1383293"/>
          </a:xfrm>
        </p:spPr>
        <p:txBody>
          <a:bodyPr tIns="0"/>
          <a:lstStyle>
            <a:lvl2pPr marL="0">
              <a:spcBef>
                <a:spcPts val="400"/>
              </a:spcBef>
              <a:spcAft>
                <a:spcPts val="400"/>
              </a:spcAft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F7F786-23DB-D840-A4F1-05F0BB2F7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6524E-92F1-8643-938B-375C700A124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6264" y="1233488"/>
            <a:ext cx="8769350" cy="3024187"/>
          </a:xfrm>
        </p:spPr>
        <p:txBody>
          <a:bodyPr t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!Callout 1">
            <a:extLst>
              <a:ext uri="{FF2B5EF4-FFF2-40B4-BE49-F238E27FC236}">
                <a16:creationId xmlns:a16="http://schemas.microsoft.com/office/drawing/2014/main" id="{BBECA13A-249D-B883-4F34-1849E90C15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412" y="4780800"/>
            <a:ext cx="4572005" cy="1441449"/>
          </a:xfrm>
          <a:solidFill>
            <a:schemeClr val="tx2"/>
          </a:solidFill>
        </p:spPr>
        <p:txBody>
          <a:bodyPr lIns="360000" tIns="0" rIns="360000" anchor="ctr"/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4318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961">
          <p15:clr>
            <a:srgbClr val="FDE53C"/>
          </p15:clr>
        </p15:guide>
        <p15:guide id="5" pos="3279">
          <p15:clr>
            <a:srgbClr val="FDE53C"/>
          </p15:clr>
        </p15:guide>
        <p15:guide id="6" orient="horz" pos="2999">
          <p15:clr>
            <a:srgbClr val="FDE53C"/>
          </p15:clr>
        </p15:guide>
        <p15:guide id="7" orient="horz" pos="2682">
          <p15:clr>
            <a:srgbClr val="FDE53C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s Layout - Light Grey with Callout Opt 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3EE8B4-D654-745A-7A81-C6E8E4076D7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5031" y="4778806"/>
            <a:ext cx="8775940" cy="1447454"/>
          </a:xfrm>
        </p:spPr>
        <p:txBody>
          <a:bodyPr tIns="0" numCol="2" spcCol="540000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23F26F-C3FE-A04C-A58C-4CF6A8B869D9}"/>
              </a:ext>
            </a:extLst>
          </p:cNvPr>
          <p:cNvSpPr/>
          <p:nvPr userDrawn="1"/>
        </p:nvSpPr>
        <p:spPr>
          <a:xfrm rot="16200000">
            <a:off x="2756698" y="-2512220"/>
            <a:ext cx="4392611" cy="9648828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94139"/>
            <a:ext cx="4135558" cy="6338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3EB319-A80F-D641-AAFC-81C8423B28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05413" y="4780800"/>
            <a:ext cx="4140200" cy="1382400"/>
          </a:xfrm>
        </p:spPr>
        <p:txBody>
          <a:bodyPr tIns="0"/>
          <a:lstStyle>
            <a:lvl2pPr>
              <a:spcBef>
                <a:spcPts val="400"/>
              </a:spcBef>
              <a:spcAft>
                <a:spcPts val="400"/>
              </a:spcAft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F7F786-23DB-D840-A4F1-05F0BB2F7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6524E-92F1-8643-938B-375C700A124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6264" y="1227988"/>
            <a:ext cx="8769350" cy="3031075"/>
          </a:xfrm>
        </p:spPr>
        <p:txBody>
          <a:bodyPr t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!Callout 1">
            <a:extLst>
              <a:ext uri="{FF2B5EF4-FFF2-40B4-BE49-F238E27FC236}">
                <a16:creationId xmlns:a16="http://schemas.microsoft.com/office/drawing/2014/main" id="{3588B7EB-AA5B-BB7F-5749-C66EB94864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412" y="4778806"/>
            <a:ext cx="4572005" cy="1441449"/>
          </a:xfrm>
          <a:gradFill>
            <a:gsLst>
              <a:gs pos="22000">
                <a:srgbClr val="DDF0DD"/>
              </a:gs>
              <a:gs pos="97000">
                <a:srgbClr val="F0F9F0"/>
              </a:gs>
            </a:gsLst>
            <a:lin ang="13500000" scaled="1"/>
          </a:gradFill>
        </p:spPr>
        <p:txBody>
          <a:bodyPr lIns="360000" tIns="0" rIns="360000" anchor="ctr"/>
          <a:lstStyle>
            <a:lvl1pPr>
              <a:defRPr sz="105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163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961">
          <p15:clr>
            <a:srgbClr val="FDE53C"/>
          </p15:clr>
        </p15:guide>
        <p15:guide id="5" pos="3279">
          <p15:clr>
            <a:srgbClr val="FDE53C"/>
          </p15:clr>
        </p15:guide>
        <p15:guide id="6" orient="horz" pos="2682">
          <p15:clr>
            <a:srgbClr val="FDE53C"/>
          </p15:clr>
        </p15:guide>
        <p15:guide id="7" orient="horz" pos="2999">
          <p15:clr>
            <a:srgbClr val="FDE53C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Layout Light Green with Callout Opt B">
    <p:bg>
      <p:bgPr>
        <a:gradFill>
          <a:gsLst>
            <a:gs pos="22000">
              <a:srgbClr val="DDF0DD"/>
            </a:gs>
            <a:gs pos="97000">
              <a:srgbClr val="F0F9F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23F26F-C3FE-A04C-A58C-4CF6A8B869D9}"/>
              </a:ext>
            </a:extLst>
          </p:cNvPr>
          <p:cNvSpPr/>
          <p:nvPr userDrawn="1"/>
        </p:nvSpPr>
        <p:spPr>
          <a:xfrm rot="16200000">
            <a:off x="2968855" y="-80740"/>
            <a:ext cx="6597195" cy="7019928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94139"/>
            <a:ext cx="1832096" cy="6338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C823A-30B6-DE47-B8BB-145324FFDA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031" y="1557338"/>
            <a:ext cx="1832096" cy="4608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3EB319-A80F-D641-AAFC-81C8423B28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16263" y="908050"/>
            <a:ext cx="6229350" cy="5257800"/>
          </a:xfrm>
        </p:spPr>
        <p:txBody>
          <a:bodyPr tIns="0" numCol="2" spcCol="252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F7F786-23DB-D840-A4F1-05F0BB2F7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  <p:sp>
        <p:nvSpPr>
          <p:cNvPr id="2" name="!Callout 1">
            <a:extLst>
              <a:ext uri="{FF2B5EF4-FFF2-40B4-BE49-F238E27FC236}">
                <a16:creationId xmlns:a16="http://schemas.microsoft.com/office/drawing/2014/main" id="{13E75A0C-709B-0380-5D6E-38CD1EA823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588" y="4812188"/>
            <a:ext cx="2268537" cy="1353662"/>
          </a:xfrm>
          <a:solidFill>
            <a:schemeClr val="tx2"/>
          </a:solidFill>
        </p:spPr>
        <p:txBody>
          <a:bodyPr lIns="432000" tIns="0" rIns="180000" anchor="ctr"/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814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63" userDrawn="1">
          <p15:clr>
            <a:srgbClr val="FDE53C"/>
          </p15:clr>
        </p15:guide>
        <p15:guide id="4" pos="1510" userDrawn="1">
          <p15:clr>
            <a:srgbClr val="FDE53C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Layout Light Green with Callout Opt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23F26F-C3FE-A04C-A58C-4CF6A8B869D9}"/>
              </a:ext>
            </a:extLst>
          </p:cNvPr>
          <p:cNvSpPr/>
          <p:nvPr userDrawn="1"/>
        </p:nvSpPr>
        <p:spPr>
          <a:xfrm rot="16200000">
            <a:off x="2968855" y="-80740"/>
            <a:ext cx="6597195" cy="7019928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94139"/>
            <a:ext cx="1832096" cy="6338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C823A-30B6-DE47-B8BB-145324FFDA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031" y="1557338"/>
            <a:ext cx="1832096" cy="4608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3EB319-A80F-D641-AAFC-81C8423B28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16263" y="908050"/>
            <a:ext cx="6229350" cy="5257800"/>
          </a:xfrm>
        </p:spPr>
        <p:txBody>
          <a:bodyPr tIns="0" numCol="2" spcCol="252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F7F786-23DB-D840-A4F1-05F0BB2F7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  <p:sp>
        <p:nvSpPr>
          <p:cNvPr id="2" name="!Callout 1">
            <a:extLst>
              <a:ext uri="{FF2B5EF4-FFF2-40B4-BE49-F238E27FC236}">
                <a16:creationId xmlns:a16="http://schemas.microsoft.com/office/drawing/2014/main" id="{99B5E689-85C1-9379-169A-1BE93F6FE5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588" y="4812188"/>
            <a:ext cx="2268537" cy="1353662"/>
          </a:xfrm>
          <a:gradFill>
            <a:gsLst>
              <a:gs pos="22000">
                <a:srgbClr val="DDF0DD"/>
              </a:gs>
              <a:gs pos="97000">
                <a:srgbClr val="F0F9F0"/>
              </a:gs>
            </a:gsLst>
            <a:lin ang="13500000" scaled="1"/>
          </a:gradFill>
        </p:spPr>
        <p:txBody>
          <a:bodyPr lIns="432000" tIns="0" rIns="180000" anchor="ctr"/>
          <a:lstStyle>
            <a:lvl1pPr>
              <a:defRPr sz="105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3602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63" userDrawn="1">
          <p15:clr>
            <a:srgbClr val="FDE53C"/>
          </p15:clr>
        </p15:guide>
        <p15:guide id="4" pos="1510" userDrawn="1">
          <p15:clr>
            <a:srgbClr val="FDE53C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/4 Layout Light Green Opt C">
    <p:bg>
      <p:bgPr>
        <a:gradFill>
          <a:gsLst>
            <a:gs pos="22000">
              <a:srgbClr val="DDF0DD"/>
            </a:gs>
            <a:gs pos="97000">
              <a:srgbClr val="F0F9F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23F26F-C3FE-A04C-A58C-4CF6A8B869D9}"/>
              </a:ext>
            </a:extLst>
          </p:cNvPr>
          <p:cNvSpPr/>
          <p:nvPr userDrawn="1"/>
        </p:nvSpPr>
        <p:spPr>
          <a:xfrm rot="16200000" flipV="1">
            <a:off x="-1855560" y="2114773"/>
            <a:ext cx="6597195" cy="2628900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94138"/>
            <a:ext cx="1832096" cy="963199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C823A-30B6-DE47-B8BB-145324FFDA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030" y="1557338"/>
            <a:ext cx="1832095" cy="4608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3EB319-A80F-D641-AAFC-81C8423B28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16263" y="908050"/>
            <a:ext cx="6229350" cy="5257800"/>
          </a:xfrm>
        </p:spPr>
        <p:txBody>
          <a:bodyPr tIns="0" numCol="2" spcCol="252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F7F786-23DB-D840-A4F1-05F0BB2F7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  <p:sp>
        <p:nvSpPr>
          <p:cNvPr id="2" name="!Callout 1">
            <a:extLst>
              <a:ext uri="{FF2B5EF4-FFF2-40B4-BE49-F238E27FC236}">
                <a16:creationId xmlns:a16="http://schemas.microsoft.com/office/drawing/2014/main" id="{C7E4C368-FC29-9A65-3381-27C54DCD78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2613" y="4812188"/>
            <a:ext cx="3394800" cy="1353662"/>
          </a:xfrm>
          <a:solidFill>
            <a:schemeClr val="tx2"/>
          </a:solidFill>
        </p:spPr>
        <p:txBody>
          <a:bodyPr lIns="360000" tIns="0" rIns="360000" anchor="ctr"/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251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10">
          <p15:clr>
            <a:srgbClr val="FDE53C"/>
          </p15:clr>
        </p15:guide>
        <p15:guide id="4" pos="1963">
          <p15:clr>
            <a:srgbClr val="FDE53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y"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890" y="594139"/>
            <a:ext cx="4388048" cy="6338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890" y="1233489"/>
            <a:ext cx="4125698" cy="4903720"/>
          </a:xfrm>
        </p:spPr>
        <p:txBody>
          <a:bodyPr/>
          <a:lstStyle>
            <a:lvl2pPr marL="0">
              <a:defRPr/>
            </a:lvl2pPr>
            <a:lvl3pPr mar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3pPr>
            <a:lvl4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defRPr/>
            </a:lvl4pPr>
            <a:lvl5pPr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October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GovTech: The Public Sector Tech Marketplace: What's the picture in 2023?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3FD-A0A2-4EDA-8D7F-C6B2887A0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390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61" userDrawn="1">
          <p15:clr>
            <a:srgbClr val="FDE53C"/>
          </p15:clr>
        </p15:guide>
        <p15:guide id="2" pos="3279" userDrawn="1">
          <p15:clr>
            <a:srgbClr val="FDE53C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/4 Layout  Light Grey Opt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23F26F-C3FE-A04C-A58C-4CF6A8B869D9}"/>
              </a:ext>
            </a:extLst>
          </p:cNvPr>
          <p:cNvSpPr/>
          <p:nvPr userDrawn="1"/>
        </p:nvSpPr>
        <p:spPr>
          <a:xfrm rot="16200000" flipV="1">
            <a:off x="-1855560" y="2114773"/>
            <a:ext cx="6597195" cy="2628900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94138"/>
            <a:ext cx="1832096" cy="963199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C823A-30B6-DE47-B8BB-145324FFDA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030" y="1557337"/>
            <a:ext cx="1832095" cy="46085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3EB319-A80F-D641-AAFC-81C8423B28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16263" y="908050"/>
            <a:ext cx="6229350" cy="5257800"/>
          </a:xfrm>
        </p:spPr>
        <p:txBody>
          <a:bodyPr tIns="0" numCol="2" spcCol="252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F7F786-23DB-D840-A4F1-05F0BB2F7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  <p:sp>
        <p:nvSpPr>
          <p:cNvPr id="2" name="!Callout 1">
            <a:extLst>
              <a:ext uri="{FF2B5EF4-FFF2-40B4-BE49-F238E27FC236}">
                <a16:creationId xmlns:a16="http://schemas.microsoft.com/office/drawing/2014/main" id="{CED6AB73-6E6E-A7B7-7D67-7DC57630DB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2613" y="4812188"/>
            <a:ext cx="3394800" cy="1353662"/>
          </a:xfrm>
          <a:gradFill>
            <a:gsLst>
              <a:gs pos="22000">
                <a:srgbClr val="DDF0DD"/>
              </a:gs>
              <a:gs pos="97000">
                <a:srgbClr val="F0F9F0"/>
              </a:gs>
            </a:gsLst>
            <a:lin ang="13500000" scaled="1"/>
          </a:gradFill>
        </p:spPr>
        <p:txBody>
          <a:bodyPr lIns="360000" tIns="0" rIns="360000" anchor="ctr"/>
          <a:lstStyle>
            <a:lvl1pPr>
              <a:defRPr sz="105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3954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37">
          <p15:clr>
            <a:srgbClr val="FDE53C"/>
          </p15:clr>
        </p15:guide>
        <p15:guide id="4" pos="1963">
          <p15:clr>
            <a:srgbClr val="FDE53C"/>
          </p15:clr>
        </p15:guide>
        <p15:guide id="6" pos="1510">
          <p15:clr>
            <a:srgbClr val="FDE53C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Layout - Light Green with Callout Opt E">
    <p:bg>
      <p:bgPr>
        <a:gradFill flip="none" rotWithShape="1">
          <a:gsLst>
            <a:gs pos="22000">
              <a:srgbClr val="DDF0DD"/>
            </a:gs>
            <a:gs pos="97000">
              <a:srgbClr val="F0F9F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D3FC0F-6E60-489B-0D08-7AEB5CC101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5031" y="912316"/>
            <a:ext cx="8775940" cy="932359"/>
          </a:xfrm>
        </p:spPr>
        <p:txBody>
          <a:bodyPr numCol="2" spcCol="540000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5B3A43-54A7-CD4F-B209-77E4365B59AD}"/>
              </a:ext>
            </a:extLst>
          </p:cNvPr>
          <p:cNvSpPr/>
          <p:nvPr userDrawn="1"/>
        </p:nvSpPr>
        <p:spPr>
          <a:xfrm rot="16200000">
            <a:off x="2648748" y="-397786"/>
            <a:ext cx="4608512" cy="9648828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94139"/>
            <a:ext cx="4135558" cy="6338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F7F786-23DB-D840-A4F1-05F0BB2F7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6524E-92F1-8643-938B-375C700A124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6264" y="2349500"/>
            <a:ext cx="8769350" cy="3813699"/>
          </a:xfrm>
        </p:spPr>
        <p:txBody>
          <a:bodyPr t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!Callout 1">
            <a:extLst>
              <a:ext uri="{FF2B5EF4-FFF2-40B4-BE49-F238E27FC236}">
                <a16:creationId xmlns:a16="http://schemas.microsoft.com/office/drawing/2014/main" id="{7131CB88-8460-7B85-A768-7D284C7007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412" y="594140"/>
            <a:ext cx="4572005" cy="1250536"/>
          </a:xfrm>
          <a:solidFill>
            <a:schemeClr val="tx2"/>
          </a:solidFill>
        </p:spPr>
        <p:txBody>
          <a:bodyPr lIns="360000" tIns="0" rIns="360000" anchor="ctr"/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0019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961">
          <p15:clr>
            <a:srgbClr val="FDE53C"/>
          </p15:clr>
        </p15:guide>
        <p15:guide id="5" pos="3279">
          <p15:clr>
            <a:srgbClr val="FDE53C"/>
          </p15:clr>
        </p15:guide>
        <p15:guide id="6" orient="horz" pos="1162">
          <p15:clr>
            <a:srgbClr val="FDE53C"/>
          </p15:clr>
        </p15:guide>
        <p15:guide id="7" orient="horz" pos="1321">
          <p15:clr>
            <a:srgbClr val="FDE53C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Layout - Light Grey with Callout Opt 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A95804-7CDE-C01F-B17A-8A2346BB402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5031" y="912316"/>
            <a:ext cx="8775940" cy="932359"/>
          </a:xfrm>
        </p:spPr>
        <p:txBody>
          <a:bodyPr numCol="2" spcCol="540000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92FF3F-0163-E94C-8D5C-EC066C901A4C}"/>
              </a:ext>
            </a:extLst>
          </p:cNvPr>
          <p:cNvSpPr/>
          <p:nvPr userDrawn="1"/>
        </p:nvSpPr>
        <p:spPr>
          <a:xfrm rot="16200000">
            <a:off x="2648748" y="-423071"/>
            <a:ext cx="4608511" cy="9648828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94139"/>
            <a:ext cx="4135558" cy="6338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F7F786-23DB-D840-A4F1-05F0BB2F7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6524E-92F1-8643-938B-375C700A124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6264" y="2349500"/>
            <a:ext cx="8769350" cy="3813700"/>
          </a:xfrm>
        </p:spPr>
        <p:txBody>
          <a:bodyPr t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!Callout 1">
            <a:extLst>
              <a:ext uri="{FF2B5EF4-FFF2-40B4-BE49-F238E27FC236}">
                <a16:creationId xmlns:a16="http://schemas.microsoft.com/office/drawing/2014/main" id="{FBB97515-78AA-A11D-1494-B820DDEEFD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412" y="594140"/>
            <a:ext cx="4572005" cy="1250536"/>
          </a:xfrm>
          <a:gradFill>
            <a:gsLst>
              <a:gs pos="22000">
                <a:srgbClr val="DDF0DD"/>
              </a:gs>
              <a:gs pos="97000">
                <a:srgbClr val="F0F9F0"/>
              </a:gs>
            </a:gsLst>
            <a:lin ang="13500000" scaled="1"/>
          </a:gradFill>
        </p:spPr>
        <p:txBody>
          <a:bodyPr lIns="360000" tIns="0" rIns="360000" anchor="ctr"/>
          <a:lstStyle>
            <a:lvl1pPr>
              <a:defRPr sz="105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/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0713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961">
          <p15:clr>
            <a:srgbClr val="FDE53C"/>
          </p15:clr>
        </p15:guide>
        <p15:guide id="5" pos="3279">
          <p15:clr>
            <a:srgbClr val="FDE53C"/>
          </p15:clr>
        </p15:guide>
        <p15:guide id="7" orient="horz" pos="1162">
          <p15:clr>
            <a:srgbClr val="FDE53C"/>
          </p15:clr>
        </p15:guide>
        <p15:guide id="8" orient="horz" pos="1321">
          <p15:clr>
            <a:srgbClr val="FDE53C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/4 Layout - Light Green Opt G">
    <p:bg>
      <p:bgPr>
        <a:gradFill flip="none" rotWithShape="1">
          <a:gsLst>
            <a:gs pos="22000">
              <a:srgbClr val="DDF0DD"/>
            </a:gs>
            <a:gs pos="97000">
              <a:srgbClr val="F0F9F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469165-1D97-A60C-4023-862AF866371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5031" y="5312458"/>
            <a:ext cx="8775940" cy="932359"/>
          </a:xfrm>
        </p:spPr>
        <p:txBody>
          <a:bodyPr tIns="0" numCol="2" spcCol="540000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23F26F-C3FE-A04C-A58C-4CF6A8B869D9}"/>
              </a:ext>
            </a:extLst>
          </p:cNvPr>
          <p:cNvSpPr/>
          <p:nvPr userDrawn="1"/>
        </p:nvSpPr>
        <p:spPr>
          <a:xfrm rot="16200000">
            <a:off x="2468567" y="-2224089"/>
            <a:ext cx="4968874" cy="9648828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94139"/>
            <a:ext cx="4135558" cy="6338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F7F786-23DB-D840-A4F1-05F0BB2F7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6524E-92F1-8643-938B-375C700A124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6264" y="1227988"/>
            <a:ext cx="8769350" cy="3605950"/>
          </a:xfrm>
        </p:spPr>
        <p:txBody>
          <a:bodyPr t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!Callout 1">
            <a:extLst>
              <a:ext uri="{FF2B5EF4-FFF2-40B4-BE49-F238E27FC236}">
                <a16:creationId xmlns:a16="http://schemas.microsoft.com/office/drawing/2014/main" id="{8DADBD29-F9D0-5715-9885-9CBD15E16B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412" y="5310341"/>
            <a:ext cx="4572005" cy="998382"/>
          </a:xfrm>
          <a:solidFill>
            <a:schemeClr val="tx2"/>
          </a:solidFill>
        </p:spPr>
        <p:txBody>
          <a:bodyPr lIns="360000" tIns="0" rIns="360000" anchor="ctr"/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6063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961" userDrawn="1">
          <p15:clr>
            <a:srgbClr val="FDE53C"/>
          </p15:clr>
        </p15:guide>
        <p15:guide id="5" pos="3279" userDrawn="1">
          <p15:clr>
            <a:srgbClr val="FDE53C"/>
          </p15:clr>
        </p15:guide>
        <p15:guide id="6" orient="horz" pos="3045" userDrawn="1">
          <p15:clr>
            <a:srgbClr val="FDE53C"/>
          </p15:clr>
        </p15:guide>
        <p15:guide id="7" orient="horz" pos="3203" userDrawn="1">
          <p15:clr>
            <a:srgbClr val="FDE53C"/>
          </p15:clr>
        </p15:guide>
        <p15:guide id="8" orient="horz" pos="3339" userDrawn="1">
          <p15:clr>
            <a:srgbClr val="FDE53C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/4 Layout - Light Grey Opt 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34D99B-7A19-474F-2F54-60D01C96A99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5031" y="5312458"/>
            <a:ext cx="8775940" cy="932359"/>
          </a:xfrm>
        </p:spPr>
        <p:txBody>
          <a:bodyPr tIns="0" numCol="2" spcCol="540000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23F26F-C3FE-A04C-A58C-4CF6A8B869D9}"/>
              </a:ext>
            </a:extLst>
          </p:cNvPr>
          <p:cNvSpPr/>
          <p:nvPr userDrawn="1"/>
        </p:nvSpPr>
        <p:spPr>
          <a:xfrm rot="16200000">
            <a:off x="2478060" y="-2223920"/>
            <a:ext cx="4949887" cy="9648828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94139"/>
            <a:ext cx="4135558" cy="6338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F7F786-23DB-D840-A4F1-05F0BB2F7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6524E-92F1-8643-938B-375C700A124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6264" y="1233488"/>
            <a:ext cx="8769350" cy="3600450"/>
          </a:xfrm>
        </p:spPr>
        <p:txBody>
          <a:bodyPr t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!Callout 1">
            <a:extLst>
              <a:ext uri="{FF2B5EF4-FFF2-40B4-BE49-F238E27FC236}">
                <a16:creationId xmlns:a16="http://schemas.microsoft.com/office/drawing/2014/main" id="{9EB590BD-4296-B181-1EC4-DC3D855731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412" y="5310341"/>
            <a:ext cx="4572005" cy="998382"/>
          </a:xfrm>
          <a:gradFill>
            <a:gsLst>
              <a:gs pos="22000">
                <a:srgbClr val="DDF0DD"/>
              </a:gs>
              <a:gs pos="97000">
                <a:srgbClr val="F0F9F0"/>
              </a:gs>
            </a:gsLst>
            <a:lin ang="13500000" scaled="1"/>
          </a:gradFill>
        </p:spPr>
        <p:txBody>
          <a:bodyPr lIns="360000" tIns="0" rIns="360000" anchor="ctr"/>
          <a:lstStyle>
            <a:lvl1pPr>
              <a:defRPr sz="1050">
                <a:solidFill>
                  <a:schemeClr val="accent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chemeClr val="tx2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7337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961" userDrawn="1">
          <p15:clr>
            <a:srgbClr val="FDE53C"/>
          </p15:clr>
        </p15:guide>
        <p15:guide id="5" pos="3279" userDrawn="1">
          <p15:clr>
            <a:srgbClr val="FDE53C"/>
          </p15:clr>
        </p15:guide>
        <p15:guide id="6" orient="horz" pos="3203" userDrawn="1">
          <p15:clr>
            <a:srgbClr val="FDE53C"/>
          </p15:clr>
        </p15:guide>
        <p15:guide id="7" orient="horz" pos="3045" userDrawn="1">
          <p15:clr>
            <a:srgbClr val="FDE53C"/>
          </p15:clr>
        </p15:guide>
        <p15:guide id="8" orient="horz" pos="3339" userDrawn="1">
          <p15:clr>
            <a:srgbClr val="FDE53C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Product 1 Tablet Tab 3">
    <p:bg>
      <p:bgPr>
        <a:gradFill>
          <a:gsLst>
            <a:gs pos="22000">
              <a:srgbClr val="DDF0DD"/>
            </a:gs>
            <a:gs pos="97000">
              <a:srgbClr val="F0F9F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GovTech: The Public Sector Tech Marketplace: What's the picture in 2023?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3FD-A0A2-4EDA-8D7F-C6B2887A0D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!Callout 1">
            <a:extLst>
              <a:ext uri="{FF2B5EF4-FFF2-40B4-BE49-F238E27FC236}">
                <a16:creationId xmlns:a16="http://schemas.microsoft.com/office/drawing/2014/main" id="{7101EB4B-147D-87C1-F75F-4EC2B47017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8513" y="115888"/>
            <a:ext cx="2628900" cy="6589712"/>
          </a:xfrm>
          <a:solidFill>
            <a:schemeClr val="tx2"/>
          </a:solidFill>
        </p:spPr>
        <p:txBody>
          <a:bodyPr lIns="432000" tIns="0" rIns="360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October 2023</a:t>
            </a:r>
          </a:p>
        </p:txBody>
      </p:sp>
      <p:sp>
        <p:nvSpPr>
          <p:cNvPr id="36" name="! Product 1">
            <a:extLst>
              <a:ext uri="{FF2B5EF4-FFF2-40B4-BE49-F238E27FC236}">
                <a16:creationId xmlns:a16="http://schemas.microsoft.com/office/drawing/2014/main" id="{079F58C7-C28A-6809-B9A6-F577C0406AC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0388" y="2080575"/>
            <a:ext cx="2185481" cy="711200"/>
          </a:xfrm>
          <a:prstGeom prst="roundRect">
            <a:avLst>
              <a:gd name="adj" fmla="val 15953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0" name="! Tablet 1">
            <a:extLst>
              <a:ext uri="{FF2B5EF4-FFF2-40B4-BE49-F238E27FC236}">
                <a16:creationId xmlns:a16="http://schemas.microsoft.com/office/drawing/2014/main" id="{D4FBAABB-E265-8E18-7FDB-738676014B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96398" y="2080574"/>
            <a:ext cx="4417871" cy="2711635"/>
          </a:xfrm>
          <a:prstGeom prst="roundRect">
            <a:avLst>
              <a:gd name="adj" fmla="val 4338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1" name="! Product 3">
            <a:extLst>
              <a:ext uri="{FF2B5EF4-FFF2-40B4-BE49-F238E27FC236}">
                <a16:creationId xmlns:a16="http://schemas.microsoft.com/office/drawing/2014/main" id="{AD03330F-F981-0A88-8AA5-C13300FA91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0388" y="4081009"/>
            <a:ext cx="2185481" cy="711200"/>
          </a:xfrm>
          <a:prstGeom prst="roundRect">
            <a:avLst>
              <a:gd name="adj" fmla="val 15953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2" name="! Product 2">
            <a:extLst>
              <a:ext uri="{FF2B5EF4-FFF2-40B4-BE49-F238E27FC236}">
                <a16:creationId xmlns:a16="http://schemas.microsoft.com/office/drawing/2014/main" id="{DDBC1797-CE8A-07AB-7172-94FF57DC084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0388" y="3080792"/>
            <a:ext cx="2185481" cy="711200"/>
          </a:xfrm>
          <a:prstGeom prst="roundRect">
            <a:avLst>
              <a:gd name="adj" fmla="val 15953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DD7962B7-CB39-CDDF-392F-726ED8AA54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5204" y="6363056"/>
            <a:ext cx="543600" cy="172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593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Product 1 Tablet Tab 4">
    <p:bg>
      <p:bgPr>
        <a:gradFill>
          <a:gsLst>
            <a:gs pos="22000">
              <a:srgbClr val="DDF0DD"/>
            </a:gs>
            <a:gs pos="97000">
              <a:srgbClr val="F0F9F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Callout 1">
            <a:extLst>
              <a:ext uri="{FF2B5EF4-FFF2-40B4-BE49-F238E27FC236}">
                <a16:creationId xmlns:a16="http://schemas.microsoft.com/office/drawing/2014/main" id="{CAC9DC91-AE9F-906D-E260-57B06B174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8513" y="115888"/>
            <a:ext cx="2628900" cy="6589712"/>
          </a:xfrm>
          <a:solidFill>
            <a:schemeClr val="tx2"/>
          </a:solidFill>
        </p:spPr>
        <p:txBody>
          <a:bodyPr lIns="432000" tIns="0" rIns="360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400" b="1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</a:lstStyle>
          <a:p>
            <a:pPr marL="0" lvl="1" indent="0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GovTech: The Public Sector Tech Marketplace: What's the picture in 2023?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3FD-A0A2-4EDA-8D7F-C6B2887A0D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October 2023</a:t>
            </a:r>
          </a:p>
        </p:txBody>
      </p:sp>
      <p:sp>
        <p:nvSpPr>
          <p:cNvPr id="36" name="! Product 1">
            <a:extLst>
              <a:ext uri="{FF2B5EF4-FFF2-40B4-BE49-F238E27FC236}">
                <a16:creationId xmlns:a16="http://schemas.microsoft.com/office/drawing/2014/main" id="{079F58C7-C28A-6809-B9A6-F577C0406AC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0388" y="1559707"/>
            <a:ext cx="2185481" cy="711200"/>
          </a:xfrm>
          <a:prstGeom prst="roundRect">
            <a:avLst>
              <a:gd name="adj" fmla="val 15953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0" name="! Tablet 1">
            <a:extLst>
              <a:ext uri="{FF2B5EF4-FFF2-40B4-BE49-F238E27FC236}">
                <a16:creationId xmlns:a16="http://schemas.microsoft.com/office/drawing/2014/main" id="{D4FBAABB-E265-8E18-7FDB-738676014B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96398" y="2080574"/>
            <a:ext cx="4417871" cy="2711635"/>
          </a:xfrm>
          <a:prstGeom prst="roundRect">
            <a:avLst>
              <a:gd name="adj" fmla="val 4338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1" name="! Product 3">
            <a:extLst>
              <a:ext uri="{FF2B5EF4-FFF2-40B4-BE49-F238E27FC236}">
                <a16:creationId xmlns:a16="http://schemas.microsoft.com/office/drawing/2014/main" id="{AD03330F-F981-0A88-8AA5-C13300FA91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0388" y="3556305"/>
            <a:ext cx="2185481" cy="711200"/>
          </a:xfrm>
          <a:prstGeom prst="roundRect">
            <a:avLst>
              <a:gd name="adj" fmla="val 15953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2" name="! Product 2">
            <a:extLst>
              <a:ext uri="{FF2B5EF4-FFF2-40B4-BE49-F238E27FC236}">
                <a16:creationId xmlns:a16="http://schemas.microsoft.com/office/drawing/2014/main" id="{DDBC1797-CE8A-07AB-7172-94FF57DC084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0388" y="2558006"/>
            <a:ext cx="2185481" cy="711200"/>
          </a:xfrm>
          <a:prstGeom prst="roundRect">
            <a:avLst>
              <a:gd name="adj" fmla="val 15953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DD7962B7-CB39-CDDF-392F-726ED8AA54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5204" y="6363056"/>
            <a:ext cx="543600" cy="172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Picture Placeholder 34">
            <a:extLst>
              <a:ext uri="{FF2B5EF4-FFF2-40B4-BE49-F238E27FC236}">
                <a16:creationId xmlns:a16="http://schemas.microsoft.com/office/drawing/2014/main" id="{5E0A55DD-9DBF-F4D8-8E8A-B3580B474C6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0388" y="4554604"/>
            <a:ext cx="2185481" cy="711200"/>
          </a:xfrm>
          <a:prstGeom prst="roundRect">
            <a:avLst>
              <a:gd name="adj" fmla="val 15953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359442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Product 1 Tablet Tab 5">
    <p:bg>
      <p:bgPr>
        <a:gradFill>
          <a:gsLst>
            <a:gs pos="22000">
              <a:srgbClr val="DDF0DD"/>
            </a:gs>
            <a:gs pos="97000">
              <a:srgbClr val="F0F9F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Callout 1">
            <a:extLst>
              <a:ext uri="{FF2B5EF4-FFF2-40B4-BE49-F238E27FC236}">
                <a16:creationId xmlns:a16="http://schemas.microsoft.com/office/drawing/2014/main" id="{69E78323-ECD7-1A49-C823-B963F864CE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8513" y="115888"/>
            <a:ext cx="2628900" cy="6589712"/>
          </a:xfrm>
          <a:solidFill>
            <a:schemeClr val="tx2"/>
          </a:solidFill>
        </p:spPr>
        <p:txBody>
          <a:bodyPr lIns="432000" tIns="0" rIns="360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400" b="1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</a:lstStyle>
          <a:p>
            <a:pPr marL="0" lvl="1" indent="0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GovTech: The Public Sector Tech Marketplace: What's the picture in 2023?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3FD-A0A2-4EDA-8D7F-C6B2887A0D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October 2023</a:t>
            </a:r>
          </a:p>
        </p:txBody>
      </p:sp>
      <p:sp>
        <p:nvSpPr>
          <p:cNvPr id="40" name="! Tablet 1">
            <a:extLst>
              <a:ext uri="{FF2B5EF4-FFF2-40B4-BE49-F238E27FC236}">
                <a16:creationId xmlns:a16="http://schemas.microsoft.com/office/drawing/2014/main" id="{D4FBAABB-E265-8E18-7FDB-738676014B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96398" y="2080574"/>
            <a:ext cx="4417871" cy="2711635"/>
          </a:xfrm>
          <a:prstGeom prst="roundRect">
            <a:avLst>
              <a:gd name="adj" fmla="val 4338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DD7962B7-CB39-CDDF-392F-726ED8AA54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5204" y="6363056"/>
            <a:ext cx="543600" cy="172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! Product 5">
            <a:extLst>
              <a:ext uri="{FF2B5EF4-FFF2-40B4-BE49-F238E27FC236}">
                <a16:creationId xmlns:a16="http://schemas.microsoft.com/office/drawing/2014/main" id="{6999932E-B0C3-8A86-3107-267F7A28273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0388" y="4712036"/>
            <a:ext cx="2185481" cy="711200"/>
          </a:xfrm>
          <a:prstGeom prst="roundRect">
            <a:avLst>
              <a:gd name="adj" fmla="val 12398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2" name="! Product 4">
            <a:extLst>
              <a:ext uri="{FF2B5EF4-FFF2-40B4-BE49-F238E27FC236}">
                <a16:creationId xmlns:a16="http://schemas.microsoft.com/office/drawing/2014/main" id="{5E0A55DD-9DBF-F4D8-8E8A-B3580B474C6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0388" y="3892719"/>
            <a:ext cx="2185481" cy="711200"/>
          </a:xfrm>
          <a:prstGeom prst="roundRect">
            <a:avLst>
              <a:gd name="adj" fmla="val 12398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1" name="! Product 3">
            <a:extLst>
              <a:ext uri="{FF2B5EF4-FFF2-40B4-BE49-F238E27FC236}">
                <a16:creationId xmlns:a16="http://schemas.microsoft.com/office/drawing/2014/main" id="{AD03330F-F981-0A88-8AA5-C13300FA91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0388" y="3073400"/>
            <a:ext cx="2185481" cy="711200"/>
          </a:xfrm>
          <a:prstGeom prst="roundRect">
            <a:avLst>
              <a:gd name="adj" fmla="val 10621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2" name="! Product 2">
            <a:extLst>
              <a:ext uri="{FF2B5EF4-FFF2-40B4-BE49-F238E27FC236}">
                <a16:creationId xmlns:a16="http://schemas.microsoft.com/office/drawing/2014/main" id="{DDBC1797-CE8A-07AB-7172-94FF57DC084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0388" y="2254081"/>
            <a:ext cx="2185481" cy="711200"/>
          </a:xfrm>
          <a:prstGeom prst="roundRect">
            <a:avLst>
              <a:gd name="adj" fmla="val 10028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36" name="! Product 1">
            <a:extLst>
              <a:ext uri="{FF2B5EF4-FFF2-40B4-BE49-F238E27FC236}">
                <a16:creationId xmlns:a16="http://schemas.microsoft.com/office/drawing/2014/main" id="{079F58C7-C28A-6809-B9A6-F577C0406AC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0388" y="1434762"/>
            <a:ext cx="2185481" cy="711200"/>
          </a:xfrm>
          <a:prstGeom prst="roundRect">
            <a:avLst>
              <a:gd name="adj" fmla="val 11213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950921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Product 2 Tablet Tab 3">
    <p:bg>
      <p:bgPr>
        <a:gradFill>
          <a:gsLst>
            <a:gs pos="22000">
              <a:srgbClr val="DDF0DD"/>
            </a:gs>
            <a:gs pos="97000">
              <a:srgbClr val="F0F9F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Callout 1">
            <a:extLst>
              <a:ext uri="{FF2B5EF4-FFF2-40B4-BE49-F238E27FC236}">
                <a16:creationId xmlns:a16="http://schemas.microsoft.com/office/drawing/2014/main" id="{F2BB2605-40D0-D929-20F3-6FBED005AA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8513" y="115888"/>
            <a:ext cx="2628900" cy="6589712"/>
          </a:xfrm>
          <a:solidFill>
            <a:schemeClr val="tx2"/>
          </a:solidFill>
        </p:spPr>
        <p:txBody>
          <a:bodyPr lIns="432000" tIns="0" rIns="360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400" b="1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</a:lstStyle>
          <a:p>
            <a:pPr marL="0" lvl="1" indent="0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GovTech: The Public Sector Tech Marketplace: What's the picture in 2023?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3FD-A0A2-4EDA-8D7F-C6B2887A0D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October 2023</a:t>
            </a:r>
          </a:p>
        </p:txBody>
      </p:sp>
      <p:sp>
        <p:nvSpPr>
          <p:cNvPr id="40" name="! Tablet 1">
            <a:extLst>
              <a:ext uri="{FF2B5EF4-FFF2-40B4-BE49-F238E27FC236}">
                <a16:creationId xmlns:a16="http://schemas.microsoft.com/office/drawing/2014/main" id="{D4FBAABB-E265-8E18-7FDB-738676014B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28727" y="1233489"/>
            <a:ext cx="4285542" cy="2416400"/>
          </a:xfrm>
          <a:prstGeom prst="roundRect">
            <a:avLst>
              <a:gd name="adj" fmla="val 4338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DD7962B7-CB39-CDDF-392F-726ED8AA54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5204" y="6363056"/>
            <a:ext cx="543600" cy="172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! Product 3">
            <a:extLst>
              <a:ext uri="{FF2B5EF4-FFF2-40B4-BE49-F238E27FC236}">
                <a16:creationId xmlns:a16="http://schemas.microsoft.com/office/drawing/2014/main" id="{AD03330F-F981-0A88-8AA5-C13300FA91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0388" y="4309028"/>
            <a:ext cx="2185481" cy="711200"/>
          </a:xfrm>
          <a:prstGeom prst="roundRect">
            <a:avLst>
              <a:gd name="adj" fmla="val 11806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2" name="! Product 2">
            <a:extLst>
              <a:ext uri="{FF2B5EF4-FFF2-40B4-BE49-F238E27FC236}">
                <a16:creationId xmlns:a16="http://schemas.microsoft.com/office/drawing/2014/main" id="{DDBC1797-CE8A-07AB-7172-94FF57DC084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0388" y="3294289"/>
            <a:ext cx="2185481" cy="711200"/>
          </a:xfrm>
          <a:prstGeom prst="roundRect">
            <a:avLst>
              <a:gd name="adj" fmla="val 13583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36" name="! Product 1">
            <a:extLst>
              <a:ext uri="{FF2B5EF4-FFF2-40B4-BE49-F238E27FC236}">
                <a16:creationId xmlns:a16="http://schemas.microsoft.com/office/drawing/2014/main" id="{079F58C7-C28A-6809-B9A6-F577C0406AC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0388" y="2279550"/>
            <a:ext cx="2185481" cy="711200"/>
          </a:xfrm>
          <a:prstGeom prst="roundRect">
            <a:avLst>
              <a:gd name="adj" fmla="val 10621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25" name="! Tablet 2">
            <a:extLst>
              <a:ext uri="{FF2B5EF4-FFF2-40B4-BE49-F238E27FC236}">
                <a16:creationId xmlns:a16="http://schemas.microsoft.com/office/drawing/2014/main" id="{88FA61A1-5EA2-A354-DDAA-45AA5CFB8CA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028727" y="3728073"/>
            <a:ext cx="4285542" cy="2416400"/>
          </a:xfrm>
          <a:prstGeom prst="roundRect">
            <a:avLst>
              <a:gd name="adj" fmla="val 4338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837076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Product 2 Tablet Tab 4">
    <p:bg>
      <p:bgPr>
        <a:gradFill>
          <a:gsLst>
            <a:gs pos="22000">
              <a:srgbClr val="DDF0DD"/>
            </a:gs>
            <a:gs pos="97000">
              <a:srgbClr val="F0F9F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Callout 1">
            <a:extLst>
              <a:ext uri="{FF2B5EF4-FFF2-40B4-BE49-F238E27FC236}">
                <a16:creationId xmlns:a16="http://schemas.microsoft.com/office/drawing/2014/main" id="{D5632653-4ED5-F2A0-EE6D-22B5D817B6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8513" y="115888"/>
            <a:ext cx="2628900" cy="6589712"/>
          </a:xfrm>
          <a:solidFill>
            <a:schemeClr val="tx2"/>
          </a:solidFill>
        </p:spPr>
        <p:txBody>
          <a:bodyPr lIns="432000" tIns="0" rIns="360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400" b="1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</a:lstStyle>
          <a:p>
            <a:pPr marL="0" lvl="1" indent="0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GovTech: The Public Sector Tech Marketplace: What's the picture in 2023?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3FD-A0A2-4EDA-8D7F-C6B2887A0D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October 2023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DD7962B7-CB39-CDDF-392F-726ED8AA54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5204" y="6363056"/>
            <a:ext cx="543600" cy="172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! Tablet 2">
            <a:extLst>
              <a:ext uri="{FF2B5EF4-FFF2-40B4-BE49-F238E27FC236}">
                <a16:creationId xmlns:a16="http://schemas.microsoft.com/office/drawing/2014/main" id="{88FA61A1-5EA2-A354-DDAA-45AA5CFB8CA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028727" y="3728073"/>
            <a:ext cx="4285542" cy="2416400"/>
          </a:xfrm>
          <a:prstGeom prst="roundRect">
            <a:avLst>
              <a:gd name="adj" fmla="val 4338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0" name="! Tablet 1">
            <a:extLst>
              <a:ext uri="{FF2B5EF4-FFF2-40B4-BE49-F238E27FC236}">
                <a16:creationId xmlns:a16="http://schemas.microsoft.com/office/drawing/2014/main" id="{D4FBAABB-E265-8E18-7FDB-738676014B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28727" y="1233489"/>
            <a:ext cx="4285542" cy="2416400"/>
          </a:xfrm>
          <a:prstGeom prst="roundRect">
            <a:avLst>
              <a:gd name="adj" fmla="val 4338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2" name="! Product 4">
            <a:extLst>
              <a:ext uri="{FF2B5EF4-FFF2-40B4-BE49-F238E27FC236}">
                <a16:creationId xmlns:a16="http://schemas.microsoft.com/office/drawing/2014/main" id="{5E0A55DD-9DBF-F4D8-8E8A-B3580B474C6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0388" y="4856790"/>
            <a:ext cx="2185481" cy="711200"/>
          </a:xfrm>
          <a:prstGeom prst="roundRect">
            <a:avLst>
              <a:gd name="adj" fmla="val 10028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1" name="! Product 3">
            <a:extLst>
              <a:ext uri="{FF2B5EF4-FFF2-40B4-BE49-F238E27FC236}">
                <a16:creationId xmlns:a16="http://schemas.microsoft.com/office/drawing/2014/main" id="{AD03330F-F981-0A88-8AA5-C13300FA91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0388" y="3842050"/>
            <a:ext cx="2185481" cy="711200"/>
          </a:xfrm>
          <a:prstGeom prst="roundRect">
            <a:avLst>
              <a:gd name="adj" fmla="val 11806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2" name="! Product 2">
            <a:extLst>
              <a:ext uri="{FF2B5EF4-FFF2-40B4-BE49-F238E27FC236}">
                <a16:creationId xmlns:a16="http://schemas.microsoft.com/office/drawing/2014/main" id="{DDBC1797-CE8A-07AB-7172-94FF57DC084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0388" y="2827311"/>
            <a:ext cx="2185481" cy="711200"/>
          </a:xfrm>
          <a:prstGeom prst="roundRect">
            <a:avLst>
              <a:gd name="adj" fmla="val 10621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36" name="! Product 1">
            <a:extLst>
              <a:ext uri="{FF2B5EF4-FFF2-40B4-BE49-F238E27FC236}">
                <a16:creationId xmlns:a16="http://schemas.microsoft.com/office/drawing/2014/main" id="{079F58C7-C28A-6809-B9A6-F577C0406AC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0388" y="1812572"/>
            <a:ext cx="2185481" cy="711200"/>
          </a:xfrm>
          <a:prstGeom prst="roundRect">
            <a:avLst>
              <a:gd name="adj" fmla="val 10621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16427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+ Two Content Grey"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389" y="1233488"/>
            <a:ext cx="4140199" cy="4943475"/>
          </a:xfrm>
        </p:spPr>
        <p:txBody>
          <a:bodyPr rIns="144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5382" y="1233488"/>
            <a:ext cx="4140199" cy="4943475"/>
          </a:xfrm>
        </p:spPr>
        <p:txBody>
          <a:bodyPr rIns="144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October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GovTech: The Public Sector Tech Marketplace: What's the picture in 2023?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3FD-A0A2-4EDA-8D7F-C6B2887A0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860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61" userDrawn="1">
          <p15:clr>
            <a:srgbClr val="FDE53C"/>
          </p15:clr>
        </p15:guide>
        <p15:guide id="2" pos="3279" userDrawn="1">
          <p15:clr>
            <a:srgbClr val="FDE53C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Product 2 Tablet Tab 5">
    <p:bg>
      <p:bgPr>
        <a:gradFill>
          <a:gsLst>
            <a:gs pos="22000">
              <a:srgbClr val="DDF0DD"/>
            </a:gs>
            <a:gs pos="97000">
              <a:srgbClr val="F0F9F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!Callout 1">
            <a:extLst>
              <a:ext uri="{FF2B5EF4-FFF2-40B4-BE49-F238E27FC236}">
                <a16:creationId xmlns:a16="http://schemas.microsoft.com/office/drawing/2014/main" id="{DF3E2ABD-C8F3-D3F1-7CF5-A3D7732BF8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8513" y="115888"/>
            <a:ext cx="2628900" cy="6589712"/>
          </a:xfrm>
          <a:solidFill>
            <a:schemeClr val="tx2"/>
          </a:solidFill>
        </p:spPr>
        <p:txBody>
          <a:bodyPr lIns="432000" tIns="0" rIns="360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400" b="1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</a:lstStyle>
          <a:p>
            <a:pPr marL="0" lvl="1" indent="0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GovTech: The Public Sector Tech Marketplace: What's the picture in 2023?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3FD-A0A2-4EDA-8D7F-C6B2887A0D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October 2023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DD7962B7-CB39-CDDF-392F-726ED8AA54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5204" y="6363056"/>
            <a:ext cx="543600" cy="172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! Tablet 2">
            <a:extLst>
              <a:ext uri="{FF2B5EF4-FFF2-40B4-BE49-F238E27FC236}">
                <a16:creationId xmlns:a16="http://schemas.microsoft.com/office/drawing/2014/main" id="{88FA61A1-5EA2-A354-DDAA-45AA5CFB8CA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028727" y="3728073"/>
            <a:ext cx="4285542" cy="2416400"/>
          </a:xfrm>
          <a:prstGeom prst="roundRect">
            <a:avLst>
              <a:gd name="adj" fmla="val 4338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0" name="! Tablet 1">
            <a:extLst>
              <a:ext uri="{FF2B5EF4-FFF2-40B4-BE49-F238E27FC236}">
                <a16:creationId xmlns:a16="http://schemas.microsoft.com/office/drawing/2014/main" id="{D4FBAABB-E265-8E18-7FDB-738676014B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28727" y="1233489"/>
            <a:ext cx="4285542" cy="2416400"/>
          </a:xfrm>
          <a:prstGeom prst="roundRect">
            <a:avLst>
              <a:gd name="adj" fmla="val 4338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3" name="! Product 5">
            <a:extLst>
              <a:ext uri="{FF2B5EF4-FFF2-40B4-BE49-F238E27FC236}">
                <a16:creationId xmlns:a16="http://schemas.microsoft.com/office/drawing/2014/main" id="{6999932E-B0C3-8A86-3107-267F7A28273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0388" y="4925507"/>
            <a:ext cx="2185481" cy="711200"/>
          </a:xfrm>
          <a:prstGeom prst="roundRect">
            <a:avLst>
              <a:gd name="adj" fmla="val 11213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2" name="! Product 4">
            <a:extLst>
              <a:ext uri="{FF2B5EF4-FFF2-40B4-BE49-F238E27FC236}">
                <a16:creationId xmlns:a16="http://schemas.microsoft.com/office/drawing/2014/main" id="{5E0A55DD-9DBF-F4D8-8E8A-B3580B474C6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0388" y="4106190"/>
            <a:ext cx="2185481" cy="711200"/>
          </a:xfrm>
          <a:prstGeom prst="roundRect">
            <a:avLst>
              <a:gd name="adj" fmla="val 11213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1" name="! Product 3">
            <a:extLst>
              <a:ext uri="{FF2B5EF4-FFF2-40B4-BE49-F238E27FC236}">
                <a16:creationId xmlns:a16="http://schemas.microsoft.com/office/drawing/2014/main" id="{AD03330F-F981-0A88-8AA5-C13300FA91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0388" y="3286871"/>
            <a:ext cx="2185481" cy="711200"/>
          </a:xfrm>
          <a:prstGeom prst="roundRect">
            <a:avLst>
              <a:gd name="adj" fmla="val 10028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2" name="! Product 2">
            <a:extLst>
              <a:ext uri="{FF2B5EF4-FFF2-40B4-BE49-F238E27FC236}">
                <a16:creationId xmlns:a16="http://schemas.microsoft.com/office/drawing/2014/main" id="{DDBC1797-CE8A-07AB-7172-94FF57DC084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0388" y="2467552"/>
            <a:ext cx="2185481" cy="711200"/>
          </a:xfrm>
          <a:prstGeom prst="roundRect">
            <a:avLst>
              <a:gd name="adj" fmla="val 12398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36" name="! Product 1">
            <a:extLst>
              <a:ext uri="{FF2B5EF4-FFF2-40B4-BE49-F238E27FC236}">
                <a16:creationId xmlns:a16="http://schemas.microsoft.com/office/drawing/2014/main" id="{079F58C7-C28A-6809-B9A6-F577C0406AC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0388" y="1648233"/>
            <a:ext cx="2185481" cy="711200"/>
          </a:xfrm>
          <a:prstGeom prst="roundRect">
            <a:avLst>
              <a:gd name="adj" fmla="val 11806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626593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Product Landscape_1 Tablet Tab 3">
    <p:bg>
      <p:bgPr>
        <a:gradFill>
          <a:gsLst>
            <a:gs pos="22000">
              <a:srgbClr val="DDF0DD"/>
            </a:gs>
            <a:gs pos="97000">
              <a:srgbClr val="F0F9F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6" name="!Callout 1">
            <a:extLst>
              <a:ext uri="{FF2B5EF4-FFF2-40B4-BE49-F238E27FC236}">
                <a16:creationId xmlns:a16="http://schemas.microsoft.com/office/drawing/2014/main" id="{7101EB4B-147D-87C1-F75F-4EC2B47017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8588" y="4508500"/>
            <a:ext cx="9648825" cy="2197100"/>
          </a:xfrm>
          <a:solidFill>
            <a:schemeClr val="tx2"/>
          </a:solidFill>
        </p:spPr>
        <p:txBody>
          <a:bodyPr lIns="360000" tIns="252000" rIns="36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400" b="1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marL="0" lvl="1" indent="0" algn="ctr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October 2023</a:t>
            </a:r>
          </a:p>
        </p:txBody>
      </p:sp>
      <p:sp>
        <p:nvSpPr>
          <p:cNvPr id="40" name="! Tablet 1">
            <a:extLst>
              <a:ext uri="{FF2B5EF4-FFF2-40B4-BE49-F238E27FC236}">
                <a16:creationId xmlns:a16="http://schemas.microsoft.com/office/drawing/2014/main" id="{D4FBAABB-E265-8E18-7FDB-738676014B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735088" y="2080574"/>
            <a:ext cx="6441821" cy="3051991"/>
          </a:xfrm>
          <a:prstGeom prst="roundRect">
            <a:avLst>
              <a:gd name="adj" fmla="val 4338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DD7962B7-CB39-CDDF-392F-726ED8AA54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5204" y="6363056"/>
            <a:ext cx="543600" cy="172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0EE3FD-A0A2-4EDA-8D7F-C6B2887A0D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1" name="! Product 3">
            <a:extLst>
              <a:ext uri="{FF2B5EF4-FFF2-40B4-BE49-F238E27FC236}">
                <a16:creationId xmlns:a16="http://schemas.microsoft.com/office/drawing/2014/main" id="{AD03330F-F981-0A88-8AA5-C13300FA91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32109" y="1227989"/>
            <a:ext cx="2044800" cy="648000"/>
          </a:xfrm>
          <a:prstGeom prst="roundRect">
            <a:avLst>
              <a:gd name="adj" fmla="val 6604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2" name="! Product 2">
            <a:extLst>
              <a:ext uri="{FF2B5EF4-FFF2-40B4-BE49-F238E27FC236}">
                <a16:creationId xmlns:a16="http://schemas.microsoft.com/office/drawing/2014/main" id="{DDBC1797-CE8A-07AB-7172-94FF57DC084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33599" y="1227989"/>
            <a:ext cx="2044800" cy="648000"/>
          </a:xfrm>
          <a:prstGeom prst="roundRect">
            <a:avLst>
              <a:gd name="adj" fmla="val 7846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36" name="! Product 1">
            <a:extLst>
              <a:ext uri="{FF2B5EF4-FFF2-40B4-BE49-F238E27FC236}">
                <a16:creationId xmlns:a16="http://schemas.microsoft.com/office/drawing/2014/main" id="{079F58C7-C28A-6809-B9A6-F577C0406AC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35088" y="1227989"/>
            <a:ext cx="2044800" cy="648000"/>
          </a:xfrm>
          <a:prstGeom prst="roundRect">
            <a:avLst>
              <a:gd name="adj" fmla="val 10982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571808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Product Landscape_1 Tablet Tab 4">
    <p:bg>
      <p:bgPr>
        <a:gradFill>
          <a:gsLst>
            <a:gs pos="22000">
              <a:srgbClr val="DDF0DD"/>
            </a:gs>
            <a:gs pos="97000">
              <a:srgbClr val="F0F9F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Callout 1">
            <a:extLst>
              <a:ext uri="{FF2B5EF4-FFF2-40B4-BE49-F238E27FC236}">
                <a16:creationId xmlns:a16="http://schemas.microsoft.com/office/drawing/2014/main" id="{52A7B7EE-4DC0-BCAF-DEDB-57B7FBAE14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8588" y="4508500"/>
            <a:ext cx="9648825" cy="2197100"/>
          </a:xfrm>
          <a:solidFill>
            <a:schemeClr val="tx2"/>
          </a:solidFill>
        </p:spPr>
        <p:txBody>
          <a:bodyPr lIns="360000" tIns="252000" rIns="36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October 2023</a:t>
            </a:r>
          </a:p>
        </p:txBody>
      </p:sp>
      <p:sp>
        <p:nvSpPr>
          <p:cNvPr id="40" name="! Tablet 1">
            <a:extLst>
              <a:ext uri="{FF2B5EF4-FFF2-40B4-BE49-F238E27FC236}">
                <a16:creationId xmlns:a16="http://schemas.microsoft.com/office/drawing/2014/main" id="{D4FBAABB-E265-8E18-7FDB-738676014B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732800" y="2080574"/>
            <a:ext cx="6440400" cy="3051991"/>
          </a:xfrm>
          <a:prstGeom prst="roundRect">
            <a:avLst>
              <a:gd name="adj" fmla="val 4338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DD7962B7-CB39-CDDF-392F-726ED8AA54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5204" y="6363056"/>
            <a:ext cx="543600" cy="172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0EE3FD-A0A2-4EDA-8D7F-C6B2887A0D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! Product 4">
            <a:extLst>
              <a:ext uri="{FF2B5EF4-FFF2-40B4-BE49-F238E27FC236}">
                <a16:creationId xmlns:a16="http://schemas.microsoft.com/office/drawing/2014/main" id="{DC7E9A89-85A2-8D26-5EC9-6576466BFBC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0813" y="1227989"/>
            <a:ext cx="2044800" cy="648000"/>
          </a:xfrm>
          <a:prstGeom prst="roundRect">
            <a:avLst>
              <a:gd name="adj" fmla="val 12051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1" name="! Product 3">
            <a:extLst>
              <a:ext uri="{FF2B5EF4-FFF2-40B4-BE49-F238E27FC236}">
                <a16:creationId xmlns:a16="http://schemas.microsoft.com/office/drawing/2014/main" id="{AD03330F-F981-0A88-8AA5-C13300FA91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059296" y="1227989"/>
            <a:ext cx="2044800" cy="648000"/>
          </a:xfrm>
          <a:prstGeom prst="roundRect">
            <a:avLst>
              <a:gd name="adj" fmla="val 11401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2" name="! Product 2">
            <a:extLst>
              <a:ext uri="{FF2B5EF4-FFF2-40B4-BE49-F238E27FC236}">
                <a16:creationId xmlns:a16="http://schemas.microsoft.com/office/drawing/2014/main" id="{DDBC1797-CE8A-07AB-7172-94FF57DC084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17780" y="1227989"/>
            <a:ext cx="2044800" cy="648000"/>
          </a:xfrm>
          <a:prstGeom prst="roundRect">
            <a:avLst>
              <a:gd name="adj" fmla="val 14653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36" name="! Product 1">
            <a:extLst>
              <a:ext uri="{FF2B5EF4-FFF2-40B4-BE49-F238E27FC236}">
                <a16:creationId xmlns:a16="http://schemas.microsoft.com/office/drawing/2014/main" id="{079F58C7-C28A-6809-B9A6-F577C0406AC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6264" y="1227989"/>
            <a:ext cx="2044800" cy="648000"/>
          </a:xfrm>
          <a:prstGeom prst="roundRect">
            <a:avLst>
              <a:gd name="adj" fmla="val 12702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318793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Product Landscape_1 Tablet Tab 5">
    <p:bg>
      <p:bgPr>
        <a:gradFill>
          <a:gsLst>
            <a:gs pos="22000">
              <a:srgbClr val="DDF0DD"/>
            </a:gs>
            <a:gs pos="97000">
              <a:srgbClr val="F0F9F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Callout 1">
            <a:extLst>
              <a:ext uri="{FF2B5EF4-FFF2-40B4-BE49-F238E27FC236}">
                <a16:creationId xmlns:a16="http://schemas.microsoft.com/office/drawing/2014/main" id="{E96D6798-2275-9089-5DB5-8123958996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8588" y="4508500"/>
            <a:ext cx="9648825" cy="2197100"/>
          </a:xfrm>
          <a:solidFill>
            <a:schemeClr val="tx2"/>
          </a:solidFill>
        </p:spPr>
        <p:txBody>
          <a:bodyPr lIns="360000" tIns="252000" rIns="36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400" b="1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marL="0" lvl="1" indent="0" algn="ctr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October 2023</a:t>
            </a:r>
          </a:p>
        </p:txBody>
      </p:sp>
      <p:sp>
        <p:nvSpPr>
          <p:cNvPr id="40" name="! Tablet 1">
            <a:extLst>
              <a:ext uri="{FF2B5EF4-FFF2-40B4-BE49-F238E27FC236}">
                <a16:creationId xmlns:a16="http://schemas.microsoft.com/office/drawing/2014/main" id="{D4FBAABB-E265-8E18-7FDB-738676014B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732800" y="2080574"/>
            <a:ext cx="6440400" cy="3051991"/>
          </a:xfrm>
          <a:prstGeom prst="roundRect">
            <a:avLst>
              <a:gd name="adj" fmla="val 4338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DD7962B7-CB39-CDDF-392F-726ED8AA54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5204" y="6363056"/>
            <a:ext cx="543600" cy="172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0EE3FD-A0A2-4EDA-8D7F-C6B2887A0D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! Product 5">
            <a:extLst>
              <a:ext uri="{FF2B5EF4-FFF2-40B4-BE49-F238E27FC236}">
                <a16:creationId xmlns:a16="http://schemas.microsoft.com/office/drawing/2014/main" id="{94239D6F-901A-2A3C-627F-C62CF6F194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88969" y="1233488"/>
            <a:ext cx="1656644" cy="648000"/>
          </a:xfrm>
          <a:prstGeom prst="roundRect">
            <a:avLst>
              <a:gd name="adj" fmla="val 10100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2" name="! Product 4">
            <a:extLst>
              <a:ext uri="{FF2B5EF4-FFF2-40B4-BE49-F238E27FC236}">
                <a16:creationId xmlns:a16="http://schemas.microsoft.com/office/drawing/2014/main" id="{DC7E9A89-85A2-8D26-5EC9-6576466BFBC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10791" y="1233488"/>
            <a:ext cx="1656644" cy="648000"/>
          </a:xfrm>
          <a:prstGeom prst="roundRect">
            <a:avLst>
              <a:gd name="adj" fmla="val 12702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1" name="! Product 3">
            <a:extLst>
              <a:ext uri="{FF2B5EF4-FFF2-40B4-BE49-F238E27FC236}">
                <a16:creationId xmlns:a16="http://schemas.microsoft.com/office/drawing/2014/main" id="{AD03330F-F981-0A88-8AA5-C13300FA91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32615" y="1233488"/>
            <a:ext cx="1656644" cy="648000"/>
          </a:xfrm>
          <a:prstGeom prst="roundRect">
            <a:avLst>
              <a:gd name="adj" fmla="val 11401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2" name="! Product 2">
            <a:extLst>
              <a:ext uri="{FF2B5EF4-FFF2-40B4-BE49-F238E27FC236}">
                <a16:creationId xmlns:a16="http://schemas.microsoft.com/office/drawing/2014/main" id="{DDBC1797-CE8A-07AB-7172-94FF57DC084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54439" y="1233488"/>
            <a:ext cx="1656644" cy="648000"/>
          </a:xfrm>
          <a:prstGeom prst="roundRect">
            <a:avLst>
              <a:gd name="adj" fmla="val 13352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36" name="! Product 1">
            <a:extLst>
              <a:ext uri="{FF2B5EF4-FFF2-40B4-BE49-F238E27FC236}">
                <a16:creationId xmlns:a16="http://schemas.microsoft.com/office/drawing/2014/main" id="{079F58C7-C28A-6809-B9A6-F577C0406AC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6263" y="1233488"/>
            <a:ext cx="1656644" cy="648000"/>
          </a:xfrm>
          <a:prstGeom prst="roundRect">
            <a:avLst>
              <a:gd name="adj" fmla="val 13352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260917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Product Landscape_1 Tablet Tab 6">
    <p:bg>
      <p:bgPr>
        <a:gradFill>
          <a:gsLst>
            <a:gs pos="22000">
              <a:srgbClr val="DDF0DD"/>
            </a:gs>
            <a:gs pos="97000">
              <a:srgbClr val="F0F9F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!Callout 1">
            <a:extLst>
              <a:ext uri="{FF2B5EF4-FFF2-40B4-BE49-F238E27FC236}">
                <a16:creationId xmlns:a16="http://schemas.microsoft.com/office/drawing/2014/main" id="{DFBDB41F-1894-A019-89E0-A2F4802541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8588" y="4508500"/>
            <a:ext cx="9648825" cy="2197100"/>
          </a:xfrm>
          <a:solidFill>
            <a:schemeClr val="tx2"/>
          </a:solidFill>
        </p:spPr>
        <p:txBody>
          <a:bodyPr lIns="360000" tIns="252000" rIns="36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400" b="1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marL="0" lvl="1" indent="0" algn="ctr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October 2023</a:t>
            </a:r>
          </a:p>
        </p:txBody>
      </p:sp>
      <p:sp>
        <p:nvSpPr>
          <p:cNvPr id="40" name="! Tablet 1">
            <a:extLst>
              <a:ext uri="{FF2B5EF4-FFF2-40B4-BE49-F238E27FC236}">
                <a16:creationId xmlns:a16="http://schemas.microsoft.com/office/drawing/2014/main" id="{D4FBAABB-E265-8E18-7FDB-738676014B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732800" y="2080574"/>
            <a:ext cx="6440400" cy="3051991"/>
          </a:xfrm>
          <a:prstGeom prst="roundRect">
            <a:avLst>
              <a:gd name="adj" fmla="val 4338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DD7962B7-CB39-CDDF-392F-726ED8AA54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5204" y="6363056"/>
            <a:ext cx="543600" cy="172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0EE3FD-A0A2-4EDA-8D7F-C6B2887A0D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6" name="! Product 6">
            <a:extLst>
              <a:ext uri="{FF2B5EF4-FFF2-40B4-BE49-F238E27FC236}">
                <a16:creationId xmlns:a16="http://schemas.microsoft.com/office/drawing/2014/main" id="{53507A3F-9A5C-C005-A45F-E4043AE13ED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4765" y="1233488"/>
            <a:ext cx="1374973" cy="475200"/>
          </a:xfrm>
          <a:prstGeom prst="roundRect">
            <a:avLst>
              <a:gd name="adj" fmla="val 9746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3" name="! Product 5">
            <a:extLst>
              <a:ext uri="{FF2B5EF4-FFF2-40B4-BE49-F238E27FC236}">
                <a16:creationId xmlns:a16="http://schemas.microsoft.com/office/drawing/2014/main" id="{94239D6F-901A-2A3C-627F-C62CF6F194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79066" y="1233488"/>
            <a:ext cx="1374973" cy="475200"/>
          </a:xfrm>
          <a:prstGeom prst="roundRect">
            <a:avLst>
              <a:gd name="adj" fmla="val 9746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2" name="! Product 4">
            <a:extLst>
              <a:ext uri="{FF2B5EF4-FFF2-40B4-BE49-F238E27FC236}">
                <a16:creationId xmlns:a16="http://schemas.microsoft.com/office/drawing/2014/main" id="{DC7E9A89-85A2-8D26-5EC9-6576466BFBC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003365" y="1233488"/>
            <a:ext cx="1374973" cy="475200"/>
          </a:xfrm>
          <a:prstGeom prst="roundRect">
            <a:avLst>
              <a:gd name="adj" fmla="val 7086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1" name="! Product 3">
            <a:extLst>
              <a:ext uri="{FF2B5EF4-FFF2-40B4-BE49-F238E27FC236}">
                <a16:creationId xmlns:a16="http://schemas.microsoft.com/office/drawing/2014/main" id="{AD03330F-F981-0A88-8AA5-C13300FA91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27664" y="1233488"/>
            <a:ext cx="1374973" cy="475200"/>
          </a:xfrm>
          <a:prstGeom prst="roundRect">
            <a:avLst>
              <a:gd name="adj" fmla="val 9746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2" name="! Product 2">
            <a:extLst>
              <a:ext uri="{FF2B5EF4-FFF2-40B4-BE49-F238E27FC236}">
                <a16:creationId xmlns:a16="http://schemas.microsoft.com/office/drawing/2014/main" id="{DDBC1797-CE8A-07AB-7172-94FF57DC084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051963" y="1233488"/>
            <a:ext cx="1374973" cy="475200"/>
          </a:xfrm>
          <a:prstGeom prst="roundRect">
            <a:avLst>
              <a:gd name="adj" fmla="val 12406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36" name="! Product 1">
            <a:extLst>
              <a:ext uri="{FF2B5EF4-FFF2-40B4-BE49-F238E27FC236}">
                <a16:creationId xmlns:a16="http://schemas.microsoft.com/office/drawing/2014/main" id="{079F58C7-C28A-6809-B9A6-F577C0406AC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6262" y="1233488"/>
            <a:ext cx="1374973" cy="475200"/>
          </a:xfrm>
          <a:prstGeom prst="roundRect">
            <a:avLst>
              <a:gd name="adj" fmla="val 7088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8677658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Product Landscape_2 Tablet Tab 4">
    <p:bg>
      <p:bgPr>
        <a:gradFill>
          <a:gsLst>
            <a:gs pos="22000">
              <a:srgbClr val="DDF0DD"/>
            </a:gs>
            <a:gs pos="97000">
              <a:srgbClr val="F0F9F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!Callout 1">
            <a:extLst>
              <a:ext uri="{FF2B5EF4-FFF2-40B4-BE49-F238E27FC236}">
                <a16:creationId xmlns:a16="http://schemas.microsoft.com/office/drawing/2014/main" id="{7C035396-829F-DA15-2457-63285CB5AF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8588" y="4508500"/>
            <a:ext cx="9648825" cy="2197100"/>
          </a:xfrm>
          <a:solidFill>
            <a:schemeClr val="tx2"/>
          </a:solidFill>
        </p:spPr>
        <p:txBody>
          <a:bodyPr lIns="360000" tIns="252000" rIns="360000" anchor="ctr"/>
          <a:lstStyle>
            <a:lvl1pPr algn="ctr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400" b="1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</a:lstStyle>
          <a:p>
            <a:pPr marL="0" lvl="1" indent="0" algn="ctr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</a:pPr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October 2023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DD7962B7-CB39-CDDF-392F-726ED8AA54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5204" y="6363056"/>
            <a:ext cx="543600" cy="172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0EE3FD-A0A2-4EDA-8D7F-C6B2887A0D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! Product 4">
            <a:extLst>
              <a:ext uri="{FF2B5EF4-FFF2-40B4-BE49-F238E27FC236}">
                <a16:creationId xmlns:a16="http://schemas.microsoft.com/office/drawing/2014/main" id="{DC7E9A89-85A2-8D26-5EC9-6576466BFBC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225208" y="1227989"/>
            <a:ext cx="2104528" cy="711200"/>
          </a:xfrm>
          <a:prstGeom prst="roundRect">
            <a:avLst>
              <a:gd name="adj" fmla="val 15953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1" name="! Product 3">
            <a:extLst>
              <a:ext uri="{FF2B5EF4-FFF2-40B4-BE49-F238E27FC236}">
                <a16:creationId xmlns:a16="http://schemas.microsoft.com/office/drawing/2014/main" id="{AD03330F-F981-0A88-8AA5-C13300FA91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008894" y="1227989"/>
            <a:ext cx="2104528" cy="711200"/>
          </a:xfrm>
          <a:prstGeom prst="roundRect">
            <a:avLst>
              <a:gd name="adj" fmla="val 15953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2" name="! Product 2">
            <a:extLst>
              <a:ext uri="{FF2B5EF4-FFF2-40B4-BE49-F238E27FC236}">
                <a16:creationId xmlns:a16="http://schemas.microsoft.com/office/drawing/2014/main" id="{DDBC1797-CE8A-07AB-7172-94FF57DC084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92579" y="1227989"/>
            <a:ext cx="2104528" cy="711200"/>
          </a:xfrm>
          <a:prstGeom prst="roundRect">
            <a:avLst>
              <a:gd name="adj" fmla="val 15953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36" name="! Product 1">
            <a:extLst>
              <a:ext uri="{FF2B5EF4-FFF2-40B4-BE49-F238E27FC236}">
                <a16:creationId xmlns:a16="http://schemas.microsoft.com/office/drawing/2014/main" id="{079F58C7-C28A-6809-B9A6-F577C0406AC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6264" y="1227989"/>
            <a:ext cx="2104528" cy="711200"/>
          </a:xfrm>
          <a:prstGeom prst="roundRect">
            <a:avLst>
              <a:gd name="adj" fmla="val 15953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4" name="! Tablet 2">
            <a:extLst>
              <a:ext uri="{FF2B5EF4-FFF2-40B4-BE49-F238E27FC236}">
                <a16:creationId xmlns:a16="http://schemas.microsoft.com/office/drawing/2014/main" id="{59B0D852-F02F-B976-8FB1-0B8721950F7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044194" y="2412085"/>
            <a:ext cx="4285542" cy="2416400"/>
          </a:xfrm>
          <a:prstGeom prst="roundRect">
            <a:avLst>
              <a:gd name="adj" fmla="val 4338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  <p:sp>
        <p:nvSpPr>
          <p:cNvPr id="5" name="! Tablet 1">
            <a:extLst>
              <a:ext uri="{FF2B5EF4-FFF2-40B4-BE49-F238E27FC236}">
                <a16:creationId xmlns:a16="http://schemas.microsoft.com/office/drawing/2014/main" id="{476FBE18-2359-989B-C8A7-DA13331A0E4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0388" y="2412723"/>
            <a:ext cx="4285542" cy="2416400"/>
          </a:xfrm>
          <a:prstGeom prst="roundRect">
            <a:avLst>
              <a:gd name="adj" fmla="val 4338"/>
            </a:avLst>
          </a:prstGeom>
          <a:solidFill>
            <a:srgbClr val="F8F8F8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Click icon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388072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- Demo CTA">
    <p:bg>
      <p:bgPr>
        <a:gradFill>
          <a:gsLst>
            <a:gs pos="22000">
              <a:srgbClr val="51B551"/>
            </a:gs>
            <a:gs pos="97000">
              <a:srgbClr val="76C09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AC4A38E0-5DAD-1F4D-9A50-EA6B80DE584F}"/>
              </a:ext>
            </a:extLst>
          </p:cNvPr>
          <p:cNvSpPr/>
          <p:nvPr userDrawn="1"/>
        </p:nvSpPr>
        <p:spPr>
          <a:xfrm>
            <a:off x="4089400" y="475380"/>
            <a:ext cx="7677586" cy="7677586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3000"/>
                </a:schemeClr>
              </a:gs>
              <a:gs pos="68000">
                <a:srgbClr val="EFF8EF">
                  <a:alpha val="22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117833-FA7A-1B4C-B351-B194EA976FC7}"/>
              </a:ext>
            </a:extLst>
          </p:cNvPr>
          <p:cNvGrpSpPr/>
          <p:nvPr userDrawn="1"/>
        </p:nvGrpSpPr>
        <p:grpSpPr>
          <a:xfrm>
            <a:off x="8065445" y="5061540"/>
            <a:ext cx="1014211" cy="2203533"/>
            <a:chOff x="1857175" y="6291021"/>
            <a:chExt cx="1069497" cy="2323651"/>
          </a:xfrm>
        </p:grpSpPr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78A05EB3-8077-F74D-B145-0609548034A1}"/>
                </a:ext>
              </a:extLst>
            </p:cNvPr>
            <p:cNvSpPr/>
            <p:nvPr/>
          </p:nvSpPr>
          <p:spPr>
            <a:xfrm rot="5400000">
              <a:off x="1364091" y="7052092"/>
              <a:ext cx="2055665" cy="1069496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9000">
                  <a:srgbClr val="A7DEC6"/>
                </a:gs>
                <a:gs pos="0">
                  <a:srgbClr val="88AEA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44B4181F-1205-8442-B752-3803692B2BA6}"/>
                </a:ext>
              </a:extLst>
            </p:cNvPr>
            <p:cNvSpPr/>
            <p:nvPr/>
          </p:nvSpPr>
          <p:spPr>
            <a:xfrm>
              <a:off x="1857175" y="6291021"/>
              <a:ext cx="1069497" cy="538875"/>
            </a:xfrm>
            <a:prstGeom prst="diamond">
              <a:avLst/>
            </a:prstGeom>
            <a:solidFill>
              <a:srgbClr val="BDE8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3AEE9E-B4E2-8949-9E37-54E6F252CD62}"/>
              </a:ext>
            </a:extLst>
          </p:cNvPr>
          <p:cNvGrpSpPr/>
          <p:nvPr userDrawn="1"/>
        </p:nvGrpSpPr>
        <p:grpSpPr>
          <a:xfrm>
            <a:off x="5072194" y="475380"/>
            <a:ext cx="2106216" cy="3104094"/>
            <a:chOff x="2472057" y="528967"/>
            <a:chExt cx="1069500" cy="1576207"/>
          </a:xfrm>
        </p:grpSpPr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3EC46CB2-919D-D049-B309-5FC404BA0ADF}"/>
                </a:ext>
              </a:extLst>
            </p:cNvPr>
            <p:cNvSpPr/>
            <p:nvPr/>
          </p:nvSpPr>
          <p:spPr>
            <a:xfrm rot="5400000">
              <a:off x="2352693" y="916315"/>
              <a:ext cx="1308223" cy="1069496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9000">
                  <a:srgbClr val="C8EED3"/>
                </a:gs>
                <a:gs pos="0">
                  <a:srgbClr val="A0CEB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6BAED3D1-A2E4-204D-B308-41A89AD02A6C}"/>
                </a:ext>
              </a:extLst>
            </p:cNvPr>
            <p:cNvSpPr/>
            <p:nvPr/>
          </p:nvSpPr>
          <p:spPr>
            <a:xfrm>
              <a:off x="2472060" y="528967"/>
              <a:ext cx="1069497" cy="538875"/>
            </a:xfrm>
            <a:prstGeom prst="diamond">
              <a:avLst/>
            </a:prstGeom>
            <a:solidFill>
              <a:srgbClr val="C8E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71DC9A-6A5E-464C-96C3-2AF81B5C7583}"/>
              </a:ext>
            </a:extLst>
          </p:cNvPr>
          <p:cNvGrpSpPr/>
          <p:nvPr userDrawn="1"/>
        </p:nvGrpSpPr>
        <p:grpSpPr>
          <a:xfrm>
            <a:off x="8204970" y="1343440"/>
            <a:ext cx="1701030" cy="2538321"/>
            <a:chOff x="2647646" y="1094760"/>
            <a:chExt cx="1069498" cy="1595934"/>
          </a:xfrm>
        </p:grpSpPr>
        <p:sp>
          <p:nvSpPr>
            <p:cNvPr id="23" name="Chevron 22">
              <a:extLst>
                <a:ext uri="{FF2B5EF4-FFF2-40B4-BE49-F238E27FC236}">
                  <a16:creationId xmlns:a16="http://schemas.microsoft.com/office/drawing/2014/main" id="{CD553E7A-5948-EA49-88D2-6A49DEF1A06D}"/>
                </a:ext>
              </a:extLst>
            </p:cNvPr>
            <p:cNvSpPr/>
            <p:nvPr/>
          </p:nvSpPr>
          <p:spPr>
            <a:xfrm rot="5400000">
              <a:off x="2518419" y="1491972"/>
              <a:ext cx="1327949" cy="1069495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8000">
                  <a:srgbClr val="C1EECC"/>
                </a:gs>
                <a:gs pos="0">
                  <a:srgbClr val="BEE5C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24" name="Diamond 23">
              <a:extLst>
                <a:ext uri="{FF2B5EF4-FFF2-40B4-BE49-F238E27FC236}">
                  <a16:creationId xmlns:a16="http://schemas.microsoft.com/office/drawing/2014/main" id="{DAE60C4D-B4E5-BF4E-B228-C8233F1452CD}"/>
                </a:ext>
              </a:extLst>
            </p:cNvPr>
            <p:cNvSpPr/>
            <p:nvPr/>
          </p:nvSpPr>
          <p:spPr>
            <a:xfrm>
              <a:off x="2647647" y="1094760"/>
              <a:ext cx="1069497" cy="538875"/>
            </a:xfrm>
            <a:prstGeom prst="diamond">
              <a:avLst/>
            </a:prstGeom>
            <a:solidFill>
              <a:srgbClr val="C8EF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A5FA3A-93BD-C845-945B-6DF0A0345D70}"/>
              </a:ext>
            </a:extLst>
          </p:cNvPr>
          <p:cNvGrpSpPr/>
          <p:nvPr userDrawn="1"/>
        </p:nvGrpSpPr>
        <p:grpSpPr>
          <a:xfrm>
            <a:off x="7051233" y="6069657"/>
            <a:ext cx="1014211" cy="1045037"/>
            <a:chOff x="1450839" y="2961590"/>
            <a:chExt cx="1069500" cy="1102008"/>
          </a:xfrm>
        </p:grpSpPr>
        <p:sp>
          <p:nvSpPr>
            <p:cNvPr id="26" name="Chevron 25">
              <a:extLst>
                <a:ext uri="{FF2B5EF4-FFF2-40B4-BE49-F238E27FC236}">
                  <a16:creationId xmlns:a16="http://schemas.microsoft.com/office/drawing/2014/main" id="{30A462B5-5DEA-084F-88CE-190914F1ECA4}"/>
                </a:ext>
              </a:extLst>
            </p:cNvPr>
            <p:cNvSpPr/>
            <p:nvPr/>
          </p:nvSpPr>
          <p:spPr>
            <a:xfrm rot="5400000">
              <a:off x="1568575" y="3111839"/>
              <a:ext cx="834023" cy="1069495"/>
            </a:xfrm>
            <a:prstGeom prst="chevron">
              <a:avLst>
                <a:gd name="adj" fmla="val 32398"/>
              </a:avLst>
            </a:prstGeom>
            <a:gradFill flip="none" rotWithShape="1">
              <a:gsLst>
                <a:gs pos="98000">
                  <a:srgbClr val="C1EECC"/>
                </a:gs>
                <a:gs pos="0">
                  <a:srgbClr val="BEE5C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64755796-74E1-8949-9F66-D5C9A9DA2B5E}"/>
                </a:ext>
              </a:extLst>
            </p:cNvPr>
            <p:cNvSpPr/>
            <p:nvPr/>
          </p:nvSpPr>
          <p:spPr>
            <a:xfrm>
              <a:off x="1450842" y="2961590"/>
              <a:ext cx="1069497" cy="538875"/>
            </a:xfrm>
            <a:prstGeom prst="diamond">
              <a:avLst/>
            </a:prstGeom>
            <a:solidFill>
              <a:srgbClr val="C8EF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4F105C-B78D-DB4E-A3AD-DEE4AF2FE5E1}"/>
              </a:ext>
            </a:extLst>
          </p:cNvPr>
          <p:cNvGrpSpPr/>
          <p:nvPr userDrawn="1"/>
        </p:nvGrpSpPr>
        <p:grpSpPr>
          <a:xfrm>
            <a:off x="8572550" y="3161439"/>
            <a:ext cx="815385" cy="1282960"/>
            <a:chOff x="6735241" y="-623418"/>
            <a:chExt cx="1245368" cy="1959512"/>
          </a:xfrm>
        </p:grpSpPr>
        <p:sp>
          <p:nvSpPr>
            <p:cNvPr id="29" name="Chevron 28">
              <a:extLst>
                <a:ext uri="{FF2B5EF4-FFF2-40B4-BE49-F238E27FC236}">
                  <a16:creationId xmlns:a16="http://schemas.microsoft.com/office/drawing/2014/main" id="{0F838592-75E7-9F41-BAD2-91F9D3C59D10}"/>
                </a:ext>
              </a:extLst>
            </p:cNvPr>
            <p:cNvSpPr/>
            <p:nvPr/>
          </p:nvSpPr>
          <p:spPr>
            <a:xfrm rot="5400000">
              <a:off x="6534196" y="-110319"/>
              <a:ext cx="1647461" cy="1245365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9000">
                  <a:srgbClr val="D0E3D9"/>
                </a:gs>
                <a:gs pos="0">
                  <a:srgbClr val="C4D2C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id="{AFB63A20-436B-864B-976C-86237F11B330}"/>
                </a:ext>
              </a:extLst>
            </p:cNvPr>
            <p:cNvSpPr/>
            <p:nvPr/>
          </p:nvSpPr>
          <p:spPr>
            <a:xfrm>
              <a:off x="6735241" y="-623418"/>
              <a:ext cx="1245367" cy="627487"/>
            </a:xfrm>
            <a:prstGeom prst="diamond">
              <a:avLst/>
            </a:prstGeom>
            <a:solidFill>
              <a:srgbClr val="D0E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DA0261-74F3-BB42-94D1-840D6611486C}"/>
              </a:ext>
            </a:extLst>
          </p:cNvPr>
          <p:cNvGrpSpPr/>
          <p:nvPr userDrawn="1"/>
        </p:nvGrpSpPr>
        <p:grpSpPr>
          <a:xfrm>
            <a:off x="5144442" y="5661970"/>
            <a:ext cx="766731" cy="900241"/>
            <a:chOff x="3955377" y="5585598"/>
            <a:chExt cx="1060247" cy="1244866"/>
          </a:xfrm>
        </p:grpSpPr>
        <p:sp>
          <p:nvSpPr>
            <p:cNvPr id="32" name="Chevron 31">
              <a:extLst>
                <a:ext uri="{FF2B5EF4-FFF2-40B4-BE49-F238E27FC236}">
                  <a16:creationId xmlns:a16="http://schemas.microsoft.com/office/drawing/2014/main" id="{DE44F60C-16BA-0140-8EF4-DF057A7E441A}"/>
                </a:ext>
              </a:extLst>
            </p:cNvPr>
            <p:cNvSpPr/>
            <p:nvPr/>
          </p:nvSpPr>
          <p:spPr>
            <a:xfrm rot="5400000">
              <a:off x="3987728" y="5802570"/>
              <a:ext cx="995543" cy="1060245"/>
            </a:xfrm>
            <a:prstGeom prst="chevron">
              <a:avLst>
                <a:gd name="adj" fmla="val 27844"/>
              </a:avLst>
            </a:prstGeom>
            <a:gradFill flip="none" rotWithShape="1">
              <a:gsLst>
                <a:gs pos="0">
                  <a:srgbClr val="C5EECE"/>
                </a:gs>
                <a:gs pos="100000">
                  <a:srgbClr val="9DC9A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52BE423C-C66C-254A-8552-B89B25B38CA0}"/>
                </a:ext>
              </a:extLst>
            </p:cNvPr>
            <p:cNvSpPr/>
            <p:nvPr/>
          </p:nvSpPr>
          <p:spPr>
            <a:xfrm>
              <a:off x="3955379" y="5585598"/>
              <a:ext cx="1060245" cy="534213"/>
            </a:xfrm>
            <a:prstGeom prst="diamond">
              <a:avLst/>
            </a:prstGeom>
            <a:solidFill>
              <a:srgbClr val="BBE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51" y="3429000"/>
            <a:ext cx="4388048" cy="2736850"/>
          </a:xfrm>
        </p:spPr>
        <p:txBody>
          <a:bodyPr tIns="144000"/>
          <a:lstStyle>
            <a:lvl1pPr>
              <a:lnSpc>
                <a:spcPct val="110000"/>
              </a:lnSpc>
              <a:defRPr sz="14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7C73E61-2FBF-BB47-83AC-FA0F8A899047}"/>
              </a:ext>
            </a:extLst>
          </p:cNvPr>
          <p:cNvGrpSpPr/>
          <p:nvPr userDrawn="1"/>
        </p:nvGrpSpPr>
        <p:grpSpPr>
          <a:xfrm>
            <a:off x="-2249334" y="-1"/>
            <a:ext cx="13256424" cy="6858001"/>
            <a:chOff x="-2249334" y="-1"/>
            <a:chExt cx="13256424" cy="685800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2608A21-1072-4D42-81AC-BCF6FF265EFE}"/>
                </a:ext>
              </a:extLst>
            </p:cNvPr>
            <p:cNvSpPr/>
            <p:nvPr userDrawn="1"/>
          </p:nvSpPr>
          <p:spPr>
            <a:xfrm>
              <a:off x="-2249334" y="0"/>
              <a:ext cx="2249334" cy="68580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8350EB5-CC31-2E4E-8A0A-0BD4536879EE}"/>
                </a:ext>
              </a:extLst>
            </p:cNvPr>
            <p:cNvSpPr/>
            <p:nvPr userDrawn="1"/>
          </p:nvSpPr>
          <p:spPr>
            <a:xfrm>
              <a:off x="9906000" y="-1"/>
              <a:ext cx="1101090" cy="68580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0850293-A17E-3746-B656-861A2527B66A}"/>
              </a:ext>
            </a:extLst>
          </p:cNvPr>
          <p:cNvSpPr/>
          <p:nvPr userDrawn="1"/>
        </p:nvSpPr>
        <p:spPr>
          <a:xfrm flipV="1">
            <a:off x="-5" y="6857999"/>
            <a:ext cx="9906000" cy="155480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50BA3F2-6F15-2945-A245-5EF7278CB3BD}"/>
              </a:ext>
            </a:extLst>
          </p:cNvPr>
          <p:cNvSpPr/>
          <p:nvPr userDrawn="1"/>
        </p:nvSpPr>
        <p:spPr>
          <a:xfrm flipV="1">
            <a:off x="-2249335" y="-3278525"/>
            <a:ext cx="12106027" cy="327344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Picture 17">
            <a:extLst>
              <a:ext uri="{FF2B5EF4-FFF2-40B4-BE49-F238E27FC236}">
                <a16:creationId xmlns:a16="http://schemas.microsoft.com/office/drawing/2014/main" id="{E99049F1-D3A0-4744-9A42-5E55833BD0BA}"/>
              </a:ext>
            </a:extLst>
          </p:cNvPr>
          <p:cNvGrpSpPr/>
          <p:nvPr userDrawn="1"/>
        </p:nvGrpSpPr>
        <p:grpSpPr>
          <a:xfrm>
            <a:off x="565150" y="2279692"/>
            <a:ext cx="2784868" cy="877289"/>
            <a:chOff x="10957634" y="6319608"/>
            <a:chExt cx="899404" cy="289094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021E126-17D3-7D49-A5F1-F96BC4570D44}"/>
                </a:ext>
              </a:extLst>
            </p:cNvPr>
            <p:cNvSpPr/>
            <p:nvPr/>
          </p:nvSpPr>
          <p:spPr>
            <a:xfrm>
              <a:off x="10960032" y="6387063"/>
              <a:ext cx="748903" cy="219229"/>
            </a:xfrm>
            <a:custGeom>
              <a:avLst/>
              <a:gdLst>
                <a:gd name="connsiteX0" fmla="*/ 91739 w 748903"/>
                <a:gd name="connsiteY0" fmla="*/ 96967 h 219229"/>
                <a:gd name="connsiteX1" fmla="*/ 91739 w 748903"/>
                <a:gd name="connsiteY1" fmla="*/ 67455 h 219229"/>
                <a:gd name="connsiteX2" fmla="*/ 52765 w 748903"/>
                <a:gd name="connsiteY2" fmla="*/ 67455 h 219229"/>
                <a:gd name="connsiteX3" fmla="*/ 52765 w 748903"/>
                <a:gd name="connsiteY3" fmla="*/ 33728 h 219229"/>
                <a:gd name="connsiteX4" fmla="*/ 21586 w 748903"/>
                <a:gd name="connsiteY4" fmla="*/ 33728 h 219229"/>
                <a:gd name="connsiteX5" fmla="*/ 17988 w 748903"/>
                <a:gd name="connsiteY5" fmla="*/ 67455 h 219229"/>
                <a:gd name="connsiteX6" fmla="*/ 0 w 748903"/>
                <a:gd name="connsiteY6" fmla="*/ 67455 h 219229"/>
                <a:gd name="connsiteX7" fmla="*/ 0 w 748903"/>
                <a:gd name="connsiteY7" fmla="*/ 96967 h 219229"/>
                <a:gd name="connsiteX8" fmla="*/ 17988 w 748903"/>
                <a:gd name="connsiteY8" fmla="*/ 96967 h 219229"/>
                <a:gd name="connsiteX9" fmla="*/ 17988 w 748903"/>
                <a:gd name="connsiteY9" fmla="*/ 163218 h 219229"/>
                <a:gd name="connsiteX10" fmla="*/ 21586 w 748903"/>
                <a:gd name="connsiteY10" fmla="*/ 190923 h 219229"/>
                <a:gd name="connsiteX11" fmla="*/ 64157 w 748903"/>
                <a:gd name="connsiteY11" fmla="*/ 218627 h 219229"/>
                <a:gd name="connsiteX12" fmla="*/ 95936 w 748903"/>
                <a:gd name="connsiteY12" fmla="*/ 210798 h 219229"/>
                <a:gd name="connsiteX13" fmla="*/ 85743 w 748903"/>
                <a:gd name="connsiteY13" fmla="*/ 184297 h 219229"/>
                <a:gd name="connsiteX14" fmla="*/ 69554 w 748903"/>
                <a:gd name="connsiteY14" fmla="*/ 188513 h 219229"/>
                <a:gd name="connsiteX15" fmla="*/ 53365 w 748903"/>
                <a:gd name="connsiteY15" fmla="*/ 170445 h 219229"/>
                <a:gd name="connsiteX16" fmla="*/ 52765 w 748903"/>
                <a:gd name="connsiteY16" fmla="*/ 158399 h 219229"/>
                <a:gd name="connsiteX17" fmla="*/ 52765 w 748903"/>
                <a:gd name="connsiteY17" fmla="*/ 96967 h 219229"/>
                <a:gd name="connsiteX18" fmla="*/ 91739 w 748903"/>
                <a:gd name="connsiteY18" fmla="*/ 96967 h 219229"/>
                <a:gd name="connsiteX19" fmla="*/ 238042 w 748903"/>
                <a:gd name="connsiteY19" fmla="*/ 215616 h 219229"/>
                <a:gd name="connsiteX20" fmla="*/ 238042 w 748903"/>
                <a:gd name="connsiteY20" fmla="*/ 67455 h 219229"/>
                <a:gd name="connsiteX21" fmla="*/ 203265 w 748903"/>
                <a:gd name="connsiteY21" fmla="*/ 67455 h 219229"/>
                <a:gd name="connsiteX22" fmla="*/ 203265 w 748903"/>
                <a:gd name="connsiteY22" fmla="*/ 165627 h 219229"/>
                <a:gd name="connsiteX23" fmla="*/ 166690 w 748903"/>
                <a:gd name="connsiteY23" fmla="*/ 188513 h 219229"/>
                <a:gd name="connsiteX24" fmla="*/ 144504 w 748903"/>
                <a:gd name="connsiteY24" fmla="*/ 177672 h 219229"/>
                <a:gd name="connsiteX25" fmla="*/ 138508 w 748903"/>
                <a:gd name="connsiteY25" fmla="*/ 142138 h 219229"/>
                <a:gd name="connsiteX26" fmla="*/ 138508 w 748903"/>
                <a:gd name="connsiteY26" fmla="*/ 67455 h 219229"/>
                <a:gd name="connsiteX27" fmla="*/ 104331 w 748903"/>
                <a:gd name="connsiteY27" fmla="*/ 67455 h 219229"/>
                <a:gd name="connsiteX28" fmla="*/ 104331 w 748903"/>
                <a:gd name="connsiteY28" fmla="*/ 144547 h 219229"/>
                <a:gd name="connsiteX29" fmla="*/ 117522 w 748903"/>
                <a:gd name="connsiteY29" fmla="*/ 199957 h 219229"/>
                <a:gd name="connsiteX30" fmla="*/ 157696 w 748903"/>
                <a:gd name="connsiteY30" fmla="*/ 219230 h 219229"/>
                <a:gd name="connsiteX31" fmla="*/ 205064 w 748903"/>
                <a:gd name="connsiteY31" fmla="*/ 193934 h 219229"/>
                <a:gd name="connsiteX32" fmla="*/ 206263 w 748903"/>
                <a:gd name="connsiteY32" fmla="*/ 215616 h 219229"/>
                <a:gd name="connsiteX33" fmla="*/ 238042 w 748903"/>
                <a:gd name="connsiteY33" fmla="*/ 215616 h 219229"/>
                <a:gd name="connsiteX34" fmla="*/ 362160 w 748903"/>
                <a:gd name="connsiteY34" fmla="*/ 82512 h 219229"/>
                <a:gd name="connsiteX35" fmla="*/ 313592 w 748903"/>
                <a:gd name="connsiteY35" fmla="*/ 64444 h 219229"/>
                <a:gd name="connsiteX36" fmla="*/ 262626 w 748903"/>
                <a:gd name="connsiteY36" fmla="*/ 109013 h 219229"/>
                <a:gd name="connsiteX37" fmla="*/ 302200 w 748903"/>
                <a:gd name="connsiteY37" fmla="*/ 152979 h 219229"/>
                <a:gd name="connsiteX38" fmla="*/ 329781 w 748903"/>
                <a:gd name="connsiteY38" fmla="*/ 174059 h 219229"/>
                <a:gd name="connsiteX39" fmla="*/ 308196 w 748903"/>
                <a:gd name="connsiteY39" fmla="*/ 190923 h 219229"/>
                <a:gd name="connsiteX40" fmla="*/ 274018 w 748903"/>
                <a:gd name="connsiteY40" fmla="*/ 174661 h 219229"/>
                <a:gd name="connsiteX41" fmla="*/ 253032 w 748903"/>
                <a:gd name="connsiteY41" fmla="*/ 194536 h 219229"/>
                <a:gd name="connsiteX42" fmla="*/ 308795 w 748903"/>
                <a:gd name="connsiteY42" fmla="*/ 219230 h 219229"/>
                <a:gd name="connsiteX43" fmla="*/ 363959 w 748903"/>
                <a:gd name="connsiteY43" fmla="*/ 171650 h 219229"/>
                <a:gd name="connsiteX44" fmla="*/ 321387 w 748903"/>
                <a:gd name="connsiteY44" fmla="*/ 127081 h 219229"/>
                <a:gd name="connsiteX45" fmla="*/ 295604 w 748903"/>
                <a:gd name="connsiteY45" fmla="*/ 106603 h 219229"/>
                <a:gd name="connsiteX46" fmla="*/ 313592 w 748903"/>
                <a:gd name="connsiteY46" fmla="*/ 92149 h 219229"/>
                <a:gd name="connsiteX47" fmla="*/ 342373 w 748903"/>
                <a:gd name="connsiteY47" fmla="*/ 103592 h 219229"/>
                <a:gd name="connsiteX48" fmla="*/ 362160 w 748903"/>
                <a:gd name="connsiteY48" fmla="*/ 82512 h 219229"/>
                <a:gd name="connsiteX49" fmla="*/ 480282 w 748903"/>
                <a:gd name="connsiteY49" fmla="*/ 82512 h 219229"/>
                <a:gd name="connsiteX50" fmla="*/ 431714 w 748903"/>
                <a:gd name="connsiteY50" fmla="*/ 64444 h 219229"/>
                <a:gd name="connsiteX51" fmla="*/ 381347 w 748903"/>
                <a:gd name="connsiteY51" fmla="*/ 109013 h 219229"/>
                <a:gd name="connsiteX52" fmla="*/ 420921 w 748903"/>
                <a:gd name="connsiteY52" fmla="*/ 152979 h 219229"/>
                <a:gd name="connsiteX53" fmla="*/ 448503 w 748903"/>
                <a:gd name="connsiteY53" fmla="*/ 174059 h 219229"/>
                <a:gd name="connsiteX54" fmla="*/ 426318 w 748903"/>
                <a:gd name="connsiteY54" fmla="*/ 190923 h 219229"/>
                <a:gd name="connsiteX55" fmla="*/ 392740 w 748903"/>
                <a:gd name="connsiteY55" fmla="*/ 174661 h 219229"/>
                <a:gd name="connsiteX56" fmla="*/ 371754 w 748903"/>
                <a:gd name="connsiteY56" fmla="*/ 194536 h 219229"/>
                <a:gd name="connsiteX57" fmla="*/ 427517 w 748903"/>
                <a:gd name="connsiteY57" fmla="*/ 219230 h 219229"/>
                <a:gd name="connsiteX58" fmla="*/ 482680 w 748903"/>
                <a:gd name="connsiteY58" fmla="*/ 171650 h 219229"/>
                <a:gd name="connsiteX59" fmla="*/ 440108 w 748903"/>
                <a:gd name="connsiteY59" fmla="*/ 127081 h 219229"/>
                <a:gd name="connsiteX60" fmla="*/ 414325 w 748903"/>
                <a:gd name="connsiteY60" fmla="*/ 106603 h 219229"/>
                <a:gd name="connsiteX61" fmla="*/ 431714 w 748903"/>
                <a:gd name="connsiteY61" fmla="*/ 92149 h 219229"/>
                <a:gd name="connsiteX62" fmla="*/ 461094 w 748903"/>
                <a:gd name="connsiteY62" fmla="*/ 103592 h 219229"/>
                <a:gd name="connsiteX63" fmla="*/ 480282 w 748903"/>
                <a:gd name="connsiteY63" fmla="*/ 82512 h 219229"/>
                <a:gd name="connsiteX64" fmla="*/ 633780 w 748903"/>
                <a:gd name="connsiteY64" fmla="*/ 150570 h 219229"/>
                <a:gd name="connsiteX65" fmla="*/ 526451 w 748903"/>
                <a:gd name="connsiteY65" fmla="*/ 150570 h 219229"/>
                <a:gd name="connsiteX66" fmla="*/ 567824 w 748903"/>
                <a:gd name="connsiteY66" fmla="*/ 190923 h 219229"/>
                <a:gd name="connsiteX67" fmla="*/ 608597 w 748903"/>
                <a:gd name="connsiteY67" fmla="*/ 167434 h 219229"/>
                <a:gd name="connsiteX68" fmla="*/ 631981 w 748903"/>
                <a:gd name="connsiteY68" fmla="*/ 183695 h 219229"/>
                <a:gd name="connsiteX69" fmla="*/ 566025 w 748903"/>
                <a:gd name="connsiteY69" fmla="*/ 219230 h 219229"/>
                <a:gd name="connsiteX70" fmla="*/ 491674 w 748903"/>
                <a:gd name="connsiteY70" fmla="*/ 142740 h 219229"/>
                <a:gd name="connsiteX71" fmla="*/ 566025 w 748903"/>
                <a:gd name="connsiteY71" fmla="*/ 64444 h 219229"/>
                <a:gd name="connsiteX72" fmla="*/ 635579 w 748903"/>
                <a:gd name="connsiteY72" fmla="*/ 133104 h 219229"/>
                <a:gd name="connsiteX73" fmla="*/ 633780 w 748903"/>
                <a:gd name="connsiteY73" fmla="*/ 150570 h 219229"/>
                <a:gd name="connsiteX74" fmla="*/ 600202 w 748903"/>
                <a:gd name="connsiteY74" fmla="*/ 125274 h 219229"/>
                <a:gd name="connsiteX75" fmla="*/ 566625 w 748903"/>
                <a:gd name="connsiteY75" fmla="*/ 92149 h 219229"/>
                <a:gd name="connsiteX76" fmla="*/ 528850 w 748903"/>
                <a:gd name="connsiteY76" fmla="*/ 125274 h 219229"/>
                <a:gd name="connsiteX77" fmla="*/ 600202 w 748903"/>
                <a:gd name="connsiteY77" fmla="*/ 125274 h 219229"/>
                <a:gd name="connsiteX78" fmla="*/ 686545 w 748903"/>
                <a:gd name="connsiteY78" fmla="*/ 0 h 219229"/>
                <a:gd name="connsiteX79" fmla="*/ 652368 w 748903"/>
                <a:gd name="connsiteY79" fmla="*/ 0 h 219229"/>
                <a:gd name="connsiteX80" fmla="*/ 652368 w 748903"/>
                <a:gd name="connsiteY80" fmla="*/ 215616 h 219229"/>
                <a:gd name="connsiteX81" fmla="*/ 686545 w 748903"/>
                <a:gd name="connsiteY81" fmla="*/ 215616 h 219229"/>
                <a:gd name="connsiteX82" fmla="*/ 686545 w 748903"/>
                <a:gd name="connsiteY82" fmla="*/ 0 h 219229"/>
                <a:gd name="connsiteX83" fmla="*/ 748904 w 748903"/>
                <a:gd name="connsiteY83" fmla="*/ 0 h 219229"/>
                <a:gd name="connsiteX84" fmla="*/ 714127 w 748903"/>
                <a:gd name="connsiteY84" fmla="*/ 0 h 219229"/>
                <a:gd name="connsiteX85" fmla="*/ 714127 w 748903"/>
                <a:gd name="connsiteY85" fmla="*/ 215616 h 219229"/>
                <a:gd name="connsiteX86" fmla="*/ 748904 w 748903"/>
                <a:gd name="connsiteY86" fmla="*/ 215616 h 219229"/>
                <a:gd name="connsiteX87" fmla="*/ 748904 w 748903"/>
                <a:gd name="connsiteY87" fmla="*/ 0 h 21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748903" h="219229">
                  <a:moveTo>
                    <a:pt x="91739" y="96967"/>
                  </a:moveTo>
                  <a:lnTo>
                    <a:pt x="91739" y="67455"/>
                  </a:lnTo>
                  <a:lnTo>
                    <a:pt x="52765" y="67455"/>
                  </a:lnTo>
                  <a:lnTo>
                    <a:pt x="52765" y="33728"/>
                  </a:lnTo>
                  <a:lnTo>
                    <a:pt x="21586" y="33728"/>
                  </a:lnTo>
                  <a:lnTo>
                    <a:pt x="17988" y="67455"/>
                  </a:lnTo>
                  <a:lnTo>
                    <a:pt x="0" y="67455"/>
                  </a:lnTo>
                  <a:lnTo>
                    <a:pt x="0" y="96967"/>
                  </a:lnTo>
                  <a:lnTo>
                    <a:pt x="17988" y="96967"/>
                  </a:lnTo>
                  <a:lnTo>
                    <a:pt x="17988" y="163218"/>
                  </a:lnTo>
                  <a:cubicBezTo>
                    <a:pt x="17988" y="172854"/>
                    <a:pt x="19187" y="183093"/>
                    <a:pt x="21586" y="190923"/>
                  </a:cubicBezTo>
                  <a:cubicBezTo>
                    <a:pt x="27582" y="207786"/>
                    <a:pt x="41972" y="218627"/>
                    <a:pt x="64157" y="218627"/>
                  </a:cubicBezTo>
                  <a:cubicBezTo>
                    <a:pt x="74950" y="218627"/>
                    <a:pt x="87542" y="215616"/>
                    <a:pt x="95936" y="210798"/>
                  </a:cubicBezTo>
                  <a:lnTo>
                    <a:pt x="85743" y="184297"/>
                  </a:lnTo>
                  <a:cubicBezTo>
                    <a:pt x="80946" y="187309"/>
                    <a:pt x="75550" y="188513"/>
                    <a:pt x="69554" y="188513"/>
                  </a:cubicBezTo>
                  <a:cubicBezTo>
                    <a:pt x="58761" y="188513"/>
                    <a:pt x="54564" y="181888"/>
                    <a:pt x="53365" y="170445"/>
                  </a:cubicBezTo>
                  <a:cubicBezTo>
                    <a:pt x="52765" y="165627"/>
                    <a:pt x="52765" y="162615"/>
                    <a:pt x="52765" y="158399"/>
                  </a:cubicBezTo>
                  <a:lnTo>
                    <a:pt x="52765" y="96967"/>
                  </a:lnTo>
                  <a:cubicBezTo>
                    <a:pt x="52765" y="96967"/>
                    <a:pt x="91739" y="96967"/>
                    <a:pt x="91739" y="96967"/>
                  </a:cubicBezTo>
                  <a:close/>
                  <a:moveTo>
                    <a:pt x="238042" y="215616"/>
                  </a:moveTo>
                  <a:lnTo>
                    <a:pt x="238042" y="67455"/>
                  </a:lnTo>
                  <a:lnTo>
                    <a:pt x="203265" y="67455"/>
                  </a:lnTo>
                  <a:lnTo>
                    <a:pt x="203265" y="165627"/>
                  </a:lnTo>
                  <a:cubicBezTo>
                    <a:pt x="194871" y="179479"/>
                    <a:pt x="180480" y="188513"/>
                    <a:pt x="166690" y="188513"/>
                  </a:cubicBezTo>
                  <a:cubicBezTo>
                    <a:pt x="155897" y="188513"/>
                    <a:pt x="148701" y="184900"/>
                    <a:pt x="144504" y="177672"/>
                  </a:cubicBezTo>
                  <a:cubicBezTo>
                    <a:pt x="139108" y="168036"/>
                    <a:pt x="138508" y="154183"/>
                    <a:pt x="138508" y="142138"/>
                  </a:cubicBezTo>
                  <a:lnTo>
                    <a:pt x="138508" y="67455"/>
                  </a:lnTo>
                  <a:lnTo>
                    <a:pt x="104331" y="67455"/>
                  </a:lnTo>
                  <a:lnTo>
                    <a:pt x="104331" y="144547"/>
                  </a:lnTo>
                  <a:cubicBezTo>
                    <a:pt x="104331" y="166229"/>
                    <a:pt x="106130" y="185502"/>
                    <a:pt x="117522" y="199957"/>
                  </a:cubicBezTo>
                  <a:cubicBezTo>
                    <a:pt x="126516" y="212002"/>
                    <a:pt x="140307" y="219230"/>
                    <a:pt x="157696" y="219230"/>
                  </a:cubicBezTo>
                  <a:cubicBezTo>
                    <a:pt x="175684" y="219230"/>
                    <a:pt x="193072" y="210798"/>
                    <a:pt x="205064" y="193934"/>
                  </a:cubicBezTo>
                  <a:lnTo>
                    <a:pt x="206263" y="215616"/>
                  </a:lnTo>
                  <a:cubicBezTo>
                    <a:pt x="206263" y="215616"/>
                    <a:pt x="238042" y="215616"/>
                    <a:pt x="238042" y="215616"/>
                  </a:cubicBezTo>
                  <a:close/>
                  <a:moveTo>
                    <a:pt x="362160" y="82512"/>
                  </a:moveTo>
                  <a:cubicBezTo>
                    <a:pt x="348969" y="70467"/>
                    <a:pt x="331580" y="64444"/>
                    <a:pt x="313592" y="64444"/>
                  </a:cubicBezTo>
                  <a:cubicBezTo>
                    <a:pt x="287210" y="64444"/>
                    <a:pt x="262626" y="78899"/>
                    <a:pt x="262626" y="109013"/>
                  </a:cubicBezTo>
                  <a:cubicBezTo>
                    <a:pt x="262626" y="135513"/>
                    <a:pt x="284811" y="145752"/>
                    <a:pt x="302200" y="152979"/>
                  </a:cubicBezTo>
                  <a:cubicBezTo>
                    <a:pt x="315391" y="158399"/>
                    <a:pt x="329781" y="163820"/>
                    <a:pt x="329781" y="174059"/>
                  </a:cubicBezTo>
                  <a:cubicBezTo>
                    <a:pt x="329781" y="186104"/>
                    <a:pt x="318389" y="190923"/>
                    <a:pt x="308196" y="190923"/>
                  </a:cubicBezTo>
                  <a:cubicBezTo>
                    <a:pt x="295005" y="190923"/>
                    <a:pt x="284811" y="184900"/>
                    <a:pt x="274018" y="174661"/>
                  </a:cubicBezTo>
                  <a:lnTo>
                    <a:pt x="253032" y="194536"/>
                  </a:lnTo>
                  <a:cubicBezTo>
                    <a:pt x="267423" y="210195"/>
                    <a:pt x="287210" y="219230"/>
                    <a:pt x="308795" y="219230"/>
                  </a:cubicBezTo>
                  <a:cubicBezTo>
                    <a:pt x="337576" y="219230"/>
                    <a:pt x="363959" y="204775"/>
                    <a:pt x="363959" y="171650"/>
                  </a:cubicBezTo>
                  <a:cubicBezTo>
                    <a:pt x="363959" y="144547"/>
                    <a:pt x="339975" y="134308"/>
                    <a:pt x="321387" y="127081"/>
                  </a:cubicBezTo>
                  <a:cubicBezTo>
                    <a:pt x="308196" y="121660"/>
                    <a:pt x="295604" y="116240"/>
                    <a:pt x="295604" y="106603"/>
                  </a:cubicBezTo>
                  <a:cubicBezTo>
                    <a:pt x="295604" y="97569"/>
                    <a:pt x="303399" y="92149"/>
                    <a:pt x="313592" y="92149"/>
                  </a:cubicBezTo>
                  <a:cubicBezTo>
                    <a:pt x="324385" y="92149"/>
                    <a:pt x="335178" y="96967"/>
                    <a:pt x="342373" y="103592"/>
                  </a:cubicBezTo>
                  <a:cubicBezTo>
                    <a:pt x="342373" y="103592"/>
                    <a:pt x="362160" y="82512"/>
                    <a:pt x="362160" y="82512"/>
                  </a:cubicBezTo>
                  <a:close/>
                  <a:moveTo>
                    <a:pt x="480282" y="82512"/>
                  </a:moveTo>
                  <a:cubicBezTo>
                    <a:pt x="467690" y="70467"/>
                    <a:pt x="450302" y="64444"/>
                    <a:pt x="431714" y="64444"/>
                  </a:cubicBezTo>
                  <a:cubicBezTo>
                    <a:pt x="405931" y="64444"/>
                    <a:pt x="381347" y="78899"/>
                    <a:pt x="381347" y="109013"/>
                  </a:cubicBezTo>
                  <a:cubicBezTo>
                    <a:pt x="381347" y="135513"/>
                    <a:pt x="403533" y="145752"/>
                    <a:pt x="420921" y="152979"/>
                  </a:cubicBezTo>
                  <a:cubicBezTo>
                    <a:pt x="434112" y="158399"/>
                    <a:pt x="448503" y="163820"/>
                    <a:pt x="448503" y="174059"/>
                  </a:cubicBezTo>
                  <a:cubicBezTo>
                    <a:pt x="448503" y="186104"/>
                    <a:pt x="437110" y="190923"/>
                    <a:pt x="426318" y="190923"/>
                  </a:cubicBezTo>
                  <a:cubicBezTo>
                    <a:pt x="413126" y="190923"/>
                    <a:pt x="403533" y="184900"/>
                    <a:pt x="392740" y="174661"/>
                  </a:cubicBezTo>
                  <a:lnTo>
                    <a:pt x="371754" y="194536"/>
                  </a:lnTo>
                  <a:cubicBezTo>
                    <a:pt x="385545" y="210195"/>
                    <a:pt x="405331" y="219230"/>
                    <a:pt x="427517" y="219230"/>
                  </a:cubicBezTo>
                  <a:cubicBezTo>
                    <a:pt x="455698" y="219230"/>
                    <a:pt x="482680" y="204775"/>
                    <a:pt x="482680" y="171650"/>
                  </a:cubicBezTo>
                  <a:cubicBezTo>
                    <a:pt x="482680" y="144547"/>
                    <a:pt x="458696" y="134308"/>
                    <a:pt x="440108" y="127081"/>
                  </a:cubicBezTo>
                  <a:cubicBezTo>
                    <a:pt x="426917" y="121660"/>
                    <a:pt x="414325" y="116240"/>
                    <a:pt x="414325" y="106603"/>
                  </a:cubicBezTo>
                  <a:cubicBezTo>
                    <a:pt x="414325" y="97569"/>
                    <a:pt x="422120" y="92149"/>
                    <a:pt x="431714" y="92149"/>
                  </a:cubicBezTo>
                  <a:cubicBezTo>
                    <a:pt x="442507" y="92149"/>
                    <a:pt x="453899" y="96967"/>
                    <a:pt x="461094" y="103592"/>
                  </a:cubicBezTo>
                  <a:cubicBezTo>
                    <a:pt x="461094" y="103592"/>
                    <a:pt x="480282" y="82512"/>
                    <a:pt x="480282" y="82512"/>
                  </a:cubicBezTo>
                  <a:close/>
                  <a:moveTo>
                    <a:pt x="633780" y="150570"/>
                  </a:moveTo>
                  <a:lnTo>
                    <a:pt x="526451" y="150570"/>
                  </a:lnTo>
                  <a:cubicBezTo>
                    <a:pt x="528850" y="172252"/>
                    <a:pt x="543840" y="190923"/>
                    <a:pt x="567824" y="190923"/>
                  </a:cubicBezTo>
                  <a:cubicBezTo>
                    <a:pt x="587011" y="190923"/>
                    <a:pt x="599603" y="183093"/>
                    <a:pt x="608597" y="167434"/>
                  </a:cubicBezTo>
                  <a:lnTo>
                    <a:pt x="631981" y="183695"/>
                  </a:lnTo>
                  <a:cubicBezTo>
                    <a:pt x="615792" y="207786"/>
                    <a:pt x="596605" y="219230"/>
                    <a:pt x="566025" y="219230"/>
                  </a:cubicBezTo>
                  <a:cubicBezTo>
                    <a:pt x="520455" y="219230"/>
                    <a:pt x="491674" y="186707"/>
                    <a:pt x="491674" y="142740"/>
                  </a:cubicBezTo>
                  <a:cubicBezTo>
                    <a:pt x="491674" y="98172"/>
                    <a:pt x="524053" y="64444"/>
                    <a:pt x="566025" y="64444"/>
                  </a:cubicBezTo>
                  <a:cubicBezTo>
                    <a:pt x="606198" y="64444"/>
                    <a:pt x="635579" y="93353"/>
                    <a:pt x="635579" y="133104"/>
                  </a:cubicBezTo>
                  <a:cubicBezTo>
                    <a:pt x="635579" y="138524"/>
                    <a:pt x="634979" y="145149"/>
                    <a:pt x="633780" y="150570"/>
                  </a:cubicBezTo>
                  <a:close/>
                  <a:moveTo>
                    <a:pt x="600202" y="125274"/>
                  </a:moveTo>
                  <a:cubicBezTo>
                    <a:pt x="599003" y="106001"/>
                    <a:pt x="585212" y="92149"/>
                    <a:pt x="566625" y="92149"/>
                  </a:cubicBezTo>
                  <a:cubicBezTo>
                    <a:pt x="545638" y="92149"/>
                    <a:pt x="533047" y="106603"/>
                    <a:pt x="528850" y="125274"/>
                  </a:cubicBezTo>
                  <a:lnTo>
                    <a:pt x="600202" y="125274"/>
                  </a:lnTo>
                  <a:close/>
                  <a:moveTo>
                    <a:pt x="686545" y="0"/>
                  </a:moveTo>
                  <a:lnTo>
                    <a:pt x="652368" y="0"/>
                  </a:lnTo>
                  <a:lnTo>
                    <a:pt x="652368" y="215616"/>
                  </a:lnTo>
                  <a:lnTo>
                    <a:pt x="686545" y="215616"/>
                  </a:lnTo>
                  <a:lnTo>
                    <a:pt x="686545" y="0"/>
                  </a:lnTo>
                  <a:close/>
                  <a:moveTo>
                    <a:pt x="748904" y="0"/>
                  </a:moveTo>
                  <a:lnTo>
                    <a:pt x="714127" y="0"/>
                  </a:lnTo>
                  <a:lnTo>
                    <a:pt x="714127" y="215616"/>
                  </a:lnTo>
                  <a:lnTo>
                    <a:pt x="748904" y="215616"/>
                  </a:lnTo>
                  <a:lnTo>
                    <a:pt x="748904" y="0"/>
                  </a:lnTo>
                  <a:close/>
                </a:path>
              </a:pathLst>
            </a:custGeom>
            <a:solidFill>
              <a:schemeClr val="bg1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E5B862B-0ED8-4D4F-AD61-E9C8439BA783}"/>
                </a:ext>
              </a:extLst>
            </p:cNvPr>
            <p:cNvSpPr/>
            <p:nvPr/>
          </p:nvSpPr>
          <p:spPr>
            <a:xfrm>
              <a:off x="11745511" y="6320210"/>
              <a:ext cx="104330" cy="104796"/>
            </a:xfrm>
            <a:custGeom>
              <a:avLst/>
              <a:gdLst>
                <a:gd name="connsiteX0" fmla="*/ 104331 w 104330"/>
                <a:gd name="connsiteY0" fmla="*/ 52398 h 104796"/>
                <a:gd name="connsiteX1" fmla="*/ 52165 w 104330"/>
                <a:gd name="connsiteY1" fmla="*/ 104797 h 104796"/>
                <a:gd name="connsiteX2" fmla="*/ 0 w 104330"/>
                <a:gd name="connsiteY2" fmla="*/ 52398 h 104796"/>
                <a:gd name="connsiteX3" fmla="*/ 52165 w 104330"/>
                <a:gd name="connsiteY3" fmla="*/ 0 h 104796"/>
                <a:gd name="connsiteX4" fmla="*/ 104331 w 104330"/>
                <a:gd name="connsiteY4" fmla="*/ 52398 h 1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30" h="104796">
                  <a:moveTo>
                    <a:pt x="104331" y="52398"/>
                  </a:moveTo>
                  <a:cubicBezTo>
                    <a:pt x="104331" y="81337"/>
                    <a:pt x="80976" y="104797"/>
                    <a:pt x="52165" y="104797"/>
                  </a:cubicBezTo>
                  <a:cubicBezTo>
                    <a:pt x="23355" y="104797"/>
                    <a:pt x="0" y="81337"/>
                    <a:pt x="0" y="52398"/>
                  </a:cubicBezTo>
                  <a:cubicBezTo>
                    <a:pt x="0" y="23460"/>
                    <a:pt x="23355" y="0"/>
                    <a:pt x="52165" y="0"/>
                  </a:cubicBezTo>
                  <a:cubicBezTo>
                    <a:pt x="80976" y="0"/>
                    <a:pt x="104331" y="23460"/>
                    <a:pt x="104331" y="52398"/>
                  </a:cubicBezTo>
                  <a:close/>
                </a:path>
              </a:pathLst>
            </a:custGeom>
            <a:solidFill>
              <a:srgbClr val="D1F2CF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ABFF9BC-6B28-154B-A225-801C80E3AA64}"/>
                </a:ext>
              </a:extLst>
            </p:cNvPr>
            <p:cNvSpPr/>
            <p:nvPr/>
          </p:nvSpPr>
          <p:spPr>
            <a:xfrm>
              <a:off x="11770695" y="6345506"/>
              <a:ext cx="53964" cy="54205"/>
            </a:xfrm>
            <a:custGeom>
              <a:avLst/>
              <a:gdLst>
                <a:gd name="connsiteX0" fmla="*/ 53964 w 53964"/>
                <a:gd name="connsiteY0" fmla="*/ 27103 h 54205"/>
                <a:gd name="connsiteX1" fmla="*/ 26982 w 53964"/>
                <a:gd name="connsiteY1" fmla="*/ 54205 h 54205"/>
                <a:gd name="connsiteX2" fmla="*/ 0 w 53964"/>
                <a:gd name="connsiteY2" fmla="*/ 27103 h 54205"/>
                <a:gd name="connsiteX3" fmla="*/ 26982 w 53964"/>
                <a:gd name="connsiteY3" fmla="*/ 0 h 54205"/>
                <a:gd name="connsiteX4" fmla="*/ 53964 w 53964"/>
                <a:gd name="connsiteY4" fmla="*/ 27103 h 5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64" h="54205">
                  <a:moveTo>
                    <a:pt x="53964" y="27103"/>
                  </a:moveTo>
                  <a:cubicBezTo>
                    <a:pt x="53964" y="42071"/>
                    <a:pt x="41884" y="54205"/>
                    <a:pt x="26982" y="54205"/>
                  </a:cubicBezTo>
                  <a:cubicBezTo>
                    <a:pt x="12080" y="54205"/>
                    <a:pt x="0" y="42071"/>
                    <a:pt x="0" y="27103"/>
                  </a:cubicBezTo>
                  <a:cubicBezTo>
                    <a:pt x="0" y="12134"/>
                    <a:pt x="12080" y="0"/>
                    <a:pt x="26982" y="0"/>
                  </a:cubicBezTo>
                  <a:cubicBezTo>
                    <a:pt x="41884" y="0"/>
                    <a:pt x="53964" y="12134"/>
                    <a:pt x="53964" y="27103"/>
                  </a:cubicBezTo>
                  <a:close/>
                </a:path>
              </a:pathLst>
            </a:custGeom>
            <a:solidFill>
              <a:srgbClr val="4FBA50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2086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Light Grey"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October 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GovTech: The Public Sector Tech Marketplace: What's the picture in 2023?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3FD-A0A2-4EDA-8D7F-C6B2887A0DF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2166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 Blue Grey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October 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| GovTech: The Public Sector Tech Marketplace: What's the picture in 2023?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0EE3FD-A0A2-4EDA-8D7F-C6B2887A0D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3910A269-8633-434D-A2D0-C3324C357045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grpSp>
        <p:nvGrpSpPr>
          <p:cNvPr id="6" name="Picture 17">
            <a:extLst>
              <a:ext uri="{FF2B5EF4-FFF2-40B4-BE49-F238E27FC236}">
                <a16:creationId xmlns:a16="http://schemas.microsoft.com/office/drawing/2014/main" id="{7D7C0724-8030-124A-977B-2F3A8BD16B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34421" y="6354731"/>
            <a:ext cx="559551" cy="177350"/>
            <a:chOff x="10957634" y="6319608"/>
            <a:chExt cx="899404" cy="289094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1C3F4FB-7CC8-064C-8F99-12ECB29B34E3}"/>
                </a:ext>
              </a:extLst>
            </p:cNvPr>
            <p:cNvSpPr/>
            <p:nvPr/>
          </p:nvSpPr>
          <p:spPr>
            <a:xfrm>
              <a:off x="10960032" y="6387063"/>
              <a:ext cx="748903" cy="219229"/>
            </a:xfrm>
            <a:custGeom>
              <a:avLst/>
              <a:gdLst>
                <a:gd name="connsiteX0" fmla="*/ 91739 w 748903"/>
                <a:gd name="connsiteY0" fmla="*/ 96967 h 219229"/>
                <a:gd name="connsiteX1" fmla="*/ 91739 w 748903"/>
                <a:gd name="connsiteY1" fmla="*/ 67455 h 219229"/>
                <a:gd name="connsiteX2" fmla="*/ 52765 w 748903"/>
                <a:gd name="connsiteY2" fmla="*/ 67455 h 219229"/>
                <a:gd name="connsiteX3" fmla="*/ 52765 w 748903"/>
                <a:gd name="connsiteY3" fmla="*/ 33728 h 219229"/>
                <a:gd name="connsiteX4" fmla="*/ 21586 w 748903"/>
                <a:gd name="connsiteY4" fmla="*/ 33728 h 219229"/>
                <a:gd name="connsiteX5" fmla="*/ 17988 w 748903"/>
                <a:gd name="connsiteY5" fmla="*/ 67455 h 219229"/>
                <a:gd name="connsiteX6" fmla="*/ 0 w 748903"/>
                <a:gd name="connsiteY6" fmla="*/ 67455 h 219229"/>
                <a:gd name="connsiteX7" fmla="*/ 0 w 748903"/>
                <a:gd name="connsiteY7" fmla="*/ 96967 h 219229"/>
                <a:gd name="connsiteX8" fmla="*/ 17988 w 748903"/>
                <a:gd name="connsiteY8" fmla="*/ 96967 h 219229"/>
                <a:gd name="connsiteX9" fmla="*/ 17988 w 748903"/>
                <a:gd name="connsiteY9" fmla="*/ 163218 h 219229"/>
                <a:gd name="connsiteX10" fmla="*/ 21586 w 748903"/>
                <a:gd name="connsiteY10" fmla="*/ 190923 h 219229"/>
                <a:gd name="connsiteX11" fmla="*/ 64157 w 748903"/>
                <a:gd name="connsiteY11" fmla="*/ 218627 h 219229"/>
                <a:gd name="connsiteX12" fmla="*/ 95936 w 748903"/>
                <a:gd name="connsiteY12" fmla="*/ 210798 h 219229"/>
                <a:gd name="connsiteX13" fmla="*/ 85743 w 748903"/>
                <a:gd name="connsiteY13" fmla="*/ 184297 h 219229"/>
                <a:gd name="connsiteX14" fmla="*/ 69554 w 748903"/>
                <a:gd name="connsiteY14" fmla="*/ 188513 h 219229"/>
                <a:gd name="connsiteX15" fmla="*/ 53365 w 748903"/>
                <a:gd name="connsiteY15" fmla="*/ 170445 h 219229"/>
                <a:gd name="connsiteX16" fmla="*/ 52765 w 748903"/>
                <a:gd name="connsiteY16" fmla="*/ 158399 h 219229"/>
                <a:gd name="connsiteX17" fmla="*/ 52765 w 748903"/>
                <a:gd name="connsiteY17" fmla="*/ 96967 h 219229"/>
                <a:gd name="connsiteX18" fmla="*/ 91739 w 748903"/>
                <a:gd name="connsiteY18" fmla="*/ 96967 h 219229"/>
                <a:gd name="connsiteX19" fmla="*/ 238042 w 748903"/>
                <a:gd name="connsiteY19" fmla="*/ 215616 h 219229"/>
                <a:gd name="connsiteX20" fmla="*/ 238042 w 748903"/>
                <a:gd name="connsiteY20" fmla="*/ 67455 h 219229"/>
                <a:gd name="connsiteX21" fmla="*/ 203265 w 748903"/>
                <a:gd name="connsiteY21" fmla="*/ 67455 h 219229"/>
                <a:gd name="connsiteX22" fmla="*/ 203265 w 748903"/>
                <a:gd name="connsiteY22" fmla="*/ 165627 h 219229"/>
                <a:gd name="connsiteX23" fmla="*/ 166690 w 748903"/>
                <a:gd name="connsiteY23" fmla="*/ 188513 h 219229"/>
                <a:gd name="connsiteX24" fmla="*/ 144504 w 748903"/>
                <a:gd name="connsiteY24" fmla="*/ 177672 h 219229"/>
                <a:gd name="connsiteX25" fmla="*/ 138508 w 748903"/>
                <a:gd name="connsiteY25" fmla="*/ 142138 h 219229"/>
                <a:gd name="connsiteX26" fmla="*/ 138508 w 748903"/>
                <a:gd name="connsiteY26" fmla="*/ 67455 h 219229"/>
                <a:gd name="connsiteX27" fmla="*/ 104331 w 748903"/>
                <a:gd name="connsiteY27" fmla="*/ 67455 h 219229"/>
                <a:gd name="connsiteX28" fmla="*/ 104331 w 748903"/>
                <a:gd name="connsiteY28" fmla="*/ 144547 h 219229"/>
                <a:gd name="connsiteX29" fmla="*/ 117522 w 748903"/>
                <a:gd name="connsiteY29" fmla="*/ 199957 h 219229"/>
                <a:gd name="connsiteX30" fmla="*/ 157696 w 748903"/>
                <a:gd name="connsiteY30" fmla="*/ 219230 h 219229"/>
                <a:gd name="connsiteX31" fmla="*/ 205064 w 748903"/>
                <a:gd name="connsiteY31" fmla="*/ 193934 h 219229"/>
                <a:gd name="connsiteX32" fmla="*/ 206263 w 748903"/>
                <a:gd name="connsiteY32" fmla="*/ 215616 h 219229"/>
                <a:gd name="connsiteX33" fmla="*/ 238042 w 748903"/>
                <a:gd name="connsiteY33" fmla="*/ 215616 h 219229"/>
                <a:gd name="connsiteX34" fmla="*/ 362160 w 748903"/>
                <a:gd name="connsiteY34" fmla="*/ 82512 h 219229"/>
                <a:gd name="connsiteX35" fmla="*/ 313592 w 748903"/>
                <a:gd name="connsiteY35" fmla="*/ 64444 h 219229"/>
                <a:gd name="connsiteX36" fmla="*/ 262626 w 748903"/>
                <a:gd name="connsiteY36" fmla="*/ 109013 h 219229"/>
                <a:gd name="connsiteX37" fmla="*/ 302200 w 748903"/>
                <a:gd name="connsiteY37" fmla="*/ 152979 h 219229"/>
                <a:gd name="connsiteX38" fmla="*/ 329781 w 748903"/>
                <a:gd name="connsiteY38" fmla="*/ 174059 h 219229"/>
                <a:gd name="connsiteX39" fmla="*/ 308196 w 748903"/>
                <a:gd name="connsiteY39" fmla="*/ 190923 h 219229"/>
                <a:gd name="connsiteX40" fmla="*/ 274018 w 748903"/>
                <a:gd name="connsiteY40" fmla="*/ 174661 h 219229"/>
                <a:gd name="connsiteX41" fmla="*/ 253032 w 748903"/>
                <a:gd name="connsiteY41" fmla="*/ 194536 h 219229"/>
                <a:gd name="connsiteX42" fmla="*/ 308795 w 748903"/>
                <a:gd name="connsiteY42" fmla="*/ 219230 h 219229"/>
                <a:gd name="connsiteX43" fmla="*/ 363959 w 748903"/>
                <a:gd name="connsiteY43" fmla="*/ 171650 h 219229"/>
                <a:gd name="connsiteX44" fmla="*/ 321387 w 748903"/>
                <a:gd name="connsiteY44" fmla="*/ 127081 h 219229"/>
                <a:gd name="connsiteX45" fmla="*/ 295604 w 748903"/>
                <a:gd name="connsiteY45" fmla="*/ 106603 h 219229"/>
                <a:gd name="connsiteX46" fmla="*/ 313592 w 748903"/>
                <a:gd name="connsiteY46" fmla="*/ 92149 h 219229"/>
                <a:gd name="connsiteX47" fmla="*/ 342373 w 748903"/>
                <a:gd name="connsiteY47" fmla="*/ 103592 h 219229"/>
                <a:gd name="connsiteX48" fmla="*/ 362160 w 748903"/>
                <a:gd name="connsiteY48" fmla="*/ 82512 h 219229"/>
                <a:gd name="connsiteX49" fmla="*/ 480282 w 748903"/>
                <a:gd name="connsiteY49" fmla="*/ 82512 h 219229"/>
                <a:gd name="connsiteX50" fmla="*/ 431714 w 748903"/>
                <a:gd name="connsiteY50" fmla="*/ 64444 h 219229"/>
                <a:gd name="connsiteX51" fmla="*/ 381347 w 748903"/>
                <a:gd name="connsiteY51" fmla="*/ 109013 h 219229"/>
                <a:gd name="connsiteX52" fmla="*/ 420921 w 748903"/>
                <a:gd name="connsiteY52" fmla="*/ 152979 h 219229"/>
                <a:gd name="connsiteX53" fmla="*/ 448503 w 748903"/>
                <a:gd name="connsiteY53" fmla="*/ 174059 h 219229"/>
                <a:gd name="connsiteX54" fmla="*/ 426318 w 748903"/>
                <a:gd name="connsiteY54" fmla="*/ 190923 h 219229"/>
                <a:gd name="connsiteX55" fmla="*/ 392740 w 748903"/>
                <a:gd name="connsiteY55" fmla="*/ 174661 h 219229"/>
                <a:gd name="connsiteX56" fmla="*/ 371754 w 748903"/>
                <a:gd name="connsiteY56" fmla="*/ 194536 h 219229"/>
                <a:gd name="connsiteX57" fmla="*/ 427517 w 748903"/>
                <a:gd name="connsiteY57" fmla="*/ 219230 h 219229"/>
                <a:gd name="connsiteX58" fmla="*/ 482680 w 748903"/>
                <a:gd name="connsiteY58" fmla="*/ 171650 h 219229"/>
                <a:gd name="connsiteX59" fmla="*/ 440108 w 748903"/>
                <a:gd name="connsiteY59" fmla="*/ 127081 h 219229"/>
                <a:gd name="connsiteX60" fmla="*/ 414325 w 748903"/>
                <a:gd name="connsiteY60" fmla="*/ 106603 h 219229"/>
                <a:gd name="connsiteX61" fmla="*/ 431714 w 748903"/>
                <a:gd name="connsiteY61" fmla="*/ 92149 h 219229"/>
                <a:gd name="connsiteX62" fmla="*/ 461094 w 748903"/>
                <a:gd name="connsiteY62" fmla="*/ 103592 h 219229"/>
                <a:gd name="connsiteX63" fmla="*/ 480282 w 748903"/>
                <a:gd name="connsiteY63" fmla="*/ 82512 h 219229"/>
                <a:gd name="connsiteX64" fmla="*/ 633780 w 748903"/>
                <a:gd name="connsiteY64" fmla="*/ 150570 h 219229"/>
                <a:gd name="connsiteX65" fmla="*/ 526451 w 748903"/>
                <a:gd name="connsiteY65" fmla="*/ 150570 h 219229"/>
                <a:gd name="connsiteX66" fmla="*/ 567824 w 748903"/>
                <a:gd name="connsiteY66" fmla="*/ 190923 h 219229"/>
                <a:gd name="connsiteX67" fmla="*/ 608597 w 748903"/>
                <a:gd name="connsiteY67" fmla="*/ 167434 h 219229"/>
                <a:gd name="connsiteX68" fmla="*/ 631981 w 748903"/>
                <a:gd name="connsiteY68" fmla="*/ 183695 h 219229"/>
                <a:gd name="connsiteX69" fmla="*/ 566025 w 748903"/>
                <a:gd name="connsiteY69" fmla="*/ 219230 h 219229"/>
                <a:gd name="connsiteX70" fmla="*/ 491674 w 748903"/>
                <a:gd name="connsiteY70" fmla="*/ 142740 h 219229"/>
                <a:gd name="connsiteX71" fmla="*/ 566025 w 748903"/>
                <a:gd name="connsiteY71" fmla="*/ 64444 h 219229"/>
                <a:gd name="connsiteX72" fmla="*/ 635579 w 748903"/>
                <a:gd name="connsiteY72" fmla="*/ 133104 h 219229"/>
                <a:gd name="connsiteX73" fmla="*/ 633780 w 748903"/>
                <a:gd name="connsiteY73" fmla="*/ 150570 h 219229"/>
                <a:gd name="connsiteX74" fmla="*/ 600202 w 748903"/>
                <a:gd name="connsiteY74" fmla="*/ 125274 h 219229"/>
                <a:gd name="connsiteX75" fmla="*/ 566625 w 748903"/>
                <a:gd name="connsiteY75" fmla="*/ 92149 h 219229"/>
                <a:gd name="connsiteX76" fmla="*/ 528850 w 748903"/>
                <a:gd name="connsiteY76" fmla="*/ 125274 h 219229"/>
                <a:gd name="connsiteX77" fmla="*/ 600202 w 748903"/>
                <a:gd name="connsiteY77" fmla="*/ 125274 h 219229"/>
                <a:gd name="connsiteX78" fmla="*/ 686545 w 748903"/>
                <a:gd name="connsiteY78" fmla="*/ 0 h 219229"/>
                <a:gd name="connsiteX79" fmla="*/ 652368 w 748903"/>
                <a:gd name="connsiteY79" fmla="*/ 0 h 219229"/>
                <a:gd name="connsiteX80" fmla="*/ 652368 w 748903"/>
                <a:gd name="connsiteY80" fmla="*/ 215616 h 219229"/>
                <a:gd name="connsiteX81" fmla="*/ 686545 w 748903"/>
                <a:gd name="connsiteY81" fmla="*/ 215616 h 219229"/>
                <a:gd name="connsiteX82" fmla="*/ 686545 w 748903"/>
                <a:gd name="connsiteY82" fmla="*/ 0 h 219229"/>
                <a:gd name="connsiteX83" fmla="*/ 748904 w 748903"/>
                <a:gd name="connsiteY83" fmla="*/ 0 h 219229"/>
                <a:gd name="connsiteX84" fmla="*/ 714127 w 748903"/>
                <a:gd name="connsiteY84" fmla="*/ 0 h 219229"/>
                <a:gd name="connsiteX85" fmla="*/ 714127 w 748903"/>
                <a:gd name="connsiteY85" fmla="*/ 215616 h 219229"/>
                <a:gd name="connsiteX86" fmla="*/ 748904 w 748903"/>
                <a:gd name="connsiteY86" fmla="*/ 215616 h 219229"/>
                <a:gd name="connsiteX87" fmla="*/ 748904 w 748903"/>
                <a:gd name="connsiteY87" fmla="*/ 0 h 21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748903" h="219229">
                  <a:moveTo>
                    <a:pt x="91739" y="96967"/>
                  </a:moveTo>
                  <a:lnTo>
                    <a:pt x="91739" y="67455"/>
                  </a:lnTo>
                  <a:lnTo>
                    <a:pt x="52765" y="67455"/>
                  </a:lnTo>
                  <a:lnTo>
                    <a:pt x="52765" y="33728"/>
                  </a:lnTo>
                  <a:lnTo>
                    <a:pt x="21586" y="33728"/>
                  </a:lnTo>
                  <a:lnTo>
                    <a:pt x="17988" y="67455"/>
                  </a:lnTo>
                  <a:lnTo>
                    <a:pt x="0" y="67455"/>
                  </a:lnTo>
                  <a:lnTo>
                    <a:pt x="0" y="96967"/>
                  </a:lnTo>
                  <a:lnTo>
                    <a:pt x="17988" y="96967"/>
                  </a:lnTo>
                  <a:lnTo>
                    <a:pt x="17988" y="163218"/>
                  </a:lnTo>
                  <a:cubicBezTo>
                    <a:pt x="17988" y="172854"/>
                    <a:pt x="19187" y="183093"/>
                    <a:pt x="21586" y="190923"/>
                  </a:cubicBezTo>
                  <a:cubicBezTo>
                    <a:pt x="27582" y="207786"/>
                    <a:pt x="41972" y="218627"/>
                    <a:pt x="64157" y="218627"/>
                  </a:cubicBezTo>
                  <a:cubicBezTo>
                    <a:pt x="74950" y="218627"/>
                    <a:pt x="87542" y="215616"/>
                    <a:pt x="95936" y="210798"/>
                  </a:cubicBezTo>
                  <a:lnTo>
                    <a:pt x="85743" y="184297"/>
                  </a:lnTo>
                  <a:cubicBezTo>
                    <a:pt x="80946" y="187309"/>
                    <a:pt x="75550" y="188513"/>
                    <a:pt x="69554" y="188513"/>
                  </a:cubicBezTo>
                  <a:cubicBezTo>
                    <a:pt x="58761" y="188513"/>
                    <a:pt x="54564" y="181888"/>
                    <a:pt x="53365" y="170445"/>
                  </a:cubicBezTo>
                  <a:cubicBezTo>
                    <a:pt x="52765" y="165627"/>
                    <a:pt x="52765" y="162615"/>
                    <a:pt x="52765" y="158399"/>
                  </a:cubicBezTo>
                  <a:lnTo>
                    <a:pt x="52765" y="96967"/>
                  </a:lnTo>
                  <a:cubicBezTo>
                    <a:pt x="52765" y="96967"/>
                    <a:pt x="91739" y="96967"/>
                    <a:pt x="91739" y="96967"/>
                  </a:cubicBezTo>
                  <a:close/>
                  <a:moveTo>
                    <a:pt x="238042" y="215616"/>
                  </a:moveTo>
                  <a:lnTo>
                    <a:pt x="238042" y="67455"/>
                  </a:lnTo>
                  <a:lnTo>
                    <a:pt x="203265" y="67455"/>
                  </a:lnTo>
                  <a:lnTo>
                    <a:pt x="203265" y="165627"/>
                  </a:lnTo>
                  <a:cubicBezTo>
                    <a:pt x="194871" y="179479"/>
                    <a:pt x="180480" y="188513"/>
                    <a:pt x="166690" y="188513"/>
                  </a:cubicBezTo>
                  <a:cubicBezTo>
                    <a:pt x="155897" y="188513"/>
                    <a:pt x="148701" y="184900"/>
                    <a:pt x="144504" y="177672"/>
                  </a:cubicBezTo>
                  <a:cubicBezTo>
                    <a:pt x="139108" y="168036"/>
                    <a:pt x="138508" y="154183"/>
                    <a:pt x="138508" y="142138"/>
                  </a:cubicBezTo>
                  <a:lnTo>
                    <a:pt x="138508" y="67455"/>
                  </a:lnTo>
                  <a:lnTo>
                    <a:pt x="104331" y="67455"/>
                  </a:lnTo>
                  <a:lnTo>
                    <a:pt x="104331" y="144547"/>
                  </a:lnTo>
                  <a:cubicBezTo>
                    <a:pt x="104331" y="166229"/>
                    <a:pt x="106130" y="185502"/>
                    <a:pt x="117522" y="199957"/>
                  </a:cubicBezTo>
                  <a:cubicBezTo>
                    <a:pt x="126516" y="212002"/>
                    <a:pt x="140307" y="219230"/>
                    <a:pt x="157696" y="219230"/>
                  </a:cubicBezTo>
                  <a:cubicBezTo>
                    <a:pt x="175684" y="219230"/>
                    <a:pt x="193072" y="210798"/>
                    <a:pt x="205064" y="193934"/>
                  </a:cubicBezTo>
                  <a:lnTo>
                    <a:pt x="206263" y="215616"/>
                  </a:lnTo>
                  <a:cubicBezTo>
                    <a:pt x="206263" y="215616"/>
                    <a:pt x="238042" y="215616"/>
                    <a:pt x="238042" y="215616"/>
                  </a:cubicBezTo>
                  <a:close/>
                  <a:moveTo>
                    <a:pt x="362160" y="82512"/>
                  </a:moveTo>
                  <a:cubicBezTo>
                    <a:pt x="348969" y="70467"/>
                    <a:pt x="331580" y="64444"/>
                    <a:pt x="313592" y="64444"/>
                  </a:cubicBezTo>
                  <a:cubicBezTo>
                    <a:pt x="287210" y="64444"/>
                    <a:pt x="262626" y="78899"/>
                    <a:pt x="262626" y="109013"/>
                  </a:cubicBezTo>
                  <a:cubicBezTo>
                    <a:pt x="262626" y="135513"/>
                    <a:pt x="284811" y="145752"/>
                    <a:pt x="302200" y="152979"/>
                  </a:cubicBezTo>
                  <a:cubicBezTo>
                    <a:pt x="315391" y="158399"/>
                    <a:pt x="329781" y="163820"/>
                    <a:pt x="329781" y="174059"/>
                  </a:cubicBezTo>
                  <a:cubicBezTo>
                    <a:pt x="329781" y="186104"/>
                    <a:pt x="318389" y="190923"/>
                    <a:pt x="308196" y="190923"/>
                  </a:cubicBezTo>
                  <a:cubicBezTo>
                    <a:pt x="295005" y="190923"/>
                    <a:pt x="284811" y="184900"/>
                    <a:pt x="274018" y="174661"/>
                  </a:cubicBezTo>
                  <a:lnTo>
                    <a:pt x="253032" y="194536"/>
                  </a:lnTo>
                  <a:cubicBezTo>
                    <a:pt x="267423" y="210195"/>
                    <a:pt x="287210" y="219230"/>
                    <a:pt x="308795" y="219230"/>
                  </a:cubicBezTo>
                  <a:cubicBezTo>
                    <a:pt x="337576" y="219230"/>
                    <a:pt x="363959" y="204775"/>
                    <a:pt x="363959" y="171650"/>
                  </a:cubicBezTo>
                  <a:cubicBezTo>
                    <a:pt x="363959" y="144547"/>
                    <a:pt x="339975" y="134308"/>
                    <a:pt x="321387" y="127081"/>
                  </a:cubicBezTo>
                  <a:cubicBezTo>
                    <a:pt x="308196" y="121660"/>
                    <a:pt x="295604" y="116240"/>
                    <a:pt x="295604" y="106603"/>
                  </a:cubicBezTo>
                  <a:cubicBezTo>
                    <a:pt x="295604" y="97569"/>
                    <a:pt x="303399" y="92149"/>
                    <a:pt x="313592" y="92149"/>
                  </a:cubicBezTo>
                  <a:cubicBezTo>
                    <a:pt x="324385" y="92149"/>
                    <a:pt x="335178" y="96967"/>
                    <a:pt x="342373" y="103592"/>
                  </a:cubicBezTo>
                  <a:cubicBezTo>
                    <a:pt x="342373" y="103592"/>
                    <a:pt x="362160" y="82512"/>
                    <a:pt x="362160" y="82512"/>
                  </a:cubicBezTo>
                  <a:close/>
                  <a:moveTo>
                    <a:pt x="480282" y="82512"/>
                  </a:moveTo>
                  <a:cubicBezTo>
                    <a:pt x="467690" y="70467"/>
                    <a:pt x="450302" y="64444"/>
                    <a:pt x="431714" y="64444"/>
                  </a:cubicBezTo>
                  <a:cubicBezTo>
                    <a:pt x="405931" y="64444"/>
                    <a:pt x="381347" y="78899"/>
                    <a:pt x="381347" y="109013"/>
                  </a:cubicBezTo>
                  <a:cubicBezTo>
                    <a:pt x="381347" y="135513"/>
                    <a:pt x="403533" y="145752"/>
                    <a:pt x="420921" y="152979"/>
                  </a:cubicBezTo>
                  <a:cubicBezTo>
                    <a:pt x="434112" y="158399"/>
                    <a:pt x="448503" y="163820"/>
                    <a:pt x="448503" y="174059"/>
                  </a:cubicBezTo>
                  <a:cubicBezTo>
                    <a:pt x="448503" y="186104"/>
                    <a:pt x="437110" y="190923"/>
                    <a:pt x="426318" y="190923"/>
                  </a:cubicBezTo>
                  <a:cubicBezTo>
                    <a:pt x="413126" y="190923"/>
                    <a:pt x="403533" y="184900"/>
                    <a:pt x="392740" y="174661"/>
                  </a:cubicBezTo>
                  <a:lnTo>
                    <a:pt x="371754" y="194536"/>
                  </a:lnTo>
                  <a:cubicBezTo>
                    <a:pt x="385545" y="210195"/>
                    <a:pt x="405331" y="219230"/>
                    <a:pt x="427517" y="219230"/>
                  </a:cubicBezTo>
                  <a:cubicBezTo>
                    <a:pt x="455698" y="219230"/>
                    <a:pt x="482680" y="204775"/>
                    <a:pt x="482680" y="171650"/>
                  </a:cubicBezTo>
                  <a:cubicBezTo>
                    <a:pt x="482680" y="144547"/>
                    <a:pt x="458696" y="134308"/>
                    <a:pt x="440108" y="127081"/>
                  </a:cubicBezTo>
                  <a:cubicBezTo>
                    <a:pt x="426917" y="121660"/>
                    <a:pt x="414325" y="116240"/>
                    <a:pt x="414325" y="106603"/>
                  </a:cubicBezTo>
                  <a:cubicBezTo>
                    <a:pt x="414325" y="97569"/>
                    <a:pt x="422120" y="92149"/>
                    <a:pt x="431714" y="92149"/>
                  </a:cubicBezTo>
                  <a:cubicBezTo>
                    <a:pt x="442507" y="92149"/>
                    <a:pt x="453899" y="96967"/>
                    <a:pt x="461094" y="103592"/>
                  </a:cubicBezTo>
                  <a:cubicBezTo>
                    <a:pt x="461094" y="103592"/>
                    <a:pt x="480282" y="82512"/>
                    <a:pt x="480282" y="82512"/>
                  </a:cubicBezTo>
                  <a:close/>
                  <a:moveTo>
                    <a:pt x="633780" y="150570"/>
                  </a:moveTo>
                  <a:lnTo>
                    <a:pt x="526451" y="150570"/>
                  </a:lnTo>
                  <a:cubicBezTo>
                    <a:pt x="528850" y="172252"/>
                    <a:pt x="543840" y="190923"/>
                    <a:pt x="567824" y="190923"/>
                  </a:cubicBezTo>
                  <a:cubicBezTo>
                    <a:pt x="587011" y="190923"/>
                    <a:pt x="599603" y="183093"/>
                    <a:pt x="608597" y="167434"/>
                  </a:cubicBezTo>
                  <a:lnTo>
                    <a:pt x="631981" y="183695"/>
                  </a:lnTo>
                  <a:cubicBezTo>
                    <a:pt x="615792" y="207786"/>
                    <a:pt x="596605" y="219230"/>
                    <a:pt x="566025" y="219230"/>
                  </a:cubicBezTo>
                  <a:cubicBezTo>
                    <a:pt x="520455" y="219230"/>
                    <a:pt x="491674" y="186707"/>
                    <a:pt x="491674" y="142740"/>
                  </a:cubicBezTo>
                  <a:cubicBezTo>
                    <a:pt x="491674" y="98172"/>
                    <a:pt x="524053" y="64444"/>
                    <a:pt x="566025" y="64444"/>
                  </a:cubicBezTo>
                  <a:cubicBezTo>
                    <a:pt x="606198" y="64444"/>
                    <a:pt x="635579" y="93353"/>
                    <a:pt x="635579" y="133104"/>
                  </a:cubicBezTo>
                  <a:cubicBezTo>
                    <a:pt x="635579" y="138524"/>
                    <a:pt x="634979" y="145149"/>
                    <a:pt x="633780" y="150570"/>
                  </a:cubicBezTo>
                  <a:close/>
                  <a:moveTo>
                    <a:pt x="600202" y="125274"/>
                  </a:moveTo>
                  <a:cubicBezTo>
                    <a:pt x="599003" y="106001"/>
                    <a:pt x="585212" y="92149"/>
                    <a:pt x="566625" y="92149"/>
                  </a:cubicBezTo>
                  <a:cubicBezTo>
                    <a:pt x="545638" y="92149"/>
                    <a:pt x="533047" y="106603"/>
                    <a:pt x="528850" y="125274"/>
                  </a:cubicBezTo>
                  <a:lnTo>
                    <a:pt x="600202" y="125274"/>
                  </a:lnTo>
                  <a:close/>
                  <a:moveTo>
                    <a:pt x="686545" y="0"/>
                  </a:moveTo>
                  <a:lnTo>
                    <a:pt x="652368" y="0"/>
                  </a:lnTo>
                  <a:lnTo>
                    <a:pt x="652368" y="215616"/>
                  </a:lnTo>
                  <a:lnTo>
                    <a:pt x="686545" y="215616"/>
                  </a:lnTo>
                  <a:lnTo>
                    <a:pt x="686545" y="0"/>
                  </a:lnTo>
                  <a:close/>
                  <a:moveTo>
                    <a:pt x="748904" y="0"/>
                  </a:moveTo>
                  <a:lnTo>
                    <a:pt x="714127" y="0"/>
                  </a:lnTo>
                  <a:lnTo>
                    <a:pt x="714127" y="215616"/>
                  </a:lnTo>
                  <a:lnTo>
                    <a:pt x="748904" y="215616"/>
                  </a:lnTo>
                  <a:lnTo>
                    <a:pt x="748904" y="0"/>
                  </a:lnTo>
                  <a:close/>
                </a:path>
              </a:pathLst>
            </a:custGeom>
            <a:solidFill>
              <a:schemeClr val="bg1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7920637-2E77-CB41-BB70-BA159A1C5B2F}"/>
                </a:ext>
              </a:extLst>
            </p:cNvPr>
            <p:cNvSpPr/>
            <p:nvPr/>
          </p:nvSpPr>
          <p:spPr>
            <a:xfrm>
              <a:off x="11745511" y="6320210"/>
              <a:ext cx="104330" cy="104796"/>
            </a:xfrm>
            <a:custGeom>
              <a:avLst/>
              <a:gdLst>
                <a:gd name="connsiteX0" fmla="*/ 104331 w 104330"/>
                <a:gd name="connsiteY0" fmla="*/ 52398 h 104796"/>
                <a:gd name="connsiteX1" fmla="*/ 52165 w 104330"/>
                <a:gd name="connsiteY1" fmla="*/ 104797 h 104796"/>
                <a:gd name="connsiteX2" fmla="*/ 0 w 104330"/>
                <a:gd name="connsiteY2" fmla="*/ 52398 h 104796"/>
                <a:gd name="connsiteX3" fmla="*/ 52165 w 104330"/>
                <a:gd name="connsiteY3" fmla="*/ 0 h 104796"/>
                <a:gd name="connsiteX4" fmla="*/ 104331 w 104330"/>
                <a:gd name="connsiteY4" fmla="*/ 52398 h 1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30" h="104796">
                  <a:moveTo>
                    <a:pt x="104331" y="52398"/>
                  </a:moveTo>
                  <a:cubicBezTo>
                    <a:pt x="104331" y="81337"/>
                    <a:pt x="80976" y="104797"/>
                    <a:pt x="52165" y="104797"/>
                  </a:cubicBezTo>
                  <a:cubicBezTo>
                    <a:pt x="23355" y="104797"/>
                    <a:pt x="0" y="81337"/>
                    <a:pt x="0" y="52398"/>
                  </a:cubicBezTo>
                  <a:cubicBezTo>
                    <a:pt x="0" y="23460"/>
                    <a:pt x="23355" y="0"/>
                    <a:pt x="52165" y="0"/>
                  </a:cubicBezTo>
                  <a:cubicBezTo>
                    <a:pt x="80976" y="0"/>
                    <a:pt x="104331" y="23460"/>
                    <a:pt x="104331" y="52398"/>
                  </a:cubicBezTo>
                  <a:close/>
                </a:path>
              </a:pathLst>
            </a:custGeom>
            <a:solidFill>
              <a:srgbClr val="D1F2CF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8384BB2-9603-574A-B01D-AD3E3F4B3ABB}"/>
                </a:ext>
              </a:extLst>
            </p:cNvPr>
            <p:cNvSpPr/>
            <p:nvPr/>
          </p:nvSpPr>
          <p:spPr>
            <a:xfrm>
              <a:off x="11770695" y="6345506"/>
              <a:ext cx="53964" cy="54205"/>
            </a:xfrm>
            <a:custGeom>
              <a:avLst/>
              <a:gdLst>
                <a:gd name="connsiteX0" fmla="*/ 53964 w 53964"/>
                <a:gd name="connsiteY0" fmla="*/ 27103 h 54205"/>
                <a:gd name="connsiteX1" fmla="*/ 26982 w 53964"/>
                <a:gd name="connsiteY1" fmla="*/ 54205 h 54205"/>
                <a:gd name="connsiteX2" fmla="*/ 0 w 53964"/>
                <a:gd name="connsiteY2" fmla="*/ 27103 h 54205"/>
                <a:gd name="connsiteX3" fmla="*/ 26982 w 53964"/>
                <a:gd name="connsiteY3" fmla="*/ 0 h 54205"/>
                <a:gd name="connsiteX4" fmla="*/ 53964 w 53964"/>
                <a:gd name="connsiteY4" fmla="*/ 27103 h 5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64" h="54205">
                  <a:moveTo>
                    <a:pt x="53964" y="27103"/>
                  </a:moveTo>
                  <a:cubicBezTo>
                    <a:pt x="53964" y="42071"/>
                    <a:pt x="41884" y="54205"/>
                    <a:pt x="26982" y="54205"/>
                  </a:cubicBezTo>
                  <a:cubicBezTo>
                    <a:pt x="12080" y="54205"/>
                    <a:pt x="0" y="42071"/>
                    <a:pt x="0" y="27103"/>
                  </a:cubicBezTo>
                  <a:cubicBezTo>
                    <a:pt x="0" y="12134"/>
                    <a:pt x="12080" y="0"/>
                    <a:pt x="26982" y="0"/>
                  </a:cubicBezTo>
                  <a:cubicBezTo>
                    <a:pt x="41884" y="0"/>
                    <a:pt x="53964" y="12134"/>
                    <a:pt x="53964" y="27103"/>
                  </a:cubicBezTo>
                  <a:close/>
                </a:path>
              </a:pathLst>
            </a:custGeom>
            <a:solidFill>
              <a:srgbClr val="4FBA50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00271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 Green">
    <p:bg>
      <p:bgPr>
        <a:gradFill>
          <a:gsLst>
            <a:gs pos="22000">
              <a:srgbClr val="51B551"/>
            </a:gs>
            <a:gs pos="97000">
              <a:srgbClr val="76C09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October 2023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0EE3FD-A0A2-4EDA-8D7F-C6B2887A0DF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Picture 17">
            <a:extLst>
              <a:ext uri="{FF2B5EF4-FFF2-40B4-BE49-F238E27FC236}">
                <a16:creationId xmlns:a16="http://schemas.microsoft.com/office/drawing/2014/main" id="{707DF114-319D-AB40-9225-DD36B04974D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34421" y="6354731"/>
            <a:ext cx="559551" cy="177350"/>
            <a:chOff x="10957634" y="6319608"/>
            <a:chExt cx="899404" cy="289094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F44DC9F-3099-944B-BCDF-2B5C2E714BB6}"/>
                </a:ext>
              </a:extLst>
            </p:cNvPr>
            <p:cNvSpPr/>
            <p:nvPr/>
          </p:nvSpPr>
          <p:spPr>
            <a:xfrm>
              <a:off x="10960032" y="6387063"/>
              <a:ext cx="748903" cy="219229"/>
            </a:xfrm>
            <a:custGeom>
              <a:avLst/>
              <a:gdLst>
                <a:gd name="connsiteX0" fmla="*/ 91739 w 748903"/>
                <a:gd name="connsiteY0" fmla="*/ 96967 h 219229"/>
                <a:gd name="connsiteX1" fmla="*/ 91739 w 748903"/>
                <a:gd name="connsiteY1" fmla="*/ 67455 h 219229"/>
                <a:gd name="connsiteX2" fmla="*/ 52765 w 748903"/>
                <a:gd name="connsiteY2" fmla="*/ 67455 h 219229"/>
                <a:gd name="connsiteX3" fmla="*/ 52765 w 748903"/>
                <a:gd name="connsiteY3" fmla="*/ 33728 h 219229"/>
                <a:gd name="connsiteX4" fmla="*/ 21586 w 748903"/>
                <a:gd name="connsiteY4" fmla="*/ 33728 h 219229"/>
                <a:gd name="connsiteX5" fmla="*/ 17988 w 748903"/>
                <a:gd name="connsiteY5" fmla="*/ 67455 h 219229"/>
                <a:gd name="connsiteX6" fmla="*/ 0 w 748903"/>
                <a:gd name="connsiteY6" fmla="*/ 67455 h 219229"/>
                <a:gd name="connsiteX7" fmla="*/ 0 w 748903"/>
                <a:gd name="connsiteY7" fmla="*/ 96967 h 219229"/>
                <a:gd name="connsiteX8" fmla="*/ 17988 w 748903"/>
                <a:gd name="connsiteY8" fmla="*/ 96967 h 219229"/>
                <a:gd name="connsiteX9" fmla="*/ 17988 w 748903"/>
                <a:gd name="connsiteY9" fmla="*/ 163218 h 219229"/>
                <a:gd name="connsiteX10" fmla="*/ 21586 w 748903"/>
                <a:gd name="connsiteY10" fmla="*/ 190923 h 219229"/>
                <a:gd name="connsiteX11" fmla="*/ 64157 w 748903"/>
                <a:gd name="connsiteY11" fmla="*/ 218627 h 219229"/>
                <a:gd name="connsiteX12" fmla="*/ 95936 w 748903"/>
                <a:gd name="connsiteY12" fmla="*/ 210798 h 219229"/>
                <a:gd name="connsiteX13" fmla="*/ 85743 w 748903"/>
                <a:gd name="connsiteY13" fmla="*/ 184297 h 219229"/>
                <a:gd name="connsiteX14" fmla="*/ 69554 w 748903"/>
                <a:gd name="connsiteY14" fmla="*/ 188513 h 219229"/>
                <a:gd name="connsiteX15" fmla="*/ 53365 w 748903"/>
                <a:gd name="connsiteY15" fmla="*/ 170445 h 219229"/>
                <a:gd name="connsiteX16" fmla="*/ 52765 w 748903"/>
                <a:gd name="connsiteY16" fmla="*/ 158399 h 219229"/>
                <a:gd name="connsiteX17" fmla="*/ 52765 w 748903"/>
                <a:gd name="connsiteY17" fmla="*/ 96967 h 219229"/>
                <a:gd name="connsiteX18" fmla="*/ 91739 w 748903"/>
                <a:gd name="connsiteY18" fmla="*/ 96967 h 219229"/>
                <a:gd name="connsiteX19" fmla="*/ 238042 w 748903"/>
                <a:gd name="connsiteY19" fmla="*/ 215616 h 219229"/>
                <a:gd name="connsiteX20" fmla="*/ 238042 w 748903"/>
                <a:gd name="connsiteY20" fmla="*/ 67455 h 219229"/>
                <a:gd name="connsiteX21" fmla="*/ 203265 w 748903"/>
                <a:gd name="connsiteY21" fmla="*/ 67455 h 219229"/>
                <a:gd name="connsiteX22" fmla="*/ 203265 w 748903"/>
                <a:gd name="connsiteY22" fmla="*/ 165627 h 219229"/>
                <a:gd name="connsiteX23" fmla="*/ 166690 w 748903"/>
                <a:gd name="connsiteY23" fmla="*/ 188513 h 219229"/>
                <a:gd name="connsiteX24" fmla="*/ 144504 w 748903"/>
                <a:gd name="connsiteY24" fmla="*/ 177672 h 219229"/>
                <a:gd name="connsiteX25" fmla="*/ 138508 w 748903"/>
                <a:gd name="connsiteY25" fmla="*/ 142138 h 219229"/>
                <a:gd name="connsiteX26" fmla="*/ 138508 w 748903"/>
                <a:gd name="connsiteY26" fmla="*/ 67455 h 219229"/>
                <a:gd name="connsiteX27" fmla="*/ 104331 w 748903"/>
                <a:gd name="connsiteY27" fmla="*/ 67455 h 219229"/>
                <a:gd name="connsiteX28" fmla="*/ 104331 w 748903"/>
                <a:gd name="connsiteY28" fmla="*/ 144547 h 219229"/>
                <a:gd name="connsiteX29" fmla="*/ 117522 w 748903"/>
                <a:gd name="connsiteY29" fmla="*/ 199957 h 219229"/>
                <a:gd name="connsiteX30" fmla="*/ 157696 w 748903"/>
                <a:gd name="connsiteY30" fmla="*/ 219230 h 219229"/>
                <a:gd name="connsiteX31" fmla="*/ 205064 w 748903"/>
                <a:gd name="connsiteY31" fmla="*/ 193934 h 219229"/>
                <a:gd name="connsiteX32" fmla="*/ 206263 w 748903"/>
                <a:gd name="connsiteY32" fmla="*/ 215616 h 219229"/>
                <a:gd name="connsiteX33" fmla="*/ 238042 w 748903"/>
                <a:gd name="connsiteY33" fmla="*/ 215616 h 219229"/>
                <a:gd name="connsiteX34" fmla="*/ 362160 w 748903"/>
                <a:gd name="connsiteY34" fmla="*/ 82512 h 219229"/>
                <a:gd name="connsiteX35" fmla="*/ 313592 w 748903"/>
                <a:gd name="connsiteY35" fmla="*/ 64444 h 219229"/>
                <a:gd name="connsiteX36" fmla="*/ 262626 w 748903"/>
                <a:gd name="connsiteY36" fmla="*/ 109013 h 219229"/>
                <a:gd name="connsiteX37" fmla="*/ 302200 w 748903"/>
                <a:gd name="connsiteY37" fmla="*/ 152979 h 219229"/>
                <a:gd name="connsiteX38" fmla="*/ 329781 w 748903"/>
                <a:gd name="connsiteY38" fmla="*/ 174059 h 219229"/>
                <a:gd name="connsiteX39" fmla="*/ 308196 w 748903"/>
                <a:gd name="connsiteY39" fmla="*/ 190923 h 219229"/>
                <a:gd name="connsiteX40" fmla="*/ 274018 w 748903"/>
                <a:gd name="connsiteY40" fmla="*/ 174661 h 219229"/>
                <a:gd name="connsiteX41" fmla="*/ 253032 w 748903"/>
                <a:gd name="connsiteY41" fmla="*/ 194536 h 219229"/>
                <a:gd name="connsiteX42" fmla="*/ 308795 w 748903"/>
                <a:gd name="connsiteY42" fmla="*/ 219230 h 219229"/>
                <a:gd name="connsiteX43" fmla="*/ 363959 w 748903"/>
                <a:gd name="connsiteY43" fmla="*/ 171650 h 219229"/>
                <a:gd name="connsiteX44" fmla="*/ 321387 w 748903"/>
                <a:gd name="connsiteY44" fmla="*/ 127081 h 219229"/>
                <a:gd name="connsiteX45" fmla="*/ 295604 w 748903"/>
                <a:gd name="connsiteY45" fmla="*/ 106603 h 219229"/>
                <a:gd name="connsiteX46" fmla="*/ 313592 w 748903"/>
                <a:gd name="connsiteY46" fmla="*/ 92149 h 219229"/>
                <a:gd name="connsiteX47" fmla="*/ 342373 w 748903"/>
                <a:gd name="connsiteY47" fmla="*/ 103592 h 219229"/>
                <a:gd name="connsiteX48" fmla="*/ 362160 w 748903"/>
                <a:gd name="connsiteY48" fmla="*/ 82512 h 219229"/>
                <a:gd name="connsiteX49" fmla="*/ 480282 w 748903"/>
                <a:gd name="connsiteY49" fmla="*/ 82512 h 219229"/>
                <a:gd name="connsiteX50" fmla="*/ 431714 w 748903"/>
                <a:gd name="connsiteY50" fmla="*/ 64444 h 219229"/>
                <a:gd name="connsiteX51" fmla="*/ 381347 w 748903"/>
                <a:gd name="connsiteY51" fmla="*/ 109013 h 219229"/>
                <a:gd name="connsiteX52" fmla="*/ 420921 w 748903"/>
                <a:gd name="connsiteY52" fmla="*/ 152979 h 219229"/>
                <a:gd name="connsiteX53" fmla="*/ 448503 w 748903"/>
                <a:gd name="connsiteY53" fmla="*/ 174059 h 219229"/>
                <a:gd name="connsiteX54" fmla="*/ 426318 w 748903"/>
                <a:gd name="connsiteY54" fmla="*/ 190923 h 219229"/>
                <a:gd name="connsiteX55" fmla="*/ 392740 w 748903"/>
                <a:gd name="connsiteY55" fmla="*/ 174661 h 219229"/>
                <a:gd name="connsiteX56" fmla="*/ 371754 w 748903"/>
                <a:gd name="connsiteY56" fmla="*/ 194536 h 219229"/>
                <a:gd name="connsiteX57" fmla="*/ 427517 w 748903"/>
                <a:gd name="connsiteY57" fmla="*/ 219230 h 219229"/>
                <a:gd name="connsiteX58" fmla="*/ 482680 w 748903"/>
                <a:gd name="connsiteY58" fmla="*/ 171650 h 219229"/>
                <a:gd name="connsiteX59" fmla="*/ 440108 w 748903"/>
                <a:gd name="connsiteY59" fmla="*/ 127081 h 219229"/>
                <a:gd name="connsiteX60" fmla="*/ 414325 w 748903"/>
                <a:gd name="connsiteY60" fmla="*/ 106603 h 219229"/>
                <a:gd name="connsiteX61" fmla="*/ 431714 w 748903"/>
                <a:gd name="connsiteY61" fmla="*/ 92149 h 219229"/>
                <a:gd name="connsiteX62" fmla="*/ 461094 w 748903"/>
                <a:gd name="connsiteY62" fmla="*/ 103592 h 219229"/>
                <a:gd name="connsiteX63" fmla="*/ 480282 w 748903"/>
                <a:gd name="connsiteY63" fmla="*/ 82512 h 219229"/>
                <a:gd name="connsiteX64" fmla="*/ 633780 w 748903"/>
                <a:gd name="connsiteY64" fmla="*/ 150570 h 219229"/>
                <a:gd name="connsiteX65" fmla="*/ 526451 w 748903"/>
                <a:gd name="connsiteY65" fmla="*/ 150570 h 219229"/>
                <a:gd name="connsiteX66" fmla="*/ 567824 w 748903"/>
                <a:gd name="connsiteY66" fmla="*/ 190923 h 219229"/>
                <a:gd name="connsiteX67" fmla="*/ 608597 w 748903"/>
                <a:gd name="connsiteY67" fmla="*/ 167434 h 219229"/>
                <a:gd name="connsiteX68" fmla="*/ 631981 w 748903"/>
                <a:gd name="connsiteY68" fmla="*/ 183695 h 219229"/>
                <a:gd name="connsiteX69" fmla="*/ 566025 w 748903"/>
                <a:gd name="connsiteY69" fmla="*/ 219230 h 219229"/>
                <a:gd name="connsiteX70" fmla="*/ 491674 w 748903"/>
                <a:gd name="connsiteY70" fmla="*/ 142740 h 219229"/>
                <a:gd name="connsiteX71" fmla="*/ 566025 w 748903"/>
                <a:gd name="connsiteY71" fmla="*/ 64444 h 219229"/>
                <a:gd name="connsiteX72" fmla="*/ 635579 w 748903"/>
                <a:gd name="connsiteY72" fmla="*/ 133104 h 219229"/>
                <a:gd name="connsiteX73" fmla="*/ 633780 w 748903"/>
                <a:gd name="connsiteY73" fmla="*/ 150570 h 219229"/>
                <a:gd name="connsiteX74" fmla="*/ 600202 w 748903"/>
                <a:gd name="connsiteY74" fmla="*/ 125274 h 219229"/>
                <a:gd name="connsiteX75" fmla="*/ 566625 w 748903"/>
                <a:gd name="connsiteY75" fmla="*/ 92149 h 219229"/>
                <a:gd name="connsiteX76" fmla="*/ 528850 w 748903"/>
                <a:gd name="connsiteY76" fmla="*/ 125274 h 219229"/>
                <a:gd name="connsiteX77" fmla="*/ 600202 w 748903"/>
                <a:gd name="connsiteY77" fmla="*/ 125274 h 219229"/>
                <a:gd name="connsiteX78" fmla="*/ 686545 w 748903"/>
                <a:gd name="connsiteY78" fmla="*/ 0 h 219229"/>
                <a:gd name="connsiteX79" fmla="*/ 652368 w 748903"/>
                <a:gd name="connsiteY79" fmla="*/ 0 h 219229"/>
                <a:gd name="connsiteX80" fmla="*/ 652368 w 748903"/>
                <a:gd name="connsiteY80" fmla="*/ 215616 h 219229"/>
                <a:gd name="connsiteX81" fmla="*/ 686545 w 748903"/>
                <a:gd name="connsiteY81" fmla="*/ 215616 h 219229"/>
                <a:gd name="connsiteX82" fmla="*/ 686545 w 748903"/>
                <a:gd name="connsiteY82" fmla="*/ 0 h 219229"/>
                <a:gd name="connsiteX83" fmla="*/ 748904 w 748903"/>
                <a:gd name="connsiteY83" fmla="*/ 0 h 219229"/>
                <a:gd name="connsiteX84" fmla="*/ 714127 w 748903"/>
                <a:gd name="connsiteY84" fmla="*/ 0 h 219229"/>
                <a:gd name="connsiteX85" fmla="*/ 714127 w 748903"/>
                <a:gd name="connsiteY85" fmla="*/ 215616 h 219229"/>
                <a:gd name="connsiteX86" fmla="*/ 748904 w 748903"/>
                <a:gd name="connsiteY86" fmla="*/ 215616 h 219229"/>
                <a:gd name="connsiteX87" fmla="*/ 748904 w 748903"/>
                <a:gd name="connsiteY87" fmla="*/ 0 h 21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748903" h="219229">
                  <a:moveTo>
                    <a:pt x="91739" y="96967"/>
                  </a:moveTo>
                  <a:lnTo>
                    <a:pt x="91739" y="67455"/>
                  </a:lnTo>
                  <a:lnTo>
                    <a:pt x="52765" y="67455"/>
                  </a:lnTo>
                  <a:lnTo>
                    <a:pt x="52765" y="33728"/>
                  </a:lnTo>
                  <a:lnTo>
                    <a:pt x="21586" y="33728"/>
                  </a:lnTo>
                  <a:lnTo>
                    <a:pt x="17988" y="67455"/>
                  </a:lnTo>
                  <a:lnTo>
                    <a:pt x="0" y="67455"/>
                  </a:lnTo>
                  <a:lnTo>
                    <a:pt x="0" y="96967"/>
                  </a:lnTo>
                  <a:lnTo>
                    <a:pt x="17988" y="96967"/>
                  </a:lnTo>
                  <a:lnTo>
                    <a:pt x="17988" y="163218"/>
                  </a:lnTo>
                  <a:cubicBezTo>
                    <a:pt x="17988" y="172854"/>
                    <a:pt x="19187" y="183093"/>
                    <a:pt x="21586" y="190923"/>
                  </a:cubicBezTo>
                  <a:cubicBezTo>
                    <a:pt x="27582" y="207786"/>
                    <a:pt x="41972" y="218627"/>
                    <a:pt x="64157" y="218627"/>
                  </a:cubicBezTo>
                  <a:cubicBezTo>
                    <a:pt x="74950" y="218627"/>
                    <a:pt x="87542" y="215616"/>
                    <a:pt x="95936" y="210798"/>
                  </a:cubicBezTo>
                  <a:lnTo>
                    <a:pt x="85743" y="184297"/>
                  </a:lnTo>
                  <a:cubicBezTo>
                    <a:pt x="80946" y="187309"/>
                    <a:pt x="75550" y="188513"/>
                    <a:pt x="69554" y="188513"/>
                  </a:cubicBezTo>
                  <a:cubicBezTo>
                    <a:pt x="58761" y="188513"/>
                    <a:pt x="54564" y="181888"/>
                    <a:pt x="53365" y="170445"/>
                  </a:cubicBezTo>
                  <a:cubicBezTo>
                    <a:pt x="52765" y="165627"/>
                    <a:pt x="52765" y="162615"/>
                    <a:pt x="52765" y="158399"/>
                  </a:cubicBezTo>
                  <a:lnTo>
                    <a:pt x="52765" y="96967"/>
                  </a:lnTo>
                  <a:cubicBezTo>
                    <a:pt x="52765" y="96967"/>
                    <a:pt x="91739" y="96967"/>
                    <a:pt x="91739" y="96967"/>
                  </a:cubicBezTo>
                  <a:close/>
                  <a:moveTo>
                    <a:pt x="238042" y="215616"/>
                  </a:moveTo>
                  <a:lnTo>
                    <a:pt x="238042" y="67455"/>
                  </a:lnTo>
                  <a:lnTo>
                    <a:pt x="203265" y="67455"/>
                  </a:lnTo>
                  <a:lnTo>
                    <a:pt x="203265" y="165627"/>
                  </a:lnTo>
                  <a:cubicBezTo>
                    <a:pt x="194871" y="179479"/>
                    <a:pt x="180480" y="188513"/>
                    <a:pt x="166690" y="188513"/>
                  </a:cubicBezTo>
                  <a:cubicBezTo>
                    <a:pt x="155897" y="188513"/>
                    <a:pt x="148701" y="184900"/>
                    <a:pt x="144504" y="177672"/>
                  </a:cubicBezTo>
                  <a:cubicBezTo>
                    <a:pt x="139108" y="168036"/>
                    <a:pt x="138508" y="154183"/>
                    <a:pt x="138508" y="142138"/>
                  </a:cubicBezTo>
                  <a:lnTo>
                    <a:pt x="138508" y="67455"/>
                  </a:lnTo>
                  <a:lnTo>
                    <a:pt x="104331" y="67455"/>
                  </a:lnTo>
                  <a:lnTo>
                    <a:pt x="104331" y="144547"/>
                  </a:lnTo>
                  <a:cubicBezTo>
                    <a:pt x="104331" y="166229"/>
                    <a:pt x="106130" y="185502"/>
                    <a:pt x="117522" y="199957"/>
                  </a:cubicBezTo>
                  <a:cubicBezTo>
                    <a:pt x="126516" y="212002"/>
                    <a:pt x="140307" y="219230"/>
                    <a:pt x="157696" y="219230"/>
                  </a:cubicBezTo>
                  <a:cubicBezTo>
                    <a:pt x="175684" y="219230"/>
                    <a:pt x="193072" y="210798"/>
                    <a:pt x="205064" y="193934"/>
                  </a:cubicBezTo>
                  <a:lnTo>
                    <a:pt x="206263" y="215616"/>
                  </a:lnTo>
                  <a:cubicBezTo>
                    <a:pt x="206263" y="215616"/>
                    <a:pt x="238042" y="215616"/>
                    <a:pt x="238042" y="215616"/>
                  </a:cubicBezTo>
                  <a:close/>
                  <a:moveTo>
                    <a:pt x="362160" y="82512"/>
                  </a:moveTo>
                  <a:cubicBezTo>
                    <a:pt x="348969" y="70467"/>
                    <a:pt x="331580" y="64444"/>
                    <a:pt x="313592" y="64444"/>
                  </a:cubicBezTo>
                  <a:cubicBezTo>
                    <a:pt x="287210" y="64444"/>
                    <a:pt x="262626" y="78899"/>
                    <a:pt x="262626" y="109013"/>
                  </a:cubicBezTo>
                  <a:cubicBezTo>
                    <a:pt x="262626" y="135513"/>
                    <a:pt x="284811" y="145752"/>
                    <a:pt x="302200" y="152979"/>
                  </a:cubicBezTo>
                  <a:cubicBezTo>
                    <a:pt x="315391" y="158399"/>
                    <a:pt x="329781" y="163820"/>
                    <a:pt x="329781" y="174059"/>
                  </a:cubicBezTo>
                  <a:cubicBezTo>
                    <a:pt x="329781" y="186104"/>
                    <a:pt x="318389" y="190923"/>
                    <a:pt x="308196" y="190923"/>
                  </a:cubicBezTo>
                  <a:cubicBezTo>
                    <a:pt x="295005" y="190923"/>
                    <a:pt x="284811" y="184900"/>
                    <a:pt x="274018" y="174661"/>
                  </a:cubicBezTo>
                  <a:lnTo>
                    <a:pt x="253032" y="194536"/>
                  </a:lnTo>
                  <a:cubicBezTo>
                    <a:pt x="267423" y="210195"/>
                    <a:pt x="287210" y="219230"/>
                    <a:pt x="308795" y="219230"/>
                  </a:cubicBezTo>
                  <a:cubicBezTo>
                    <a:pt x="337576" y="219230"/>
                    <a:pt x="363959" y="204775"/>
                    <a:pt x="363959" y="171650"/>
                  </a:cubicBezTo>
                  <a:cubicBezTo>
                    <a:pt x="363959" y="144547"/>
                    <a:pt x="339975" y="134308"/>
                    <a:pt x="321387" y="127081"/>
                  </a:cubicBezTo>
                  <a:cubicBezTo>
                    <a:pt x="308196" y="121660"/>
                    <a:pt x="295604" y="116240"/>
                    <a:pt x="295604" y="106603"/>
                  </a:cubicBezTo>
                  <a:cubicBezTo>
                    <a:pt x="295604" y="97569"/>
                    <a:pt x="303399" y="92149"/>
                    <a:pt x="313592" y="92149"/>
                  </a:cubicBezTo>
                  <a:cubicBezTo>
                    <a:pt x="324385" y="92149"/>
                    <a:pt x="335178" y="96967"/>
                    <a:pt x="342373" y="103592"/>
                  </a:cubicBezTo>
                  <a:cubicBezTo>
                    <a:pt x="342373" y="103592"/>
                    <a:pt x="362160" y="82512"/>
                    <a:pt x="362160" y="82512"/>
                  </a:cubicBezTo>
                  <a:close/>
                  <a:moveTo>
                    <a:pt x="480282" y="82512"/>
                  </a:moveTo>
                  <a:cubicBezTo>
                    <a:pt x="467690" y="70467"/>
                    <a:pt x="450302" y="64444"/>
                    <a:pt x="431714" y="64444"/>
                  </a:cubicBezTo>
                  <a:cubicBezTo>
                    <a:pt x="405931" y="64444"/>
                    <a:pt x="381347" y="78899"/>
                    <a:pt x="381347" y="109013"/>
                  </a:cubicBezTo>
                  <a:cubicBezTo>
                    <a:pt x="381347" y="135513"/>
                    <a:pt x="403533" y="145752"/>
                    <a:pt x="420921" y="152979"/>
                  </a:cubicBezTo>
                  <a:cubicBezTo>
                    <a:pt x="434112" y="158399"/>
                    <a:pt x="448503" y="163820"/>
                    <a:pt x="448503" y="174059"/>
                  </a:cubicBezTo>
                  <a:cubicBezTo>
                    <a:pt x="448503" y="186104"/>
                    <a:pt x="437110" y="190923"/>
                    <a:pt x="426318" y="190923"/>
                  </a:cubicBezTo>
                  <a:cubicBezTo>
                    <a:pt x="413126" y="190923"/>
                    <a:pt x="403533" y="184900"/>
                    <a:pt x="392740" y="174661"/>
                  </a:cubicBezTo>
                  <a:lnTo>
                    <a:pt x="371754" y="194536"/>
                  </a:lnTo>
                  <a:cubicBezTo>
                    <a:pt x="385545" y="210195"/>
                    <a:pt x="405331" y="219230"/>
                    <a:pt x="427517" y="219230"/>
                  </a:cubicBezTo>
                  <a:cubicBezTo>
                    <a:pt x="455698" y="219230"/>
                    <a:pt x="482680" y="204775"/>
                    <a:pt x="482680" y="171650"/>
                  </a:cubicBezTo>
                  <a:cubicBezTo>
                    <a:pt x="482680" y="144547"/>
                    <a:pt x="458696" y="134308"/>
                    <a:pt x="440108" y="127081"/>
                  </a:cubicBezTo>
                  <a:cubicBezTo>
                    <a:pt x="426917" y="121660"/>
                    <a:pt x="414325" y="116240"/>
                    <a:pt x="414325" y="106603"/>
                  </a:cubicBezTo>
                  <a:cubicBezTo>
                    <a:pt x="414325" y="97569"/>
                    <a:pt x="422120" y="92149"/>
                    <a:pt x="431714" y="92149"/>
                  </a:cubicBezTo>
                  <a:cubicBezTo>
                    <a:pt x="442507" y="92149"/>
                    <a:pt x="453899" y="96967"/>
                    <a:pt x="461094" y="103592"/>
                  </a:cubicBezTo>
                  <a:cubicBezTo>
                    <a:pt x="461094" y="103592"/>
                    <a:pt x="480282" y="82512"/>
                    <a:pt x="480282" y="82512"/>
                  </a:cubicBezTo>
                  <a:close/>
                  <a:moveTo>
                    <a:pt x="633780" y="150570"/>
                  </a:moveTo>
                  <a:lnTo>
                    <a:pt x="526451" y="150570"/>
                  </a:lnTo>
                  <a:cubicBezTo>
                    <a:pt x="528850" y="172252"/>
                    <a:pt x="543840" y="190923"/>
                    <a:pt x="567824" y="190923"/>
                  </a:cubicBezTo>
                  <a:cubicBezTo>
                    <a:pt x="587011" y="190923"/>
                    <a:pt x="599603" y="183093"/>
                    <a:pt x="608597" y="167434"/>
                  </a:cubicBezTo>
                  <a:lnTo>
                    <a:pt x="631981" y="183695"/>
                  </a:lnTo>
                  <a:cubicBezTo>
                    <a:pt x="615792" y="207786"/>
                    <a:pt x="596605" y="219230"/>
                    <a:pt x="566025" y="219230"/>
                  </a:cubicBezTo>
                  <a:cubicBezTo>
                    <a:pt x="520455" y="219230"/>
                    <a:pt x="491674" y="186707"/>
                    <a:pt x="491674" y="142740"/>
                  </a:cubicBezTo>
                  <a:cubicBezTo>
                    <a:pt x="491674" y="98172"/>
                    <a:pt x="524053" y="64444"/>
                    <a:pt x="566025" y="64444"/>
                  </a:cubicBezTo>
                  <a:cubicBezTo>
                    <a:pt x="606198" y="64444"/>
                    <a:pt x="635579" y="93353"/>
                    <a:pt x="635579" y="133104"/>
                  </a:cubicBezTo>
                  <a:cubicBezTo>
                    <a:pt x="635579" y="138524"/>
                    <a:pt x="634979" y="145149"/>
                    <a:pt x="633780" y="150570"/>
                  </a:cubicBezTo>
                  <a:close/>
                  <a:moveTo>
                    <a:pt x="600202" y="125274"/>
                  </a:moveTo>
                  <a:cubicBezTo>
                    <a:pt x="599003" y="106001"/>
                    <a:pt x="585212" y="92149"/>
                    <a:pt x="566625" y="92149"/>
                  </a:cubicBezTo>
                  <a:cubicBezTo>
                    <a:pt x="545638" y="92149"/>
                    <a:pt x="533047" y="106603"/>
                    <a:pt x="528850" y="125274"/>
                  </a:cubicBezTo>
                  <a:lnTo>
                    <a:pt x="600202" y="125274"/>
                  </a:lnTo>
                  <a:close/>
                  <a:moveTo>
                    <a:pt x="686545" y="0"/>
                  </a:moveTo>
                  <a:lnTo>
                    <a:pt x="652368" y="0"/>
                  </a:lnTo>
                  <a:lnTo>
                    <a:pt x="652368" y="215616"/>
                  </a:lnTo>
                  <a:lnTo>
                    <a:pt x="686545" y="215616"/>
                  </a:lnTo>
                  <a:lnTo>
                    <a:pt x="686545" y="0"/>
                  </a:lnTo>
                  <a:close/>
                  <a:moveTo>
                    <a:pt x="748904" y="0"/>
                  </a:moveTo>
                  <a:lnTo>
                    <a:pt x="714127" y="0"/>
                  </a:lnTo>
                  <a:lnTo>
                    <a:pt x="714127" y="215616"/>
                  </a:lnTo>
                  <a:lnTo>
                    <a:pt x="748904" y="215616"/>
                  </a:lnTo>
                  <a:lnTo>
                    <a:pt x="748904" y="0"/>
                  </a:lnTo>
                  <a:close/>
                </a:path>
              </a:pathLst>
            </a:custGeom>
            <a:solidFill>
              <a:schemeClr val="bg1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CDCCE8-4751-4048-ACE4-9DC509002F3E}"/>
                </a:ext>
              </a:extLst>
            </p:cNvPr>
            <p:cNvSpPr/>
            <p:nvPr/>
          </p:nvSpPr>
          <p:spPr>
            <a:xfrm>
              <a:off x="11745511" y="6320210"/>
              <a:ext cx="104330" cy="104796"/>
            </a:xfrm>
            <a:custGeom>
              <a:avLst/>
              <a:gdLst>
                <a:gd name="connsiteX0" fmla="*/ 104331 w 104330"/>
                <a:gd name="connsiteY0" fmla="*/ 52398 h 104796"/>
                <a:gd name="connsiteX1" fmla="*/ 52165 w 104330"/>
                <a:gd name="connsiteY1" fmla="*/ 104797 h 104796"/>
                <a:gd name="connsiteX2" fmla="*/ 0 w 104330"/>
                <a:gd name="connsiteY2" fmla="*/ 52398 h 104796"/>
                <a:gd name="connsiteX3" fmla="*/ 52165 w 104330"/>
                <a:gd name="connsiteY3" fmla="*/ 0 h 104796"/>
                <a:gd name="connsiteX4" fmla="*/ 104331 w 104330"/>
                <a:gd name="connsiteY4" fmla="*/ 52398 h 1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30" h="104796">
                  <a:moveTo>
                    <a:pt x="104331" y="52398"/>
                  </a:moveTo>
                  <a:cubicBezTo>
                    <a:pt x="104331" y="81337"/>
                    <a:pt x="80976" y="104797"/>
                    <a:pt x="52165" y="104797"/>
                  </a:cubicBezTo>
                  <a:cubicBezTo>
                    <a:pt x="23355" y="104797"/>
                    <a:pt x="0" y="81337"/>
                    <a:pt x="0" y="52398"/>
                  </a:cubicBezTo>
                  <a:cubicBezTo>
                    <a:pt x="0" y="23460"/>
                    <a:pt x="23355" y="0"/>
                    <a:pt x="52165" y="0"/>
                  </a:cubicBezTo>
                  <a:cubicBezTo>
                    <a:pt x="80976" y="0"/>
                    <a:pt x="104331" y="23460"/>
                    <a:pt x="104331" y="52398"/>
                  </a:cubicBezTo>
                  <a:close/>
                </a:path>
              </a:pathLst>
            </a:custGeom>
            <a:solidFill>
              <a:srgbClr val="D1F2CF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55E076A-5FE9-A049-8CE5-B51B874E06BA}"/>
                </a:ext>
              </a:extLst>
            </p:cNvPr>
            <p:cNvSpPr/>
            <p:nvPr/>
          </p:nvSpPr>
          <p:spPr>
            <a:xfrm>
              <a:off x="11770695" y="6345506"/>
              <a:ext cx="53964" cy="54205"/>
            </a:xfrm>
            <a:custGeom>
              <a:avLst/>
              <a:gdLst>
                <a:gd name="connsiteX0" fmla="*/ 53964 w 53964"/>
                <a:gd name="connsiteY0" fmla="*/ 27103 h 54205"/>
                <a:gd name="connsiteX1" fmla="*/ 26982 w 53964"/>
                <a:gd name="connsiteY1" fmla="*/ 54205 h 54205"/>
                <a:gd name="connsiteX2" fmla="*/ 0 w 53964"/>
                <a:gd name="connsiteY2" fmla="*/ 27103 h 54205"/>
                <a:gd name="connsiteX3" fmla="*/ 26982 w 53964"/>
                <a:gd name="connsiteY3" fmla="*/ 0 h 54205"/>
                <a:gd name="connsiteX4" fmla="*/ 53964 w 53964"/>
                <a:gd name="connsiteY4" fmla="*/ 27103 h 5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64" h="54205">
                  <a:moveTo>
                    <a:pt x="53964" y="27103"/>
                  </a:moveTo>
                  <a:cubicBezTo>
                    <a:pt x="53964" y="42071"/>
                    <a:pt x="41884" y="54205"/>
                    <a:pt x="26982" y="54205"/>
                  </a:cubicBezTo>
                  <a:cubicBezTo>
                    <a:pt x="12080" y="54205"/>
                    <a:pt x="0" y="42071"/>
                    <a:pt x="0" y="27103"/>
                  </a:cubicBezTo>
                  <a:cubicBezTo>
                    <a:pt x="0" y="12134"/>
                    <a:pt x="12080" y="0"/>
                    <a:pt x="26982" y="0"/>
                  </a:cubicBezTo>
                  <a:cubicBezTo>
                    <a:pt x="41884" y="0"/>
                    <a:pt x="53964" y="12134"/>
                    <a:pt x="53964" y="27103"/>
                  </a:cubicBezTo>
                  <a:close/>
                </a:path>
              </a:pathLst>
            </a:custGeom>
            <a:solidFill>
              <a:srgbClr val="4FBA50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Findings x 3">
    <p:bg>
      <p:bgPr>
        <a:gradFill>
          <a:gsLst>
            <a:gs pos="22000">
              <a:srgbClr val="51B551"/>
            </a:gs>
            <a:gs pos="97000">
              <a:srgbClr val="76C09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108D83E-33F5-5541-9256-B1FD178FFA7F}"/>
              </a:ext>
            </a:extLst>
          </p:cNvPr>
          <p:cNvGrpSpPr/>
          <p:nvPr userDrawn="1"/>
        </p:nvGrpSpPr>
        <p:grpSpPr>
          <a:xfrm>
            <a:off x="9292791" y="1557338"/>
            <a:ext cx="1019480" cy="2214976"/>
            <a:chOff x="2500550" y="918559"/>
            <a:chExt cx="1069498" cy="2323648"/>
          </a:xfrm>
        </p:grpSpPr>
        <p:sp>
          <p:nvSpPr>
            <p:cNvPr id="16" name="Chevron 15">
              <a:extLst>
                <a:ext uri="{FF2B5EF4-FFF2-40B4-BE49-F238E27FC236}">
                  <a16:creationId xmlns:a16="http://schemas.microsoft.com/office/drawing/2014/main" id="{240364F8-7CAD-EA4E-BF16-F22A7E182AC7}"/>
                </a:ext>
              </a:extLst>
            </p:cNvPr>
            <p:cNvSpPr/>
            <p:nvPr/>
          </p:nvSpPr>
          <p:spPr>
            <a:xfrm rot="5400000">
              <a:off x="2007465" y="1679627"/>
              <a:ext cx="2055665" cy="1069496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9000">
                  <a:srgbClr val="A7DEC6"/>
                </a:gs>
                <a:gs pos="0">
                  <a:srgbClr val="88AEA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8AC0FBC5-ADA9-714C-841D-C84FA72A69E1}"/>
                </a:ext>
              </a:extLst>
            </p:cNvPr>
            <p:cNvSpPr/>
            <p:nvPr/>
          </p:nvSpPr>
          <p:spPr>
            <a:xfrm>
              <a:off x="2500551" y="918559"/>
              <a:ext cx="1069497" cy="538875"/>
            </a:xfrm>
            <a:prstGeom prst="diamond">
              <a:avLst/>
            </a:prstGeom>
            <a:solidFill>
              <a:srgbClr val="BDE8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7984E2-2F3C-134A-A6E0-11C96DAE2CBD}"/>
              </a:ext>
            </a:extLst>
          </p:cNvPr>
          <p:cNvGrpSpPr/>
          <p:nvPr userDrawn="1"/>
        </p:nvGrpSpPr>
        <p:grpSpPr>
          <a:xfrm>
            <a:off x="-691643" y="3642094"/>
            <a:ext cx="1560700" cy="2300127"/>
            <a:chOff x="2423143" y="604448"/>
            <a:chExt cx="1069499" cy="1576207"/>
          </a:xfrm>
        </p:grpSpPr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8639825F-BAC8-9E41-86EA-772A87CBB89A}"/>
                </a:ext>
              </a:extLst>
            </p:cNvPr>
            <p:cNvSpPr/>
            <p:nvPr/>
          </p:nvSpPr>
          <p:spPr>
            <a:xfrm rot="5400000">
              <a:off x="2303779" y="991796"/>
              <a:ext cx="1308223" cy="1069496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9000">
                  <a:srgbClr val="C8EED3"/>
                </a:gs>
                <a:gs pos="0">
                  <a:srgbClr val="A0CEB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1F05AE58-86BE-1E4F-90E9-2A81297C7862}"/>
                </a:ext>
              </a:extLst>
            </p:cNvPr>
            <p:cNvSpPr/>
            <p:nvPr/>
          </p:nvSpPr>
          <p:spPr>
            <a:xfrm>
              <a:off x="2423145" y="604448"/>
              <a:ext cx="1069497" cy="538875"/>
            </a:xfrm>
            <a:prstGeom prst="diamond">
              <a:avLst/>
            </a:prstGeom>
            <a:solidFill>
              <a:srgbClr val="C8E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October 2023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0EE3FD-A0A2-4EDA-8D7F-C6B2887A0DF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Picture 17">
            <a:extLst>
              <a:ext uri="{FF2B5EF4-FFF2-40B4-BE49-F238E27FC236}">
                <a16:creationId xmlns:a16="http://schemas.microsoft.com/office/drawing/2014/main" id="{707DF114-319D-AB40-9225-DD36B04974D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34421" y="6354731"/>
            <a:ext cx="559551" cy="177350"/>
            <a:chOff x="10957634" y="6319608"/>
            <a:chExt cx="899404" cy="289094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F44DC9F-3099-944B-BCDF-2B5C2E714BB6}"/>
                </a:ext>
              </a:extLst>
            </p:cNvPr>
            <p:cNvSpPr/>
            <p:nvPr/>
          </p:nvSpPr>
          <p:spPr>
            <a:xfrm>
              <a:off x="10960032" y="6387063"/>
              <a:ext cx="748903" cy="219229"/>
            </a:xfrm>
            <a:custGeom>
              <a:avLst/>
              <a:gdLst>
                <a:gd name="connsiteX0" fmla="*/ 91739 w 748903"/>
                <a:gd name="connsiteY0" fmla="*/ 96967 h 219229"/>
                <a:gd name="connsiteX1" fmla="*/ 91739 w 748903"/>
                <a:gd name="connsiteY1" fmla="*/ 67455 h 219229"/>
                <a:gd name="connsiteX2" fmla="*/ 52765 w 748903"/>
                <a:gd name="connsiteY2" fmla="*/ 67455 h 219229"/>
                <a:gd name="connsiteX3" fmla="*/ 52765 w 748903"/>
                <a:gd name="connsiteY3" fmla="*/ 33728 h 219229"/>
                <a:gd name="connsiteX4" fmla="*/ 21586 w 748903"/>
                <a:gd name="connsiteY4" fmla="*/ 33728 h 219229"/>
                <a:gd name="connsiteX5" fmla="*/ 17988 w 748903"/>
                <a:gd name="connsiteY5" fmla="*/ 67455 h 219229"/>
                <a:gd name="connsiteX6" fmla="*/ 0 w 748903"/>
                <a:gd name="connsiteY6" fmla="*/ 67455 h 219229"/>
                <a:gd name="connsiteX7" fmla="*/ 0 w 748903"/>
                <a:gd name="connsiteY7" fmla="*/ 96967 h 219229"/>
                <a:gd name="connsiteX8" fmla="*/ 17988 w 748903"/>
                <a:gd name="connsiteY8" fmla="*/ 96967 h 219229"/>
                <a:gd name="connsiteX9" fmla="*/ 17988 w 748903"/>
                <a:gd name="connsiteY9" fmla="*/ 163218 h 219229"/>
                <a:gd name="connsiteX10" fmla="*/ 21586 w 748903"/>
                <a:gd name="connsiteY10" fmla="*/ 190923 h 219229"/>
                <a:gd name="connsiteX11" fmla="*/ 64157 w 748903"/>
                <a:gd name="connsiteY11" fmla="*/ 218627 h 219229"/>
                <a:gd name="connsiteX12" fmla="*/ 95936 w 748903"/>
                <a:gd name="connsiteY12" fmla="*/ 210798 h 219229"/>
                <a:gd name="connsiteX13" fmla="*/ 85743 w 748903"/>
                <a:gd name="connsiteY13" fmla="*/ 184297 h 219229"/>
                <a:gd name="connsiteX14" fmla="*/ 69554 w 748903"/>
                <a:gd name="connsiteY14" fmla="*/ 188513 h 219229"/>
                <a:gd name="connsiteX15" fmla="*/ 53365 w 748903"/>
                <a:gd name="connsiteY15" fmla="*/ 170445 h 219229"/>
                <a:gd name="connsiteX16" fmla="*/ 52765 w 748903"/>
                <a:gd name="connsiteY16" fmla="*/ 158399 h 219229"/>
                <a:gd name="connsiteX17" fmla="*/ 52765 w 748903"/>
                <a:gd name="connsiteY17" fmla="*/ 96967 h 219229"/>
                <a:gd name="connsiteX18" fmla="*/ 91739 w 748903"/>
                <a:gd name="connsiteY18" fmla="*/ 96967 h 219229"/>
                <a:gd name="connsiteX19" fmla="*/ 238042 w 748903"/>
                <a:gd name="connsiteY19" fmla="*/ 215616 h 219229"/>
                <a:gd name="connsiteX20" fmla="*/ 238042 w 748903"/>
                <a:gd name="connsiteY20" fmla="*/ 67455 h 219229"/>
                <a:gd name="connsiteX21" fmla="*/ 203265 w 748903"/>
                <a:gd name="connsiteY21" fmla="*/ 67455 h 219229"/>
                <a:gd name="connsiteX22" fmla="*/ 203265 w 748903"/>
                <a:gd name="connsiteY22" fmla="*/ 165627 h 219229"/>
                <a:gd name="connsiteX23" fmla="*/ 166690 w 748903"/>
                <a:gd name="connsiteY23" fmla="*/ 188513 h 219229"/>
                <a:gd name="connsiteX24" fmla="*/ 144504 w 748903"/>
                <a:gd name="connsiteY24" fmla="*/ 177672 h 219229"/>
                <a:gd name="connsiteX25" fmla="*/ 138508 w 748903"/>
                <a:gd name="connsiteY25" fmla="*/ 142138 h 219229"/>
                <a:gd name="connsiteX26" fmla="*/ 138508 w 748903"/>
                <a:gd name="connsiteY26" fmla="*/ 67455 h 219229"/>
                <a:gd name="connsiteX27" fmla="*/ 104331 w 748903"/>
                <a:gd name="connsiteY27" fmla="*/ 67455 h 219229"/>
                <a:gd name="connsiteX28" fmla="*/ 104331 w 748903"/>
                <a:gd name="connsiteY28" fmla="*/ 144547 h 219229"/>
                <a:gd name="connsiteX29" fmla="*/ 117522 w 748903"/>
                <a:gd name="connsiteY29" fmla="*/ 199957 h 219229"/>
                <a:gd name="connsiteX30" fmla="*/ 157696 w 748903"/>
                <a:gd name="connsiteY30" fmla="*/ 219230 h 219229"/>
                <a:gd name="connsiteX31" fmla="*/ 205064 w 748903"/>
                <a:gd name="connsiteY31" fmla="*/ 193934 h 219229"/>
                <a:gd name="connsiteX32" fmla="*/ 206263 w 748903"/>
                <a:gd name="connsiteY32" fmla="*/ 215616 h 219229"/>
                <a:gd name="connsiteX33" fmla="*/ 238042 w 748903"/>
                <a:gd name="connsiteY33" fmla="*/ 215616 h 219229"/>
                <a:gd name="connsiteX34" fmla="*/ 362160 w 748903"/>
                <a:gd name="connsiteY34" fmla="*/ 82512 h 219229"/>
                <a:gd name="connsiteX35" fmla="*/ 313592 w 748903"/>
                <a:gd name="connsiteY35" fmla="*/ 64444 h 219229"/>
                <a:gd name="connsiteX36" fmla="*/ 262626 w 748903"/>
                <a:gd name="connsiteY36" fmla="*/ 109013 h 219229"/>
                <a:gd name="connsiteX37" fmla="*/ 302200 w 748903"/>
                <a:gd name="connsiteY37" fmla="*/ 152979 h 219229"/>
                <a:gd name="connsiteX38" fmla="*/ 329781 w 748903"/>
                <a:gd name="connsiteY38" fmla="*/ 174059 h 219229"/>
                <a:gd name="connsiteX39" fmla="*/ 308196 w 748903"/>
                <a:gd name="connsiteY39" fmla="*/ 190923 h 219229"/>
                <a:gd name="connsiteX40" fmla="*/ 274018 w 748903"/>
                <a:gd name="connsiteY40" fmla="*/ 174661 h 219229"/>
                <a:gd name="connsiteX41" fmla="*/ 253032 w 748903"/>
                <a:gd name="connsiteY41" fmla="*/ 194536 h 219229"/>
                <a:gd name="connsiteX42" fmla="*/ 308795 w 748903"/>
                <a:gd name="connsiteY42" fmla="*/ 219230 h 219229"/>
                <a:gd name="connsiteX43" fmla="*/ 363959 w 748903"/>
                <a:gd name="connsiteY43" fmla="*/ 171650 h 219229"/>
                <a:gd name="connsiteX44" fmla="*/ 321387 w 748903"/>
                <a:gd name="connsiteY44" fmla="*/ 127081 h 219229"/>
                <a:gd name="connsiteX45" fmla="*/ 295604 w 748903"/>
                <a:gd name="connsiteY45" fmla="*/ 106603 h 219229"/>
                <a:gd name="connsiteX46" fmla="*/ 313592 w 748903"/>
                <a:gd name="connsiteY46" fmla="*/ 92149 h 219229"/>
                <a:gd name="connsiteX47" fmla="*/ 342373 w 748903"/>
                <a:gd name="connsiteY47" fmla="*/ 103592 h 219229"/>
                <a:gd name="connsiteX48" fmla="*/ 362160 w 748903"/>
                <a:gd name="connsiteY48" fmla="*/ 82512 h 219229"/>
                <a:gd name="connsiteX49" fmla="*/ 480282 w 748903"/>
                <a:gd name="connsiteY49" fmla="*/ 82512 h 219229"/>
                <a:gd name="connsiteX50" fmla="*/ 431714 w 748903"/>
                <a:gd name="connsiteY50" fmla="*/ 64444 h 219229"/>
                <a:gd name="connsiteX51" fmla="*/ 381347 w 748903"/>
                <a:gd name="connsiteY51" fmla="*/ 109013 h 219229"/>
                <a:gd name="connsiteX52" fmla="*/ 420921 w 748903"/>
                <a:gd name="connsiteY52" fmla="*/ 152979 h 219229"/>
                <a:gd name="connsiteX53" fmla="*/ 448503 w 748903"/>
                <a:gd name="connsiteY53" fmla="*/ 174059 h 219229"/>
                <a:gd name="connsiteX54" fmla="*/ 426318 w 748903"/>
                <a:gd name="connsiteY54" fmla="*/ 190923 h 219229"/>
                <a:gd name="connsiteX55" fmla="*/ 392740 w 748903"/>
                <a:gd name="connsiteY55" fmla="*/ 174661 h 219229"/>
                <a:gd name="connsiteX56" fmla="*/ 371754 w 748903"/>
                <a:gd name="connsiteY56" fmla="*/ 194536 h 219229"/>
                <a:gd name="connsiteX57" fmla="*/ 427517 w 748903"/>
                <a:gd name="connsiteY57" fmla="*/ 219230 h 219229"/>
                <a:gd name="connsiteX58" fmla="*/ 482680 w 748903"/>
                <a:gd name="connsiteY58" fmla="*/ 171650 h 219229"/>
                <a:gd name="connsiteX59" fmla="*/ 440108 w 748903"/>
                <a:gd name="connsiteY59" fmla="*/ 127081 h 219229"/>
                <a:gd name="connsiteX60" fmla="*/ 414325 w 748903"/>
                <a:gd name="connsiteY60" fmla="*/ 106603 h 219229"/>
                <a:gd name="connsiteX61" fmla="*/ 431714 w 748903"/>
                <a:gd name="connsiteY61" fmla="*/ 92149 h 219229"/>
                <a:gd name="connsiteX62" fmla="*/ 461094 w 748903"/>
                <a:gd name="connsiteY62" fmla="*/ 103592 h 219229"/>
                <a:gd name="connsiteX63" fmla="*/ 480282 w 748903"/>
                <a:gd name="connsiteY63" fmla="*/ 82512 h 219229"/>
                <a:gd name="connsiteX64" fmla="*/ 633780 w 748903"/>
                <a:gd name="connsiteY64" fmla="*/ 150570 h 219229"/>
                <a:gd name="connsiteX65" fmla="*/ 526451 w 748903"/>
                <a:gd name="connsiteY65" fmla="*/ 150570 h 219229"/>
                <a:gd name="connsiteX66" fmla="*/ 567824 w 748903"/>
                <a:gd name="connsiteY66" fmla="*/ 190923 h 219229"/>
                <a:gd name="connsiteX67" fmla="*/ 608597 w 748903"/>
                <a:gd name="connsiteY67" fmla="*/ 167434 h 219229"/>
                <a:gd name="connsiteX68" fmla="*/ 631981 w 748903"/>
                <a:gd name="connsiteY68" fmla="*/ 183695 h 219229"/>
                <a:gd name="connsiteX69" fmla="*/ 566025 w 748903"/>
                <a:gd name="connsiteY69" fmla="*/ 219230 h 219229"/>
                <a:gd name="connsiteX70" fmla="*/ 491674 w 748903"/>
                <a:gd name="connsiteY70" fmla="*/ 142740 h 219229"/>
                <a:gd name="connsiteX71" fmla="*/ 566025 w 748903"/>
                <a:gd name="connsiteY71" fmla="*/ 64444 h 219229"/>
                <a:gd name="connsiteX72" fmla="*/ 635579 w 748903"/>
                <a:gd name="connsiteY72" fmla="*/ 133104 h 219229"/>
                <a:gd name="connsiteX73" fmla="*/ 633780 w 748903"/>
                <a:gd name="connsiteY73" fmla="*/ 150570 h 219229"/>
                <a:gd name="connsiteX74" fmla="*/ 600202 w 748903"/>
                <a:gd name="connsiteY74" fmla="*/ 125274 h 219229"/>
                <a:gd name="connsiteX75" fmla="*/ 566625 w 748903"/>
                <a:gd name="connsiteY75" fmla="*/ 92149 h 219229"/>
                <a:gd name="connsiteX76" fmla="*/ 528850 w 748903"/>
                <a:gd name="connsiteY76" fmla="*/ 125274 h 219229"/>
                <a:gd name="connsiteX77" fmla="*/ 600202 w 748903"/>
                <a:gd name="connsiteY77" fmla="*/ 125274 h 219229"/>
                <a:gd name="connsiteX78" fmla="*/ 686545 w 748903"/>
                <a:gd name="connsiteY78" fmla="*/ 0 h 219229"/>
                <a:gd name="connsiteX79" fmla="*/ 652368 w 748903"/>
                <a:gd name="connsiteY79" fmla="*/ 0 h 219229"/>
                <a:gd name="connsiteX80" fmla="*/ 652368 w 748903"/>
                <a:gd name="connsiteY80" fmla="*/ 215616 h 219229"/>
                <a:gd name="connsiteX81" fmla="*/ 686545 w 748903"/>
                <a:gd name="connsiteY81" fmla="*/ 215616 h 219229"/>
                <a:gd name="connsiteX82" fmla="*/ 686545 w 748903"/>
                <a:gd name="connsiteY82" fmla="*/ 0 h 219229"/>
                <a:gd name="connsiteX83" fmla="*/ 748904 w 748903"/>
                <a:gd name="connsiteY83" fmla="*/ 0 h 219229"/>
                <a:gd name="connsiteX84" fmla="*/ 714127 w 748903"/>
                <a:gd name="connsiteY84" fmla="*/ 0 h 219229"/>
                <a:gd name="connsiteX85" fmla="*/ 714127 w 748903"/>
                <a:gd name="connsiteY85" fmla="*/ 215616 h 219229"/>
                <a:gd name="connsiteX86" fmla="*/ 748904 w 748903"/>
                <a:gd name="connsiteY86" fmla="*/ 215616 h 219229"/>
                <a:gd name="connsiteX87" fmla="*/ 748904 w 748903"/>
                <a:gd name="connsiteY87" fmla="*/ 0 h 21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748903" h="219229">
                  <a:moveTo>
                    <a:pt x="91739" y="96967"/>
                  </a:moveTo>
                  <a:lnTo>
                    <a:pt x="91739" y="67455"/>
                  </a:lnTo>
                  <a:lnTo>
                    <a:pt x="52765" y="67455"/>
                  </a:lnTo>
                  <a:lnTo>
                    <a:pt x="52765" y="33728"/>
                  </a:lnTo>
                  <a:lnTo>
                    <a:pt x="21586" y="33728"/>
                  </a:lnTo>
                  <a:lnTo>
                    <a:pt x="17988" y="67455"/>
                  </a:lnTo>
                  <a:lnTo>
                    <a:pt x="0" y="67455"/>
                  </a:lnTo>
                  <a:lnTo>
                    <a:pt x="0" y="96967"/>
                  </a:lnTo>
                  <a:lnTo>
                    <a:pt x="17988" y="96967"/>
                  </a:lnTo>
                  <a:lnTo>
                    <a:pt x="17988" y="163218"/>
                  </a:lnTo>
                  <a:cubicBezTo>
                    <a:pt x="17988" y="172854"/>
                    <a:pt x="19187" y="183093"/>
                    <a:pt x="21586" y="190923"/>
                  </a:cubicBezTo>
                  <a:cubicBezTo>
                    <a:pt x="27582" y="207786"/>
                    <a:pt x="41972" y="218627"/>
                    <a:pt x="64157" y="218627"/>
                  </a:cubicBezTo>
                  <a:cubicBezTo>
                    <a:pt x="74950" y="218627"/>
                    <a:pt x="87542" y="215616"/>
                    <a:pt x="95936" y="210798"/>
                  </a:cubicBezTo>
                  <a:lnTo>
                    <a:pt x="85743" y="184297"/>
                  </a:lnTo>
                  <a:cubicBezTo>
                    <a:pt x="80946" y="187309"/>
                    <a:pt x="75550" y="188513"/>
                    <a:pt x="69554" y="188513"/>
                  </a:cubicBezTo>
                  <a:cubicBezTo>
                    <a:pt x="58761" y="188513"/>
                    <a:pt x="54564" y="181888"/>
                    <a:pt x="53365" y="170445"/>
                  </a:cubicBezTo>
                  <a:cubicBezTo>
                    <a:pt x="52765" y="165627"/>
                    <a:pt x="52765" y="162615"/>
                    <a:pt x="52765" y="158399"/>
                  </a:cubicBezTo>
                  <a:lnTo>
                    <a:pt x="52765" y="96967"/>
                  </a:lnTo>
                  <a:cubicBezTo>
                    <a:pt x="52765" y="96967"/>
                    <a:pt x="91739" y="96967"/>
                    <a:pt x="91739" y="96967"/>
                  </a:cubicBezTo>
                  <a:close/>
                  <a:moveTo>
                    <a:pt x="238042" y="215616"/>
                  </a:moveTo>
                  <a:lnTo>
                    <a:pt x="238042" y="67455"/>
                  </a:lnTo>
                  <a:lnTo>
                    <a:pt x="203265" y="67455"/>
                  </a:lnTo>
                  <a:lnTo>
                    <a:pt x="203265" y="165627"/>
                  </a:lnTo>
                  <a:cubicBezTo>
                    <a:pt x="194871" y="179479"/>
                    <a:pt x="180480" y="188513"/>
                    <a:pt x="166690" y="188513"/>
                  </a:cubicBezTo>
                  <a:cubicBezTo>
                    <a:pt x="155897" y="188513"/>
                    <a:pt x="148701" y="184900"/>
                    <a:pt x="144504" y="177672"/>
                  </a:cubicBezTo>
                  <a:cubicBezTo>
                    <a:pt x="139108" y="168036"/>
                    <a:pt x="138508" y="154183"/>
                    <a:pt x="138508" y="142138"/>
                  </a:cubicBezTo>
                  <a:lnTo>
                    <a:pt x="138508" y="67455"/>
                  </a:lnTo>
                  <a:lnTo>
                    <a:pt x="104331" y="67455"/>
                  </a:lnTo>
                  <a:lnTo>
                    <a:pt x="104331" y="144547"/>
                  </a:lnTo>
                  <a:cubicBezTo>
                    <a:pt x="104331" y="166229"/>
                    <a:pt x="106130" y="185502"/>
                    <a:pt x="117522" y="199957"/>
                  </a:cubicBezTo>
                  <a:cubicBezTo>
                    <a:pt x="126516" y="212002"/>
                    <a:pt x="140307" y="219230"/>
                    <a:pt x="157696" y="219230"/>
                  </a:cubicBezTo>
                  <a:cubicBezTo>
                    <a:pt x="175684" y="219230"/>
                    <a:pt x="193072" y="210798"/>
                    <a:pt x="205064" y="193934"/>
                  </a:cubicBezTo>
                  <a:lnTo>
                    <a:pt x="206263" y="215616"/>
                  </a:lnTo>
                  <a:cubicBezTo>
                    <a:pt x="206263" y="215616"/>
                    <a:pt x="238042" y="215616"/>
                    <a:pt x="238042" y="215616"/>
                  </a:cubicBezTo>
                  <a:close/>
                  <a:moveTo>
                    <a:pt x="362160" y="82512"/>
                  </a:moveTo>
                  <a:cubicBezTo>
                    <a:pt x="348969" y="70467"/>
                    <a:pt x="331580" y="64444"/>
                    <a:pt x="313592" y="64444"/>
                  </a:cubicBezTo>
                  <a:cubicBezTo>
                    <a:pt x="287210" y="64444"/>
                    <a:pt x="262626" y="78899"/>
                    <a:pt x="262626" y="109013"/>
                  </a:cubicBezTo>
                  <a:cubicBezTo>
                    <a:pt x="262626" y="135513"/>
                    <a:pt x="284811" y="145752"/>
                    <a:pt x="302200" y="152979"/>
                  </a:cubicBezTo>
                  <a:cubicBezTo>
                    <a:pt x="315391" y="158399"/>
                    <a:pt x="329781" y="163820"/>
                    <a:pt x="329781" y="174059"/>
                  </a:cubicBezTo>
                  <a:cubicBezTo>
                    <a:pt x="329781" y="186104"/>
                    <a:pt x="318389" y="190923"/>
                    <a:pt x="308196" y="190923"/>
                  </a:cubicBezTo>
                  <a:cubicBezTo>
                    <a:pt x="295005" y="190923"/>
                    <a:pt x="284811" y="184900"/>
                    <a:pt x="274018" y="174661"/>
                  </a:cubicBezTo>
                  <a:lnTo>
                    <a:pt x="253032" y="194536"/>
                  </a:lnTo>
                  <a:cubicBezTo>
                    <a:pt x="267423" y="210195"/>
                    <a:pt x="287210" y="219230"/>
                    <a:pt x="308795" y="219230"/>
                  </a:cubicBezTo>
                  <a:cubicBezTo>
                    <a:pt x="337576" y="219230"/>
                    <a:pt x="363959" y="204775"/>
                    <a:pt x="363959" y="171650"/>
                  </a:cubicBezTo>
                  <a:cubicBezTo>
                    <a:pt x="363959" y="144547"/>
                    <a:pt x="339975" y="134308"/>
                    <a:pt x="321387" y="127081"/>
                  </a:cubicBezTo>
                  <a:cubicBezTo>
                    <a:pt x="308196" y="121660"/>
                    <a:pt x="295604" y="116240"/>
                    <a:pt x="295604" y="106603"/>
                  </a:cubicBezTo>
                  <a:cubicBezTo>
                    <a:pt x="295604" y="97569"/>
                    <a:pt x="303399" y="92149"/>
                    <a:pt x="313592" y="92149"/>
                  </a:cubicBezTo>
                  <a:cubicBezTo>
                    <a:pt x="324385" y="92149"/>
                    <a:pt x="335178" y="96967"/>
                    <a:pt x="342373" y="103592"/>
                  </a:cubicBezTo>
                  <a:cubicBezTo>
                    <a:pt x="342373" y="103592"/>
                    <a:pt x="362160" y="82512"/>
                    <a:pt x="362160" y="82512"/>
                  </a:cubicBezTo>
                  <a:close/>
                  <a:moveTo>
                    <a:pt x="480282" y="82512"/>
                  </a:moveTo>
                  <a:cubicBezTo>
                    <a:pt x="467690" y="70467"/>
                    <a:pt x="450302" y="64444"/>
                    <a:pt x="431714" y="64444"/>
                  </a:cubicBezTo>
                  <a:cubicBezTo>
                    <a:pt x="405931" y="64444"/>
                    <a:pt x="381347" y="78899"/>
                    <a:pt x="381347" y="109013"/>
                  </a:cubicBezTo>
                  <a:cubicBezTo>
                    <a:pt x="381347" y="135513"/>
                    <a:pt x="403533" y="145752"/>
                    <a:pt x="420921" y="152979"/>
                  </a:cubicBezTo>
                  <a:cubicBezTo>
                    <a:pt x="434112" y="158399"/>
                    <a:pt x="448503" y="163820"/>
                    <a:pt x="448503" y="174059"/>
                  </a:cubicBezTo>
                  <a:cubicBezTo>
                    <a:pt x="448503" y="186104"/>
                    <a:pt x="437110" y="190923"/>
                    <a:pt x="426318" y="190923"/>
                  </a:cubicBezTo>
                  <a:cubicBezTo>
                    <a:pt x="413126" y="190923"/>
                    <a:pt x="403533" y="184900"/>
                    <a:pt x="392740" y="174661"/>
                  </a:cubicBezTo>
                  <a:lnTo>
                    <a:pt x="371754" y="194536"/>
                  </a:lnTo>
                  <a:cubicBezTo>
                    <a:pt x="385545" y="210195"/>
                    <a:pt x="405331" y="219230"/>
                    <a:pt x="427517" y="219230"/>
                  </a:cubicBezTo>
                  <a:cubicBezTo>
                    <a:pt x="455698" y="219230"/>
                    <a:pt x="482680" y="204775"/>
                    <a:pt x="482680" y="171650"/>
                  </a:cubicBezTo>
                  <a:cubicBezTo>
                    <a:pt x="482680" y="144547"/>
                    <a:pt x="458696" y="134308"/>
                    <a:pt x="440108" y="127081"/>
                  </a:cubicBezTo>
                  <a:cubicBezTo>
                    <a:pt x="426917" y="121660"/>
                    <a:pt x="414325" y="116240"/>
                    <a:pt x="414325" y="106603"/>
                  </a:cubicBezTo>
                  <a:cubicBezTo>
                    <a:pt x="414325" y="97569"/>
                    <a:pt x="422120" y="92149"/>
                    <a:pt x="431714" y="92149"/>
                  </a:cubicBezTo>
                  <a:cubicBezTo>
                    <a:pt x="442507" y="92149"/>
                    <a:pt x="453899" y="96967"/>
                    <a:pt x="461094" y="103592"/>
                  </a:cubicBezTo>
                  <a:cubicBezTo>
                    <a:pt x="461094" y="103592"/>
                    <a:pt x="480282" y="82512"/>
                    <a:pt x="480282" y="82512"/>
                  </a:cubicBezTo>
                  <a:close/>
                  <a:moveTo>
                    <a:pt x="633780" y="150570"/>
                  </a:moveTo>
                  <a:lnTo>
                    <a:pt x="526451" y="150570"/>
                  </a:lnTo>
                  <a:cubicBezTo>
                    <a:pt x="528850" y="172252"/>
                    <a:pt x="543840" y="190923"/>
                    <a:pt x="567824" y="190923"/>
                  </a:cubicBezTo>
                  <a:cubicBezTo>
                    <a:pt x="587011" y="190923"/>
                    <a:pt x="599603" y="183093"/>
                    <a:pt x="608597" y="167434"/>
                  </a:cubicBezTo>
                  <a:lnTo>
                    <a:pt x="631981" y="183695"/>
                  </a:lnTo>
                  <a:cubicBezTo>
                    <a:pt x="615792" y="207786"/>
                    <a:pt x="596605" y="219230"/>
                    <a:pt x="566025" y="219230"/>
                  </a:cubicBezTo>
                  <a:cubicBezTo>
                    <a:pt x="520455" y="219230"/>
                    <a:pt x="491674" y="186707"/>
                    <a:pt x="491674" y="142740"/>
                  </a:cubicBezTo>
                  <a:cubicBezTo>
                    <a:pt x="491674" y="98172"/>
                    <a:pt x="524053" y="64444"/>
                    <a:pt x="566025" y="64444"/>
                  </a:cubicBezTo>
                  <a:cubicBezTo>
                    <a:pt x="606198" y="64444"/>
                    <a:pt x="635579" y="93353"/>
                    <a:pt x="635579" y="133104"/>
                  </a:cubicBezTo>
                  <a:cubicBezTo>
                    <a:pt x="635579" y="138524"/>
                    <a:pt x="634979" y="145149"/>
                    <a:pt x="633780" y="150570"/>
                  </a:cubicBezTo>
                  <a:close/>
                  <a:moveTo>
                    <a:pt x="600202" y="125274"/>
                  </a:moveTo>
                  <a:cubicBezTo>
                    <a:pt x="599003" y="106001"/>
                    <a:pt x="585212" y="92149"/>
                    <a:pt x="566625" y="92149"/>
                  </a:cubicBezTo>
                  <a:cubicBezTo>
                    <a:pt x="545638" y="92149"/>
                    <a:pt x="533047" y="106603"/>
                    <a:pt x="528850" y="125274"/>
                  </a:cubicBezTo>
                  <a:lnTo>
                    <a:pt x="600202" y="125274"/>
                  </a:lnTo>
                  <a:close/>
                  <a:moveTo>
                    <a:pt x="686545" y="0"/>
                  </a:moveTo>
                  <a:lnTo>
                    <a:pt x="652368" y="0"/>
                  </a:lnTo>
                  <a:lnTo>
                    <a:pt x="652368" y="215616"/>
                  </a:lnTo>
                  <a:lnTo>
                    <a:pt x="686545" y="215616"/>
                  </a:lnTo>
                  <a:lnTo>
                    <a:pt x="686545" y="0"/>
                  </a:lnTo>
                  <a:close/>
                  <a:moveTo>
                    <a:pt x="748904" y="0"/>
                  </a:moveTo>
                  <a:lnTo>
                    <a:pt x="714127" y="0"/>
                  </a:lnTo>
                  <a:lnTo>
                    <a:pt x="714127" y="215616"/>
                  </a:lnTo>
                  <a:lnTo>
                    <a:pt x="748904" y="215616"/>
                  </a:lnTo>
                  <a:lnTo>
                    <a:pt x="748904" y="0"/>
                  </a:lnTo>
                  <a:close/>
                </a:path>
              </a:pathLst>
            </a:custGeom>
            <a:solidFill>
              <a:schemeClr val="bg1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CDCCE8-4751-4048-ACE4-9DC509002F3E}"/>
                </a:ext>
              </a:extLst>
            </p:cNvPr>
            <p:cNvSpPr/>
            <p:nvPr/>
          </p:nvSpPr>
          <p:spPr>
            <a:xfrm>
              <a:off x="11745511" y="6320210"/>
              <a:ext cx="104330" cy="104796"/>
            </a:xfrm>
            <a:custGeom>
              <a:avLst/>
              <a:gdLst>
                <a:gd name="connsiteX0" fmla="*/ 104331 w 104330"/>
                <a:gd name="connsiteY0" fmla="*/ 52398 h 104796"/>
                <a:gd name="connsiteX1" fmla="*/ 52165 w 104330"/>
                <a:gd name="connsiteY1" fmla="*/ 104797 h 104796"/>
                <a:gd name="connsiteX2" fmla="*/ 0 w 104330"/>
                <a:gd name="connsiteY2" fmla="*/ 52398 h 104796"/>
                <a:gd name="connsiteX3" fmla="*/ 52165 w 104330"/>
                <a:gd name="connsiteY3" fmla="*/ 0 h 104796"/>
                <a:gd name="connsiteX4" fmla="*/ 104331 w 104330"/>
                <a:gd name="connsiteY4" fmla="*/ 52398 h 1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30" h="104796">
                  <a:moveTo>
                    <a:pt x="104331" y="52398"/>
                  </a:moveTo>
                  <a:cubicBezTo>
                    <a:pt x="104331" y="81337"/>
                    <a:pt x="80976" y="104797"/>
                    <a:pt x="52165" y="104797"/>
                  </a:cubicBezTo>
                  <a:cubicBezTo>
                    <a:pt x="23355" y="104797"/>
                    <a:pt x="0" y="81337"/>
                    <a:pt x="0" y="52398"/>
                  </a:cubicBezTo>
                  <a:cubicBezTo>
                    <a:pt x="0" y="23460"/>
                    <a:pt x="23355" y="0"/>
                    <a:pt x="52165" y="0"/>
                  </a:cubicBezTo>
                  <a:cubicBezTo>
                    <a:pt x="80976" y="0"/>
                    <a:pt x="104331" y="23460"/>
                    <a:pt x="104331" y="52398"/>
                  </a:cubicBezTo>
                  <a:close/>
                </a:path>
              </a:pathLst>
            </a:custGeom>
            <a:solidFill>
              <a:srgbClr val="D1F2CF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55E076A-5FE9-A049-8CE5-B51B874E06BA}"/>
                </a:ext>
              </a:extLst>
            </p:cNvPr>
            <p:cNvSpPr/>
            <p:nvPr/>
          </p:nvSpPr>
          <p:spPr>
            <a:xfrm>
              <a:off x="11770695" y="6345506"/>
              <a:ext cx="53964" cy="54205"/>
            </a:xfrm>
            <a:custGeom>
              <a:avLst/>
              <a:gdLst>
                <a:gd name="connsiteX0" fmla="*/ 53964 w 53964"/>
                <a:gd name="connsiteY0" fmla="*/ 27103 h 54205"/>
                <a:gd name="connsiteX1" fmla="*/ 26982 w 53964"/>
                <a:gd name="connsiteY1" fmla="*/ 54205 h 54205"/>
                <a:gd name="connsiteX2" fmla="*/ 0 w 53964"/>
                <a:gd name="connsiteY2" fmla="*/ 27103 h 54205"/>
                <a:gd name="connsiteX3" fmla="*/ 26982 w 53964"/>
                <a:gd name="connsiteY3" fmla="*/ 0 h 54205"/>
                <a:gd name="connsiteX4" fmla="*/ 53964 w 53964"/>
                <a:gd name="connsiteY4" fmla="*/ 27103 h 5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64" h="54205">
                  <a:moveTo>
                    <a:pt x="53964" y="27103"/>
                  </a:moveTo>
                  <a:cubicBezTo>
                    <a:pt x="53964" y="42071"/>
                    <a:pt x="41884" y="54205"/>
                    <a:pt x="26982" y="54205"/>
                  </a:cubicBezTo>
                  <a:cubicBezTo>
                    <a:pt x="12080" y="54205"/>
                    <a:pt x="0" y="42071"/>
                    <a:pt x="0" y="27103"/>
                  </a:cubicBezTo>
                  <a:cubicBezTo>
                    <a:pt x="0" y="12134"/>
                    <a:pt x="12080" y="0"/>
                    <a:pt x="26982" y="0"/>
                  </a:cubicBezTo>
                  <a:cubicBezTo>
                    <a:pt x="41884" y="0"/>
                    <a:pt x="53964" y="12134"/>
                    <a:pt x="53964" y="27103"/>
                  </a:cubicBezTo>
                  <a:close/>
                </a:path>
              </a:pathLst>
            </a:custGeom>
            <a:solidFill>
              <a:srgbClr val="4FBA50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4E4D3-273A-F04A-8C98-1F3D2627A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9888" y="2349500"/>
            <a:ext cx="1756800" cy="2159000"/>
          </a:xfrm>
        </p:spPr>
        <p:txBody>
          <a:bodyPr tIns="0"/>
          <a:lstStyle>
            <a:lvl1pPr>
              <a:defRPr sz="18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2pPr>
            <a:lvl3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3pPr>
            <a:lvl4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4pPr>
            <a:lvl5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C3D4E-FD36-CC44-BE91-BCDFF377A8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2827" y="2349500"/>
            <a:ext cx="1756800" cy="2159000"/>
          </a:xfrm>
        </p:spPr>
        <p:txBody>
          <a:bodyPr tIns="0"/>
          <a:lstStyle>
            <a:lvl1pPr>
              <a:defRPr sz="18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2pPr>
            <a:lvl3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3pPr>
            <a:lvl4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4pPr>
            <a:lvl5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7F59FBA-03FD-9740-9E41-F4F15648C8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45766" y="2349500"/>
            <a:ext cx="1756800" cy="2159000"/>
          </a:xfrm>
        </p:spPr>
        <p:txBody>
          <a:bodyPr tIns="0"/>
          <a:lstStyle>
            <a:lvl1pPr>
              <a:defRPr sz="18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2pPr>
            <a:lvl3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3pPr>
            <a:lvl4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4pPr>
            <a:lvl5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EF124D-3AEC-9F44-A2C8-27CDA57090D8}"/>
              </a:ext>
            </a:extLst>
          </p:cNvPr>
          <p:cNvGrpSpPr/>
          <p:nvPr userDrawn="1"/>
        </p:nvGrpSpPr>
        <p:grpSpPr>
          <a:xfrm>
            <a:off x="-1101090" y="-1"/>
            <a:ext cx="12108180" cy="6858001"/>
            <a:chOff x="-1101090" y="-1"/>
            <a:chExt cx="12108180" cy="68580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CCE1382-7E4B-9240-A8E9-30C6743B18F0}"/>
                </a:ext>
              </a:extLst>
            </p:cNvPr>
            <p:cNvSpPr/>
            <p:nvPr userDrawn="1"/>
          </p:nvSpPr>
          <p:spPr>
            <a:xfrm>
              <a:off x="-1101090" y="0"/>
              <a:ext cx="1101090" cy="68580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AF5D4E4-CE89-804B-BAD6-5BE62C3E347E}"/>
                </a:ext>
              </a:extLst>
            </p:cNvPr>
            <p:cNvSpPr/>
            <p:nvPr userDrawn="1"/>
          </p:nvSpPr>
          <p:spPr>
            <a:xfrm>
              <a:off x="9906000" y="-1"/>
              <a:ext cx="1101090" cy="68580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8644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33" userDrawn="1">
          <p15:clr>
            <a:srgbClr val="FDE53C"/>
          </p15:clr>
        </p15:guide>
        <p15:guide id="2" pos="2576" userDrawn="1">
          <p15:clr>
            <a:srgbClr val="FDE53C"/>
          </p15:clr>
        </p15:guide>
        <p15:guide id="3" pos="4118" userDrawn="1">
          <p15:clr>
            <a:srgbClr val="FDE53C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Light Green">
    <p:bg>
      <p:bgPr>
        <a:gradFill flip="none" rotWithShape="1">
          <a:gsLst>
            <a:gs pos="22000">
              <a:srgbClr val="DDF0DD"/>
            </a:gs>
            <a:gs pos="97000">
              <a:srgbClr val="F0F9F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65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October 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GovTech: The Public Sector Tech Marketplace: What's the picture in 2023?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3FD-A0A2-4EDA-8D7F-C6B2887A0DF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667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October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GovTech: The Public Sector Tech Marketplace: What's the picture in 2023?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3FD-A0A2-4EDA-8D7F-C6B2887A0D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447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51" y="584200"/>
            <a:ext cx="5207100" cy="6338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October 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GovTech: The Public Sector Tech Marketplace: What's the picture in 2023?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3FD-A0A2-4EDA-8D7F-C6B2887A0DF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6253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+ Content Opt B">
    <p:bg>
      <p:bgPr>
        <a:gradFill flip="none" rotWithShape="1">
          <a:gsLst>
            <a:gs pos="22000">
              <a:srgbClr val="DDF0DD"/>
            </a:gs>
            <a:gs pos="97000">
              <a:srgbClr val="F0F9F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B7B513-74B1-C649-B547-AB19BD03DF94}"/>
              </a:ext>
            </a:extLst>
          </p:cNvPr>
          <p:cNvSpPr/>
          <p:nvPr userDrawn="1"/>
        </p:nvSpPr>
        <p:spPr>
          <a:xfrm flipV="1">
            <a:off x="128589" y="1557338"/>
            <a:ext cx="9648825" cy="5189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52" y="594139"/>
            <a:ext cx="8790631" cy="633850"/>
          </a:xfrm>
        </p:spPr>
        <p:txBody>
          <a:bodyPr/>
          <a:lstStyle>
            <a:lvl1pPr algn="ctr"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79781843-58AA-FF47-83C1-08ADB7ED4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4" y="6350364"/>
            <a:ext cx="556517" cy="1855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A2EEC-0303-7745-ACC3-947E335ADF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6000" y="1916117"/>
            <a:ext cx="8748000" cy="4249737"/>
          </a:xfrm>
        </p:spPr>
        <p:txBody>
          <a:bodyPr t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53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DE53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Findings x 6">
    <p:bg>
      <p:bgPr>
        <a:gradFill>
          <a:gsLst>
            <a:gs pos="22000">
              <a:srgbClr val="51B551"/>
            </a:gs>
            <a:gs pos="97000">
              <a:srgbClr val="76C09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108D83E-33F5-5541-9256-B1FD178FFA7F}"/>
              </a:ext>
            </a:extLst>
          </p:cNvPr>
          <p:cNvGrpSpPr/>
          <p:nvPr userDrawn="1"/>
        </p:nvGrpSpPr>
        <p:grpSpPr>
          <a:xfrm>
            <a:off x="8749308" y="2870318"/>
            <a:ext cx="1374973" cy="2987339"/>
            <a:chOff x="2500550" y="918559"/>
            <a:chExt cx="1069498" cy="2323648"/>
          </a:xfrm>
        </p:grpSpPr>
        <p:sp>
          <p:nvSpPr>
            <p:cNvPr id="16" name="Chevron 15">
              <a:extLst>
                <a:ext uri="{FF2B5EF4-FFF2-40B4-BE49-F238E27FC236}">
                  <a16:creationId xmlns:a16="http://schemas.microsoft.com/office/drawing/2014/main" id="{240364F8-7CAD-EA4E-BF16-F22A7E182AC7}"/>
                </a:ext>
              </a:extLst>
            </p:cNvPr>
            <p:cNvSpPr/>
            <p:nvPr/>
          </p:nvSpPr>
          <p:spPr>
            <a:xfrm rot="5400000">
              <a:off x="2007465" y="1679627"/>
              <a:ext cx="2055665" cy="1069496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9000">
                  <a:srgbClr val="A7DEC6"/>
                </a:gs>
                <a:gs pos="0">
                  <a:srgbClr val="88AEA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bg1"/>
                </a:solidFill>
              </a:endParaRPr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8AC0FBC5-ADA9-714C-841D-C84FA72A69E1}"/>
                </a:ext>
              </a:extLst>
            </p:cNvPr>
            <p:cNvSpPr/>
            <p:nvPr/>
          </p:nvSpPr>
          <p:spPr>
            <a:xfrm>
              <a:off x="2500551" y="918559"/>
              <a:ext cx="1069497" cy="538875"/>
            </a:xfrm>
            <a:prstGeom prst="diamond">
              <a:avLst/>
            </a:prstGeom>
            <a:solidFill>
              <a:srgbClr val="BDE8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7984E2-2F3C-134A-A6E0-11C96DAE2CBD}"/>
              </a:ext>
            </a:extLst>
          </p:cNvPr>
          <p:cNvGrpSpPr/>
          <p:nvPr userDrawn="1"/>
        </p:nvGrpSpPr>
        <p:grpSpPr>
          <a:xfrm>
            <a:off x="-382577" y="1598418"/>
            <a:ext cx="981575" cy="1446625"/>
            <a:chOff x="2423143" y="604448"/>
            <a:chExt cx="1069499" cy="1576207"/>
          </a:xfrm>
        </p:grpSpPr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8639825F-BAC8-9E41-86EA-772A87CBB89A}"/>
                </a:ext>
              </a:extLst>
            </p:cNvPr>
            <p:cNvSpPr/>
            <p:nvPr/>
          </p:nvSpPr>
          <p:spPr>
            <a:xfrm rot="5400000">
              <a:off x="2303779" y="991796"/>
              <a:ext cx="1308223" cy="1069496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9000">
                  <a:srgbClr val="C8EED3"/>
                </a:gs>
                <a:gs pos="0">
                  <a:srgbClr val="A0CEB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bg1"/>
                </a:solidFill>
              </a:endParaRPr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1F05AE58-86BE-1E4F-90E9-2A81297C7862}"/>
                </a:ext>
              </a:extLst>
            </p:cNvPr>
            <p:cNvSpPr/>
            <p:nvPr/>
          </p:nvSpPr>
          <p:spPr>
            <a:xfrm>
              <a:off x="2423145" y="604448"/>
              <a:ext cx="1069497" cy="538875"/>
            </a:xfrm>
            <a:prstGeom prst="diamond">
              <a:avLst/>
            </a:prstGeom>
            <a:solidFill>
              <a:srgbClr val="C8E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bg1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October 2023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0EE3FD-A0A2-4EDA-8D7F-C6B2887A0DF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Picture 17">
            <a:extLst>
              <a:ext uri="{FF2B5EF4-FFF2-40B4-BE49-F238E27FC236}">
                <a16:creationId xmlns:a16="http://schemas.microsoft.com/office/drawing/2014/main" id="{707DF114-319D-AB40-9225-DD36B04974D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34421" y="6354731"/>
            <a:ext cx="559551" cy="177350"/>
            <a:chOff x="10957634" y="6319608"/>
            <a:chExt cx="899404" cy="289094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F44DC9F-3099-944B-BCDF-2B5C2E714BB6}"/>
                </a:ext>
              </a:extLst>
            </p:cNvPr>
            <p:cNvSpPr/>
            <p:nvPr/>
          </p:nvSpPr>
          <p:spPr>
            <a:xfrm>
              <a:off x="10960032" y="6387063"/>
              <a:ext cx="748903" cy="219229"/>
            </a:xfrm>
            <a:custGeom>
              <a:avLst/>
              <a:gdLst>
                <a:gd name="connsiteX0" fmla="*/ 91739 w 748903"/>
                <a:gd name="connsiteY0" fmla="*/ 96967 h 219229"/>
                <a:gd name="connsiteX1" fmla="*/ 91739 w 748903"/>
                <a:gd name="connsiteY1" fmla="*/ 67455 h 219229"/>
                <a:gd name="connsiteX2" fmla="*/ 52765 w 748903"/>
                <a:gd name="connsiteY2" fmla="*/ 67455 h 219229"/>
                <a:gd name="connsiteX3" fmla="*/ 52765 w 748903"/>
                <a:gd name="connsiteY3" fmla="*/ 33728 h 219229"/>
                <a:gd name="connsiteX4" fmla="*/ 21586 w 748903"/>
                <a:gd name="connsiteY4" fmla="*/ 33728 h 219229"/>
                <a:gd name="connsiteX5" fmla="*/ 17988 w 748903"/>
                <a:gd name="connsiteY5" fmla="*/ 67455 h 219229"/>
                <a:gd name="connsiteX6" fmla="*/ 0 w 748903"/>
                <a:gd name="connsiteY6" fmla="*/ 67455 h 219229"/>
                <a:gd name="connsiteX7" fmla="*/ 0 w 748903"/>
                <a:gd name="connsiteY7" fmla="*/ 96967 h 219229"/>
                <a:gd name="connsiteX8" fmla="*/ 17988 w 748903"/>
                <a:gd name="connsiteY8" fmla="*/ 96967 h 219229"/>
                <a:gd name="connsiteX9" fmla="*/ 17988 w 748903"/>
                <a:gd name="connsiteY9" fmla="*/ 163218 h 219229"/>
                <a:gd name="connsiteX10" fmla="*/ 21586 w 748903"/>
                <a:gd name="connsiteY10" fmla="*/ 190923 h 219229"/>
                <a:gd name="connsiteX11" fmla="*/ 64157 w 748903"/>
                <a:gd name="connsiteY11" fmla="*/ 218627 h 219229"/>
                <a:gd name="connsiteX12" fmla="*/ 95936 w 748903"/>
                <a:gd name="connsiteY12" fmla="*/ 210798 h 219229"/>
                <a:gd name="connsiteX13" fmla="*/ 85743 w 748903"/>
                <a:gd name="connsiteY13" fmla="*/ 184297 h 219229"/>
                <a:gd name="connsiteX14" fmla="*/ 69554 w 748903"/>
                <a:gd name="connsiteY14" fmla="*/ 188513 h 219229"/>
                <a:gd name="connsiteX15" fmla="*/ 53365 w 748903"/>
                <a:gd name="connsiteY15" fmla="*/ 170445 h 219229"/>
                <a:gd name="connsiteX16" fmla="*/ 52765 w 748903"/>
                <a:gd name="connsiteY16" fmla="*/ 158399 h 219229"/>
                <a:gd name="connsiteX17" fmla="*/ 52765 w 748903"/>
                <a:gd name="connsiteY17" fmla="*/ 96967 h 219229"/>
                <a:gd name="connsiteX18" fmla="*/ 91739 w 748903"/>
                <a:gd name="connsiteY18" fmla="*/ 96967 h 219229"/>
                <a:gd name="connsiteX19" fmla="*/ 238042 w 748903"/>
                <a:gd name="connsiteY19" fmla="*/ 215616 h 219229"/>
                <a:gd name="connsiteX20" fmla="*/ 238042 w 748903"/>
                <a:gd name="connsiteY20" fmla="*/ 67455 h 219229"/>
                <a:gd name="connsiteX21" fmla="*/ 203265 w 748903"/>
                <a:gd name="connsiteY21" fmla="*/ 67455 h 219229"/>
                <a:gd name="connsiteX22" fmla="*/ 203265 w 748903"/>
                <a:gd name="connsiteY22" fmla="*/ 165627 h 219229"/>
                <a:gd name="connsiteX23" fmla="*/ 166690 w 748903"/>
                <a:gd name="connsiteY23" fmla="*/ 188513 h 219229"/>
                <a:gd name="connsiteX24" fmla="*/ 144504 w 748903"/>
                <a:gd name="connsiteY24" fmla="*/ 177672 h 219229"/>
                <a:gd name="connsiteX25" fmla="*/ 138508 w 748903"/>
                <a:gd name="connsiteY25" fmla="*/ 142138 h 219229"/>
                <a:gd name="connsiteX26" fmla="*/ 138508 w 748903"/>
                <a:gd name="connsiteY26" fmla="*/ 67455 h 219229"/>
                <a:gd name="connsiteX27" fmla="*/ 104331 w 748903"/>
                <a:gd name="connsiteY27" fmla="*/ 67455 h 219229"/>
                <a:gd name="connsiteX28" fmla="*/ 104331 w 748903"/>
                <a:gd name="connsiteY28" fmla="*/ 144547 h 219229"/>
                <a:gd name="connsiteX29" fmla="*/ 117522 w 748903"/>
                <a:gd name="connsiteY29" fmla="*/ 199957 h 219229"/>
                <a:gd name="connsiteX30" fmla="*/ 157696 w 748903"/>
                <a:gd name="connsiteY30" fmla="*/ 219230 h 219229"/>
                <a:gd name="connsiteX31" fmla="*/ 205064 w 748903"/>
                <a:gd name="connsiteY31" fmla="*/ 193934 h 219229"/>
                <a:gd name="connsiteX32" fmla="*/ 206263 w 748903"/>
                <a:gd name="connsiteY32" fmla="*/ 215616 h 219229"/>
                <a:gd name="connsiteX33" fmla="*/ 238042 w 748903"/>
                <a:gd name="connsiteY33" fmla="*/ 215616 h 219229"/>
                <a:gd name="connsiteX34" fmla="*/ 362160 w 748903"/>
                <a:gd name="connsiteY34" fmla="*/ 82512 h 219229"/>
                <a:gd name="connsiteX35" fmla="*/ 313592 w 748903"/>
                <a:gd name="connsiteY35" fmla="*/ 64444 h 219229"/>
                <a:gd name="connsiteX36" fmla="*/ 262626 w 748903"/>
                <a:gd name="connsiteY36" fmla="*/ 109013 h 219229"/>
                <a:gd name="connsiteX37" fmla="*/ 302200 w 748903"/>
                <a:gd name="connsiteY37" fmla="*/ 152979 h 219229"/>
                <a:gd name="connsiteX38" fmla="*/ 329781 w 748903"/>
                <a:gd name="connsiteY38" fmla="*/ 174059 h 219229"/>
                <a:gd name="connsiteX39" fmla="*/ 308196 w 748903"/>
                <a:gd name="connsiteY39" fmla="*/ 190923 h 219229"/>
                <a:gd name="connsiteX40" fmla="*/ 274018 w 748903"/>
                <a:gd name="connsiteY40" fmla="*/ 174661 h 219229"/>
                <a:gd name="connsiteX41" fmla="*/ 253032 w 748903"/>
                <a:gd name="connsiteY41" fmla="*/ 194536 h 219229"/>
                <a:gd name="connsiteX42" fmla="*/ 308795 w 748903"/>
                <a:gd name="connsiteY42" fmla="*/ 219230 h 219229"/>
                <a:gd name="connsiteX43" fmla="*/ 363959 w 748903"/>
                <a:gd name="connsiteY43" fmla="*/ 171650 h 219229"/>
                <a:gd name="connsiteX44" fmla="*/ 321387 w 748903"/>
                <a:gd name="connsiteY44" fmla="*/ 127081 h 219229"/>
                <a:gd name="connsiteX45" fmla="*/ 295604 w 748903"/>
                <a:gd name="connsiteY45" fmla="*/ 106603 h 219229"/>
                <a:gd name="connsiteX46" fmla="*/ 313592 w 748903"/>
                <a:gd name="connsiteY46" fmla="*/ 92149 h 219229"/>
                <a:gd name="connsiteX47" fmla="*/ 342373 w 748903"/>
                <a:gd name="connsiteY47" fmla="*/ 103592 h 219229"/>
                <a:gd name="connsiteX48" fmla="*/ 362160 w 748903"/>
                <a:gd name="connsiteY48" fmla="*/ 82512 h 219229"/>
                <a:gd name="connsiteX49" fmla="*/ 480282 w 748903"/>
                <a:gd name="connsiteY49" fmla="*/ 82512 h 219229"/>
                <a:gd name="connsiteX50" fmla="*/ 431714 w 748903"/>
                <a:gd name="connsiteY50" fmla="*/ 64444 h 219229"/>
                <a:gd name="connsiteX51" fmla="*/ 381347 w 748903"/>
                <a:gd name="connsiteY51" fmla="*/ 109013 h 219229"/>
                <a:gd name="connsiteX52" fmla="*/ 420921 w 748903"/>
                <a:gd name="connsiteY52" fmla="*/ 152979 h 219229"/>
                <a:gd name="connsiteX53" fmla="*/ 448503 w 748903"/>
                <a:gd name="connsiteY53" fmla="*/ 174059 h 219229"/>
                <a:gd name="connsiteX54" fmla="*/ 426318 w 748903"/>
                <a:gd name="connsiteY54" fmla="*/ 190923 h 219229"/>
                <a:gd name="connsiteX55" fmla="*/ 392740 w 748903"/>
                <a:gd name="connsiteY55" fmla="*/ 174661 h 219229"/>
                <a:gd name="connsiteX56" fmla="*/ 371754 w 748903"/>
                <a:gd name="connsiteY56" fmla="*/ 194536 h 219229"/>
                <a:gd name="connsiteX57" fmla="*/ 427517 w 748903"/>
                <a:gd name="connsiteY57" fmla="*/ 219230 h 219229"/>
                <a:gd name="connsiteX58" fmla="*/ 482680 w 748903"/>
                <a:gd name="connsiteY58" fmla="*/ 171650 h 219229"/>
                <a:gd name="connsiteX59" fmla="*/ 440108 w 748903"/>
                <a:gd name="connsiteY59" fmla="*/ 127081 h 219229"/>
                <a:gd name="connsiteX60" fmla="*/ 414325 w 748903"/>
                <a:gd name="connsiteY60" fmla="*/ 106603 h 219229"/>
                <a:gd name="connsiteX61" fmla="*/ 431714 w 748903"/>
                <a:gd name="connsiteY61" fmla="*/ 92149 h 219229"/>
                <a:gd name="connsiteX62" fmla="*/ 461094 w 748903"/>
                <a:gd name="connsiteY62" fmla="*/ 103592 h 219229"/>
                <a:gd name="connsiteX63" fmla="*/ 480282 w 748903"/>
                <a:gd name="connsiteY63" fmla="*/ 82512 h 219229"/>
                <a:gd name="connsiteX64" fmla="*/ 633780 w 748903"/>
                <a:gd name="connsiteY64" fmla="*/ 150570 h 219229"/>
                <a:gd name="connsiteX65" fmla="*/ 526451 w 748903"/>
                <a:gd name="connsiteY65" fmla="*/ 150570 h 219229"/>
                <a:gd name="connsiteX66" fmla="*/ 567824 w 748903"/>
                <a:gd name="connsiteY66" fmla="*/ 190923 h 219229"/>
                <a:gd name="connsiteX67" fmla="*/ 608597 w 748903"/>
                <a:gd name="connsiteY67" fmla="*/ 167434 h 219229"/>
                <a:gd name="connsiteX68" fmla="*/ 631981 w 748903"/>
                <a:gd name="connsiteY68" fmla="*/ 183695 h 219229"/>
                <a:gd name="connsiteX69" fmla="*/ 566025 w 748903"/>
                <a:gd name="connsiteY69" fmla="*/ 219230 h 219229"/>
                <a:gd name="connsiteX70" fmla="*/ 491674 w 748903"/>
                <a:gd name="connsiteY70" fmla="*/ 142740 h 219229"/>
                <a:gd name="connsiteX71" fmla="*/ 566025 w 748903"/>
                <a:gd name="connsiteY71" fmla="*/ 64444 h 219229"/>
                <a:gd name="connsiteX72" fmla="*/ 635579 w 748903"/>
                <a:gd name="connsiteY72" fmla="*/ 133104 h 219229"/>
                <a:gd name="connsiteX73" fmla="*/ 633780 w 748903"/>
                <a:gd name="connsiteY73" fmla="*/ 150570 h 219229"/>
                <a:gd name="connsiteX74" fmla="*/ 600202 w 748903"/>
                <a:gd name="connsiteY74" fmla="*/ 125274 h 219229"/>
                <a:gd name="connsiteX75" fmla="*/ 566625 w 748903"/>
                <a:gd name="connsiteY75" fmla="*/ 92149 h 219229"/>
                <a:gd name="connsiteX76" fmla="*/ 528850 w 748903"/>
                <a:gd name="connsiteY76" fmla="*/ 125274 h 219229"/>
                <a:gd name="connsiteX77" fmla="*/ 600202 w 748903"/>
                <a:gd name="connsiteY77" fmla="*/ 125274 h 219229"/>
                <a:gd name="connsiteX78" fmla="*/ 686545 w 748903"/>
                <a:gd name="connsiteY78" fmla="*/ 0 h 219229"/>
                <a:gd name="connsiteX79" fmla="*/ 652368 w 748903"/>
                <a:gd name="connsiteY79" fmla="*/ 0 h 219229"/>
                <a:gd name="connsiteX80" fmla="*/ 652368 w 748903"/>
                <a:gd name="connsiteY80" fmla="*/ 215616 h 219229"/>
                <a:gd name="connsiteX81" fmla="*/ 686545 w 748903"/>
                <a:gd name="connsiteY81" fmla="*/ 215616 h 219229"/>
                <a:gd name="connsiteX82" fmla="*/ 686545 w 748903"/>
                <a:gd name="connsiteY82" fmla="*/ 0 h 219229"/>
                <a:gd name="connsiteX83" fmla="*/ 748904 w 748903"/>
                <a:gd name="connsiteY83" fmla="*/ 0 h 219229"/>
                <a:gd name="connsiteX84" fmla="*/ 714127 w 748903"/>
                <a:gd name="connsiteY84" fmla="*/ 0 h 219229"/>
                <a:gd name="connsiteX85" fmla="*/ 714127 w 748903"/>
                <a:gd name="connsiteY85" fmla="*/ 215616 h 219229"/>
                <a:gd name="connsiteX86" fmla="*/ 748904 w 748903"/>
                <a:gd name="connsiteY86" fmla="*/ 215616 h 219229"/>
                <a:gd name="connsiteX87" fmla="*/ 748904 w 748903"/>
                <a:gd name="connsiteY87" fmla="*/ 0 h 21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748903" h="219229">
                  <a:moveTo>
                    <a:pt x="91739" y="96967"/>
                  </a:moveTo>
                  <a:lnTo>
                    <a:pt x="91739" y="67455"/>
                  </a:lnTo>
                  <a:lnTo>
                    <a:pt x="52765" y="67455"/>
                  </a:lnTo>
                  <a:lnTo>
                    <a:pt x="52765" y="33728"/>
                  </a:lnTo>
                  <a:lnTo>
                    <a:pt x="21586" y="33728"/>
                  </a:lnTo>
                  <a:lnTo>
                    <a:pt x="17988" y="67455"/>
                  </a:lnTo>
                  <a:lnTo>
                    <a:pt x="0" y="67455"/>
                  </a:lnTo>
                  <a:lnTo>
                    <a:pt x="0" y="96967"/>
                  </a:lnTo>
                  <a:lnTo>
                    <a:pt x="17988" y="96967"/>
                  </a:lnTo>
                  <a:lnTo>
                    <a:pt x="17988" y="163218"/>
                  </a:lnTo>
                  <a:cubicBezTo>
                    <a:pt x="17988" y="172854"/>
                    <a:pt x="19187" y="183093"/>
                    <a:pt x="21586" y="190923"/>
                  </a:cubicBezTo>
                  <a:cubicBezTo>
                    <a:pt x="27582" y="207786"/>
                    <a:pt x="41972" y="218627"/>
                    <a:pt x="64157" y="218627"/>
                  </a:cubicBezTo>
                  <a:cubicBezTo>
                    <a:pt x="74950" y="218627"/>
                    <a:pt x="87542" y="215616"/>
                    <a:pt x="95936" y="210798"/>
                  </a:cubicBezTo>
                  <a:lnTo>
                    <a:pt x="85743" y="184297"/>
                  </a:lnTo>
                  <a:cubicBezTo>
                    <a:pt x="80946" y="187309"/>
                    <a:pt x="75550" y="188513"/>
                    <a:pt x="69554" y="188513"/>
                  </a:cubicBezTo>
                  <a:cubicBezTo>
                    <a:pt x="58761" y="188513"/>
                    <a:pt x="54564" y="181888"/>
                    <a:pt x="53365" y="170445"/>
                  </a:cubicBezTo>
                  <a:cubicBezTo>
                    <a:pt x="52765" y="165627"/>
                    <a:pt x="52765" y="162615"/>
                    <a:pt x="52765" y="158399"/>
                  </a:cubicBezTo>
                  <a:lnTo>
                    <a:pt x="52765" y="96967"/>
                  </a:lnTo>
                  <a:cubicBezTo>
                    <a:pt x="52765" y="96967"/>
                    <a:pt x="91739" y="96967"/>
                    <a:pt x="91739" y="96967"/>
                  </a:cubicBezTo>
                  <a:close/>
                  <a:moveTo>
                    <a:pt x="238042" y="215616"/>
                  </a:moveTo>
                  <a:lnTo>
                    <a:pt x="238042" y="67455"/>
                  </a:lnTo>
                  <a:lnTo>
                    <a:pt x="203265" y="67455"/>
                  </a:lnTo>
                  <a:lnTo>
                    <a:pt x="203265" y="165627"/>
                  </a:lnTo>
                  <a:cubicBezTo>
                    <a:pt x="194871" y="179479"/>
                    <a:pt x="180480" y="188513"/>
                    <a:pt x="166690" y="188513"/>
                  </a:cubicBezTo>
                  <a:cubicBezTo>
                    <a:pt x="155897" y="188513"/>
                    <a:pt x="148701" y="184900"/>
                    <a:pt x="144504" y="177672"/>
                  </a:cubicBezTo>
                  <a:cubicBezTo>
                    <a:pt x="139108" y="168036"/>
                    <a:pt x="138508" y="154183"/>
                    <a:pt x="138508" y="142138"/>
                  </a:cubicBezTo>
                  <a:lnTo>
                    <a:pt x="138508" y="67455"/>
                  </a:lnTo>
                  <a:lnTo>
                    <a:pt x="104331" y="67455"/>
                  </a:lnTo>
                  <a:lnTo>
                    <a:pt x="104331" y="144547"/>
                  </a:lnTo>
                  <a:cubicBezTo>
                    <a:pt x="104331" y="166229"/>
                    <a:pt x="106130" y="185502"/>
                    <a:pt x="117522" y="199957"/>
                  </a:cubicBezTo>
                  <a:cubicBezTo>
                    <a:pt x="126516" y="212002"/>
                    <a:pt x="140307" y="219230"/>
                    <a:pt x="157696" y="219230"/>
                  </a:cubicBezTo>
                  <a:cubicBezTo>
                    <a:pt x="175684" y="219230"/>
                    <a:pt x="193072" y="210798"/>
                    <a:pt x="205064" y="193934"/>
                  </a:cubicBezTo>
                  <a:lnTo>
                    <a:pt x="206263" y="215616"/>
                  </a:lnTo>
                  <a:cubicBezTo>
                    <a:pt x="206263" y="215616"/>
                    <a:pt x="238042" y="215616"/>
                    <a:pt x="238042" y="215616"/>
                  </a:cubicBezTo>
                  <a:close/>
                  <a:moveTo>
                    <a:pt x="362160" y="82512"/>
                  </a:moveTo>
                  <a:cubicBezTo>
                    <a:pt x="348969" y="70467"/>
                    <a:pt x="331580" y="64444"/>
                    <a:pt x="313592" y="64444"/>
                  </a:cubicBezTo>
                  <a:cubicBezTo>
                    <a:pt x="287210" y="64444"/>
                    <a:pt x="262626" y="78899"/>
                    <a:pt x="262626" y="109013"/>
                  </a:cubicBezTo>
                  <a:cubicBezTo>
                    <a:pt x="262626" y="135513"/>
                    <a:pt x="284811" y="145752"/>
                    <a:pt x="302200" y="152979"/>
                  </a:cubicBezTo>
                  <a:cubicBezTo>
                    <a:pt x="315391" y="158399"/>
                    <a:pt x="329781" y="163820"/>
                    <a:pt x="329781" y="174059"/>
                  </a:cubicBezTo>
                  <a:cubicBezTo>
                    <a:pt x="329781" y="186104"/>
                    <a:pt x="318389" y="190923"/>
                    <a:pt x="308196" y="190923"/>
                  </a:cubicBezTo>
                  <a:cubicBezTo>
                    <a:pt x="295005" y="190923"/>
                    <a:pt x="284811" y="184900"/>
                    <a:pt x="274018" y="174661"/>
                  </a:cubicBezTo>
                  <a:lnTo>
                    <a:pt x="253032" y="194536"/>
                  </a:lnTo>
                  <a:cubicBezTo>
                    <a:pt x="267423" y="210195"/>
                    <a:pt x="287210" y="219230"/>
                    <a:pt x="308795" y="219230"/>
                  </a:cubicBezTo>
                  <a:cubicBezTo>
                    <a:pt x="337576" y="219230"/>
                    <a:pt x="363959" y="204775"/>
                    <a:pt x="363959" y="171650"/>
                  </a:cubicBezTo>
                  <a:cubicBezTo>
                    <a:pt x="363959" y="144547"/>
                    <a:pt x="339975" y="134308"/>
                    <a:pt x="321387" y="127081"/>
                  </a:cubicBezTo>
                  <a:cubicBezTo>
                    <a:pt x="308196" y="121660"/>
                    <a:pt x="295604" y="116240"/>
                    <a:pt x="295604" y="106603"/>
                  </a:cubicBezTo>
                  <a:cubicBezTo>
                    <a:pt x="295604" y="97569"/>
                    <a:pt x="303399" y="92149"/>
                    <a:pt x="313592" y="92149"/>
                  </a:cubicBezTo>
                  <a:cubicBezTo>
                    <a:pt x="324385" y="92149"/>
                    <a:pt x="335178" y="96967"/>
                    <a:pt x="342373" y="103592"/>
                  </a:cubicBezTo>
                  <a:cubicBezTo>
                    <a:pt x="342373" y="103592"/>
                    <a:pt x="362160" y="82512"/>
                    <a:pt x="362160" y="82512"/>
                  </a:cubicBezTo>
                  <a:close/>
                  <a:moveTo>
                    <a:pt x="480282" y="82512"/>
                  </a:moveTo>
                  <a:cubicBezTo>
                    <a:pt x="467690" y="70467"/>
                    <a:pt x="450302" y="64444"/>
                    <a:pt x="431714" y="64444"/>
                  </a:cubicBezTo>
                  <a:cubicBezTo>
                    <a:pt x="405931" y="64444"/>
                    <a:pt x="381347" y="78899"/>
                    <a:pt x="381347" y="109013"/>
                  </a:cubicBezTo>
                  <a:cubicBezTo>
                    <a:pt x="381347" y="135513"/>
                    <a:pt x="403533" y="145752"/>
                    <a:pt x="420921" y="152979"/>
                  </a:cubicBezTo>
                  <a:cubicBezTo>
                    <a:pt x="434112" y="158399"/>
                    <a:pt x="448503" y="163820"/>
                    <a:pt x="448503" y="174059"/>
                  </a:cubicBezTo>
                  <a:cubicBezTo>
                    <a:pt x="448503" y="186104"/>
                    <a:pt x="437110" y="190923"/>
                    <a:pt x="426318" y="190923"/>
                  </a:cubicBezTo>
                  <a:cubicBezTo>
                    <a:pt x="413126" y="190923"/>
                    <a:pt x="403533" y="184900"/>
                    <a:pt x="392740" y="174661"/>
                  </a:cubicBezTo>
                  <a:lnTo>
                    <a:pt x="371754" y="194536"/>
                  </a:lnTo>
                  <a:cubicBezTo>
                    <a:pt x="385545" y="210195"/>
                    <a:pt x="405331" y="219230"/>
                    <a:pt x="427517" y="219230"/>
                  </a:cubicBezTo>
                  <a:cubicBezTo>
                    <a:pt x="455698" y="219230"/>
                    <a:pt x="482680" y="204775"/>
                    <a:pt x="482680" y="171650"/>
                  </a:cubicBezTo>
                  <a:cubicBezTo>
                    <a:pt x="482680" y="144547"/>
                    <a:pt x="458696" y="134308"/>
                    <a:pt x="440108" y="127081"/>
                  </a:cubicBezTo>
                  <a:cubicBezTo>
                    <a:pt x="426917" y="121660"/>
                    <a:pt x="414325" y="116240"/>
                    <a:pt x="414325" y="106603"/>
                  </a:cubicBezTo>
                  <a:cubicBezTo>
                    <a:pt x="414325" y="97569"/>
                    <a:pt x="422120" y="92149"/>
                    <a:pt x="431714" y="92149"/>
                  </a:cubicBezTo>
                  <a:cubicBezTo>
                    <a:pt x="442507" y="92149"/>
                    <a:pt x="453899" y="96967"/>
                    <a:pt x="461094" y="103592"/>
                  </a:cubicBezTo>
                  <a:cubicBezTo>
                    <a:pt x="461094" y="103592"/>
                    <a:pt x="480282" y="82512"/>
                    <a:pt x="480282" y="82512"/>
                  </a:cubicBezTo>
                  <a:close/>
                  <a:moveTo>
                    <a:pt x="633780" y="150570"/>
                  </a:moveTo>
                  <a:lnTo>
                    <a:pt x="526451" y="150570"/>
                  </a:lnTo>
                  <a:cubicBezTo>
                    <a:pt x="528850" y="172252"/>
                    <a:pt x="543840" y="190923"/>
                    <a:pt x="567824" y="190923"/>
                  </a:cubicBezTo>
                  <a:cubicBezTo>
                    <a:pt x="587011" y="190923"/>
                    <a:pt x="599603" y="183093"/>
                    <a:pt x="608597" y="167434"/>
                  </a:cubicBezTo>
                  <a:lnTo>
                    <a:pt x="631981" y="183695"/>
                  </a:lnTo>
                  <a:cubicBezTo>
                    <a:pt x="615792" y="207786"/>
                    <a:pt x="596605" y="219230"/>
                    <a:pt x="566025" y="219230"/>
                  </a:cubicBezTo>
                  <a:cubicBezTo>
                    <a:pt x="520455" y="219230"/>
                    <a:pt x="491674" y="186707"/>
                    <a:pt x="491674" y="142740"/>
                  </a:cubicBezTo>
                  <a:cubicBezTo>
                    <a:pt x="491674" y="98172"/>
                    <a:pt x="524053" y="64444"/>
                    <a:pt x="566025" y="64444"/>
                  </a:cubicBezTo>
                  <a:cubicBezTo>
                    <a:pt x="606198" y="64444"/>
                    <a:pt x="635579" y="93353"/>
                    <a:pt x="635579" y="133104"/>
                  </a:cubicBezTo>
                  <a:cubicBezTo>
                    <a:pt x="635579" y="138524"/>
                    <a:pt x="634979" y="145149"/>
                    <a:pt x="633780" y="150570"/>
                  </a:cubicBezTo>
                  <a:close/>
                  <a:moveTo>
                    <a:pt x="600202" y="125274"/>
                  </a:moveTo>
                  <a:cubicBezTo>
                    <a:pt x="599003" y="106001"/>
                    <a:pt x="585212" y="92149"/>
                    <a:pt x="566625" y="92149"/>
                  </a:cubicBezTo>
                  <a:cubicBezTo>
                    <a:pt x="545638" y="92149"/>
                    <a:pt x="533047" y="106603"/>
                    <a:pt x="528850" y="125274"/>
                  </a:cubicBezTo>
                  <a:lnTo>
                    <a:pt x="600202" y="125274"/>
                  </a:lnTo>
                  <a:close/>
                  <a:moveTo>
                    <a:pt x="686545" y="0"/>
                  </a:moveTo>
                  <a:lnTo>
                    <a:pt x="652368" y="0"/>
                  </a:lnTo>
                  <a:lnTo>
                    <a:pt x="652368" y="215616"/>
                  </a:lnTo>
                  <a:lnTo>
                    <a:pt x="686545" y="215616"/>
                  </a:lnTo>
                  <a:lnTo>
                    <a:pt x="686545" y="0"/>
                  </a:lnTo>
                  <a:close/>
                  <a:moveTo>
                    <a:pt x="748904" y="0"/>
                  </a:moveTo>
                  <a:lnTo>
                    <a:pt x="714127" y="0"/>
                  </a:lnTo>
                  <a:lnTo>
                    <a:pt x="714127" y="215616"/>
                  </a:lnTo>
                  <a:lnTo>
                    <a:pt x="748904" y="215616"/>
                  </a:lnTo>
                  <a:lnTo>
                    <a:pt x="748904" y="0"/>
                  </a:lnTo>
                  <a:close/>
                </a:path>
              </a:pathLst>
            </a:custGeom>
            <a:solidFill>
              <a:schemeClr val="bg1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CDCCE8-4751-4048-ACE4-9DC509002F3E}"/>
                </a:ext>
              </a:extLst>
            </p:cNvPr>
            <p:cNvSpPr/>
            <p:nvPr/>
          </p:nvSpPr>
          <p:spPr>
            <a:xfrm>
              <a:off x="11745511" y="6320210"/>
              <a:ext cx="104330" cy="104796"/>
            </a:xfrm>
            <a:custGeom>
              <a:avLst/>
              <a:gdLst>
                <a:gd name="connsiteX0" fmla="*/ 104331 w 104330"/>
                <a:gd name="connsiteY0" fmla="*/ 52398 h 104796"/>
                <a:gd name="connsiteX1" fmla="*/ 52165 w 104330"/>
                <a:gd name="connsiteY1" fmla="*/ 104797 h 104796"/>
                <a:gd name="connsiteX2" fmla="*/ 0 w 104330"/>
                <a:gd name="connsiteY2" fmla="*/ 52398 h 104796"/>
                <a:gd name="connsiteX3" fmla="*/ 52165 w 104330"/>
                <a:gd name="connsiteY3" fmla="*/ 0 h 104796"/>
                <a:gd name="connsiteX4" fmla="*/ 104331 w 104330"/>
                <a:gd name="connsiteY4" fmla="*/ 52398 h 1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30" h="104796">
                  <a:moveTo>
                    <a:pt x="104331" y="52398"/>
                  </a:moveTo>
                  <a:cubicBezTo>
                    <a:pt x="104331" y="81337"/>
                    <a:pt x="80976" y="104797"/>
                    <a:pt x="52165" y="104797"/>
                  </a:cubicBezTo>
                  <a:cubicBezTo>
                    <a:pt x="23355" y="104797"/>
                    <a:pt x="0" y="81337"/>
                    <a:pt x="0" y="52398"/>
                  </a:cubicBezTo>
                  <a:cubicBezTo>
                    <a:pt x="0" y="23460"/>
                    <a:pt x="23355" y="0"/>
                    <a:pt x="52165" y="0"/>
                  </a:cubicBezTo>
                  <a:cubicBezTo>
                    <a:pt x="80976" y="0"/>
                    <a:pt x="104331" y="23460"/>
                    <a:pt x="104331" y="52398"/>
                  </a:cubicBezTo>
                  <a:close/>
                </a:path>
              </a:pathLst>
            </a:custGeom>
            <a:solidFill>
              <a:srgbClr val="D1F2CF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55E076A-5FE9-A049-8CE5-B51B874E06BA}"/>
                </a:ext>
              </a:extLst>
            </p:cNvPr>
            <p:cNvSpPr/>
            <p:nvPr/>
          </p:nvSpPr>
          <p:spPr>
            <a:xfrm>
              <a:off x="11770695" y="6345506"/>
              <a:ext cx="53964" cy="54205"/>
            </a:xfrm>
            <a:custGeom>
              <a:avLst/>
              <a:gdLst>
                <a:gd name="connsiteX0" fmla="*/ 53964 w 53964"/>
                <a:gd name="connsiteY0" fmla="*/ 27103 h 54205"/>
                <a:gd name="connsiteX1" fmla="*/ 26982 w 53964"/>
                <a:gd name="connsiteY1" fmla="*/ 54205 h 54205"/>
                <a:gd name="connsiteX2" fmla="*/ 0 w 53964"/>
                <a:gd name="connsiteY2" fmla="*/ 27103 h 54205"/>
                <a:gd name="connsiteX3" fmla="*/ 26982 w 53964"/>
                <a:gd name="connsiteY3" fmla="*/ 0 h 54205"/>
                <a:gd name="connsiteX4" fmla="*/ 53964 w 53964"/>
                <a:gd name="connsiteY4" fmla="*/ 27103 h 5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64" h="54205">
                  <a:moveTo>
                    <a:pt x="53964" y="27103"/>
                  </a:moveTo>
                  <a:cubicBezTo>
                    <a:pt x="53964" y="42071"/>
                    <a:pt x="41884" y="54205"/>
                    <a:pt x="26982" y="54205"/>
                  </a:cubicBezTo>
                  <a:cubicBezTo>
                    <a:pt x="12080" y="54205"/>
                    <a:pt x="0" y="42071"/>
                    <a:pt x="0" y="27103"/>
                  </a:cubicBezTo>
                  <a:cubicBezTo>
                    <a:pt x="0" y="12134"/>
                    <a:pt x="12080" y="0"/>
                    <a:pt x="26982" y="0"/>
                  </a:cubicBezTo>
                  <a:cubicBezTo>
                    <a:pt x="41884" y="0"/>
                    <a:pt x="53964" y="12134"/>
                    <a:pt x="53964" y="27103"/>
                  </a:cubicBezTo>
                  <a:close/>
                </a:path>
              </a:pathLst>
            </a:custGeom>
            <a:solidFill>
              <a:srgbClr val="4FBA50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4E4D3-273A-F04A-8C98-1F3D2627A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9888" y="1598418"/>
            <a:ext cx="1756800" cy="1225129"/>
          </a:xfrm>
        </p:spPr>
        <p:txBody>
          <a:bodyPr tIns="108000"/>
          <a:lstStyle>
            <a:lvl1pPr>
              <a:defRPr sz="16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2pPr>
            <a:lvl3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3pPr>
            <a:lvl4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4pPr>
            <a:lvl5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C3D4E-FD36-CC44-BE91-BCDFF377A8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73500" y="1598418"/>
            <a:ext cx="1756800" cy="1231964"/>
          </a:xfrm>
        </p:spPr>
        <p:txBody>
          <a:bodyPr tIns="108000"/>
          <a:lstStyle>
            <a:lvl1pPr>
              <a:defRPr sz="16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2pPr>
            <a:lvl3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3pPr>
            <a:lvl4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4pPr>
            <a:lvl5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7F59FBA-03FD-9740-9E41-F4F15648C8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7105" y="1598418"/>
            <a:ext cx="1756800" cy="1231964"/>
          </a:xfrm>
        </p:spPr>
        <p:txBody>
          <a:bodyPr tIns="108000"/>
          <a:lstStyle>
            <a:lvl1pPr>
              <a:defRPr sz="16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2pPr>
            <a:lvl3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3pPr>
            <a:lvl4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4pPr>
            <a:lvl5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7C88F-D49D-C646-A72C-78A6177A4F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39888" y="3448507"/>
            <a:ext cx="1757362" cy="1251408"/>
          </a:xfrm>
        </p:spPr>
        <p:txBody>
          <a:bodyPr tIns="108000"/>
          <a:lstStyle>
            <a:lvl1pPr>
              <a:defRPr sz="16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2pPr>
            <a:lvl3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3pPr>
            <a:lvl4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4pPr>
            <a:lvl5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511104E-E99E-B84E-81E3-FDA37F90BC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73500" y="3448507"/>
            <a:ext cx="1757363" cy="1231900"/>
          </a:xfrm>
        </p:spPr>
        <p:txBody>
          <a:bodyPr tIns="108000"/>
          <a:lstStyle>
            <a:lvl1pPr>
              <a:defRPr sz="16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2pPr>
            <a:lvl3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3pPr>
            <a:lvl4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4pPr>
            <a:lvl5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98F4FB8-58F4-664E-8645-37D4C7A78F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67425" y="3448507"/>
            <a:ext cx="1755775" cy="1250950"/>
          </a:xfrm>
        </p:spPr>
        <p:txBody>
          <a:bodyPr tIns="108000"/>
          <a:lstStyle>
            <a:lvl1pPr>
              <a:defRPr sz="16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2pPr>
            <a:lvl3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3pPr>
            <a:lvl4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4pPr>
            <a:lvl5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21C91C-2883-0C44-B2DF-75539CCF3317}"/>
              </a:ext>
            </a:extLst>
          </p:cNvPr>
          <p:cNvGrpSpPr/>
          <p:nvPr userDrawn="1"/>
        </p:nvGrpSpPr>
        <p:grpSpPr>
          <a:xfrm>
            <a:off x="-1101090" y="-1"/>
            <a:ext cx="12108180" cy="6858001"/>
            <a:chOff x="-1101090" y="-1"/>
            <a:chExt cx="12108180" cy="685800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D590323-A25C-C84B-AEC2-933E5D26D2F5}"/>
                </a:ext>
              </a:extLst>
            </p:cNvPr>
            <p:cNvSpPr/>
            <p:nvPr userDrawn="1"/>
          </p:nvSpPr>
          <p:spPr>
            <a:xfrm>
              <a:off x="-1101090" y="0"/>
              <a:ext cx="1101090" cy="68580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A167E4-D1C6-5A45-B095-177B261930DB}"/>
                </a:ext>
              </a:extLst>
            </p:cNvPr>
            <p:cNvSpPr/>
            <p:nvPr userDrawn="1"/>
          </p:nvSpPr>
          <p:spPr>
            <a:xfrm>
              <a:off x="9906000" y="-1"/>
              <a:ext cx="1101090" cy="68580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731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33" userDrawn="1">
          <p15:clr>
            <a:srgbClr val="FDE53C"/>
          </p15:clr>
        </p15:guide>
        <p15:guide id="2" pos="2440" userDrawn="1">
          <p15:clr>
            <a:srgbClr val="FDE53C"/>
          </p15:clr>
        </p15:guide>
        <p15:guide id="3" pos="3800" userDrawn="1">
          <p15:clr>
            <a:srgbClr val="FDE53C"/>
          </p15:clr>
        </p15:guide>
        <p15:guide id="4" pos="5207" userDrawn="1">
          <p15:clr>
            <a:srgbClr val="FDE53C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Findings x 8">
    <p:bg>
      <p:bgPr>
        <a:gradFill>
          <a:gsLst>
            <a:gs pos="22000">
              <a:srgbClr val="51B551"/>
            </a:gs>
            <a:gs pos="97000">
              <a:srgbClr val="76C09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108D83E-33F5-5541-9256-B1FD178FFA7F}"/>
              </a:ext>
            </a:extLst>
          </p:cNvPr>
          <p:cNvGrpSpPr/>
          <p:nvPr userDrawn="1"/>
        </p:nvGrpSpPr>
        <p:grpSpPr>
          <a:xfrm>
            <a:off x="9375311" y="851039"/>
            <a:ext cx="1061377" cy="2306004"/>
            <a:chOff x="2500550" y="918559"/>
            <a:chExt cx="1069498" cy="2323648"/>
          </a:xfrm>
        </p:grpSpPr>
        <p:sp>
          <p:nvSpPr>
            <p:cNvPr id="16" name="Chevron 15">
              <a:extLst>
                <a:ext uri="{FF2B5EF4-FFF2-40B4-BE49-F238E27FC236}">
                  <a16:creationId xmlns:a16="http://schemas.microsoft.com/office/drawing/2014/main" id="{240364F8-7CAD-EA4E-BF16-F22A7E182AC7}"/>
                </a:ext>
              </a:extLst>
            </p:cNvPr>
            <p:cNvSpPr/>
            <p:nvPr/>
          </p:nvSpPr>
          <p:spPr>
            <a:xfrm rot="5400000">
              <a:off x="2007465" y="1679627"/>
              <a:ext cx="2055665" cy="1069496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9000">
                  <a:srgbClr val="A7DEC6"/>
                </a:gs>
                <a:gs pos="0">
                  <a:srgbClr val="88AEA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bg1"/>
                </a:solidFill>
              </a:endParaRPr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8AC0FBC5-ADA9-714C-841D-C84FA72A69E1}"/>
                </a:ext>
              </a:extLst>
            </p:cNvPr>
            <p:cNvSpPr/>
            <p:nvPr/>
          </p:nvSpPr>
          <p:spPr>
            <a:xfrm>
              <a:off x="2500551" y="918559"/>
              <a:ext cx="1069497" cy="538875"/>
            </a:xfrm>
            <a:prstGeom prst="diamond">
              <a:avLst/>
            </a:prstGeom>
            <a:solidFill>
              <a:srgbClr val="BDE8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7984E2-2F3C-134A-A6E0-11C96DAE2CBD}"/>
              </a:ext>
            </a:extLst>
          </p:cNvPr>
          <p:cNvGrpSpPr/>
          <p:nvPr userDrawn="1"/>
        </p:nvGrpSpPr>
        <p:grpSpPr>
          <a:xfrm>
            <a:off x="-490788" y="4836388"/>
            <a:ext cx="981575" cy="1446625"/>
            <a:chOff x="2423143" y="604448"/>
            <a:chExt cx="1069499" cy="1576207"/>
          </a:xfrm>
        </p:grpSpPr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8639825F-BAC8-9E41-86EA-772A87CBB89A}"/>
                </a:ext>
              </a:extLst>
            </p:cNvPr>
            <p:cNvSpPr/>
            <p:nvPr/>
          </p:nvSpPr>
          <p:spPr>
            <a:xfrm rot="5400000">
              <a:off x="2303779" y="991796"/>
              <a:ext cx="1308223" cy="1069496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9000">
                  <a:srgbClr val="C8EED3"/>
                </a:gs>
                <a:gs pos="0">
                  <a:srgbClr val="A0CEB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bg1"/>
                </a:solidFill>
              </a:endParaRPr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1F05AE58-86BE-1E4F-90E9-2A81297C7862}"/>
                </a:ext>
              </a:extLst>
            </p:cNvPr>
            <p:cNvSpPr/>
            <p:nvPr/>
          </p:nvSpPr>
          <p:spPr>
            <a:xfrm>
              <a:off x="2423145" y="604448"/>
              <a:ext cx="1069497" cy="538875"/>
            </a:xfrm>
            <a:prstGeom prst="diamond">
              <a:avLst/>
            </a:prstGeom>
            <a:solidFill>
              <a:srgbClr val="C8E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88B756D-1BED-3A4A-A3C0-D239EF9EF42E}"/>
              </a:ext>
            </a:extLst>
          </p:cNvPr>
          <p:cNvGrpSpPr/>
          <p:nvPr userDrawn="1"/>
        </p:nvGrpSpPr>
        <p:grpSpPr>
          <a:xfrm>
            <a:off x="-1101090" y="-1"/>
            <a:ext cx="12108180" cy="6858001"/>
            <a:chOff x="-1101090" y="-1"/>
            <a:chExt cx="12108180" cy="685800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F366A47-1BA7-EE4E-9276-075DFCF2BA51}"/>
                </a:ext>
              </a:extLst>
            </p:cNvPr>
            <p:cNvSpPr/>
            <p:nvPr userDrawn="1"/>
          </p:nvSpPr>
          <p:spPr>
            <a:xfrm>
              <a:off x="-1101090" y="0"/>
              <a:ext cx="1101090" cy="68580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E5E71F-5CCC-284A-AB43-8E3F06D22B0E}"/>
                </a:ext>
              </a:extLst>
            </p:cNvPr>
            <p:cNvSpPr/>
            <p:nvPr userDrawn="1"/>
          </p:nvSpPr>
          <p:spPr>
            <a:xfrm>
              <a:off x="9906000" y="-1"/>
              <a:ext cx="1101090" cy="68580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October 2023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0EE3FD-A0A2-4EDA-8D7F-C6B2887A0DF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Picture 17">
            <a:extLst>
              <a:ext uri="{FF2B5EF4-FFF2-40B4-BE49-F238E27FC236}">
                <a16:creationId xmlns:a16="http://schemas.microsoft.com/office/drawing/2014/main" id="{707DF114-319D-AB40-9225-DD36B04974D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34421" y="6354731"/>
            <a:ext cx="559551" cy="177350"/>
            <a:chOff x="10957634" y="6319608"/>
            <a:chExt cx="899404" cy="289094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F44DC9F-3099-944B-BCDF-2B5C2E714BB6}"/>
                </a:ext>
              </a:extLst>
            </p:cNvPr>
            <p:cNvSpPr/>
            <p:nvPr/>
          </p:nvSpPr>
          <p:spPr>
            <a:xfrm>
              <a:off x="10960032" y="6387063"/>
              <a:ext cx="748903" cy="219229"/>
            </a:xfrm>
            <a:custGeom>
              <a:avLst/>
              <a:gdLst>
                <a:gd name="connsiteX0" fmla="*/ 91739 w 748903"/>
                <a:gd name="connsiteY0" fmla="*/ 96967 h 219229"/>
                <a:gd name="connsiteX1" fmla="*/ 91739 w 748903"/>
                <a:gd name="connsiteY1" fmla="*/ 67455 h 219229"/>
                <a:gd name="connsiteX2" fmla="*/ 52765 w 748903"/>
                <a:gd name="connsiteY2" fmla="*/ 67455 h 219229"/>
                <a:gd name="connsiteX3" fmla="*/ 52765 w 748903"/>
                <a:gd name="connsiteY3" fmla="*/ 33728 h 219229"/>
                <a:gd name="connsiteX4" fmla="*/ 21586 w 748903"/>
                <a:gd name="connsiteY4" fmla="*/ 33728 h 219229"/>
                <a:gd name="connsiteX5" fmla="*/ 17988 w 748903"/>
                <a:gd name="connsiteY5" fmla="*/ 67455 h 219229"/>
                <a:gd name="connsiteX6" fmla="*/ 0 w 748903"/>
                <a:gd name="connsiteY6" fmla="*/ 67455 h 219229"/>
                <a:gd name="connsiteX7" fmla="*/ 0 w 748903"/>
                <a:gd name="connsiteY7" fmla="*/ 96967 h 219229"/>
                <a:gd name="connsiteX8" fmla="*/ 17988 w 748903"/>
                <a:gd name="connsiteY8" fmla="*/ 96967 h 219229"/>
                <a:gd name="connsiteX9" fmla="*/ 17988 w 748903"/>
                <a:gd name="connsiteY9" fmla="*/ 163218 h 219229"/>
                <a:gd name="connsiteX10" fmla="*/ 21586 w 748903"/>
                <a:gd name="connsiteY10" fmla="*/ 190923 h 219229"/>
                <a:gd name="connsiteX11" fmla="*/ 64157 w 748903"/>
                <a:gd name="connsiteY11" fmla="*/ 218627 h 219229"/>
                <a:gd name="connsiteX12" fmla="*/ 95936 w 748903"/>
                <a:gd name="connsiteY12" fmla="*/ 210798 h 219229"/>
                <a:gd name="connsiteX13" fmla="*/ 85743 w 748903"/>
                <a:gd name="connsiteY13" fmla="*/ 184297 h 219229"/>
                <a:gd name="connsiteX14" fmla="*/ 69554 w 748903"/>
                <a:gd name="connsiteY14" fmla="*/ 188513 h 219229"/>
                <a:gd name="connsiteX15" fmla="*/ 53365 w 748903"/>
                <a:gd name="connsiteY15" fmla="*/ 170445 h 219229"/>
                <a:gd name="connsiteX16" fmla="*/ 52765 w 748903"/>
                <a:gd name="connsiteY16" fmla="*/ 158399 h 219229"/>
                <a:gd name="connsiteX17" fmla="*/ 52765 w 748903"/>
                <a:gd name="connsiteY17" fmla="*/ 96967 h 219229"/>
                <a:gd name="connsiteX18" fmla="*/ 91739 w 748903"/>
                <a:gd name="connsiteY18" fmla="*/ 96967 h 219229"/>
                <a:gd name="connsiteX19" fmla="*/ 238042 w 748903"/>
                <a:gd name="connsiteY19" fmla="*/ 215616 h 219229"/>
                <a:gd name="connsiteX20" fmla="*/ 238042 w 748903"/>
                <a:gd name="connsiteY20" fmla="*/ 67455 h 219229"/>
                <a:gd name="connsiteX21" fmla="*/ 203265 w 748903"/>
                <a:gd name="connsiteY21" fmla="*/ 67455 h 219229"/>
                <a:gd name="connsiteX22" fmla="*/ 203265 w 748903"/>
                <a:gd name="connsiteY22" fmla="*/ 165627 h 219229"/>
                <a:gd name="connsiteX23" fmla="*/ 166690 w 748903"/>
                <a:gd name="connsiteY23" fmla="*/ 188513 h 219229"/>
                <a:gd name="connsiteX24" fmla="*/ 144504 w 748903"/>
                <a:gd name="connsiteY24" fmla="*/ 177672 h 219229"/>
                <a:gd name="connsiteX25" fmla="*/ 138508 w 748903"/>
                <a:gd name="connsiteY25" fmla="*/ 142138 h 219229"/>
                <a:gd name="connsiteX26" fmla="*/ 138508 w 748903"/>
                <a:gd name="connsiteY26" fmla="*/ 67455 h 219229"/>
                <a:gd name="connsiteX27" fmla="*/ 104331 w 748903"/>
                <a:gd name="connsiteY27" fmla="*/ 67455 h 219229"/>
                <a:gd name="connsiteX28" fmla="*/ 104331 w 748903"/>
                <a:gd name="connsiteY28" fmla="*/ 144547 h 219229"/>
                <a:gd name="connsiteX29" fmla="*/ 117522 w 748903"/>
                <a:gd name="connsiteY29" fmla="*/ 199957 h 219229"/>
                <a:gd name="connsiteX30" fmla="*/ 157696 w 748903"/>
                <a:gd name="connsiteY30" fmla="*/ 219230 h 219229"/>
                <a:gd name="connsiteX31" fmla="*/ 205064 w 748903"/>
                <a:gd name="connsiteY31" fmla="*/ 193934 h 219229"/>
                <a:gd name="connsiteX32" fmla="*/ 206263 w 748903"/>
                <a:gd name="connsiteY32" fmla="*/ 215616 h 219229"/>
                <a:gd name="connsiteX33" fmla="*/ 238042 w 748903"/>
                <a:gd name="connsiteY33" fmla="*/ 215616 h 219229"/>
                <a:gd name="connsiteX34" fmla="*/ 362160 w 748903"/>
                <a:gd name="connsiteY34" fmla="*/ 82512 h 219229"/>
                <a:gd name="connsiteX35" fmla="*/ 313592 w 748903"/>
                <a:gd name="connsiteY35" fmla="*/ 64444 h 219229"/>
                <a:gd name="connsiteX36" fmla="*/ 262626 w 748903"/>
                <a:gd name="connsiteY36" fmla="*/ 109013 h 219229"/>
                <a:gd name="connsiteX37" fmla="*/ 302200 w 748903"/>
                <a:gd name="connsiteY37" fmla="*/ 152979 h 219229"/>
                <a:gd name="connsiteX38" fmla="*/ 329781 w 748903"/>
                <a:gd name="connsiteY38" fmla="*/ 174059 h 219229"/>
                <a:gd name="connsiteX39" fmla="*/ 308196 w 748903"/>
                <a:gd name="connsiteY39" fmla="*/ 190923 h 219229"/>
                <a:gd name="connsiteX40" fmla="*/ 274018 w 748903"/>
                <a:gd name="connsiteY40" fmla="*/ 174661 h 219229"/>
                <a:gd name="connsiteX41" fmla="*/ 253032 w 748903"/>
                <a:gd name="connsiteY41" fmla="*/ 194536 h 219229"/>
                <a:gd name="connsiteX42" fmla="*/ 308795 w 748903"/>
                <a:gd name="connsiteY42" fmla="*/ 219230 h 219229"/>
                <a:gd name="connsiteX43" fmla="*/ 363959 w 748903"/>
                <a:gd name="connsiteY43" fmla="*/ 171650 h 219229"/>
                <a:gd name="connsiteX44" fmla="*/ 321387 w 748903"/>
                <a:gd name="connsiteY44" fmla="*/ 127081 h 219229"/>
                <a:gd name="connsiteX45" fmla="*/ 295604 w 748903"/>
                <a:gd name="connsiteY45" fmla="*/ 106603 h 219229"/>
                <a:gd name="connsiteX46" fmla="*/ 313592 w 748903"/>
                <a:gd name="connsiteY46" fmla="*/ 92149 h 219229"/>
                <a:gd name="connsiteX47" fmla="*/ 342373 w 748903"/>
                <a:gd name="connsiteY47" fmla="*/ 103592 h 219229"/>
                <a:gd name="connsiteX48" fmla="*/ 362160 w 748903"/>
                <a:gd name="connsiteY48" fmla="*/ 82512 h 219229"/>
                <a:gd name="connsiteX49" fmla="*/ 480282 w 748903"/>
                <a:gd name="connsiteY49" fmla="*/ 82512 h 219229"/>
                <a:gd name="connsiteX50" fmla="*/ 431714 w 748903"/>
                <a:gd name="connsiteY50" fmla="*/ 64444 h 219229"/>
                <a:gd name="connsiteX51" fmla="*/ 381347 w 748903"/>
                <a:gd name="connsiteY51" fmla="*/ 109013 h 219229"/>
                <a:gd name="connsiteX52" fmla="*/ 420921 w 748903"/>
                <a:gd name="connsiteY52" fmla="*/ 152979 h 219229"/>
                <a:gd name="connsiteX53" fmla="*/ 448503 w 748903"/>
                <a:gd name="connsiteY53" fmla="*/ 174059 h 219229"/>
                <a:gd name="connsiteX54" fmla="*/ 426318 w 748903"/>
                <a:gd name="connsiteY54" fmla="*/ 190923 h 219229"/>
                <a:gd name="connsiteX55" fmla="*/ 392740 w 748903"/>
                <a:gd name="connsiteY55" fmla="*/ 174661 h 219229"/>
                <a:gd name="connsiteX56" fmla="*/ 371754 w 748903"/>
                <a:gd name="connsiteY56" fmla="*/ 194536 h 219229"/>
                <a:gd name="connsiteX57" fmla="*/ 427517 w 748903"/>
                <a:gd name="connsiteY57" fmla="*/ 219230 h 219229"/>
                <a:gd name="connsiteX58" fmla="*/ 482680 w 748903"/>
                <a:gd name="connsiteY58" fmla="*/ 171650 h 219229"/>
                <a:gd name="connsiteX59" fmla="*/ 440108 w 748903"/>
                <a:gd name="connsiteY59" fmla="*/ 127081 h 219229"/>
                <a:gd name="connsiteX60" fmla="*/ 414325 w 748903"/>
                <a:gd name="connsiteY60" fmla="*/ 106603 h 219229"/>
                <a:gd name="connsiteX61" fmla="*/ 431714 w 748903"/>
                <a:gd name="connsiteY61" fmla="*/ 92149 h 219229"/>
                <a:gd name="connsiteX62" fmla="*/ 461094 w 748903"/>
                <a:gd name="connsiteY62" fmla="*/ 103592 h 219229"/>
                <a:gd name="connsiteX63" fmla="*/ 480282 w 748903"/>
                <a:gd name="connsiteY63" fmla="*/ 82512 h 219229"/>
                <a:gd name="connsiteX64" fmla="*/ 633780 w 748903"/>
                <a:gd name="connsiteY64" fmla="*/ 150570 h 219229"/>
                <a:gd name="connsiteX65" fmla="*/ 526451 w 748903"/>
                <a:gd name="connsiteY65" fmla="*/ 150570 h 219229"/>
                <a:gd name="connsiteX66" fmla="*/ 567824 w 748903"/>
                <a:gd name="connsiteY66" fmla="*/ 190923 h 219229"/>
                <a:gd name="connsiteX67" fmla="*/ 608597 w 748903"/>
                <a:gd name="connsiteY67" fmla="*/ 167434 h 219229"/>
                <a:gd name="connsiteX68" fmla="*/ 631981 w 748903"/>
                <a:gd name="connsiteY68" fmla="*/ 183695 h 219229"/>
                <a:gd name="connsiteX69" fmla="*/ 566025 w 748903"/>
                <a:gd name="connsiteY69" fmla="*/ 219230 h 219229"/>
                <a:gd name="connsiteX70" fmla="*/ 491674 w 748903"/>
                <a:gd name="connsiteY70" fmla="*/ 142740 h 219229"/>
                <a:gd name="connsiteX71" fmla="*/ 566025 w 748903"/>
                <a:gd name="connsiteY71" fmla="*/ 64444 h 219229"/>
                <a:gd name="connsiteX72" fmla="*/ 635579 w 748903"/>
                <a:gd name="connsiteY72" fmla="*/ 133104 h 219229"/>
                <a:gd name="connsiteX73" fmla="*/ 633780 w 748903"/>
                <a:gd name="connsiteY73" fmla="*/ 150570 h 219229"/>
                <a:gd name="connsiteX74" fmla="*/ 600202 w 748903"/>
                <a:gd name="connsiteY74" fmla="*/ 125274 h 219229"/>
                <a:gd name="connsiteX75" fmla="*/ 566625 w 748903"/>
                <a:gd name="connsiteY75" fmla="*/ 92149 h 219229"/>
                <a:gd name="connsiteX76" fmla="*/ 528850 w 748903"/>
                <a:gd name="connsiteY76" fmla="*/ 125274 h 219229"/>
                <a:gd name="connsiteX77" fmla="*/ 600202 w 748903"/>
                <a:gd name="connsiteY77" fmla="*/ 125274 h 219229"/>
                <a:gd name="connsiteX78" fmla="*/ 686545 w 748903"/>
                <a:gd name="connsiteY78" fmla="*/ 0 h 219229"/>
                <a:gd name="connsiteX79" fmla="*/ 652368 w 748903"/>
                <a:gd name="connsiteY79" fmla="*/ 0 h 219229"/>
                <a:gd name="connsiteX80" fmla="*/ 652368 w 748903"/>
                <a:gd name="connsiteY80" fmla="*/ 215616 h 219229"/>
                <a:gd name="connsiteX81" fmla="*/ 686545 w 748903"/>
                <a:gd name="connsiteY81" fmla="*/ 215616 h 219229"/>
                <a:gd name="connsiteX82" fmla="*/ 686545 w 748903"/>
                <a:gd name="connsiteY82" fmla="*/ 0 h 219229"/>
                <a:gd name="connsiteX83" fmla="*/ 748904 w 748903"/>
                <a:gd name="connsiteY83" fmla="*/ 0 h 219229"/>
                <a:gd name="connsiteX84" fmla="*/ 714127 w 748903"/>
                <a:gd name="connsiteY84" fmla="*/ 0 h 219229"/>
                <a:gd name="connsiteX85" fmla="*/ 714127 w 748903"/>
                <a:gd name="connsiteY85" fmla="*/ 215616 h 219229"/>
                <a:gd name="connsiteX86" fmla="*/ 748904 w 748903"/>
                <a:gd name="connsiteY86" fmla="*/ 215616 h 219229"/>
                <a:gd name="connsiteX87" fmla="*/ 748904 w 748903"/>
                <a:gd name="connsiteY87" fmla="*/ 0 h 21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748903" h="219229">
                  <a:moveTo>
                    <a:pt x="91739" y="96967"/>
                  </a:moveTo>
                  <a:lnTo>
                    <a:pt x="91739" y="67455"/>
                  </a:lnTo>
                  <a:lnTo>
                    <a:pt x="52765" y="67455"/>
                  </a:lnTo>
                  <a:lnTo>
                    <a:pt x="52765" y="33728"/>
                  </a:lnTo>
                  <a:lnTo>
                    <a:pt x="21586" y="33728"/>
                  </a:lnTo>
                  <a:lnTo>
                    <a:pt x="17988" y="67455"/>
                  </a:lnTo>
                  <a:lnTo>
                    <a:pt x="0" y="67455"/>
                  </a:lnTo>
                  <a:lnTo>
                    <a:pt x="0" y="96967"/>
                  </a:lnTo>
                  <a:lnTo>
                    <a:pt x="17988" y="96967"/>
                  </a:lnTo>
                  <a:lnTo>
                    <a:pt x="17988" y="163218"/>
                  </a:lnTo>
                  <a:cubicBezTo>
                    <a:pt x="17988" y="172854"/>
                    <a:pt x="19187" y="183093"/>
                    <a:pt x="21586" y="190923"/>
                  </a:cubicBezTo>
                  <a:cubicBezTo>
                    <a:pt x="27582" y="207786"/>
                    <a:pt x="41972" y="218627"/>
                    <a:pt x="64157" y="218627"/>
                  </a:cubicBezTo>
                  <a:cubicBezTo>
                    <a:pt x="74950" y="218627"/>
                    <a:pt x="87542" y="215616"/>
                    <a:pt x="95936" y="210798"/>
                  </a:cubicBezTo>
                  <a:lnTo>
                    <a:pt x="85743" y="184297"/>
                  </a:lnTo>
                  <a:cubicBezTo>
                    <a:pt x="80946" y="187309"/>
                    <a:pt x="75550" y="188513"/>
                    <a:pt x="69554" y="188513"/>
                  </a:cubicBezTo>
                  <a:cubicBezTo>
                    <a:pt x="58761" y="188513"/>
                    <a:pt x="54564" y="181888"/>
                    <a:pt x="53365" y="170445"/>
                  </a:cubicBezTo>
                  <a:cubicBezTo>
                    <a:pt x="52765" y="165627"/>
                    <a:pt x="52765" y="162615"/>
                    <a:pt x="52765" y="158399"/>
                  </a:cubicBezTo>
                  <a:lnTo>
                    <a:pt x="52765" y="96967"/>
                  </a:lnTo>
                  <a:cubicBezTo>
                    <a:pt x="52765" y="96967"/>
                    <a:pt x="91739" y="96967"/>
                    <a:pt x="91739" y="96967"/>
                  </a:cubicBezTo>
                  <a:close/>
                  <a:moveTo>
                    <a:pt x="238042" y="215616"/>
                  </a:moveTo>
                  <a:lnTo>
                    <a:pt x="238042" y="67455"/>
                  </a:lnTo>
                  <a:lnTo>
                    <a:pt x="203265" y="67455"/>
                  </a:lnTo>
                  <a:lnTo>
                    <a:pt x="203265" y="165627"/>
                  </a:lnTo>
                  <a:cubicBezTo>
                    <a:pt x="194871" y="179479"/>
                    <a:pt x="180480" y="188513"/>
                    <a:pt x="166690" y="188513"/>
                  </a:cubicBezTo>
                  <a:cubicBezTo>
                    <a:pt x="155897" y="188513"/>
                    <a:pt x="148701" y="184900"/>
                    <a:pt x="144504" y="177672"/>
                  </a:cubicBezTo>
                  <a:cubicBezTo>
                    <a:pt x="139108" y="168036"/>
                    <a:pt x="138508" y="154183"/>
                    <a:pt x="138508" y="142138"/>
                  </a:cubicBezTo>
                  <a:lnTo>
                    <a:pt x="138508" y="67455"/>
                  </a:lnTo>
                  <a:lnTo>
                    <a:pt x="104331" y="67455"/>
                  </a:lnTo>
                  <a:lnTo>
                    <a:pt x="104331" y="144547"/>
                  </a:lnTo>
                  <a:cubicBezTo>
                    <a:pt x="104331" y="166229"/>
                    <a:pt x="106130" y="185502"/>
                    <a:pt x="117522" y="199957"/>
                  </a:cubicBezTo>
                  <a:cubicBezTo>
                    <a:pt x="126516" y="212002"/>
                    <a:pt x="140307" y="219230"/>
                    <a:pt x="157696" y="219230"/>
                  </a:cubicBezTo>
                  <a:cubicBezTo>
                    <a:pt x="175684" y="219230"/>
                    <a:pt x="193072" y="210798"/>
                    <a:pt x="205064" y="193934"/>
                  </a:cubicBezTo>
                  <a:lnTo>
                    <a:pt x="206263" y="215616"/>
                  </a:lnTo>
                  <a:cubicBezTo>
                    <a:pt x="206263" y="215616"/>
                    <a:pt x="238042" y="215616"/>
                    <a:pt x="238042" y="215616"/>
                  </a:cubicBezTo>
                  <a:close/>
                  <a:moveTo>
                    <a:pt x="362160" y="82512"/>
                  </a:moveTo>
                  <a:cubicBezTo>
                    <a:pt x="348969" y="70467"/>
                    <a:pt x="331580" y="64444"/>
                    <a:pt x="313592" y="64444"/>
                  </a:cubicBezTo>
                  <a:cubicBezTo>
                    <a:pt x="287210" y="64444"/>
                    <a:pt x="262626" y="78899"/>
                    <a:pt x="262626" y="109013"/>
                  </a:cubicBezTo>
                  <a:cubicBezTo>
                    <a:pt x="262626" y="135513"/>
                    <a:pt x="284811" y="145752"/>
                    <a:pt x="302200" y="152979"/>
                  </a:cubicBezTo>
                  <a:cubicBezTo>
                    <a:pt x="315391" y="158399"/>
                    <a:pt x="329781" y="163820"/>
                    <a:pt x="329781" y="174059"/>
                  </a:cubicBezTo>
                  <a:cubicBezTo>
                    <a:pt x="329781" y="186104"/>
                    <a:pt x="318389" y="190923"/>
                    <a:pt x="308196" y="190923"/>
                  </a:cubicBezTo>
                  <a:cubicBezTo>
                    <a:pt x="295005" y="190923"/>
                    <a:pt x="284811" y="184900"/>
                    <a:pt x="274018" y="174661"/>
                  </a:cubicBezTo>
                  <a:lnTo>
                    <a:pt x="253032" y="194536"/>
                  </a:lnTo>
                  <a:cubicBezTo>
                    <a:pt x="267423" y="210195"/>
                    <a:pt x="287210" y="219230"/>
                    <a:pt x="308795" y="219230"/>
                  </a:cubicBezTo>
                  <a:cubicBezTo>
                    <a:pt x="337576" y="219230"/>
                    <a:pt x="363959" y="204775"/>
                    <a:pt x="363959" y="171650"/>
                  </a:cubicBezTo>
                  <a:cubicBezTo>
                    <a:pt x="363959" y="144547"/>
                    <a:pt x="339975" y="134308"/>
                    <a:pt x="321387" y="127081"/>
                  </a:cubicBezTo>
                  <a:cubicBezTo>
                    <a:pt x="308196" y="121660"/>
                    <a:pt x="295604" y="116240"/>
                    <a:pt x="295604" y="106603"/>
                  </a:cubicBezTo>
                  <a:cubicBezTo>
                    <a:pt x="295604" y="97569"/>
                    <a:pt x="303399" y="92149"/>
                    <a:pt x="313592" y="92149"/>
                  </a:cubicBezTo>
                  <a:cubicBezTo>
                    <a:pt x="324385" y="92149"/>
                    <a:pt x="335178" y="96967"/>
                    <a:pt x="342373" y="103592"/>
                  </a:cubicBezTo>
                  <a:cubicBezTo>
                    <a:pt x="342373" y="103592"/>
                    <a:pt x="362160" y="82512"/>
                    <a:pt x="362160" y="82512"/>
                  </a:cubicBezTo>
                  <a:close/>
                  <a:moveTo>
                    <a:pt x="480282" y="82512"/>
                  </a:moveTo>
                  <a:cubicBezTo>
                    <a:pt x="467690" y="70467"/>
                    <a:pt x="450302" y="64444"/>
                    <a:pt x="431714" y="64444"/>
                  </a:cubicBezTo>
                  <a:cubicBezTo>
                    <a:pt x="405931" y="64444"/>
                    <a:pt x="381347" y="78899"/>
                    <a:pt x="381347" y="109013"/>
                  </a:cubicBezTo>
                  <a:cubicBezTo>
                    <a:pt x="381347" y="135513"/>
                    <a:pt x="403533" y="145752"/>
                    <a:pt x="420921" y="152979"/>
                  </a:cubicBezTo>
                  <a:cubicBezTo>
                    <a:pt x="434112" y="158399"/>
                    <a:pt x="448503" y="163820"/>
                    <a:pt x="448503" y="174059"/>
                  </a:cubicBezTo>
                  <a:cubicBezTo>
                    <a:pt x="448503" y="186104"/>
                    <a:pt x="437110" y="190923"/>
                    <a:pt x="426318" y="190923"/>
                  </a:cubicBezTo>
                  <a:cubicBezTo>
                    <a:pt x="413126" y="190923"/>
                    <a:pt x="403533" y="184900"/>
                    <a:pt x="392740" y="174661"/>
                  </a:cubicBezTo>
                  <a:lnTo>
                    <a:pt x="371754" y="194536"/>
                  </a:lnTo>
                  <a:cubicBezTo>
                    <a:pt x="385545" y="210195"/>
                    <a:pt x="405331" y="219230"/>
                    <a:pt x="427517" y="219230"/>
                  </a:cubicBezTo>
                  <a:cubicBezTo>
                    <a:pt x="455698" y="219230"/>
                    <a:pt x="482680" y="204775"/>
                    <a:pt x="482680" y="171650"/>
                  </a:cubicBezTo>
                  <a:cubicBezTo>
                    <a:pt x="482680" y="144547"/>
                    <a:pt x="458696" y="134308"/>
                    <a:pt x="440108" y="127081"/>
                  </a:cubicBezTo>
                  <a:cubicBezTo>
                    <a:pt x="426917" y="121660"/>
                    <a:pt x="414325" y="116240"/>
                    <a:pt x="414325" y="106603"/>
                  </a:cubicBezTo>
                  <a:cubicBezTo>
                    <a:pt x="414325" y="97569"/>
                    <a:pt x="422120" y="92149"/>
                    <a:pt x="431714" y="92149"/>
                  </a:cubicBezTo>
                  <a:cubicBezTo>
                    <a:pt x="442507" y="92149"/>
                    <a:pt x="453899" y="96967"/>
                    <a:pt x="461094" y="103592"/>
                  </a:cubicBezTo>
                  <a:cubicBezTo>
                    <a:pt x="461094" y="103592"/>
                    <a:pt x="480282" y="82512"/>
                    <a:pt x="480282" y="82512"/>
                  </a:cubicBezTo>
                  <a:close/>
                  <a:moveTo>
                    <a:pt x="633780" y="150570"/>
                  </a:moveTo>
                  <a:lnTo>
                    <a:pt x="526451" y="150570"/>
                  </a:lnTo>
                  <a:cubicBezTo>
                    <a:pt x="528850" y="172252"/>
                    <a:pt x="543840" y="190923"/>
                    <a:pt x="567824" y="190923"/>
                  </a:cubicBezTo>
                  <a:cubicBezTo>
                    <a:pt x="587011" y="190923"/>
                    <a:pt x="599603" y="183093"/>
                    <a:pt x="608597" y="167434"/>
                  </a:cubicBezTo>
                  <a:lnTo>
                    <a:pt x="631981" y="183695"/>
                  </a:lnTo>
                  <a:cubicBezTo>
                    <a:pt x="615792" y="207786"/>
                    <a:pt x="596605" y="219230"/>
                    <a:pt x="566025" y="219230"/>
                  </a:cubicBezTo>
                  <a:cubicBezTo>
                    <a:pt x="520455" y="219230"/>
                    <a:pt x="491674" y="186707"/>
                    <a:pt x="491674" y="142740"/>
                  </a:cubicBezTo>
                  <a:cubicBezTo>
                    <a:pt x="491674" y="98172"/>
                    <a:pt x="524053" y="64444"/>
                    <a:pt x="566025" y="64444"/>
                  </a:cubicBezTo>
                  <a:cubicBezTo>
                    <a:pt x="606198" y="64444"/>
                    <a:pt x="635579" y="93353"/>
                    <a:pt x="635579" y="133104"/>
                  </a:cubicBezTo>
                  <a:cubicBezTo>
                    <a:pt x="635579" y="138524"/>
                    <a:pt x="634979" y="145149"/>
                    <a:pt x="633780" y="150570"/>
                  </a:cubicBezTo>
                  <a:close/>
                  <a:moveTo>
                    <a:pt x="600202" y="125274"/>
                  </a:moveTo>
                  <a:cubicBezTo>
                    <a:pt x="599003" y="106001"/>
                    <a:pt x="585212" y="92149"/>
                    <a:pt x="566625" y="92149"/>
                  </a:cubicBezTo>
                  <a:cubicBezTo>
                    <a:pt x="545638" y="92149"/>
                    <a:pt x="533047" y="106603"/>
                    <a:pt x="528850" y="125274"/>
                  </a:cubicBezTo>
                  <a:lnTo>
                    <a:pt x="600202" y="125274"/>
                  </a:lnTo>
                  <a:close/>
                  <a:moveTo>
                    <a:pt x="686545" y="0"/>
                  </a:moveTo>
                  <a:lnTo>
                    <a:pt x="652368" y="0"/>
                  </a:lnTo>
                  <a:lnTo>
                    <a:pt x="652368" y="215616"/>
                  </a:lnTo>
                  <a:lnTo>
                    <a:pt x="686545" y="215616"/>
                  </a:lnTo>
                  <a:lnTo>
                    <a:pt x="686545" y="0"/>
                  </a:lnTo>
                  <a:close/>
                  <a:moveTo>
                    <a:pt x="748904" y="0"/>
                  </a:moveTo>
                  <a:lnTo>
                    <a:pt x="714127" y="0"/>
                  </a:lnTo>
                  <a:lnTo>
                    <a:pt x="714127" y="215616"/>
                  </a:lnTo>
                  <a:lnTo>
                    <a:pt x="748904" y="215616"/>
                  </a:lnTo>
                  <a:lnTo>
                    <a:pt x="748904" y="0"/>
                  </a:lnTo>
                  <a:close/>
                </a:path>
              </a:pathLst>
            </a:custGeom>
            <a:solidFill>
              <a:schemeClr val="bg1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CDCCE8-4751-4048-ACE4-9DC509002F3E}"/>
                </a:ext>
              </a:extLst>
            </p:cNvPr>
            <p:cNvSpPr/>
            <p:nvPr/>
          </p:nvSpPr>
          <p:spPr>
            <a:xfrm>
              <a:off x="11745511" y="6320210"/>
              <a:ext cx="104330" cy="104796"/>
            </a:xfrm>
            <a:custGeom>
              <a:avLst/>
              <a:gdLst>
                <a:gd name="connsiteX0" fmla="*/ 104331 w 104330"/>
                <a:gd name="connsiteY0" fmla="*/ 52398 h 104796"/>
                <a:gd name="connsiteX1" fmla="*/ 52165 w 104330"/>
                <a:gd name="connsiteY1" fmla="*/ 104797 h 104796"/>
                <a:gd name="connsiteX2" fmla="*/ 0 w 104330"/>
                <a:gd name="connsiteY2" fmla="*/ 52398 h 104796"/>
                <a:gd name="connsiteX3" fmla="*/ 52165 w 104330"/>
                <a:gd name="connsiteY3" fmla="*/ 0 h 104796"/>
                <a:gd name="connsiteX4" fmla="*/ 104331 w 104330"/>
                <a:gd name="connsiteY4" fmla="*/ 52398 h 1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30" h="104796">
                  <a:moveTo>
                    <a:pt x="104331" y="52398"/>
                  </a:moveTo>
                  <a:cubicBezTo>
                    <a:pt x="104331" y="81337"/>
                    <a:pt x="80976" y="104797"/>
                    <a:pt x="52165" y="104797"/>
                  </a:cubicBezTo>
                  <a:cubicBezTo>
                    <a:pt x="23355" y="104797"/>
                    <a:pt x="0" y="81337"/>
                    <a:pt x="0" y="52398"/>
                  </a:cubicBezTo>
                  <a:cubicBezTo>
                    <a:pt x="0" y="23460"/>
                    <a:pt x="23355" y="0"/>
                    <a:pt x="52165" y="0"/>
                  </a:cubicBezTo>
                  <a:cubicBezTo>
                    <a:pt x="80976" y="0"/>
                    <a:pt x="104331" y="23460"/>
                    <a:pt x="104331" y="52398"/>
                  </a:cubicBezTo>
                  <a:close/>
                </a:path>
              </a:pathLst>
            </a:custGeom>
            <a:solidFill>
              <a:srgbClr val="D1F2CF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55E076A-5FE9-A049-8CE5-B51B874E06BA}"/>
                </a:ext>
              </a:extLst>
            </p:cNvPr>
            <p:cNvSpPr/>
            <p:nvPr/>
          </p:nvSpPr>
          <p:spPr>
            <a:xfrm>
              <a:off x="11770695" y="6345506"/>
              <a:ext cx="53964" cy="54205"/>
            </a:xfrm>
            <a:custGeom>
              <a:avLst/>
              <a:gdLst>
                <a:gd name="connsiteX0" fmla="*/ 53964 w 53964"/>
                <a:gd name="connsiteY0" fmla="*/ 27103 h 54205"/>
                <a:gd name="connsiteX1" fmla="*/ 26982 w 53964"/>
                <a:gd name="connsiteY1" fmla="*/ 54205 h 54205"/>
                <a:gd name="connsiteX2" fmla="*/ 0 w 53964"/>
                <a:gd name="connsiteY2" fmla="*/ 27103 h 54205"/>
                <a:gd name="connsiteX3" fmla="*/ 26982 w 53964"/>
                <a:gd name="connsiteY3" fmla="*/ 0 h 54205"/>
                <a:gd name="connsiteX4" fmla="*/ 53964 w 53964"/>
                <a:gd name="connsiteY4" fmla="*/ 27103 h 5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64" h="54205">
                  <a:moveTo>
                    <a:pt x="53964" y="27103"/>
                  </a:moveTo>
                  <a:cubicBezTo>
                    <a:pt x="53964" y="42071"/>
                    <a:pt x="41884" y="54205"/>
                    <a:pt x="26982" y="54205"/>
                  </a:cubicBezTo>
                  <a:cubicBezTo>
                    <a:pt x="12080" y="54205"/>
                    <a:pt x="0" y="42071"/>
                    <a:pt x="0" y="27103"/>
                  </a:cubicBezTo>
                  <a:cubicBezTo>
                    <a:pt x="0" y="12134"/>
                    <a:pt x="12080" y="0"/>
                    <a:pt x="26982" y="0"/>
                  </a:cubicBezTo>
                  <a:cubicBezTo>
                    <a:pt x="41884" y="0"/>
                    <a:pt x="53964" y="12134"/>
                    <a:pt x="53964" y="27103"/>
                  </a:cubicBezTo>
                  <a:close/>
                </a:path>
              </a:pathLst>
            </a:custGeom>
            <a:solidFill>
              <a:srgbClr val="4FBA50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4E4D3-273A-F04A-8C98-1F3D2627A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70" y="1592805"/>
            <a:ext cx="1548000" cy="1225129"/>
          </a:xfrm>
        </p:spPr>
        <p:txBody>
          <a:bodyPr tIns="108000"/>
          <a:lstStyle>
            <a:lvl1pPr>
              <a:lnSpc>
                <a:spcPct val="110000"/>
              </a:lnSpc>
              <a:defRPr sz="16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2pPr>
            <a:lvl3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3pPr>
            <a:lvl4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4pPr>
            <a:lvl5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C3D4E-FD36-CC44-BE91-BCDFF377A8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69367" y="1592805"/>
            <a:ext cx="1548000" cy="1231964"/>
          </a:xfrm>
        </p:spPr>
        <p:txBody>
          <a:bodyPr tIns="108000"/>
          <a:lstStyle>
            <a:lvl1pPr>
              <a:lnSpc>
                <a:spcPct val="110000"/>
              </a:lnSpc>
              <a:defRPr sz="16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2pPr>
            <a:lvl3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3pPr>
            <a:lvl4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4pPr>
            <a:lvl5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7F59FBA-03FD-9740-9E41-F4F15648C8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8298" y="1592805"/>
            <a:ext cx="1548000" cy="1231200"/>
          </a:xfrm>
        </p:spPr>
        <p:txBody>
          <a:bodyPr tIns="108000"/>
          <a:lstStyle>
            <a:lvl1pPr>
              <a:lnSpc>
                <a:spcPct val="110000"/>
              </a:lnSpc>
              <a:defRPr sz="16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2pPr>
            <a:lvl3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3pPr>
            <a:lvl4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4pPr>
            <a:lvl5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7C88F-D49D-C646-A72C-78A6177A4F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1205" y="1592805"/>
            <a:ext cx="1548000" cy="1249200"/>
          </a:xfrm>
        </p:spPr>
        <p:txBody>
          <a:bodyPr tIns="108000"/>
          <a:lstStyle>
            <a:lvl1pPr>
              <a:lnSpc>
                <a:spcPct val="110000"/>
              </a:lnSpc>
              <a:defRPr sz="16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2pPr>
            <a:lvl3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3pPr>
            <a:lvl4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4pPr>
            <a:lvl5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511104E-E99E-B84E-81E3-FDA37F90BC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98570" y="3469795"/>
            <a:ext cx="1548000" cy="1231900"/>
          </a:xfrm>
        </p:spPr>
        <p:txBody>
          <a:bodyPr tIns="108000"/>
          <a:lstStyle>
            <a:lvl1pPr>
              <a:lnSpc>
                <a:spcPct val="110000"/>
              </a:lnSpc>
              <a:defRPr sz="16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2pPr>
            <a:lvl3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3pPr>
            <a:lvl4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4pPr>
            <a:lvl5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98F4FB8-58F4-664E-8645-37D4C7A78F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69367" y="3460270"/>
            <a:ext cx="1548000" cy="1250950"/>
          </a:xfrm>
        </p:spPr>
        <p:txBody>
          <a:bodyPr tIns="108000"/>
          <a:lstStyle>
            <a:lvl1pPr>
              <a:lnSpc>
                <a:spcPct val="110000"/>
              </a:lnSpc>
              <a:defRPr sz="16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2pPr>
            <a:lvl3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3pPr>
            <a:lvl4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4pPr>
            <a:lvl5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35E60C0-3A23-8A48-9536-02BD3836F6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8298" y="3460995"/>
            <a:ext cx="1548000" cy="1250950"/>
          </a:xfrm>
        </p:spPr>
        <p:txBody>
          <a:bodyPr tIns="108000"/>
          <a:lstStyle>
            <a:lvl1pPr>
              <a:lnSpc>
                <a:spcPct val="110000"/>
              </a:lnSpc>
              <a:defRPr sz="16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lnSpc>
                <a:spcPct val="110000"/>
              </a:lnSpc>
              <a:defRPr sz="1400" b="0" i="0">
                <a:solidFill>
                  <a:schemeClr val="bg1"/>
                </a:solidFill>
                <a:latin typeface="Raleway Medium" panose="020B0503030101060003" pitchFamily="34" charset="77"/>
              </a:defRPr>
            </a:lvl2pPr>
            <a:lvl3pPr>
              <a:lnSpc>
                <a:spcPct val="110000"/>
              </a:lnSpc>
              <a:defRPr sz="1400" b="0" i="0">
                <a:solidFill>
                  <a:schemeClr val="bg1"/>
                </a:solidFill>
                <a:latin typeface="Raleway Medium" panose="020B0503030101060003" pitchFamily="34" charset="77"/>
              </a:defRPr>
            </a:lvl3pPr>
            <a:lvl4pPr>
              <a:lnSpc>
                <a:spcPct val="110000"/>
              </a:lnSpc>
              <a:defRPr sz="1400" b="0" i="0">
                <a:solidFill>
                  <a:schemeClr val="bg1"/>
                </a:solidFill>
                <a:latin typeface="Raleway Medium" panose="020B0503030101060003" pitchFamily="34" charset="77"/>
              </a:defRPr>
            </a:lvl4pPr>
            <a:lvl5pPr>
              <a:lnSpc>
                <a:spcPct val="110000"/>
              </a:lnSpc>
              <a:defRPr sz="1400" b="0" i="0">
                <a:solidFill>
                  <a:schemeClr val="bg1"/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7EC0955-9DFD-8241-919C-D3235578E3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203" y="3460995"/>
            <a:ext cx="1548000" cy="1250950"/>
          </a:xfrm>
        </p:spPr>
        <p:txBody>
          <a:bodyPr tIns="108000"/>
          <a:lstStyle>
            <a:lvl1pPr>
              <a:lnSpc>
                <a:spcPct val="110000"/>
              </a:lnSpc>
              <a:defRPr sz="16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600" b="0" i="0">
                <a:solidFill>
                  <a:schemeClr val="bg1"/>
                </a:solidFill>
                <a:latin typeface="Raleway Medium" panose="020B0503030101060003" pitchFamily="34" charset="77"/>
              </a:defRPr>
            </a:lvl2pPr>
            <a:lvl3pPr>
              <a:defRPr sz="1600" b="0" i="0">
                <a:solidFill>
                  <a:schemeClr val="bg1"/>
                </a:solidFill>
                <a:latin typeface="Raleway Medium" panose="020B0503030101060003" pitchFamily="34" charset="77"/>
              </a:defRPr>
            </a:lvl3pPr>
            <a:lvl4pPr>
              <a:defRPr sz="1600" b="0" i="0">
                <a:solidFill>
                  <a:schemeClr val="bg1"/>
                </a:solidFill>
                <a:latin typeface="Raleway Medium" panose="020B0503030101060003" pitchFamily="34" charset="77"/>
              </a:defRPr>
            </a:lvl4pPr>
            <a:lvl5pPr>
              <a:defRPr sz="1600" b="0" i="0">
                <a:solidFill>
                  <a:schemeClr val="bg1"/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8154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986" userDrawn="1">
          <p15:clr>
            <a:srgbClr val="FDE53C"/>
          </p15:clr>
        </p15:guide>
        <p15:guide id="3" pos="3233" userDrawn="1">
          <p15:clr>
            <a:srgbClr val="FDE53C"/>
          </p15:clr>
        </p15:guide>
        <p15:guide id="4" pos="739" userDrawn="1">
          <p15:clr>
            <a:srgbClr val="FDE53C"/>
          </p15:clr>
        </p15:guide>
        <p15:guide id="5" pos="4503" userDrawn="1">
          <p15:clr>
            <a:srgbClr val="FDE53C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Findings x 10">
    <p:bg>
      <p:bgPr>
        <a:gradFill>
          <a:gsLst>
            <a:gs pos="22000">
              <a:srgbClr val="51B551"/>
            </a:gs>
            <a:gs pos="97000">
              <a:srgbClr val="76C09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108D83E-33F5-5541-9256-B1FD178FFA7F}"/>
              </a:ext>
            </a:extLst>
          </p:cNvPr>
          <p:cNvGrpSpPr/>
          <p:nvPr userDrawn="1"/>
        </p:nvGrpSpPr>
        <p:grpSpPr>
          <a:xfrm>
            <a:off x="9449902" y="4328058"/>
            <a:ext cx="736291" cy="1599705"/>
            <a:chOff x="2500550" y="918559"/>
            <a:chExt cx="1069498" cy="2323648"/>
          </a:xfrm>
        </p:grpSpPr>
        <p:sp>
          <p:nvSpPr>
            <p:cNvPr id="16" name="Chevron 15">
              <a:extLst>
                <a:ext uri="{FF2B5EF4-FFF2-40B4-BE49-F238E27FC236}">
                  <a16:creationId xmlns:a16="http://schemas.microsoft.com/office/drawing/2014/main" id="{240364F8-7CAD-EA4E-BF16-F22A7E182AC7}"/>
                </a:ext>
              </a:extLst>
            </p:cNvPr>
            <p:cNvSpPr/>
            <p:nvPr/>
          </p:nvSpPr>
          <p:spPr>
            <a:xfrm rot="5400000">
              <a:off x="2007465" y="1679627"/>
              <a:ext cx="2055665" cy="1069496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9000">
                  <a:srgbClr val="A7DEC6"/>
                </a:gs>
                <a:gs pos="0">
                  <a:srgbClr val="88AEA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bg1"/>
                </a:solidFill>
              </a:endParaRPr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8AC0FBC5-ADA9-714C-841D-C84FA72A69E1}"/>
                </a:ext>
              </a:extLst>
            </p:cNvPr>
            <p:cNvSpPr/>
            <p:nvPr/>
          </p:nvSpPr>
          <p:spPr>
            <a:xfrm>
              <a:off x="2500551" y="918559"/>
              <a:ext cx="1069497" cy="538875"/>
            </a:xfrm>
            <a:prstGeom prst="diamond">
              <a:avLst/>
            </a:prstGeom>
            <a:solidFill>
              <a:srgbClr val="BDE8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7984E2-2F3C-134A-A6E0-11C96DAE2CBD}"/>
              </a:ext>
            </a:extLst>
          </p:cNvPr>
          <p:cNvGrpSpPr/>
          <p:nvPr userDrawn="1"/>
        </p:nvGrpSpPr>
        <p:grpSpPr>
          <a:xfrm>
            <a:off x="8672901" y="5305359"/>
            <a:ext cx="1371897" cy="2021874"/>
            <a:chOff x="2423143" y="604448"/>
            <a:chExt cx="1069499" cy="1576207"/>
          </a:xfrm>
        </p:grpSpPr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8639825F-BAC8-9E41-86EA-772A87CBB89A}"/>
                </a:ext>
              </a:extLst>
            </p:cNvPr>
            <p:cNvSpPr/>
            <p:nvPr/>
          </p:nvSpPr>
          <p:spPr>
            <a:xfrm rot="5400000">
              <a:off x="2303779" y="991796"/>
              <a:ext cx="1308223" cy="1069496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9000">
                  <a:srgbClr val="C8EED3"/>
                </a:gs>
                <a:gs pos="0">
                  <a:srgbClr val="A0CEB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bg1"/>
                </a:solidFill>
              </a:endParaRPr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1F05AE58-86BE-1E4F-90E9-2A81297C7862}"/>
                </a:ext>
              </a:extLst>
            </p:cNvPr>
            <p:cNvSpPr/>
            <p:nvPr/>
          </p:nvSpPr>
          <p:spPr>
            <a:xfrm>
              <a:off x="2423145" y="604448"/>
              <a:ext cx="1069497" cy="538875"/>
            </a:xfrm>
            <a:prstGeom prst="diamond">
              <a:avLst/>
            </a:prstGeom>
            <a:solidFill>
              <a:srgbClr val="C8E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88B756D-1BED-3A4A-A3C0-D239EF9EF42E}"/>
              </a:ext>
            </a:extLst>
          </p:cNvPr>
          <p:cNvGrpSpPr/>
          <p:nvPr userDrawn="1"/>
        </p:nvGrpSpPr>
        <p:grpSpPr>
          <a:xfrm>
            <a:off x="-1101090" y="-1"/>
            <a:ext cx="12108180" cy="6858001"/>
            <a:chOff x="-1101090" y="-1"/>
            <a:chExt cx="12108180" cy="685800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F366A47-1BA7-EE4E-9276-075DFCF2BA51}"/>
                </a:ext>
              </a:extLst>
            </p:cNvPr>
            <p:cNvSpPr/>
            <p:nvPr userDrawn="1"/>
          </p:nvSpPr>
          <p:spPr>
            <a:xfrm>
              <a:off x="-1101090" y="0"/>
              <a:ext cx="1101090" cy="68580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E5E71F-5CCC-284A-AB43-8E3F06D22B0E}"/>
                </a:ext>
              </a:extLst>
            </p:cNvPr>
            <p:cNvSpPr/>
            <p:nvPr userDrawn="1"/>
          </p:nvSpPr>
          <p:spPr>
            <a:xfrm>
              <a:off x="9906000" y="-1"/>
              <a:ext cx="1101090" cy="68580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October 2023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0EE3FD-A0A2-4EDA-8D7F-C6B2887A0DF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Picture 17">
            <a:extLst>
              <a:ext uri="{FF2B5EF4-FFF2-40B4-BE49-F238E27FC236}">
                <a16:creationId xmlns:a16="http://schemas.microsoft.com/office/drawing/2014/main" id="{707DF114-319D-AB40-9225-DD36B04974D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34421" y="6354731"/>
            <a:ext cx="559551" cy="177350"/>
            <a:chOff x="10957634" y="6319608"/>
            <a:chExt cx="899404" cy="289094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F44DC9F-3099-944B-BCDF-2B5C2E714BB6}"/>
                </a:ext>
              </a:extLst>
            </p:cNvPr>
            <p:cNvSpPr/>
            <p:nvPr/>
          </p:nvSpPr>
          <p:spPr>
            <a:xfrm>
              <a:off x="10960032" y="6387063"/>
              <a:ext cx="748903" cy="219229"/>
            </a:xfrm>
            <a:custGeom>
              <a:avLst/>
              <a:gdLst>
                <a:gd name="connsiteX0" fmla="*/ 91739 w 748903"/>
                <a:gd name="connsiteY0" fmla="*/ 96967 h 219229"/>
                <a:gd name="connsiteX1" fmla="*/ 91739 w 748903"/>
                <a:gd name="connsiteY1" fmla="*/ 67455 h 219229"/>
                <a:gd name="connsiteX2" fmla="*/ 52765 w 748903"/>
                <a:gd name="connsiteY2" fmla="*/ 67455 h 219229"/>
                <a:gd name="connsiteX3" fmla="*/ 52765 w 748903"/>
                <a:gd name="connsiteY3" fmla="*/ 33728 h 219229"/>
                <a:gd name="connsiteX4" fmla="*/ 21586 w 748903"/>
                <a:gd name="connsiteY4" fmla="*/ 33728 h 219229"/>
                <a:gd name="connsiteX5" fmla="*/ 17988 w 748903"/>
                <a:gd name="connsiteY5" fmla="*/ 67455 h 219229"/>
                <a:gd name="connsiteX6" fmla="*/ 0 w 748903"/>
                <a:gd name="connsiteY6" fmla="*/ 67455 h 219229"/>
                <a:gd name="connsiteX7" fmla="*/ 0 w 748903"/>
                <a:gd name="connsiteY7" fmla="*/ 96967 h 219229"/>
                <a:gd name="connsiteX8" fmla="*/ 17988 w 748903"/>
                <a:gd name="connsiteY8" fmla="*/ 96967 h 219229"/>
                <a:gd name="connsiteX9" fmla="*/ 17988 w 748903"/>
                <a:gd name="connsiteY9" fmla="*/ 163218 h 219229"/>
                <a:gd name="connsiteX10" fmla="*/ 21586 w 748903"/>
                <a:gd name="connsiteY10" fmla="*/ 190923 h 219229"/>
                <a:gd name="connsiteX11" fmla="*/ 64157 w 748903"/>
                <a:gd name="connsiteY11" fmla="*/ 218627 h 219229"/>
                <a:gd name="connsiteX12" fmla="*/ 95936 w 748903"/>
                <a:gd name="connsiteY12" fmla="*/ 210798 h 219229"/>
                <a:gd name="connsiteX13" fmla="*/ 85743 w 748903"/>
                <a:gd name="connsiteY13" fmla="*/ 184297 h 219229"/>
                <a:gd name="connsiteX14" fmla="*/ 69554 w 748903"/>
                <a:gd name="connsiteY14" fmla="*/ 188513 h 219229"/>
                <a:gd name="connsiteX15" fmla="*/ 53365 w 748903"/>
                <a:gd name="connsiteY15" fmla="*/ 170445 h 219229"/>
                <a:gd name="connsiteX16" fmla="*/ 52765 w 748903"/>
                <a:gd name="connsiteY16" fmla="*/ 158399 h 219229"/>
                <a:gd name="connsiteX17" fmla="*/ 52765 w 748903"/>
                <a:gd name="connsiteY17" fmla="*/ 96967 h 219229"/>
                <a:gd name="connsiteX18" fmla="*/ 91739 w 748903"/>
                <a:gd name="connsiteY18" fmla="*/ 96967 h 219229"/>
                <a:gd name="connsiteX19" fmla="*/ 238042 w 748903"/>
                <a:gd name="connsiteY19" fmla="*/ 215616 h 219229"/>
                <a:gd name="connsiteX20" fmla="*/ 238042 w 748903"/>
                <a:gd name="connsiteY20" fmla="*/ 67455 h 219229"/>
                <a:gd name="connsiteX21" fmla="*/ 203265 w 748903"/>
                <a:gd name="connsiteY21" fmla="*/ 67455 h 219229"/>
                <a:gd name="connsiteX22" fmla="*/ 203265 w 748903"/>
                <a:gd name="connsiteY22" fmla="*/ 165627 h 219229"/>
                <a:gd name="connsiteX23" fmla="*/ 166690 w 748903"/>
                <a:gd name="connsiteY23" fmla="*/ 188513 h 219229"/>
                <a:gd name="connsiteX24" fmla="*/ 144504 w 748903"/>
                <a:gd name="connsiteY24" fmla="*/ 177672 h 219229"/>
                <a:gd name="connsiteX25" fmla="*/ 138508 w 748903"/>
                <a:gd name="connsiteY25" fmla="*/ 142138 h 219229"/>
                <a:gd name="connsiteX26" fmla="*/ 138508 w 748903"/>
                <a:gd name="connsiteY26" fmla="*/ 67455 h 219229"/>
                <a:gd name="connsiteX27" fmla="*/ 104331 w 748903"/>
                <a:gd name="connsiteY27" fmla="*/ 67455 h 219229"/>
                <a:gd name="connsiteX28" fmla="*/ 104331 w 748903"/>
                <a:gd name="connsiteY28" fmla="*/ 144547 h 219229"/>
                <a:gd name="connsiteX29" fmla="*/ 117522 w 748903"/>
                <a:gd name="connsiteY29" fmla="*/ 199957 h 219229"/>
                <a:gd name="connsiteX30" fmla="*/ 157696 w 748903"/>
                <a:gd name="connsiteY30" fmla="*/ 219230 h 219229"/>
                <a:gd name="connsiteX31" fmla="*/ 205064 w 748903"/>
                <a:gd name="connsiteY31" fmla="*/ 193934 h 219229"/>
                <a:gd name="connsiteX32" fmla="*/ 206263 w 748903"/>
                <a:gd name="connsiteY32" fmla="*/ 215616 h 219229"/>
                <a:gd name="connsiteX33" fmla="*/ 238042 w 748903"/>
                <a:gd name="connsiteY33" fmla="*/ 215616 h 219229"/>
                <a:gd name="connsiteX34" fmla="*/ 362160 w 748903"/>
                <a:gd name="connsiteY34" fmla="*/ 82512 h 219229"/>
                <a:gd name="connsiteX35" fmla="*/ 313592 w 748903"/>
                <a:gd name="connsiteY35" fmla="*/ 64444 h 219229"/>
                <a:gd name="connsiteX36" fmla="*/ 262626 w 748903"/>
                <a:gd name="connsiteY36" fmla="*/ 109013 h 219229"/>
                <a:gd name="connsiteX37" fmla="*/ 302200 w 748903"/>
                <a:gd name="connsiteY37" fmla="*/ 152979 h 219229"/>
                <a:gd name="connsiteX38" fmla="*/ 329781 w 748903"/>
                <a:gd name="connsiteY38" fmla="*/ 174059 h 219229"/>
                <a:gd name="connsiteX39" fmla="*/ 308196 w 748903"/>
                <a:gd name="connsiteY39" fmla="*/ 190923 h 219229"/>
                <a:gd name="connsiteX40" fmla="*/ 274018 w 748903"/>
                <a:gd name="connsiteY40" fmla="*/ 174661 h 219229"/>
                <a:gd name="connsiteX41" fmla="*/ 253032 w 748903"/>
                <a:gd name="connsiteY41" fmla="*/ 194536 h 219229"/>
                <a:gd name="connsiteX42" fmla="*/ 308795 w 748903"/>
                <a:gd name="connsiteY42" fmla="*/ 219230 h 219229"/>
                <a:gd name="connsiteX43" fmla="*/ 363959 w 748903"/>
                <a:gd name="connsiteY43" fmla="*/ 171650 h 219229"/>
                <a:gd name="connsiteX44" fmla="*/ 321387 w 748903"/>
                <a:gd name="connsiteY44" fmla="*/ 127081 h 219229"/>
                <a:gd name="connsiteX45" fmla="*/ 295604 w 748903"/>
                <a:gd name="connsiteY45" fmla="*/ 106603 h 219229"/>
                <a:gd name="connsiteX46" fmla="*/ 313592 w 748903"/>
                <a:gd name="connsiteY46" fmla="*/ 92149 h 219229"/>
                <a:gd name="connsiteX47" fmla="*/ 342373 w 748903"/>
                <a:gd name="connsiteY47" fmla="*/ 103592 h 219229"/>
                <a:gd name="connsiteX48" fmla="*/ 362160 w 748903"/>
                <a:gd name="connsiteY48" fmla="*/ 82512 h 219229"/>
                <a:gd name="connsiteX49" fmla="*/ 480282 w 748903"/>
                <a:gd name="connsiteY49" fmla="*/ 82512 h 219229"/>
                <a:gd name="connsiteX50" fmla="*/ 431714 w 748903"/>
                <a:gd name="connsiteY50" fmla="*/ 64444 h 219229"/>
                <a:gd name="connsiteX51" fmla="*/ 381347 w 748903"/>
                <a:gd name="connsiteY51" fmla="*/ 109013 h 219229"/>
                <a:gd name="connsiteX52" fmla="*/ 420921 w 748903"/>
                <a:gd name="connsiteY52" fmla="*/ 152979 h 219229"/>
                <a:gd name="connsiteX53" fmla="*/ 448503 w 748903"/>
                <a:gd name="connsiteY53" fmla="*/ 174059 h 219229"/>
                <a:gd name="connsiteX54" fmla="*/ 426318 w 748903"/>
                <a:gd name="connsiteY54" fmla="*/ 190923 h 219229"/>
                <a:gd name="connsiteX55" fmla="*/ 392740 w 748903"/>
                <a:gd name="connsiteY55" fmla="*/ 174661 h 219229"/>
                <a:gd name="connsiteX56" fmla="*/ 371754 w 748903"/>
                <a:gd name="connsiteY56" fmla="*/ 194536 h 219229"/>
                <a:gd name="connsiteX57" fmla="*/ 427517 w 748903"/>
                <a:gd name="connsiteY57" fmla="*/ 219230 h 219229"/>
                <a:gd name="connsiteX58" fmla="*/ 482680 w 748903"/>
                <a:gd name="connsiteY58" fmla="*/ 171650 h 219229"/>
                <a:gd name="connsiteX59" fmla="*/ 440108 w 748903"/>
                <a:gd name="connsiteY59" fmla="*/ 127081 h 219229"/>
                <a:gd name="connsiteX60" fmla="*/ 414325 w 748903"/>
                <a:gd name="connsiteY60" fmla="*/ 106603 h 219229"/>
                <a:gd name="connsiteX61" fmla="*/ 431714 w 748903"/>
                <a:gd name="connsiteY61" fmla="*/ 92149 h 219229"/>
                <a:gd name="connsiteX62" fmla="*/ 461094 w 748903"/>
                <a:gd name="connsiteY62" fmla="*/ 103592 h 219229"/>
                <a:gd name="connsiteX63" fmla="*/ 480282 w 748903"/>
                <a:gd name="connsiteY63" fmla="*/ 82512 h 219229"/>
                <a:gd name="connsiteX64" fmla="*/ 633780 w 748903"/>
                <a:gd name="connsiteY64" fmla="*/ 150570 h 219229"/>
                <a:gd name="connsiteX65" fmla="*/ 526451 w 748903"/>
                <a:gd name="connsiteY65" fmla="*/ 150570 h 219229"/>
                <a:gd name="connsiteX66" fmla="*/ 567824 w 748903"/>
                <a:gd name="connsiteY66" fmla="*/ 190923 h 219229"/>
                <a:gd name="connsiteX67" fmla="*/ 608597 w 748903"/>
                <a:gd name="connsiteY67" fmla="*/ 167434 h 219229"/>
                <a:gd name="connsiteX68" fmla="*/ 631981 w 748903"/>
                <a:gd name="connsiteY68" fmla="*/ 183695 h 219229"/>
                <a:gd name="connsiteX69" fmla="*/ 566025 w 748903"/>
                <a:gd name="connsiteY69" fmla="*/ 219230 h 219229"/>
                <a:gd name="connsiteX70" fmla="*/ 491674 w 748903"/>
                <a:gd name="connsiteY70" fmla="*/ 142740 h 219229"/>
                <a:gd name="connsiteX71" fmla="*/ 566025 w 748903"/>
                <a:gd name="connsiteY71" fmla="*/ 64444 h 219229"/>
                <a:gd name="connsiteX72" fmla="*/ 635579 w 748903"/>
                <a:gd name="connsiteY72" fmla="*/ 133104 h 219229"/>
                <a:gd name="connsiteX73" fmla="*/ 633780 w 748903"/>
                <a:gd name="connsiteY73" fmla="*/ 150570 h 219229"/>
                <a:gd name="connsiteX74" fmla="*/ 600202 w 748903"/>
                <a:gd name="connsiteY74" fmla="*/ 125274 h 219229"/>
                <a:gd name="connsiteX75" fmla="*/ 566625 w 748903"/>
                <a:gd name="connsiteY75" fmla="*/ 92149 h 219229"/>
                <a:gd name="connsiteX76" fmla="*/ 528850 w 748903"/>
                <a:gd name="connsiteY76" fmla="*/ 125274 h 219229"/>
                <a:gd name="connsiteX77" fmla="*/ 600202 w 748903"/>
                <a:gd name="connsiteY77" fmla="*/ 125274 h 219229"/>
                <a:gd name="connsiteX78" fmla="*/ 686545 w 748903"/>
                <a:gd name="connsiteY78" fmla="*/ 0 h 219229"/>
                <a:gd name="connsiteX79" fmla="*/ 652368 w 748903"/>
                <a:gd name="connsiteY79" fmla="*/ 0 h 219229"/>
                <a:gd name="connsiteX80" fmla="*/ 652368 w 748903"/>
                <a:gd name="connsiteY80" fmla="*/ 215616 h 219229"/>
                <a:gd name="connsiteX81" fmla="*/ 686545 w 748903"/>
                <a:gd name="connsiteY81" fmla="*/ 215616 h 219229"/>
                <a:gd name="connsiteX82" fmla="*/ 686545 w 748903"/>
                <a:gd name="connsiteY82" fmla="*/ 0 h 219229"/>
                <a:gd name="connsiteX83" fmla="*/ 748904 w 748903"/>
                <a:gd name="connsiteY83" fmla="*/ 0 h 219229"/>
                <a:gd name="connsiteX84" fmla="*/ 714127 w 748903"/>
                <a:gd name="connsiteY84" fmla="*/ 0 h 219229"/>
                <a:gd name="connsiteX85" fmla="*/ 714127 w 748903"/>
                <a:gd name="connsiteY85" fmla="*/ 215616 h 219229"/>
                <a:gd name="connsiteX86" fmla="*/ 748904 w 748903"/>
                <a:gd name="connsiteY86" fmla="*/ 215616 h 219229"/>
                <a:gd name="connsiteX87" fmla="*/ 748904 w 748903"/>
                <a:gd name="connsiteY87" fmla="*/ 0 h 21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748903" h="219229">
                  <a:moveTo>
                    <a:pt x="91739" y="96967"/>
                  </a:moveTo>
                  <a:lnTo>
                    <a:pt x="91739" y="67455"/>
                  </a:lnTo>
                  <a:lnTo>
                    <a:pt x="52765" y="67455"/>
                  </a:lnTo>
                  <a:lnTo>
                    <a:pt x="52765" y="33728"/>
                  </a:lnTo>
                  <a:lnTo>
                    <a:pt x="21586" y="33728"/>
                  </a:lnTo>
                  <a:lnTo>
                    <a:pt x="17988" y="67455"/>
                  </a:lnTo>
                  <a:lnTo>
                    <a:pt x="0" y="67455"/>
                  </a:lnTo>
                  <a:lnTo>
                    <a:pt x="0" y="96967"/>
                  </a:lnTo>
                  <a:lnTo>
                    <a:pt x="17988" y="96967"/>
                  </a:lnTo>
                  <a:lnTo>
                    <a:pt x="17988" y="163218"/>
                  </a:lnTo>
                  <a:cubicBezTo>
                    <a:pt x="17988" y="172854"/>
                    <a:pt x="19187" y="183093"/>
                    <a:pt x="21586" y="190923"/>
                  </a:cubicBezTo>
                  <a:cubicBezTo>
                    <a:pt x="27582" y="207786"/>
                    <a:pt x="41972" y="218627"/>
                    <a:pt x="64157" y="218627"/>
                  </a:cubicBezTo>
                  <a:cubicBezTo>
                    <a:pt x="74950" y="218627"/>
                    <a:pt x="87542" y="215616"/>
                    <a:pt x="95936" y="210798"/>
                  </a:cubicBezTo>
                  <a:lnTo>
                    <a:pt x="85743" y="184297"/>
                  </a:lnTo>
                  <a:cubicBezTo>
                    <a:pt x="80946" y="187309"/>
                    <a:pt x="75550" y="188513"/>
                    <a:pt x="69554" y="188513"/>
                  </a:cubicBezTo>
                  <a:cubicBezTo>
                    <a:pt x="58761" y="188513"/>
                    <a:pt x="54564" y="181888"/>
                    <a:pt x="53365" y="170445"/>
                  </a:cubicBezTo>
                  <a:cubicBezTo>
                    <a:pt x="52765" y="165627"/>
                    <a:pt x="52765" y="162615"/>
                    <a:pt x="52765" y="158399"/>
                  </a:cubicBezTo>
                  <a:lnTo>
                    <a:pt x="52765" y="96967"/>
                  </a:lnTo>
                  <a:cubicBezTo>
                    <a:pt x="52765" y="96967"/>
                    <a:pt x="91739" y="96967"/>
                    <a:pt x="91739" y="96967"/>
                  </a:cubicBezTo>
                  <a:close/>
                  <a:moveTo>
                    <a:pt x="238042" y="215616"/>
                  </a:moveTo>
                  <a:lnTo>
                    <a:pt x="238042" y="67455"/>
                  </a:lnTo>
                  <a:lnTo>
                    <a:pt x="203265" y="67455"/>
                  </a:lnTo>
                  <a:lnTo>
                    <a:pt x="203265" y="165627"/>
                  </a:lnTo>
                  <a:cubicBezTo>
                    <a:pt x="194871" y="179479"/>
                    <a:pt x="180480" y="188513"/>
                    <a:pt x="166690" y="188513"/>
                  </a:cubicBezTo>
                  <a:cubicBezTo>
                    <a:pt x="155897" y="188513"/>
                    <a:pt x="148701" y="184900"/>
                    <a:pt x="144504" y="177672"/>
                  </a:cubicBezTo>
                  <a:cubicBezTo>
                    <a:pt x="139108" y="168036"/>
                    <a:pt x="138508" y="154183"/>
                    <a:pt x="138508" y="142138"/>
                  </a:cubicBezTo>
                  <a:lnTo>
                    <a:pt x="138508" y="67455"/>
                  </a:lnTo>
                  <a:lnTo>
                    <a:pt x="104331" y="67455"/>
                  </a:lnTo>
                  <a:lnTo>
                    <a:pt x="104331" y="144547"/>
                  </a:lnTo>
                  <a:cubicBezTo>
                    <a:pt x="104331" y="166229"/>
                    <a:pt x="106130" y="185502"/>
                    <a:pt x="117522" y="199957"/>
                  </a:cubicBezTo>
                  <a:cubicBezTo>
                    <a:pt x="126516" y="212002"/>
                    <a:pt x="140307" y="219230"/>
                    <a:pt x="157696" y="219230"/>
                  </a:cubicBezTo>
                  <a:cubicBezTo>
                    <a:pt x="175684" y="219230"/>
                    <a:pt x="193072" y="210798"/>
                    <a:pt x="205064" y="193934"/>
                  </a:cubicBezTo>
                  <a:lnTo>
                    <a:pt x="206263" y="215616"/>
                  </a:lnTo>
                  <a:cubicBezTo>
                    <a:pt x="206263" y="215616"/>
                    <a:pt x="238042" y="215616"/>
                    <a:pt x="238042" y="215616"/>
                  </a:cubicBezTo>
                  <a:close/>
                  <a:moveTo>
                    <a:pt x="362160" y="82512"/>
                  </a:moveTo>
                  <a:cubicBezTo>
                    <a:pt x="348969" y="70467"/>
                    <a:pt x="331580" y="64444"/>
                    <a:pt x="313592" y="64444"/>
                  </a:cubicBezTo>
                  <a:cubicBezTo>
                    <a:pt x="287210" y="64444"/>
                    <a:pt x="262626" y="78899"/>
                    <a:pt x="262626" y="109013"/>
                  </a:cubicBezTo>
                  <a:cubicBezTo>
                    <a:pt x="262626" y="135513"/>
                    <a:pt x="284811" y="145752"/>
                    <a:pt x="302200" y="152979"/>
                  </a:cubicBezTo>
                  <a:cubicBezTo>
                    <a:pt x="315391" y="158399"/>
                    <a:pt x="329781" y="163820"/>
                    <a:pt x="329781" y="174059"/>
                  </a:cubicBezTo>
                  <a:cubicBezTo>
                    <a:pt x="329781" y="186104"/>
                    <a:pt x="318389" y="190923"/>
                    <a:pt x="308196" y="190923"/>
                  </a:cubicBezTo>
                  <a:cubicBezTo>
                    <a:pt x="295005" y="190923"/>
                    <a:pt x="284811" y="184900"/>
                    <a:pt x="274018" y="174661"/>
                  </a:cubicBezTo>
                  <a:lnTo>
                    <a:pt x="253032" y="194536"/>
                  </a:lnTo>
                  <a:cubicBezTo>
                    <a:pt x="267423" y="210195"/>
                    <a:pt x="287210" y="219230"/>
                    <a:pt x="308795" y="219230"/>
                  </a:cubicBezTo>
                  <a:cubicBezTo>
                    <a:pt x="337576" y="219230"/>
                    <a:pt x="363959" y="204775"/>
                    <a:pt x="363959" y="171650"/>
                  </a:cubicBezTo>
                  <a:cubicBezTo>
                    <a:pt x="363959" y="144547"/>
                    <a:pt x="339975" y="134308"/>
                    <a:pt x="321387" y="127081"/>
                  </a:cubicBezTo>
                  <a:cubicBezTo>
                    <a:pt x="308196" y="121660"/>
                    <a:pt x="295604" y="116240"/>
                    <a:pt x="295604" y="106603"/>
                  </a:cubicBezTo>
                  <a:cubicBezTo>
                    <a:pt x="295604" y="97569"/>
                    <a:pt x="303399" y="92149"/>
                    <a:pt x="313592" y="92149"/>
                  </a:cubicBezTo>
                  <a:cubicBezTo>
                    <a:pt x="324385" y="92149"/>
                    <a:pt x="335178" y="96967"/>
                    <a:pt x="342373" y="103592"/>
                  </a:cubicBezTo>
                  <a:cubicBezTo>
                    <a:pt x="342373" y="103592"/>
                    <a:pt x="362160" y="82512"/>
                    <a:pt x="362160" y="82512"/>
                  </a:cubicBezTo>
                  <a:close/>
                  <a:moveTo>
                    <a:pt x="480282" y="82512"/>
                  </a:moveTo>
                  <a:cubicBezTo>
                    <a:pt x="467690" y="70467"/>
                    <a:pt x="450302" y="64444"/>
                    <a:pt x="431714" y="64444"/>
                  </a:cubicBezTo>
                  <a:cubicBezTo>
                    <a:pt x="405931" y="64444"/>
                    <a:pt x="381347" y="78899"/>
                    <a:pt x="381347" y="109013"/>
                  </a:cubicBezTo>
                  <a:cubicBezTo>
                    <a:pt x="381347" y="135513"/>
                    <a:pt x="403533" y="145752"/>
                    <a:pt x="420921" y="152979"/>
                  </a:cubicBezTo>
                  <a:cubicBezTo>
                    <a:pt x="434112" y="158399"/>
                    <a:pt x="448503" y="163820"/>
                    <a:pt x="448503" y="174059"/>
                  </a:cubicBezTo>
                  <a:cubicBezTo>
                    <a:pt x="448503" y="186104"/>
                    <a:pt x="437110" y="190923"/>
                    <a:pt x="426318" y="190923"/>
                  </a:cubicBezTo>
                  <a:cubicBezTo>
                    <a:pt x="413126" y="190923"/>
                    <a:pt x="403533" y="184900"/>
                    <a:pt x="392740" y="174661"/>
                  </a:cubicBezTo>
                  <a:lnTo>
                    <a:pt x="371754" y="194536"/>
                  </a:lnTo>
                  <a:cubicBezTo>
                    <a:pt x="385545" y="210195"/>
                    <a:pt x="405331" y="219230"/>
                    <a:pt x="427517" y="219230"/>
                  </a:cubicBezTo>
                  <a:cubicBezTo>
                    <a:pt x="455698" y="219230"/>
                    <a:pt x="482680" y="204775"/>
                    <a:pt x="482680" y="171650"/>
                  </a:cubicBezTo>
                  <a:cubicBezTo>
                    <a:pt x="482680" y="144547"/>
                    <a:pt x="458696" y="134308"/>
                    <a:pt x="440108" y="127081"/>
                  </a:cubicBezTo>
                  <a:cubicBezTo>
                    <a:pt x="426917" y="121660"/>
                    <a:pt x="414325" y="116240"/>
                    <a:pt x="414325" y="106603"/>
                  </a:cubicBezTo>
                  <a:cubicBezTo>
                    <a:pt x="414325" y="97569"/>
                    <a:pt x="422120" y="92149"/>
                    <a:pt x="431714" y="92149"/>
                  </a:cubicBezTo>
                  <a:cubicBezTo>
                    <a:pt x="442507" y="92149"/>
                    <a:pt x="453899" y="96967"/>
                    <a:pt x="461094" y="103592"/>
                  </a:cubicBezTo>
                  <a:cubicBezTo>
                    <a:pt x="461094" y="103592"/>
                    <a:pt x="480282" y="82512"/>
                    <a:pt x="480282" y="82512"/>
                  </a:cubicBezTo>
                  <a:close/>
                  <a:moveTo>
                    <a:pt x="633780" y="150570"/>
                  </a:moveTo>
                  <a:lnTo>
                    <a:pt x="526451" y="150570"/>
                  </a:lnTo>
                  <a:cubicBezTo>
                    <a:pt x="528850" y="172252"/>
                    <a:pt x="543840" y="190923"/>
                    <a:pt x="567824" y="190923"/>
                  </a:cubicBezTo>
                  <a:cubicBezTo>
                    <a:pt x="587011" y="190923"/>
                    <a:pt x="599603" y="183093"/>
                    <a:pt x="608597" y="167434"/>
                  </a:cubicBezTo>
                  <a:lnTo>
                    <a:pt x="631981" y="183695"/>
                  </a:lnTo>
                  <a:cubicBezTo>
                    <a:pt x="615792" y="207786"/>
                    <a:pt x="596605" y="219230"/>
                    <a:pt x="566025" y="219230"/>
                  </a:cubicBezTo>
                  <a:cubicBezTo>
                    <a:pt x="520455" y="219230"/>
                    <a:pt x="491674" y="186707"/>
                    <a:pt x="491674" y="142740"/>
                  </a:cubicBezTo>
                  <a:cubicBezTo>
                    <a:pt x="491674" y="98172"/>
                    <a:pt x="524053" y="64444"/>
                    <a:pt x="566025" y="64444"/>
                  </a:cubicBezTo>
                  <a:cubicBezTo>
                    <a:pt x="606198" y="64444"/>
                    <a:pt x="635579" y="93353"/>
                    <a:pt x="635579" y="133104"/>
                  </a:cubicBezTo>
                  <a:cubicBezTo>
                    <a:pt x="635579" y="138524"/>
                    <a:pt x="634979" y="145149"/>
                    <a:pt x="633780" y="150570"/>
                  </a:cubicBezTo>
                  <a:close/>
                  <a:moveTo>
                    <a:pt x="600202" y="125274"/>
                  </a:moveTo>
                  <a:cubicBezTo>
                    <a:pt x="599003" y="106001"/>
                    <a:pt x="585212" y="92149"/>
                    <a:pt x="566625" y="92149"/>
                  </a:cubicBezTo>
                  <a:cubicBezTo>
                    <a:pt x="545638" y="92149"/>
                    <a:pt x="533047" y="106603"/>
                    <a:pt x="528850" y="125274"/>
                  </a:cubicBezTo>
                  <a:lnTo>
                    <a:pt x="600202" y="125274"/>
                  </a:lnTo>
                  <a:close/>
                  <a:moveTo>
                    <a:pt x="686545" y="0"/>
                  </a:moveTo>
                  <a:lnTo>
                    <a:pt x="652368" y="0"/>
                  </a:lnTo>
                  <a:lnTo>
                    <a:pt x="652368" y="215616"/>
                  </a:lnTo>
                  <a:lnTo>
                    <a:pt x="686545" y="215616"/>
                  </a:lnTo>
                  <a:lnTo>
                    <a:pt x="686545" y="0"/>
                  </a:lnTo>
                  <a:close/>
                  <a:moveTo>
                    <a:pt x="748904" y="0"/>
                  </a:moveTo>
                  <a:lnTo>
                    <a:pt x="714127" y="0"/>
                  </a:lnTo>
                  <a:lnTo>
                    <a:pt x="714127" y="215616"/>
                  </a:lnTo>
                  <a:lnTo>
                    <a:pt x="748904" y="215616"/>
                  </a:lnTo>
                  <a:lnTo>
                    <a:pt x="748904" y="0"/>
                  </a:lnTo>
                  <a:close/>
                </a:path>
              </a:pathLst>
            </a:custGeom>
            <a:solidFill>
              <a:schemeClr val="bg1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2CDCCE8-4751-4048-ACE4-9DC509002F3E}"/>
                </a:ext>
              </a:extLst>
            </p:cNvPr>
            <p:cNvSpPr/>
            <p:nvPr/>
          </p:nvSpPr>
          <p:spPr>
            <a:xfrm>
              <a:off x="11745511" y="6320210"/>
              <a:ext cx="104330" cy="104796"/>
            </a:xfrm>
            <a:custGeom>
              <a:avLst/>
              <a:gdLst>
                <a:gd name="connsiteX0" fmla="*/ 104331 w 104330"/>
                <a:gd name="connsiteY0" fmla="*/ 52398 h 104796"/>
                <a:gd name="connsiteX1" fmla="*/ 52165 w 104330"/>
                <a:gd name="connsiteY1" fmla="*/ 104797 h 104796"/>
                <a:gd name="connsiteX2" fmla="*/ 0 w 104330"/>
                <a:gd name="connsiteY2" fmla="*/ 52398 h 104796"/>
                <a:gd name="connsiteX3" fmla="*/ 52165 w 104330"/>
                <a:gd name="connsiteY3" fmla="*/ 0 h 104796"/>
                <a:gd name="connsiteX4" fmla="*/ 104331 w 104330"/>
                <a:gd name="connsiteY4" fmla="*/ 52398 h 10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30" h="104796">
                  <a:moveTo>
                    <a:pt x="104331" y="52398"/>
                  </a:moveTo>
                  <a:cubicBezTo>
                    <a:pt x="104331" y="81337"/>
                    <a:pt x="80976" y="104797"/>
                    <a:pt x="52165" y="104797"/>
                  </a:cubicBezTo>
                  <a:cubicBezTo>
                    <a:pt x="23355" y="104797"/>
                    <a:pt x="0" y="81337"/>
                    <a:pt x="0" y="52398"/>
                  </a:cubicBezTo>
                  <a:cubicBezTo>
                    <a:pt x="0" y="23460"/>
                    <a:pt x="23355" y="0"/>
                    <a:pt x="52165" y="0"/>
                  </a:cubicBezTo>
                  <a:cubicBezTo>
                    <a:pt x="80976" y="0"/>
                    <a:pt x="104331" y="23460"/>
                    <a:pt x="104331" y="52398"/>
                  </a:cubicBezTo>
                  <a:close/>
                </a:path>
              </a:pathLst>
            </a:custGeom>
            <a:solidFill>
              <a:srgbClr val="D1F2CF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55E076A-5FE9-A049-8CE5-B51B874E06BA}"/>
                </a:ext>
              </a:extLst>
            </p:cNvPr>
            <p:cNvSpPr/>
            <p:nvPr/>
          </p:nvSpPr>
          <p:spPr>
            <a:xfrm>
              <a:off x="11770695" y="6345506"/>
              <a:ext cx="53964" cy="54205"/>
            </a:xfrm>
            <a:custGeom>
              <a:avLst/>
              <a:gdLst>
                <a:gd name="connsiteX0" fmla="*/ 53964 w 53964"/>
                <a:gd name="connsiteY0" fmla="*/ 27103 h 54205"/>
                <a:gd name="connsiteX1" fmla="*/ 26982 w 53964"/>
                <a:gd name="connsiteY1" fmla="*/ 54205 h 54205"/>
                <a:gd name="connsiteX2" fmla="*/ 0 w 53964"/>
                <a:gd name="connsiteY2" fmla="*/ 27103 h 54205"/>
                <a:gd name="connsiteX3" fmla="*/ 26982 w 53964"/>
                <a:gd name="connsiteY3" fmla="*/ 0 h 54205"/>
                <a:gd name="connsiteX4" fmla="*/ 53964 w 53964"/>
                <a:gd name="connsiteY4" fmla="*/ 27103 h 5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64" h="54205">
                  <a:moveTo>
                    <a:pt x="53964" y="27103"/>
                  </a:moveTo>
                  <a:cubicBezTo>
                    <a:pt x="53964" y="42071"/>
                    <a:pt x="41884" y="54205"/>
                    <a:pt x="26982" y="54205"/>
                  </a:cubicBezTo>
                  <a:cubicBezTo>
                    <a:pt x="12080" y="54205"/>
                    <a:pt x="0" y="42071"/>
                    <a:pt x="0" y="27103"/>
                  </a:cubicBezTo>
                  <a:cubicBezTo>
                    <a:pt x="0" y="12134"/>
                    <a:pt x="12080" y="0"/>
                    <a:pt x="26982" y="0"/>
                  </a:cubicBezTo>
                  <a:cubicBezTo>
                    <a:pt x="41884" y="0"/>
                    <a:pt x="53964" y="12134"/>
                    <a:pt x="53964" y="27103"/>
                  </a:cubicBezTo>
                  <a:close/>
                </a:path>
              </a:pathLst>
            </a:custGeom>
            <a:solidFill>
              <a:srgbClr val="4FBA50"/>
            </a:solidFill>
            <a:ln w="5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4E4D3-273A-F04A-8C98-1F3D2627A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10" y="1580426"/>
            <a:ext cx="1548000" cy="1225129"/>
          </a:xfrm>
        </p:spPr>
        <p:txBody>
          <a:bodyPr tIns="108000"/>
          <a:lstStyle>
            <a:lvl1pPr>
              <a:lnSpc>
                <a:spcPct val="110000"/>
              </a:lnSpc>
              <a:defRPr sz="14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2pPr>
            <a:lvl3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3pPr>
            <a:lvl4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4pPr>
            <a:lvl5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C3D4E-FD36-CC44-BE91-BCDFF377A8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68413" y="1580426"/>
            <a:ext cx="1548000" cy="1231964"/>
          </a:xfrm>
        </p:spPr>
        <p:txBody>
          <a:bodyPr tIns="108000"/>
          <a:lstStyle>
            <a:lvl1pPr>
              <a:lnSpc>
                <a:spcPct val="110000"/>
              </a:lnSpc>
              <a:defRPr sz="14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2pPr>
            <a:lvl3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3pPr>
            <a:lvl4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4pPr>
            <a:lvl5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7F59FBA-03FD-9740-9E41-F4F15648C8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0516" y="1580426"/>
            <a:ext cx="1548000" cy="1231200"/>
          </a:xfrm>
        </p:spPr>
        <p:txBody>
          <a:bodyPr tIns="108000"/>
          <a:lstStyle>
            <a:lvl1pPr>
              <a:lnSpc>
                <a:spcPct val="110000"/>
              </a:lnSpc>
              <a:defRPr sz="14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2pPr>
            <a:lvl3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3pPr>
            <a:lvl4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4pPr>
            <a:lvl5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7C88F-D49D-C646-A72C-78A6177A4F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32619" y="1580426"/>
            <a:ext cx="1548000" cy="1249200"/>
          </a:xfrm>
        </p:spPr>
        <p:txBody>
          <a:bodyPr tIns="108000"/>
          <a:lstStyle>
            <a:lvl1pPr>
              <a:lnSpc>
                <a:spcPct val="110000"/>
              </a:lnSpc>
              <a:defRPr sz="14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2pPr>
            <a:lvl3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3pPr>
            <a:lvl4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4pPr>
            <a:lvl5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511104E-E99E-B84E-81E3-FDA37F90BC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4722" y="1580426"/>
            <a:ext cx="1660587" cy="1231900"/>
          </a:xfrm>
        </p:spPr>
        <p:txBody>
          <a:bodyPr tIns="108000"/>
          <a:lstStyle>
            <a:lvl1pPr>
              <a:lnSpc>
                <a:spcPct val="110000"/>
              </a:lnSpc>
              <a:defRPr sz="14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2pPr>
            <a:lvl3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3pPr>
            <a:lvl4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4pPr>
            <a:lvl5pPr>
              <a:defRPr sz="1800" b="0" i="0">
                <a:solidFill>
                  <a:schemeClr val="bg1"/>
                </a:solidFill>
                <a:latin typeface="Raleway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98F4FB8-58F4-664E-8645-37D4C7A78F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6310" y="3456522"/>
            <a:ext cx="1548000" cy="1250950"/>
          </a:xfrm>
        </p:spPr>
        <p:txBody>
          <a:bodyPr tIns="108000"/>
          <a:lstStyle>
            <a:lvl1pPr>
              <a:lnSpc>
                <a:spcPct val="110000"/>
              </a:lnSpc>
              <a:defRPr sz="14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2pPr>
            <a:lvl3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3pPr>
            <a:lvl4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4pPr>
            <a:lvl5pPr>
              <a:defRPr sz="1800" b="0" i="0">
                <a:solidFill>
                  <a:schemeClr val="bg1"/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35E60C0-3A23-8A48-9536-02BD3836F6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68413" y="3457247"/>
            <a:ext cx="1548000" cy="1250950"/>
          </a:xfrm>
        </p:spPr>
        <p:txBody>
          <a:bodyPr tIns="108000"/>
          <a:lstStyle>
            <a:lvl1pPr>
              <a:lnSpc>
                <a:spcPct val="110000"/>
              </a:lnSpc>
              <a:defRPr sz="14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lnSpc>
                <a:spcPct val="110000"/>
              </a:lnSpc>
              <a:defRPr sz="1400" b="0" i="0">
                <a:solidFill>
                  <a:schemeClr val="bg1"/>
                </a:solidFill>
                <a:latin typeface="Raleway Medium" panose="020B0503030101060003" pitchFamily="34" charset="77"/>
              </a:defRPr>
            </a:lvl2pPr>
            <a:lvl3pPr>
              <a:lnSpc>
                <a:spcPct val="110000"/>
              </a:lnSpc>
              <a:defRPr sz="1400" b="0" i="0">
                <a:solidFill>
                  <a:schemeClr val="bg1"/>
                </a:solidFill>
                <a:latin typeface="Raleway Medium" panose="020B0503030101060003" pitchFamily="34" charset="77"/>
              </a:defRPr>
            </a:lvl3pPr>
            <a:lvl4pPr>
              <a:lnSpc>
                <a:spcPct val="110000"/>
              </a:lnSpc>
              <a:defRPr sz="1400" b="0" i="0">
                <a:solidFill>
                  <a:schemeClr val="bg1"/>
                </a:solidFill>
                <a:latin typeface="Raleway Medium" panose="020B0503030101060003" pitchFamily="34" charset="77"/>
              </a:defRPr>
            </a:lvl4pPr>
            <a:lvl5pPr>
              <a:lnSpc>
                <a:spcPct val="110000"/>
              </a:lnSpc>
              <a:defRPr sz="1400" b="0" i="0">
                <a:solidFill>
                  <a:schemeClr val="bg1"/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7EC0955-9DFD-8241-919C-D3235578E3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50516" y="3457247"/>
            <a:ext cx="1548000" cy="1250950"/>
          </a:xfrm>
        </p:spPr>
        <p:txBody>
          <a:bodyPr tIns="108000"/>
          <a:lstStyle>
            <a:lvl1pPr>
              <a:lnSpc>
                <a:spcPct val="110000"/>
              </a:lnSpc>
              <a:defRPr sz="14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600" b="0" i="0">
                <a:solidFill>
                  <a:schemeClr val="bg1"/>
                </a:solidFill>
                <a:latin typeface="Raleway Medium" panose="020B0503030101060003" pitchFamily="34" charset="77"/>
              </a:defRPr>
            </a:lvl2pPr>
            <a:lvl3pPr>
              <a:defRPr sz="1600" b="0" i="0">
                <a:solidFill>
                  <a:schemeClr val="bg1"/>
                </a:solidFill>
                <a:latin typeface="Raleway Medium" panose="020B0503030101060003" pitchFamily="34" charset="77"/>
              </a:defRPr>
            </a:lvl3pPr>
            <a:lvl4pPr>
              <a:defRPr sz="1600" b="0" i="0">
                <a:solidFill>
                  <a:schemeClr val="bg1"/>
                </a:solidFill>
                <a:latin typeface="Raleway Medium" panose="020B0503030101060003" pitchFamily="34" charset="77"/>
              </a:defRPr>
            </a:lvl4pPr>
            <a:lvl5pPr>
              <a:defRPr sz="1600" b="0" i="0">
                <a:solidFill>
                  <a:schemeClr val="bg1"/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0B1DFF1-82B3-094D-83FC-E9453123B8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32619" y="3456522"/>
            <a:ext cx="1548000" cy="1249201"/>
          </a:xfrm>
        </p:spPr>
        <p:txBody>
          <a:bodyPr tIns="108000"/>
          <a:lstStyle>
            <a:lvl1pPr>
              <a:defRPr sz="14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400" b="0" i="0">
                <a:solidFill>
                  <a:schemeClr val="bg1"/>
                </a:solidFill>
                <a:latin typeface="Raleway Medium" panose="020B0503030101060003" pitchFamily="34" charset="77"/>
              </a:defRPr>
            </a:lvl2pPr>
            <a:lvl3pPr>
              <a:defRPr sz="1400" b="0" i="0">
                <a:solidFill>
                  <a:schemeClr val="bg1"/>
                </a:solidFill>
                <a:latin typeface="Raleway Medium" panose="020B0503030101060003" pitchFamily="34" charset="77"/>
              </a:defRPr>
            </a:lvl3pPr>
            <a:lvl4pPr>
              <a:defRPr sz="1400" b="0" i="0">
                <a:solidFill>
                  <a:schemeClr val="bg1"/>
                </a:solidFill>
                <a:latin typeface="Raleway Medium" panose="020B0503030101060003" pitchFamily="34" charset="77"/>
              </a:defRPr>
            </a:lvl4pPr>
            <a:lvl5pPr>
              <a:defRPr sz="1400" b="0" i="0">
                <a:solidFill>
                  <a:schemeClr val="bg1"/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72726B3-18D9-D847-8B0C-D47A86D03E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15250" y="3457247"/>
            <a:ext cx="1630363" cy="1247775"/>
          </a:xfrm>
        </p:spPr>
        <p:txBody>
          <a:bodyPr tIns="108000"/>
          <a:lstStyle>
            <a:lvl1pPr>
              <a:defRPr sz="1400" b="0" i="0">
                <a:solidFill>
                  <a:schemeClr val="bg1"/>
                </a:solidFill>
                <a:latin typeface="Raleway Light" panose="020B0403030101060003" pitchFamily="34" charset="77"/>
              </a:defRPr>
            </a:lvl1pPr>
            <a:lvl2pPr>
              <a:defRPr sz="1400" b="0" i="0">
                <a:solidFill>
                  <a:schemeClr val="bg1"/>
                </a:solidFill>
                <a:latin typeface="Raleway Medium" panose="020B0503030101060003" pitchFamily="34" charset="77"/>
              </a:defRPr>
            </a:lvl2pPr>
            <a:lvl3pPr>
              <a:defRPr sz="1400" b="0" i="0">
                <a:solidFill>
                  <a:schemeClr val="bg1"/>
                </a:solidFill>
                <a:latin typeface="Raleway Medium" panose="020B0503030101060003" pitchFamily="34" charset="77"/>
              </a:defRPr>
            </a:lvl3pPr>
            <a:lvl4pPr>
              <a:defRPr sz="1400" b="0" i="0">
                <a:solidFill>
                  <a:schemeClr val="bg1"/>
                </a:solidFill>
                <a:latin typeface="Raleway Medium" panose="020B0503030101060003" pitchFamily="34" charset="77"/>
              </a:defRPr>
            </a:lvl4pPr>
            <a:lvl5pPr>
              <a:defRPr sz="1400" b="0" i="0">
                <a:solidFill>
                  <a:schemeClr val="bg1"/>
                </a:solidFill>
                <a:latin typeface="Raleway Medium" panose="020B05030301010600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27DA45-B85F-BB4B-B5CA-E22CEDBB6567}"/>
              </a:ext>
            </a:extLst>
          </p:cNvPr>
          <p:cNvSpPr/>
          <p:nvPr userDrawn="1"/>
        </p:nvSpPr>
        <p:spPr>
          <a:xfrm>
            <a:off x="-133564" y="6858000"/>
            <a:ext cx="10404814" cy="65893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49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487" userDrawn="1">
          <p15:clr>
            <a:srgbClr val="FDE53C"/>
          </p15:clr>
        </p15:guide>
        <p15:guide id="3" pos="2598" userDrawn="1">
          <p15:clr>
            <a:srgbClr val="FDE53C"/>
          </p15:clr>
        </p15:guide>
        <p15:guide id="4" pos="3732" userDrawn="1">
          <p15:clr>
            <a:srgbClr val="FDE53C"/>
          </p15:clr>
        </p15:guide>
        <p15:guide id="5" pos="4844" userDrawn="1">
          <p15:clr>
            <a:srgbClr val="FDE53C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/half Light Green With Callout Opt A">
    <p:bg>
      <p:bgPr>
        <a:gradFill>
          <a:gsLst>
            <a:gs pos="22000">
              <a:srgbClr val="DDF0DD"/>
            </a:gs>
            <a:gs pos="97000">
              <a:srgbClr val="F0F9F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23F26F-C3FE-A04C-A58C-4CF6A8B869D9}"/>
              </a:ext>
            </a:extLst>
          </p:cNvPr>
          <p:cNvSpPr/>
          <p:nvPr userDrawn="1"/>
        </p:nvSpPr>
        <p:spPr>
          <a:xfrm rot="16200000" flipV="1">
            <a:off x="4063802" y="1014209"/>
            <a:ext cx="6597195" cy="4830031"/>
          </a:xfrm>
          <a:prstGeom prst="rect">
            <a:avLst/>
          </a:prstGeom>
          <a:solidFill>
            <a:srgbClr val="F4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C82B77-2454-3D42-9A6F-6C734ED1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0" y="594139"/>
            <a:ext cx="4027608" cy="633850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E472B-84E4-7A49-8231-EC842A78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GB"/>
              <a:t>October 2023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A04986-81EC-7949-9917-73BA12C9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AU"/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46B508-BD4D-0344-B839-C3BE1B10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mtClean="0"/>
            </a:lvl1pPr>
          </a:lstStyle>
          <a:p>
            <a:fld id="{8E0EE3FD-A0A2-4EDA-8D7F-C6B2887A0DF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B22EF18-8389-F54F-8C7C-3DB94D7E1DFE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C823A-30B6-DE47-B8BB-145324FFDA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030" y="908049"/>
            <a:ext cx="4027608" cy="5400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3EB319-A80F-D641-AAFC-81C8423B28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13363" y="908050"/>
            <a:ext cx="403225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!Callout 1">
            <a:extLst>
              <a:ext uri="{FF2B5EF4-FFF2-40B4-BE49-F238E27FC236}">
                <a16:creationId xmlns:a16="http://schemas.microsoft.com/office/drawing/2014/main" id="{34E9CC2B-78C8-A8E3-9A9F-92BCBF6A0D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583" y="4520229"/>
            <a:ext cx="4464049" cy="1645621"/>
          </a:xfrm>
          <a:solidFill>
            <a:schemeClr val="tx2"/>
          </a:solidFill>
        </p:spPr>
        <p:txBody>
          <a:bodyPr lIns="432000" tIns="0" rIns="180000" anchor="ctr"/>
          <a:lstStyle>
            <a:lvl1pPr>
              <a:defRPr sz="105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chemeClr val="bg1"/>
                </a:solidFill>
                <a:latin typeface="+mj-lt"/>
              </a:defRPr>
            </a:lvl2pPr>
          </a:lstStyle>
          <a:p>
            <a:pPr lvl="1"/>
            <a:r>
              <a:rPr lang="en-US" dirty="0"/>
              <a:t>XX%</a:t>
            </a:r>
          </a:p>
          <a:p>
            <a:pPr lvl="0"/>
            <a:r>
              <a:rPr lang="en-US" dirty="0"/>
              <a:t>Third level</a:t>
            </a:r>
          </a:p>
        </p:txBody>
      </p:sp>
      <p:pic>
        <p:nvPicPr>
          <p:cNvPr id="4" name="Picture 3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0C540ED9-7FAF-8FB8-34DE-E8F2F0B58C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6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3">
          <p15:clr>
            <a:srgbClr val="FDE53C"/>
          </p15:clr>
        </p15:guide>
        <p15:guide id="4" pos="2893">
          <p15:clr>
            <a:srgbClr val="FDE53C"/>
          </p15:clr>
        </p15:guide>
        <p15:guide id="5" pos="3347">
          <p15:clr>
            <a:srgbClr val="FDE53C"/>
          </p15:clr>
        </p15:guide>
        <p15:guide id="6" pos="4617">
          <p15:clr>
            <a:srgbClr val="FDE53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4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>
            <a:extLst>
              <a:ext uri="{FF2B5EF4-FFF2-40B4-BE49-F238E27FC236}">
                <a16:creationId xmlns:a16="http://schemas.microsoft.com/office/drawing/2014/main" id="{4C62CFF7-3DD2-274A-AA4D-32A75460A329}"/>
              </a:ext>
            </a:extLst>
          </p:cNvPr>
          <p:cNvSpPr/>
          <p:nvPr userDrawn="1"/>
        </p:nvSpPr>
        <p:spPr>
          <a:xfrm>
            <a:off x="-1" y="-1"/>
            <a:ext cx="9906001" cy="6858001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4951" y="594139"/>
            <a:ext cx="4388048" cy="63385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51" y="1246189"/>
            <a:ext cx="4388050" cy="4943476"/>
          </a:xfrm>
          <a:prstGeom prst="rect">
            <a:avLst/>
          </a:prstGeom>
        </p:spPr>
        <p:txBody>
          <a:bodyPr vert="horz" lIns="0" tIns="324000" rIns="0" bIns="0" rtlCol="0">
            <a:noAutofit/>
          </a:bodyPr>
          <a:lstStyle/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Sub-heading 1</a:t>
            </a:r>
          </a:p>
          <a:p>
            <a:pPr lvl="2"/>
            <a:r>
              <a:rPr lang="en-US" dirty="0"/>
              <a:t>Sub-heading 2</a:t>
            </a:r>
          </a:p>
          <a:p>
            <a:pPr lvl="3"/>
            <a:r>
              <a:rPr lang="en-US" dirty="0"/>
              <a:t>Bullet level 1</a:t>
            </a:r>
          </a:p>
          <a:p>
            <a:pPr lvl="4"/>
            <a:r>
              <a:rPr lang="en-US" dirty="0"/>
              <a:t>Bullet level 2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0609" y="386194"/>
            <a:ext cx="1374973" cy="1855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50" spc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October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4427" y="6308725"/>
            <a:ext cx="4083942" cy="227140"/>
          </a:xfrm>
          <a:prstGeom prst="rect">
            <a:avLst/>
          </a:prstGeom>
        </p:spPr>
        <p:txBody>
          <a:bodyPr vert="horz" lIns="0" tIns="45720" rIns="91440" bIns="0" rtlCol="0" anchor="b"/>
          <a:lstStyle>
            <a:lvl1pPr algn="l">
              <a:defRPr lang="en-GB" sz="7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AU"/>
              <a:t>| GovTech: The Public Sector Tech Marketplace: What's the picture in 2023?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263" y="6308723"/>
            <a:ext cx="278164" cy="213471"/>
          </a:xfrm>
          <a:prstGeom prst="rect">
            <a:avLst/>
          </a:prstGeom>
        </p:spPr>
        <p:txBody>
          <a:bodyPr vert="horz" lIns="0" tIns="45720" rIns="91440" bIns="0" rtlCol="0" anchor="b"/>
          <a:lstStyle>
            <a:lvl1pPr algn="l">
              <a:defRPr sz="600" b="1" i="0">
                <a:solidFill>
                  <a:schemeClr val="tx2"/>
                </a:solidFill>
                <a:latin typeface="Raleway SemiBold" panose="020B0503030101060003" pitchFamily="34" charset="77"/>
              </a:defRPr>
            </a:lvl1pPr>
          </a:lstStyle>
          <a:p>
            <a:fld id="{8E0EE3FD-A0A2-4EDA-8D7F-C6B2887A0DF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8A21F988-C419-7A4B-AFBC-ADFC957BA97E}"/>
              </a:ext>
            </a:extLst>
          </p:cNvPr>
          <p:cNvPicPr>
            <a:picLocks noChangeAspect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43" y="6350360"/>
            <a:ext cx="556517" cy="1855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BB659F-A8C8-DB45-B290-2EC4DAC563F3}"/>
              </a:ext>
            </a:extLst>
          </p:cNvPr>
          <p:cNvSpPr txBox="1"/>
          <p:nvPr userDrawn="1"/>
        </p:nvSpPr>
        <p:spPr>
          <a:xfrm>
            <a:off x="9967684" y="188884"/>
            <a:ext cx="1850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rgbClr val="00B0F0"/>
                </a:solidFill>
              </a:rPr>
              <a:t>Keep your content inside the blues margins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D9E8A5-098E-A244-A7A8-D6D590338228}"/>
              </a:ext>
            </a:extLst>
          </p:cNvPr>
          <p:cNvSpPr txBox="1"/>
          <p:nvPr userDrawn="1"/>
        </p:nvSpPr>
        <p:spPr>
          <a:xfrm>
            <a:off x="9967684" y="6462055"/>
            <a:ext cx="2095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Keep extra graphics inside the white border / grey margins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B5C9784-809B-224F-B518-F1A0536E792C}"/>
              </a:ext>
            </a:extLst>
          </p:cNvPr>
          <p:cNvPicPr>
            <a:picLocks noChangeAspect="1"/>
          </p:cNvPicPr>
          <p:nvPr userDrawn="1"/>
        </p:nvPicPr>
        <p:blipFill>
          <a:blip r:embed="rId57"/>
          <a:stretch>
            <a:fillRect/>
          </a:stretch>
        </p:blipFill>
        <p:spPr>
          <a:xfrm>
            <a:off x="10160522" y="1572052"/>
            <a:ext cx="723900" cy="4318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635759-0F94-024E-B56B-40889680BB02}"/>
              </a:ext>
            </a:extLst>
          </p:cNvPr>
          <p:cNvSpPr/>
          <p:nvPr userDrawn="1"/>
        </p:nvSpPr>
        <p:spPr>
          <a:xfrm>
            <a:off x="10085570" y="2057112"/>
            <a:ext cx="2821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800" b="0" i="0" dirty="0">
                <a:solidFill>
                  <a:schemeClr val="tx1"/>
                </a:solidFill>
                <a:latin typeface="+mn-lt"/>
                <a:ea typeface="Gotham HTF Book" charset="0"/>
                <a:cs typeface="Circular Std Book Italic" panose="020B0604020101020102" pitchFamily="34" charset="77"/>
              </a:rPr>
              <a:t>To format the text, the formatting styles have already been set up. Go to the </a:t>
            </a:r>
            <a:r>
              <a:rPr lang="en-GB" sz="800" b="1" i="0" kern="1200" dirty="0">
                <a:solidFill>
                  <a:schemeClr val="tx1"/>
                </a:solidFill>
                <a:latin typeface="+mn-lt"/>
                <a:ea typeface="Gotham HTF Book" charset="0"/>
                <a:cs typeface="Circular Std Book Italic" panose="020B0604020101020102" pitchFamily="34" charset="77"/>
              </a:rPr>
              <a:t>Home tab </a:t>
            </a:r>
            <a:r>
              <a:rPr lang="en-GB" sz="800" b="0" i="0" dirty="0">
                <a:solidFill>
                  <a:schemeClr val="tx1"/>
                </a:solidFill>
                <a:latin typeface="+mn-lt"/>
                <a:ea typeface="Gotham HTF Book" charset="0"/>
                <a:cs typeface="Circular Std Book Italic" panose="020B0604020101020102" pitchFamily="34" charset="77"/>
              </a:rPr>
              <a:t>and click on the </a:t>
            </a:r>
            <a:r>
              <a:rPr lang="en-GB" sz="800" b="1" i="0" kern="1200" dirty="0">
                <a:solidFill>
                  <a:schemeClr val="tx1"/>
                </a:solidFill>
                <a:latin typeface="+mn-lt"/>
                <a:ea typeface="Gotham HTF Book" charset="0"/>
                <a:cs typeface="Circular Std Book Italic" panose="020B0604020101020102" pitchFamily="34" charset="77"/>
              </a:rPr>
              <a:t>Increase List Level </a:t>
            </a:r>
            <a:r>
              <a:rPr lang="en-GB" sz="800" b="0" i="0" dirty="0">
                <a:solidFill>
                  <a:schemeClr val="tx1"/>
                </a:solidFill>
                <a:latin typeface="+mn-lt"/>
                <a:ea typeface="Gotham HTF Book" charset="0"/>
                <a:cs typeface="Circular Std Book Italic" panose="020B0604020101020102" pitchFamily="34" charset="77"/>
              </a:rPr>
              <a:t>or </a:t>
            </a:r>
            <a:r>
              <a:rPr lang="en-GB" sz="800" b="1" i="0" kern="1200" dirty="0">
                <a:solidFill>
                  <a:schemeClr val="tx1"/>
                </a:solidFill>
                <a:latin typeface="+mn-lt"/>
                <a:ea typeface="Gotham HTF Book" charset="0"/>
                <a:cs typeface="Circular Std Book Italic" panose="020B0604020101020102" pitchFamily="34" charset="77"/>
              </a:rPr>
              <a:t>Decrease List Level </a:t>
            </a:r>
            <a:r>
              <a:rPr lang="en-GB" sz="800" b="0" i="0" dirty="0">
                <a:solidFill>
                  <a:schemeClr val="tx1"/>
                </a:solidFill>
                <a:latin typeface="+mn-lt"/>
                <a:ea typeface="Gotham HTF Book" charset="0"/>
                <a:cs typeface="Circular Std Book Italic" panose="020B0604020101020102" pitchFamily="34" charset="77"/>
              </a:rPr>
              <a:t>buttons to change text levels. This toggle between headings, and reduce font size.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691FB7-B094-1844-B4C7-5542B905F86A}"/>
              </a:ext>
            </a:extLst>
          </p:cNvPr>
          <p:cNvGrpSpPr/>
          <p:nvPr userDrawn="1"/>
        </p:nvGrpSpPr>
        <p:grpSpPr>
          <a:xfrm>
            <a:off x="10160521" y="5175745"/>
            <a:ext cx="2268423" cy="387551"/>
            <a:chOff x="3536950" y="2216150"/>
            <a:chExt cx="4365680" cy="7458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94083F07-35C1-8D4F-9C2B-7A3B1866F3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6950" y="2216150"/>
              <a:ext cx="2070100" cy="711200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B26043AF-4C0B-8649-9619-BABDCEE5740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09" r="2305"/>
            <a:stretch/>
          </p:blipFill>
          <p:spPr>
            <a:xfrm>
              <a:off x="5693218" y="2216150"/>
              <a:ext cx="2209412" cy="74585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4BA739B-ED6B-F24A-8DB0-72C1B3603872}"/>
              </a:ext>
            </a:extLst>
          </p:cNvPr>
          <p:cNvSpPr/>
          <p:nvPr userDrawn="1"/>
        </p:nvSpPr>
        <p:spPr>
          <a:xfrm>
            <a:off x="10085569" y="4488404"/>
            <a:ext cx="2996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800" b="0" i="0" dirty="0">
                <a:solidFill>
                  <a:schemeClr val="tx1"/>
                </a:solidFill>
                <a:latin typeface="+mn-lt"/>
                <a:ea typeface="Gotham HTF Book" charset="0"/>
                <a:cs typeface="Circular Std Book Italic" panose="020B0604020101020102" pitchFamily="34" charset="77"/>
              </a:rPr>
              <a:t>Use the </a:t>
            </a:r>
            <a:r>
              <a:rPr lang="en-GB" sz="800" b="1" i="0" kern="1200" dirty="0">
                <a:solidFill>
                  <a:schemeClr val="tx1"/>
                </a:solidFill>
                <a:latin typeface="+mn-lt"/>
                <a:ea typeface="Gotham HTF Book" charset="0"/>
                <a:cs typeface="Circular Std Book Italic" panose="020B0604020101020102" pitchFamily="34" charset="77"/>
              </a:rPr>
              <a:t>Arrange</a:t>
            </a:r>
            <a:r>
              <a:rPr lang="en-GB" sz="800" b="0" i="0" kern="1200" dirty="0">
                <a:solidFill>
                  <a:schemeClr val="tx1"/>
                </a:solidFill>
                <a:latin typeface="+mn-lt"/>
                <a:ea typeface="Gotham HTF Book" charset="0"/>
                <a:cs typeface="Circular Std Book Italic" panose="020B0604020101020102" pitchFamily="34" charset="77"/>
              </a:rPr>
              <a:t> tools </a:t>
            </a:r>
            <a:r>
              <a:rPr lang="en-GB" sz="800" b="0" i="0" dirty="0">
                <a:solidFill>
                  <a:schemeClr val="tx1"/>
                </a:solidFill>
                <a:latin typeface="+mn-lt"/>
                <a:ea typeface="Gotham HTF Book" charset="0"/>
                <a:cs typeface="Circular Std Book Italic" panose="020B0604020101020102" pitchFamily="34" charset="77"/>
              </a:rPr>
              <a:t>to move objects in front and behind other objects on the page. </a:t>
            </a:r>
            <a:br>
              <a:rPr lang="en-GB" sz="800" b="0" i="0" dirty="0">
                <a:solidFill>
                  <a:schemeClr val="tx1"/>
                </a:solidFill>
                <a:latin typeface="+mn-lt"/>
                <a:ea typeface="Gotham HTF Book" charset="0"/>
                <a:cs typeface="Circular Std Book Italic" panose="020B0604020101020102" pitchFamily="34" charset="77"/>
              </a:rPr>
            </a:br>
            <a:r>
              <a:rPr lang="en-GB" sz="800" b="0" i="0" dirty="0">
                <a:solidFill>
                  <a:schemeClr val="tx1"/>
                </a:solidFill>
                <a:latin typeface="+mn-lt"/>
                <a:ea typeface="Gotham HTF Book" charset="0"/>
                <a:cs typeface="Circular Std Book Italic" panose="020B0604020101020102" pitchFamily="34" charset="77"/>
              </a:rPr>
              <a:t>Use </a:t>
            </a:r>
            <a:r>
              <a:rPr lang="en-GB" sz="800" b="1" i="0" kern="1200" dirty="0">
                <a:solidFill>
                  <a:schemeClr val="tx1"/>
                </a:solidFill>
                <a:latin typeface="+mn-lt"/>
                <a:ea typeface="Gotham HTF Book" charset="0"/>
                <a:cs typeface="Circular Std Book Italic" panose="020B0604020101020102" pitchFamily="34" charset="77"/>
              </a:rPr>
              <a:t>‘Send to back’ </a:t>
            </a:r>
            <a:r>
              <a:rPr lang="en-GB" sz="800" b="0" i="0" dirty="0">
                <a:solidFill>
                  <a:schemeClr val="tx1"/>
                </a:solidFill>
                <a:latin typeface="+mn-lt"/>
                <a:ea typeface="Gotham HTF Book" charset="0"/>
                <a:cs typeface="Circular Std Book Italic" panose="020B0604020101020102" pitchFamily="34" charset="77"/>
              </a:rPr>
              <a:t>and it will sit behind all other objects.</a:t>
            </a:r>
            <a:endParaRPr lang="en-GB" sz="800" b="1" i="0" kern="1200" dirty="0">
              <a:solidFill>
                <a:schemeClr val="tx1"/>
              </a:solidFill>
              <a:latin typeface="+mn-lt"/>
              <a:ea typeface="Gotham HTF Book" charset="0"/>
              <a:cs typeface="Circular Std Book Italic" panose="020B0604020101020102" pitchFamily="34" charset="77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5FE285-9781-074A-AFF5-D2F2939F7A64}"/>
              </a:ext>
            </a:extLst>
          </p:cNvPr>
          <p:cNvCxnSpPr>
            <a:cxnSpLocks/>
          </p:cNvCxnSpPr>
          <p:nvPr userDrawn="1"/>
        </p:nvCxnSpPr>
        <p:spPr>
          <a:xfrm>
            <a:off x="10149091" y="4321266"/>
            <a:ext cx="24654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E3EEEC4-344F-F342-D2DD-348A97288A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0"/>
          <a:srcRect t="5021" r="62957" b="65354"/>
          <a:stretch/>
        </p:blipFill>
        <p:spPr>
          <a:xfrm>
            <a:off x="10126746" y="2772964"/>
            <a:ext cx="1664404" cy="14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7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0" r:id="rId3"/>
    <p:sldLayoutId id="2147483652" r:id="rId4"/>
    <p:sldLayoutId id="2147483660" r:id="rId5"/>
    <p:sldLayoutId id="2147483662" r:id="rId6"/>
    <p:sldLayoutId id="2147483663" r:id="rId7"/>
    <p:sldLayoutId id="2147483664" r:id="rId8"/>
    <p:sldLayoutId id="2147483694" r:id="rId9"/>
    <p:sldLayoutId id="2147483695" r:id="rId10"/>
    <p:sldLayoutId id="2147483696" r:id="rId11"/>
    <p:sldLayoutId id="2147483697" r:id="rId12"/>
    <p:sldLayoutId id="2147483669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683" r:id="rId23"/>
    <p:sldLayoutId id="2147483707" r:id="rId24"/>
    <p:sldLayoutId id="2147483709" r:id="rId25"/>
    <p:sldLayoutId id="2147483708" r:id="rId26"/>
    <p:sldLayoutId id="2147483727" r:id="rId27"/>
    <p:sldLayoutId id="2147483725" r:id="rId28"/>
    <p:sldLayoutId id="2147483711" r:id="rId29"/>
    <p:sldLayoutId id="2147483710" r:id="rId30"/>
    <p:sldLayoutId id="2147483712" r:id="rId31"/>
    <p:sldLayoutId id="2147483713" r:id="rId32"/>
    <p:sldLayoutId id="2147483728" r:id="rId33"/>
    <p:sldLayoutId id="2147483729" r:id="rId34"/>
    <p:sldLayoutId id="2147483714" r:id="rId35"/>
    <p:sldLayoutId id="2147483715" r:id="rId36"/>
    <p:sldLayoutId id="2147483716" r:id="rId37"/>
    <p:sldLayoutId id="2147483717" r:id="rId38"/>
    <p:sldLayoutId id="2147483718" r:id="rId39"/>
    <p:sldLayoutId id="2147483719" r:id="rId40"/>
    <p:sldLayoutId id="2147483720" r:id="rId41"/>
    <p:sldLayoutId id="2147483721" r:id="rId42"/>
    <p:sldLayoutId id="2147483722" r:id="rId43"/>
    <p:sldLayoutId id="2147483723" r:id="rId44"/>
    <p:sldLayoutId id="2147483724" r:id="rId45"/>
    <p:sldLayoutId id="2147483668" r:id="rId46"/>
    <p:sldLayoutId id="2147483665" r:id="rId47"/>
    <p:sldLayoutId id="2147483658" r:id="rId48"/>
    <p:sldLayoutId id="2147483666" r:id="rId49"/>
    <p:sldLayoutId id="2147483667" r:id="rId50"/>
    <p:sldLayoutId id="2147483654" r:id="rId51"/>
    <p:sldLayoutId id="2147483655" r:id="rId52"/>
    <p:sldLayoutId id="2147483730" r:id="rId53"/>
    <p:sldLayoutId id="2147483731" r:id="rId54"/>
  </p:sldLayoutIdLst>
  <p:hf hdr="0" dt="0"/>
  <p:txStyles>
    <p:titleStyle>
      <a:lvl1pPr algn="l" defTabSz="742950" rtl="0" eaLnBrk="1" latinLnBrk="0" hangingPunct="1">
        <a:lnSpc>
          <a:spcPct val="100000"/>
        </a:lnSpc>
        <a:spcBef>
          <a:spcPct val="0"/>
        </a:spcBef>
        <a:buNone/>
        <a:defRPr sz="2000" b="1" i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13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800" b="0" i="0" kern="1200" spc="16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5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300" b="0" i="0" kern="1200">
          <a:solidFill>
            <a:schemeClr val="tx2"/>
          </a:solidFill>
          <a:latin typeface="+mj-lt"/>
          <a:ea typeface="+mn-ea"/>
          <a:cs typeface="+mn-cs"/>
        </a:defRPr>
      </a:lvl2pPr>
      <a:lvl3pPr marL="6450" indent="0" algn="l" defTabSz="74295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900" b="0" i="0" kern="1200" spc="16" baseline="0">
          <a:solidFill>
            <a:schemeClr val="accent2"/>
          </a:solidFill>
          <a:latin typeface="+mj-lt"/>
          <a:ea typeface="+mn-ea"/>
          <a:cs typeface="+mn-cs"/>
        </a:defRPr>
      </a:lvl3pPr>
      <a:lvl4pPr marL="144463" indent="-138014" algn="l" defTabSz="74295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•"/>
        <a:tabLst/>
        <a:defRPr sz="7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314325" indent="-152400" algn="l" defTabSz="742950" rtl="0" eaLnBrk="1" latinLnBrk="0" hangingPunct="1">
        <a:lnSpc>
          <a:spcPct val="120000"/>
        </a:lnSpc>
        <a:spcBef>
          <a:spcPts val="200"/>
        </a:spcBef>
        <a:spcAft>
          <a:spcPts val="200"/>
        </a:spcAft>
        <a:buClr>
          <a:schemeClr val="tx2"/>
        </a:buClr>
        <a:buFont typeface="Courier New" panose="02070309020205020404" pitchFamily="49" charset="0"/>
        <a:buChar char="o"/>
        <a:tabLst/>
        <a:defRPr sz="7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" userDrawn="1">
          <p15:clr>
            <a:srgbClr val="A4A3A4"/>
          </p15:clr>
        </p15:guide>
        <p15:guide id="2" orient="horz" pos="2160" userDrawn="1">
          <p15:clr>
            <a:srgbClr val="F26B43"/>
          </p15:clr>
        </p15:guide>
        <p15:guide id="3" pos="6159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orient="horz" pos="4110" userDrawn="1">
          <p15:clr>
            <a:srgbClr val="F26B43"/>
          </p15:clr>
        </p15:guide>
        <p15:guide id="6" pos="3120" userDrawn="1">
          <p15:clr>
            <a:srgbClr val="F26B43"/>
          </p15:clr>
        </p15:guide>
        <p15:guide id="10" pos="4503" userDrawn="1">
          <p15:clr>
            <a:srgbClr val="FBAE40"/>
          </p15:clr>
        </p15:guide>
        <p15:guide id="13" pos="1737" userDrawn="1">
          <p15:clr>
            <a:srgbClr val="FBAE40"/>
          </p15:clr>
        </p15:guide>
        <p15:guide id="16" orient="horz" pos="3974" userDrawn="1">
          <p15:clr>
            <a:srgbClr val="F26B43"/>
          </p15:clr>
        </p15:guide>
        <p15:guide id="17" orient="horz" pos="4224" userDrawn="1">
          <p15:clr>
            <a:srgbClr val="A4A3A4"/>
          </p15:clr>
        </p15:guide>
        <p15:guide id="19" orient="horz" pos="368" userDrawn="1">
          <p15:clr>
            <a:srgbClr val="5ACBF0"/>
          </p15:clr>
        </p15:guide>
        <p15:guide id="20" orient="horz" pos="777" userDrawn="1">
          <p15:clr>
            <a:srgbClr val="F26B43"/>
          </p15:clr>
        </p15:guide>
        <p15:guide id="21" orient="horz" pos="572" userDrawn="1">
          <p15:clr>
            <a:srgbClr val="F26B43"/>
          </p15:clr>
        </p15:guide>
        <p15:guide id="23" pos="353" userDrawn="1">
          <p15:clr>
            <a:srgbClr val="5ACBF0"/>
          </p15:clr>
        </p15:guide>
        <p15:guide id="25" orient="horz" pos="1480" userDrawn="1">
          <p15:clr>
            <a:srgbClr val="FBAE40"/>
          </p15:clr>
        </p15:guide>
        <p15:guide id="26" orient="horz" pos="2840" userDrawn="1">
          <p15:clr>
            <a:srgbClr val="FBAE40"/>
          </p15:clr>
        </p15:guide>
        <p15:guide id="28" orient="horz" pos="3884" userDrawn="1">
          <p15:clr>
            <a:srgbClr val="5ACBF0"/>
          </p15:clr>
        </p15:guide>
        <p15:guide id="29" pos="5887" userDrawn="1">
          <p15:clr>
            <a:srgbClr val="5ACBF0"/>
          </p15:clr>
        </p15:guide>
        <p15:guide id="30" orient="horz" pos="981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ssell.com/tussell-dem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svg"/><Relationship Id="rId39" Type="http://schemas.openxmlformats.org/officeDocument/2006/relationships/image" Target="../media/image50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gif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sv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24" Type="http://schemas.openxmlformats.org/officeDocument/2006/relationships/image" Target="../media/image35.sv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5" Type="http://schemas.openxmlformats.org/officeDocument/2006/relationships/image" Target="../media/image16.sv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sv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33.svg"/><Relationship Id="rId27" Type="http://schemas.openxmlformats.org/officeDocument/2006/relationships/image" Target="../media/image38.png"/><Relationship Id="rId30" Type="http://schemas.openxmlformats.org/officeDocument/2006/relationships/image" Target="../media/image41.svg"/><Relationship Id="rId35" Type="http://schemas.openxmlformats.org/officeDocument/2006/relationships/image" Target="../media/image46.png"/><Relationship Id="rId8" Type="http://schemas.openxmlformats.org/officeDocument/2006/relationships/image" Target="../media/image19.png"/><Relationship Id="rId3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57.svg"/><Relationship Id="rId4" Type="http://schemas.openxmlformats.org/officeDocument/2006/relationships/image" Target="../media/image53.svg"/><Relationship Id="rId9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B70EA8-B28C-5042-AD4E-4A54C206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1425574"/>
            <a:ext cx="4376736" cy="2415406"/>
          </a:xfrm>
        </p:spPr>
        <p:txBody>
          <a:bodyPr anchor="b"/>
          <a:lstStyle/>
          <a:p>
            <a:r>
              <a:rPr lang="en-US" dirty="0"/>
              <a:t>The Public Sector </a:t>
            </a:r>
            <a:r>
              <a:rPr lang="en-GB" dirty="0"/>
              <a:t>Tech Marketplace: What's the picture in 2023?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D0A274-BBFE-6449-B248-9A752466F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389" y="3840980"/>
            <a:ext cx="4392612" cy="1079499"/>
          </a:xfrm>
        </p:spPr>
        <p:txBody>
          <a:bodyPr/>
          <a:lstStyle/>
          <a:p>
            <a:r>
              <a:rPr lang="en-US" dirty="0"/>
              <a:t>Gus Tugendhat, Founder</a:t>
            </a:r>
          </a:p>
          <a:p>
            <a:r>
              <a:rPr lang="en-US" dirty="0"/>
              <a:t>18th October 2023</a:t>
            </a:r>
          </a:p>
        </p:txBody>
      </p:sp>
      <p:pic>
        <p:nvPicPr>
          <p:cNvPr id="115" name="Picture Placeholder 114">
            <a:extLst>
              <a:ext uri="{FF2B5EF4-FFF2-40B4-BE49-F238E27FC236}">
                <a16:creationId xmlns:a16="http://schemas.microsoft.com/office/drawing/2014/main" id="{62A76701-E3E6-084B-AC44-CE5F6E4EA7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" b="-14"/>
          <a:stretch/>
        </p:blipFill>
        <p:spPr/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3B7F91AB-ADF0-0C4B-B041-CB7E06B03E9E}"/>
              </a:ext>
            </a:extLst>
          </p:cNvPr>
          <p:cNvGrpSpPr/>
          <p:nvPr/>
        </p:nvGrpSpPr>
        <p:grpSpPr>
          <a:xfrm>
            <a:off x="5046127" y="923617"/>
            <a:ext cx="3566773" cy="5276081"/>
            <a:chOff x="2423143" y="604448"/>
            <a:chExt cx="1069499" cy="1578427"/>
          </a:xfrm>
        </p:grpSpPr>
        <p:sp>
          <p:nvSpPr>
            <p:cNvPr id="96" name="Chevron 95">
              <a:extLst>
                <a:ext uri="{FF2B5EF4-FFF2-40B4-BE49-F238E27FC236}">
                  <a16:creationId xmlns:a16="http://schemas.microsoft.com/office/drawing/2014/main" id="{A392B574-30D2-0047-A01F-3C6D15B57C25}"/>
                </a:ext>
              </a:extLst>
            </p:cNvPr>
            <p:cNvSpPr/>
            <p:nvPr/>
          </p:nvSpPr>
          <p:spPr>
            <a:xfrm rot="5400000">
              <a:off x="2302669" y="992906"/>
              <a:ext cx="1310443" cy="1069496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8000">
                  <a:srgbClr val="C8EED3">
                    <a:alpha val="76000"/>
                  </a:srgbClr>
                </a:gs>
                <a:gs pos="0">
                  <a:schemeClr val="accent5">
                    <a:lumMod val="75000"/>
                    <a:alpha val="57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97" name="Diamond 96">
              <a:extLst>
                <a:ext uri="{FF2B5EF4-FFF2-40B4-BE49-F238E27FC236}">
                  <a16:creationId xmlns:a16="http://schemas.microsoft.com/office/drawing/2014/main" id="{777A98EF-7155-1B40-BF97-1D557A1F35BE}"/>
                </a:ext>
              </a:extLst>
            </p:cNvPr>
            <p:cNvSpPr/>
            <p:nvPr/>
          </p:nvSpPr>
          <p:spPr>
            <a:xfrm>
              <a:off x="2423145" y="604448"/>
              <a:ext cx="1069497" cy="535674"/>
            </a:xfrm>
            <a:prstGeom prst="diamond">
              <a:avLst/>
            </a:prstGeom>
            <a:solidFill>
              <a:srgbClr val="C8EFD3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0B293A8-75B7-1244-A0F8-EA50A0E788D0}"/>
              </a:ext>
            </a:extLst>
          </p:cNvPr>
          <p:cNvGrpSpPr/>
          <p:nvPr/>
        </p:nvGrpSpPr>
        <p:grpSpPr>
          <a:xfrm>
            <a:off x="8110629" y="3370224"/>
            <a:ext cx="1004522" cy="1580555"/>
            <a:chOff x="2500549" y="918559"/>
            <a:chExt cx="1069499" cy="1682794"/>
          </a:xfrm>
        </p:grpSpPr>
        <p:sp>
          <p:nvSpPr>
            <p:cNvPr id="117" name="Chevron 116">
              <a:extLst>
                <a:ext uri="{FF2B5EF4-FFF2-40B4-BE49-F238E27FC236}">
                  <a16:creationId xmlns:a16="http://schemas.microsoft.com/office/drawing/2014/main" id="{6F8D8BF6-47BE-4F49-80EA-C23EECA5CCD8}"/>
                </a:ext>
              </a:extLst>
            </p:cNvPr>
            <p:cNvSpPr/>
            <p:nvPr/>
          </p:nvSpPr>
          <p:spPr>
            <a:xfrm rot="5400000">
              <a:off x="2327892" y="1359200"/>
              <a:ext cx="1414810" cy="1069495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9000">
                  <a:srgbClr val="D0E3D9"/>
                </a:gs>
                <a:gs pos="0">
                  <a:srgbClr val="C4D2C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118" name="Diamond 117">
              <a:extLst>
                <a:ext uri="{FF2B5EF4-FFF2-40B4-BE49-F238E27FC236}">
                  <a16:creationId xmlns:a16="http://schemas.microsoft.com/office/drawing/2014/main" id="{00F71325-FBD6-354D-B6E8-7C01DD133290}"/>
                </a:ext>
              </a:extLst>
            </p:cNvPr>
            <p:cNvSpPr/>
            <p:nvPr/>
          </p:nvSpPr>
          <p:spPr>
            <a:xfrm>
              <a:off x="2500551" y="918559"/>
              <a:ext cx="1069497" cy="538875"/>
            </a:xfrm>
            <a:prstGeom prst="diamond">
              <a:avLst/>
            </a:prstGeom>
            <a:solidFill>
              <a:srgbClr val="D0E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AABC41BE-59D5-296E-E352-4ABEBD724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62" y="5280991"/>
            <a:ext cx="18224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119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7B116EC5-3EED-1A4C-4F5B-290E914A4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4427" y="6308725"/>
            <a:ext cx="4083942" cy="227140"/>
          </a:xfrm>
        </p:spPr>
        <p:txBody>
          <a:bodyPr anchor="b">
            <a:normAutofit/>
          </a:bodyPr>
          <a:lstStyle/>
          <a:p>
            <a:r>
              <a:rPr lang="en-GB"/>
              <a:t>| GovTech: The Public Sector Tech Marketplace: What's the picture in 2023?</a:t>
            </a: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2AB3DA-8C05-FF4F-A219-F16C1169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263" y="6308723"/>
            <a:ext cx="278164" cy="21347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E0EE3FD-A0A2-4EDA-8D7F-C6B2887A0DF3}" type="slidenum">
              <a:rPr lang="en-AU" smtClean="0"/>
              <a:pPr>
                <a:spcAft>
                  <a:spcPts val="600"/>
                </a:spcAft>
              </a:pPr>
              <a:t>11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0D400-8EA5-06C9-730A-A98461757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091" y="1672185"/>
            <a:ext cx="8157816" cy="458877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79C55F-15D3-E145-9EF6-7438F9C5FB4C}"/>
              </a:ext>
            </a:extLst>
          </p:cNvPr>
          <p:cNvSpPr txBox="1"/>
          <p:nvPr/>
        </p:nvSpPr>
        <p:spPr>
          <a:xfrm>
            <a:off x="3064213" y="144942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dirty="0"/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C4916210-B3C1-07ED-A522-9D2135A5B2F2}"/>
              </a:ext>
            </a:extLst>
          </p:cNvPr>
          <p:cNvSpPr txBox="1">
            <a:spLocks/>
          </p:cNvSpPr>
          <p:nvPr/>
        </p:nvSpPr>
        <p:spPr>
          <a:xfrm>
            <a:off x="576000" y="525600"/>
            <a:ext cx="8790631" cy="63385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ctr" defTabSz="74295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market landscape has evolved significantly, with a marked increase in purchasing from the IT vendors and resellers</a:t>
            </a:r>
          </a:p>
        </p:txBody>
      </p:sp>
    </p:spTree>
    <p:extLst>
      <p:ext uri="{BB962C8B-B14F-4D97-AF65-F5344CB8AC3E}">
        <p14:creationId xmlns:p14="http://schemas.microsoft.com/office/powerpoint/2010/main" val="176944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7B116EC5-3EED-1A4C-4F5B-290E914A4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4427" y="6308725"/>
            <a:ext cx="4083942" cy="227140"/>
          </a:xfrm>
        </p:spPr>
        <p:txBody>
          <a:bodyPr anchor="b">
            <a:normAutofit/>
          </a:bodyPr>
          <a:lstStyle/>
          <a:p>
            <a:r>
              <a:rPr lang="en-GB"/>
              <a:t>| GovTech: The Public Sector Tech Marketplace: What's the picture in 2023?</a:t>
            </a: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2AB3DA-8C05-FF4F-A219-F16C1169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263" y="6308723"/>
            <a:ext cx="278164" cy="21347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E0EE3FD-A0A2-4EDA-8D7F-C6B2887A0DF3}" type="slidenum">
              <a:rPr lang="en-AU" smtClean="0"/>
              <a:pPr>
                <a:spcAft>
                  <a:spcPts val="600"/>
                </a:spcAft>
              </a:pPr>
              <a:t>12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0D400-8EA5-06C9-730A-A98461757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091" y="1672185"/>
            <a:ext cx="8157815" cy="458877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79C55F-15D3-E145-9EF6-7438F9C5FB4C}"/>
              </a:ext>
            </a:extLst>
          </p:cNvPr>
          <p:cNvSpPr txBox="1"/>
          <p:nvPr/>
        </p:nvSpPr>
        <p:spPr>
          <a:xfrm>
            <a:off x="3064213" y="144942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dirty="0"/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CB864D6D-BBEA-F884-0E7E-44721B9F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25600"/>
            <a:ext cx="8790631" cy="633850"/>
          </a:xfrm>
        </p:spPr>
        <p:txBody>
          <a:bodyPr anchor="t">
            <a:noAutofit/>
          </a:bodyPr>
          <a:lstStyle/>
          <a:p>
            <a:r>
              <a:rPr lang="en-US" dirty="0"/>
              <a:t>Frameworks have become the dominant route to market within the ICT space</a:t>
            </a:r>
          </a:p>
        </p:txBody>
      </p:sp>
    </p:spTree>
    <p:extLst>
      <p:ext uri="{BB962C8B-B14F-4D97-AF65-F5344CB8AC3E}">
        <p14:creationId xmlns:p14="http://schemas.microsoft.com/office/powerpoint/2010/main" val="40028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7B116EC5-3EED-1A4C-4F5B-290E914A4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4427" y="6308725"/>
            <a:ext cx="4083942" cy="227140"/>
          </a:xfrm>
        </p:spPr>
        <p:txBody>
          <a:bodyPr anchor="b">
            <a:normAutofit/>
          </a:bodyPr>
          <a:lstStyle/>
          <a:p>
            <a:r>
              <a:rPr lang="en-GB"/>
              <a:t>| GovTech: The Public Sector Tech Marketplace: What's the picture in 2023?</a:t>
            </a: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2AB3DA-8C05-FF4F-A219-F16C1169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263" y="6308723"/>
            <a:ext cx="278164" cy="21347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E0EE3FD-A0A2-4EDA-8D7F-C6B2887A0DF3}" type="slidenum">
              <a:rPr lang="en-AU" smtClean="0"/>
              <a:pPr>
                <a:spcAft>
                  <a:spcPts val="600"/>
                </a:spcAft>
              </a:pPr>
              <a:t>13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0D400-8EA5-06C9-730A-A98461757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091" y="1672185"/>
            <a:ext cx="8157815" cy="458877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79C55F-15D3-E145-9EF6-7438F9C5FB4C}"/>
              </a:ext>
            </a:extLst>
          </p:cNvPr>
          <p:cNvSpPr txBox="1"/>
          <p:nvPr/>
        </p:nvSpPr>
        <p:spPr>
          <a:xfrm>
            <a:off x="3064213" y="144942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dirty="0"/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53FDFE92-301E-1D1B-89FD-21C1DD47C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25600"/>
            <a:ext cx="8790631" cy="633850"/>
          </a:xfrm>
        </p:spPr>
        <p:txBody>
          <a:bodyPr anchor="t">
            <a:noAutofit/>
          </a:bodyPr>
          <a:lstStyle/>
          <a:p>
            <a:r>
              <a:rPr lang="en-US" dirty="0"/>
              <a:t>It is vital for buyers and suppliers alike to utilise the right framework</a:t>
            </a:r>
          </a:p>
        </p:txBody>
      </p:sp>
    </p:spTree>
    <p:extLst>
      <p:ext uri="{BB962C8B-B14F-4D97-AF65-F5344CB8AC3E}">
        <p14:creationId xmlns:p14="http://schemas.microsoft.com/office/powerpoint/2010/main" val="11627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7B116EC5-3EED-1A4C-4F5B-290E914A4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4427" y="6308725"/>
            <a:ext cx="4083942" cy="227140"/>
          </a:xfrm>
        </p:spPr>
        <p:txBody>
          <a:bodyPr anchor="b">
            <a:normAutofit/>
          </a:bodyPr>
          <a:lstStyle/>
          <a:p>
            <a:r>
              <a:rPr lang="en-GB"/>
              <a:t>| GovTech: The Public Sector Tech Marketplace: What's the picture in 2023?</a:t>
            </a: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2AB3DA-8C05-FF4F-A219-F16C1169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263" y="6308723"/>
            <a:ext cx="278164" cy="21347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E0EE3FD-A0A2-4EDA-8D7F-C6B2887A0DF3}" type="slidenum">
              <a:rPr lang="en-AU" smtClean="0"/>
              <a:pPr>
                <a:spcAft>
                  <a:spcPts val="600"/>
                </a:spcAft>
              </a:pPr>
              <a:t>14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0D400-8EA5-06C9-730A-A98461757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091" y="1672185"/>
            <a:ext cx="8157815" cy="45887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79C55F-15D3-E145-9EF6-7438F9C5FB4C}"/>
              </a:ext>
            </a:extLst>
          </p:cNvPr>
          <p:cNvSpPr txBox="1"/>
          <p:nvPr/>
        </p:nvSpPr>
        <p:spPr>
          <a:xfrm>
            <a:off x="3064213" y="144942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dirty="0"/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D424E7F2-F2BF-5D42-BBC1-1BC1B5FF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25600"/>
            <a:ext cx="8790631" cy="633850"/>
          </a:xfrm>
        </p:spPr>
        <p:txBody>
          <a:bodyPr anchor="t">
            <a:noAutofit/>
          </a:bodyPr>
          <a:lstStyle/>
          <a:p>
            <a:r>
              <a:rPr lang="en-US" dirty="0"/>
              <a:t>There are £3.4b worth of ICT services contracts expiring in the next 2 years – are you ready to </a:t>
            </a:r>
            <a:r>
              <a:rPr lang="en-US" dirty="0" err="1"/>
              <a:t>capitalise</a:t>
            </a:r>
            <a:r>
              <a:rPr lang="en-US" dirty="0"/>
              <a:t> on the upcoming opportunity?</a:t>
            </a:r>
          </a:p>
        </p:txBody>
      </p:sp>
    </p:spTree>
    <p:extLst>
      <p:ext uri="{BB962C8B-B14F-4D97-AF65-F5344CB8AC3E}">
        <p14:creationId xmlns:p14="http://schemas.microsoft.com/office/powerpoint/2010/main" val="32173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E8F932F3-B7F7-524E-B6EE-155BF1A9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51" y="3306520"/>
            <a:ext cx="3525458" cy="2736850"/>
          </a:xfrm>
        </p:spPr>
        <p:txBody>
          <a:bodyPr/>
          <a:lstStyle/>
          <a:p>
            <a:r>
              <a:rPr lang="en-GB" sz="1800" dirty="0"/>
              <a:t>All the data in this </a:t>
            </a:r>
            <a:br>
              <a:rPr lang="en-GB" sz="1800" dirty="0"/>
            </a:br>
            <a:r>
              <a:rPr lang="en-GB" sz="1800" dirty="0"/>
              <a:t>report comes directly </a:t>
            </a:r>
            <a:br>
              <a:rPr lang="en-GB" sz="1800" dirty="0"/>
            </a:br>
            <a:r>
              <a:rPr lang="en-GB" sz="1800" dirty="0"/>
              <a:t>from Tussell’s</a:t>
            </a:r>
            <a:r>
              <a:rPr lang="en-GB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en-GB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1800" dirty="0">
                <a:solidFill>
                  <a:schemeClr val="tx2">
                    <a:lumMod val="50000"/>
                  </a:schemeClr>
                </a:solidFill>
              </a:rPr>
              <a:t>online market </a:t>
            </a:r>
            <a:br>
              <a:rPr lang="en-GB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1800" dirty="0">
                <a:solidFill>
                  <a:schemeClr val="tx2">
                    <a:lumMod val="50000"/>
                  </a:schemeClr>
                </a:solidFill>
              </a:rPr>
              <a:t>intelligence platform</a:t>
            </a:r>
            <a:br>
              <a:rPr lang="en-GB" dirty="0"/>
            </a:b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0BA6EF-8108-BD43-ADF9-B5C8148EDD31}"/>
              </a:ext>
            </a:extLst>
          </p:cNvPr>
          <p:cNvSpPr/>
          <p:nvPr/>
        </p:nvSpPr>
        <p:spPr>
          <a:xfrm>
            <a:off x="4299766" y="4725684"/>
            <a:ext cx="52362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 learn more and see it in action</a:t>
            </a:r>
            <a:br>
              <a:rPr lang="en-GB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GB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visit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tussell.com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 email me at </a:t>
            </a:r>
            <a:br>
              <a:rPr lang="en-GB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GB" sz="1600" b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gus@tussell.com</a:t>
            </a:r>
            <a:endParaRPr lang="en-GB" sz="1600" b="1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base"/>
            <a:endParaRPr lang="en-GB" sz="1600" dirty="0">
              <a:solidFill>
                <a:schemeClr val="bg1"/>
              </a:solidFill>
              <a:latin typeface="Raleway Medium" panose="020B0503030101060003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A3E976-22A7-E89E-2AA8-CFFD33CAC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4090409" y="1599133"/>
            <a:ext cx="5250641" cy="301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B3C98DA8-E0D9-1E52-18A8-1F4FEB1BCA9E}"/>
              </a:ext>
            </a:extLst>
          </p:cNvPr>
          <p:cNvGrpSpPr/>
          <p:nvPr/>
        </p:nvGrpSpPr>
        <p:grpSpPr>
          <a:xfrm>
            <a:off x="9432974" y="1007617"/>
            <a:ext cx="1019480" cy="2214976"/>
            <a:chOff x="2500550" y="918559"/>
            <a:chExt cx="1069498" cy="2323648"/>
          </a:xfrm>
        </p:grpSpPr>
        <p:sp>
          <p:nvSpPr>
            <p:cNvPr id="56" name="Chevron 20">
              <a:extLst>
                <a:ext uri="{FF2B5EF4-FFF2-40B4-BE49-F238E27FC236}">
                  <a16:creationId xmlns:a16="http://schemas.microsoft.com/office/drawing/2014/main" id="{45769A96-EFD9-D219-EDD0-2EE2A6A52370}"/>
                </a:ext>
              </a:extLst>
            </p:cNvPr>
            <p:cNvSpPr/>
            <p:nvPr/>
          </p:nvSpPr>
          <p:spPr>
            <a:xfrm rot="5400000">
              <a:off x="2007465" y="1679627"/>
              <a:ext cx="2055665" cy="1069496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9000">
                  <a:srgbClr val="A7DEC6"/>
                </a:gs>
                <a:gs pos="0">
                  <a:srgbClr val="88AEA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58" name="Diamond 57">
              <a:extLst>
                <a:ext uri="{FF2B5EF4-FFF2-40B4-BE49-F238E27FC236}">
                  <a16:creationId xmlns:a16="http://schemas.microsoft.com/office/drawing/2014/main" id="{D51FEECB-1D14-EBB0-93E6-4CC56605121C}"/>
                </a:ext>
              </a:extLst>
            </p:cNvPr>
            <p:cNvSpPr/>
            <p:nvPr/>
          </p:nvSpPr>
          <p:spPr>
            <a:xfrm>
              <a:off x="2500551" y="918559"/>
              <a:ext cx="1069497" cy="538875"/>
            </a:xfrm>
            <a:prstGeom prst="diamond">
              <a:avLst/>
            </a:prstGeom>
            <a:solidFill>
              <a:srgbClr val="BDE8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EB0DC5D-5A80-37FF-A128-40CF8FAB7820}"/>
              </a:ext>
            </a:extLst>
          </p:cNvPr>
          <p:cNvGrpSpPr/>
          <p:nvPr/>
        </p:nvGrpSpPr>
        <p:grpSpPr>
          <a:xfrm>
            <a:off x="-1182429" y="3704998"/>
            <a:ext cx="1560700" cy="2300127"/>
            <a:chOff x="2423143" y="604448"/>
            <a:chExt cx="1069499" cy="1576207"/>
          </a:xfrm>
        </p:grpSpPr>
        <p:sp>
          <p:nvSpPr>
            <p:cNvPr id="51" name="Chevron 23">
              <a:extLst>
                <a:ext uri="{FF2B5EF4-FFF2-40B4-BE49-F238E27FC236}">
                  <a16:creationId xmlns:a16="http://schemas.microsoft.com/office/drawing/2014/main" id="{DC339EB8-CE88-AB05-09D5-F0789788F080}"/>
                </a:ext>
              </a:extLst>
            </p:cNvPr>
            <p:cNvSpPr/>
            <p:nvPr/>
          </p:nvSpPr>
          <p:spPr>
            <a:xfrm rot="5400000">
              <a:off x="2303779" y="991796"/>
              <a:ext cx="1308223" cy="1069496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9000">
                  <a:srgbClr val="C8EED3"/>
                </a:gs>
                <a:gs pos="0">
                  <a:srgbClr val="A0CEB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52" name="Diamond 51">
              <a:extLst>
                <a:ext uri="{FF2B5EF4-FFF2-40B4-BE49-F238E27FC236}">
                  <a16:creationId xmlns:a16="http://schemas.microsoft.com/office/drawing/2014/main" id="{7D9A4438-AA1C-29E8-FF2B-34E7C392E688}"/>
                </a:ext>
              </a:extLst>
            </p:cNvPr>
            <p:cNvSpPr/>
            <p:nvPr/>
          </p:nvSpPr>
          <p:spPr>
            <a:xfrm>
              <a:off x="2423145" y="604448"/>
              <a:ext cx="1069497" cy="538875"/>
            </a:xfrm>
            <a:prstGeom prst="diamond">
              <a:avLst/>
            </a:prstGeom>
            <a:solidFill>
              <a:srgbClr val="C8E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3334D-F158-5037-3369-DE129966C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3FD-A0A2-4EDA-8D7F-C6B2887A0DF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EE65A5-C160-1E2B-E345-064EC65BBD03}"/>
              </a:ext>
            </a:extLst>
          </p:cNvPr>
          <p:cNvSpPr txBox="1"/>
          <p:nvPr/>
        </p:nvSpPr>
        <p:spPr>
          <a:xfrm>
            <a:off x="481816" y="1005574"/>
            <a:ext cx="4953000" cy="26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603647">
              <a:lnSpc>
                <a:spcPct val="110000"/>
              </a:lnSpc>
              <a:spcBef>
                <a:spcPts val="488"/>
              </a:spcBef>
              <a:spcAft>
                <a:spcPts val="488"/>
              </a:spcAft>
              <a:defRPr/>
            </a:pPr>
            <a:r>
              <a:rPr lang="en-GB" sz="1138" dirty="0">
                <a:solidFill>
                  <a:srgbClr val="51B650"/>
                </a:solidFill>
                <a:latin typeface="+mj-lt"/>
              </a:rPr>
              <a:t>Sample Customers and Media Partners</a:t>
            </a:r>
          </a:p>
        </p:txBody>
      </p:sp>
      <p:sp>
        <p:nvSpPr>
          <p:cNvPr id="1045" name="Frame 1044">
            <a:extLst>
              <a:ext uri="{FF2B5EF4-FFF2-40B4-BE49-F238E27FC236}">
                <a16:creationId xmlns:a16="http://schemas.microsoft.com/office/drawing/2014/main" id="{43B1F529-B367-0C92-F830-91219C99C8CC}"/>
              </a:ext>
            </a:extLst>
          </p:cNvPr>
          <p:cNvSpPr/>
          <p:nvPr/>
        </p:nvSpPr>
        <p:spPr>
          <a:xfrm>
            <a:off x="-1" y="642937"/>
            <a:ext cx="9906001" cy="5572126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sp>
        <p:nvSpPr>
          <p:cNvPr id="8" name="Text Placeholder 60">
            <a:extLst>
              <a:ext uri="{FF2B5EF4-FFF2-40B4-BE49-F238E27FC236}">
                <a16:creationId xmlns:a16="http://schemas.microsoft.com/office/drawing/2014/main" id="{866487C9-15EB-166B-A434-46AD83A0CD5F}"/>
              </a:ext>
            </a:extLst>
          </p:cNvPr>
          <p:cNvSpPr txBox="1">
            <a:spLocks/>
          </p:cNvSpPr>
          <p:nvPr/>
        </p:nvSpPr>
        <p:spPr>
          <a:xfrm>
            <a:off x="564951" y="2046587"/>
            <a:ext cx="2654499" cy="3310512"/>
          </a:xfrm>
          <a:prstGeom prst="roundRect">
            <a:avLst>
              <a:gd name="adj" fmla="val 4263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39700" dist="38100" dir="7800000" algn="tr" rotWithShape="0">
              <a:prstClr val="black">
                <a:alpha val="9000"/>
              </a:prstClr>
            </a:outerShdw>
          </a:effectLst>
        </p:spPr>
        <p:txBody>
          <a:bodyPr lIns="146250" tIns="175500" rIns="175500" rtlCol="0" anchor="t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defRPr>
            </a:lvl1pPr>
            <a:lvl2pPr marL="0" indent="0" algn="l" defTabSz="74295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9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50" indent="0" algn="l" defTabSz="74295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16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  <a:lvl4pPr marL="144463" indent="-138014" algn="l" defTabSz="74295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4325" indent="-152400" algn="l" defTabSz="74295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tabLst/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75" b="1" kern="1200" dirty="0">
                <a:solidFill>
                  <a:schemeClr val="accent5"/>
                </a:solidFill>
                <a:latin typeface="+mj-lt"/>
              </a:rPr>
              <a:t>Public Sector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A2F63B-B4FF-9087-4944-C25DF3DECC00}"/>
              </a:ext>
            </a:extLst>
          </p:cNvPr>
          <p:cNvSpPr/>
          <p:nvPr/>
        </p:nvSpPr>
        <p:spPr>
          <a:xfrm>
            <a:off x="2115784" y="3909597"/>
            <a:ext cx="403174" cy="12725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sz="1138" b="1" dirty="0">
              <a:solidFill>
                <a:schemeClr val="tx2"/>
              </a:solidFill>
              <a:latin typeface="Raleway" panose="020B0503030101060003" pitchFamily="34" charset="77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26C3364-F08F-C6B7-39F3-7E59C549B99A}"/>
              </a:ext>
            </a:extLst>
          </p:cNvPr>
          <p:cNvSpPr/>
          <p:nvPr/>
        </p:nvSpPr>
        <p:spPr>
          <a:xfrm>
            <a:off x="3426433" y="2046587"/>
            <a:ext cx="1473400" cy="3310512"/>
          </a:xfrm>
          <a:custGeom>
            <a:avLst/>
            <a:gdLst>
              <a:gd name="connsiteX0" fmla="*/ 139275 w 1813415"/>
              <a:gd name="connsiteY0" fmla="*/ 0 h 4074476"/>
              <a:gd name="connsiteX1" fmla="*/ 841613 w 1813415"/>
              <a:gd name="connsiteY1" fmla="*/ 0 h 4074476"/>
              <a:gd name="connsiteX2" fmla="*/ 841613 w 1813415"/>
              <a:gd name="connsiteY2" fmla="*/ 0 h 4074476"/>
              <a:gd name="connsiteX3" fmla="*/ 1308809 w 1813415"/>
              <a:gd name="connsiteY3" fmla="*/ 0 h 4074476"/>
              <a:gd name="connsiteX4" fmla="*/ 1388863 w 1813415"/>
              <a:gd name="connsiteY4" fmla="*/ 0 h 4074476"/>
              <a:gd name="connsiteX5" fmla="*/ 1674140 w 1813415"/>
              <a:gd name="connsiteY5" fmla="*/ 0 h 4074476"/>
              <a:gd name="connsiteX6" fmla="*/ 1813415 w 1813415"/>
              <a:gd name="connsiteY6" fmla="*/ 139275 h 4074476"/>
              <a:gd name="connsiteX7" fmla="*/ 1813415 w 1813415"/>
              <a:gd name="connsiteY7" fmla="*/ 3935201 h 4074476"/>
              <a:gd name="connsiteX8" fmla="*/ 1674140 w 1813415"/>
              <a:gd name="connsiteY8" fmla="*/ 4074476 h 4074476"/>
              <a:gd name="connsiteX9" fmla="*/ 1388863 w 1813415"/>
              <a:gd name="connsiteY9" fmla="*/ 4074476 h 4074476"/>
              <a:gd name="connsiteX10" fmla="*/ 1308809 w 1813415"/>
              <a:gd name="connsiteY10" fmla="*/ 4074476 h 4074476"/>
              <a:gd name="connsiteX11" fmla="*/ 841613 w 1813415"/>
              <a:gd name="connsiteY11" fmla="*/ 4074476 h 4074476"/>
              <a:gd name="connsiteX12" fmla="*/ 565866 w 1813415"/>
              <a:gd name="connsiteY12" fmla="*/ 4074476 h 4074476"/>
              <a:gd name="connsiteX13" fmla="*/ 139275 w 1813415"/>
              <a:gd name="connsiteY13" fmla="*/ 4074476 h 4074476"/>
              <a:gd name="connsiteX14" fmla="*/ 0 w 1813415"/>
              <a:gd name="connsiteY14" fmla="*/ 3935201 h 4074476"/>
              <a:gd name="connsiteX15" fmla="*/ 0 w 1813415"/>
              <a:gd name="connsiteY15" fmla="*/ 139275 h 4074476"/>
              <a:gd name="connsiteX16" fmla="*/ 139275 w 1813415"/>
              <a:gd name="connsiteY16" fmla="*/ 0 h 407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13415" h="4074476">
                <a:moveTo>
                  <a:pt x="139275" y="0"/>
                </a:moveTo>
                <a:lnTo>
                  <a:pt x="841613" y="0"/>
                </a:lnTo>
                <a:lnTo>
                  <a:pt x="841613" y="0"/>
                </a:lnTo>
                <a:lnTo>
                  <a:pt x="1308809" y="0"/>
                </a:lnTo>
                <a:lnTo>
                  <a:pt x="1388863" y="0"/>
                </a:lnTo>
                <a:lnTo>
                  <a:pt x="1674140" y="0"/>
                </a:lnTo>
                <a:cubicBezTo>
                  <a:pt x="1751059" y="0"/>
                  <a:pt x="1813415" y="62356"/>
                  <a:pt x="1813415" y="139275"/>
                </a:cubicBezTo>
                <a:lnTo>
                  <a:pt x="1813415" y="3935201"/>
                </a:lnTo>
                <a:cubicBezTo>
                  <a:pt x="1813415" y="4012120"/>
                  <a:pt x="1751059" y="4074476"/>
                  <a:pt x="1674140" y="4074476"/>
                </a:cubicBezTo>
                <a:lnTo>
                  <a:pt x="1388863" y="4074476"/>
                </a:lnTo>
                <a:lnTo>
                  <a:pt x="1308809" y="4074476"/>
                </a:lnTo>
                <a:lnTo>
                  <a:pt x="841613" y="4074476"/>
                </a:lnTo>
                <a:lnTo>
                  <a:pt x="565866" y="4074476"/>
                </a:lnTo>
                <a:lnTo>
                  <a:pt x="139275" y="4074476"/>
                </a:lnTo>
                <a:cubicBezTo>
                  <a:pt x="62356" y="4074476"/>
                  <a:pt x="0" y="4012120"/>
                  <a:pt x="0" y="3935201"/>
                </a:cubicBezTo>
                <a:lnTo>
                  <a:pt x="0" y="139275"/>
                </a:lnTo>
                <a:cubicBezTo>
                  <a:pt x="0" y="62356"/>
                  <a:pt x="62356" y="0"/>
                  <a:pt x="139275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39700" dist="38100" dir="7800000" algn="tr" rotWithShape="0">
              <a:prstClr val="black">
                <a:alpha val="9000"/>
              </a:prstClr>
            </a:outerShdw>
          </a:effectLst>
        </p:spPr>
        <p:txBody>
          <a:bodyPr lIns="146250" tIns="175500" rIns="204750" rtlCol="0" anchor="t"/>
          <a:lstStyle/>
          <a:p>
            <a:r>
              <a:rPr lang="en-GB" sz="975" b="1" dirty="0">
                <a:solidFill>
                  <a:schemeClr val="tx2"/>
                </a:solidFill>
                <a:latin typeface="+mj-lt"/>
              </a:rPr>
              <a:t>Suppliers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10A3611-6B61-D8CF-DDB6-4D8843AC414E}"/>
              </a:ext>
            </a:extLst>
          </p:cNvPr>
          <p:cNvSpPr/>
          <p:nvPr/>
        </p:nvSpPr>
        <p:spPr>
          <a:xfrm>
            <a:off x="564951" y="2046588"/>
            <a:ext cx="2654499" cy="142071"/>
          </a:xfrm>
          <a:custGeom>
            <a:avLst/>
            <a:gdLst>
              <a:gd name="connsiteX0" fmla="*/ 135311 w 3267076"/>
              <a:gd name="connsiteY0" fmla="*/ 0 h 174857"/>
              <a:gd name="connsiteX1" fmla="*/ 3131765 w 3267076"/>
              <a:gd name="connsiteY1" fmla="*/ 0 h 174857"/>
              <a:gd name="connsiteX2" fmla="*/ 3267076 w 3267076"/>
              <a:gd name="connsiteY2" fmla="*/ 135311 h 174857"/>
              <a:gd name="connsiteX3" fmla="*/ 3267076 w 3267076"/>
              <a:gd name="connsiteY3" fmla="*/ 174857 h 174857"/>
              <a:gd name="connsiteX4" fmla="*/ 0 w 3267076"/>
              <a:gd name="connsiteY4" fmla="*/ 174857 h 174857"/>
              <a:gd name="connsiteX5" fmla="*/ 0 w 3267076"/>
              <a:gd name="connsiteY5" fmla="*/ 135311 h 174857"/>
              <a:gd name="connsiteX6" fmla="*/ 135311 w 3267076"/>
              <a:gd name="connsiteY6" fmla="*/ 0 h 17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7076" h="174857">
                <a:moveTo>
                  <a:pt x="135311" y="0"/>
                </a:moveTo>
                <a:lnTo>
                  <a:pt x="3131765" y="0"/>
                </a:lnTo>
                <a:cubicBezTo>
                  <a:pt x="3206495" y="0"/>
                  <a:pt x="3267076" y="60581"/>
                  <a:pt x="3267076" y="135311"/>
                </a:cubicBezTo>
                <a:lnTo>
                  <a:pt x="3267076" y="174857"/>
                </a:lnTo>
                <a:lnTo>
                  <a:pt x="0" y="174857"/>
                </a:lnTo>
                <a:lnTo>
                  <a:pt x="0" y="135311"/>
                </a:lnTo>
                <a:cubicBezTo>
                  <a:pt x="0" y="60581"/>
                  <a:pt x="60581" y="0"/>
                  <a:pt x="1353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sz="1463">
              <a:solidFill>
                <a:schemeClr val="accent4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2F1D1DB-9B1B-7EC9-3473-AD476C115467}"/>
              </a:ext>
            </a:extLst>
          </p:cNvPr>
          <p:cNvSpPr/>
          <p:nvPr/>
        </p:nvSpPr>
        <p:spPr>
          <a:xfrm>
            <a:off x="3426433" y="2046588"/>
            <a:ext cx="1473400" cy="142071"/>
          </a:xfrm>
          <a:custGeom>
            <a:avLst/>
            <a:gdLst>
              <a:gd name="connsiteX0" fmla="*/ 135317 w 1813415"/>
              <a:gd name="connsiteY0" fmla="*/ 0 h 174857"/>
              <a:gd name="connsiteX1" fmla="*/ 1678098 w 1813415"/>
              <a:gd name="connsiteY1" fmla="*/ 0 h 174857"/>
              <a:gd name="connsiteX2" fmla="*/ 1813415 w 1813415"/>
              <a:gd name="connsiteY2" fmla="*/ 135317 h 174857"/>
              <a:gd name="connsiteX3" fmla="*/ 1813415 w 1813415"/>
              <a:gd name="connsiteY3" fmla="*/ 174857 h 174857"/>
              <a:gd name="connsiteX4" fmla="*/ 0 w 1813415"/>
              <a:gd name="connsiteY4" fmla="*/ 174857 h 174857"/>
              <a:gd name="connsiteX5" fmla="*/ 0 w 1813415"/>
              <a:gd name="connsiteY5" fmla="*/ 135317 h 174857"/>
              <a:gd name="connsiteX6" fmla="*/ 135317 w 1813415"/>
              <a:gd name="connsiteY6" fmla="*/ 0 h 17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3415" h="174857">
                <a:moveTo>
                  <a:pt x="135317" y="0"/>
                </a:moveTo>
                <a:lnTo>
                  <a:pt x="1678098" y="0"/>
                </a:lnTo>
                <a:cubicBezTo>
                  <a:pt x="1752832" y="0"/>
                  <a:pt x="1813415" y="60583"/>
                  <a:pt x="1813415" y="135317"/>
                </a:cubicBezTo>
                <a:lnTo>
                  <a:pt x="1813415" y="174857"/>
                </a:lnTo>
                <a:lnTo>
                  <a:pt x="0" y="174857"/>
                </a:lnTo>
                <a:lnTo>
                  <a:pt x="0" y="135317"/>
                </a:lnTo>
                <a:cubicBezTo>
                  <a:pt x="0" y="60583"/>
                  <a:pt x="60583" y="0"/>
                  <a:pt x="13531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sz="1463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19E0966B-10C2-18E8-4219-585524DEC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7109" y="2506361"/>
            <a:ext cx="569922" cy="474022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9B3FC057-FA07-933D-B3AE-9CD0C9C548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29" y="2594094"/>
            <a:ext cx="879194" cy="333543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0B765EC3-4AA1-3AF6-C312-77C0A41586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4401" y="2582653"/>
            <a:ext cx="686732" cy="219292"/>
          </a:xfrm>
          <a:prstGeom prst="rect">
            <a:avLst/>
          </a:prstGeom>
        </p:spPr>
      </p:pic>
      <p:pic>
        <p:nvPicPr>
          <p:cNvPr id="1027" name="Graphic 1026">
            <a:extLst>
              <a:ext uri="{FF2B5EF4-FFF2-40B4-BE49-F238E27FC236}">
                <a16:creationId xmlns:a16="http://schemas.microsoft.com/office/drawing/2014/main" id="{68F4EA4B-2665-84FB-2FC7-E981C056CC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44144" y="3956244"/>
            <a:ext cx="647726" cy="276235"/>
          </a:xfrm>
          <a:prstGeom prst="rect">
            <a:avLst/>
          </a:prstGeom>
        </p:spPr>
      </p:pic>
      <p:pic>
        <p:nvPicPr>
          <p:cNvPr id="1078" name="Graphic 1077">
            <a:extLst>
              <a:ext uri="{FF2B5EF4-FFF2-40B4-BE49-F238E27FC236}">
                <a16:creationId xmlns:a16="http://schemas.microsoft.com/office/drawing/2014/main" id="{CB7CE308-D263-0C14-C662-77CC6CB85140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14092" y="3528129"/>
            <a:ext cx="507447" cy="202979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31DC7BB-B8ED-A88A-F6C1-1783F2D4EC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402" y="4867346"/>
            <a:ext cx="752834" cy="24019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79B54F8-6AA3-7E5A-FF1C-571D33CC27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63" y="3016331"/>
            <a:ext cx="774670" cy="247157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C72F0DF-F767-BF8E-A06B-EDFF55C9156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538" y="4407106"/>
            <a:ext cx="660332" cy="210677"/>
          </a:xfrm>
          <a:prstGeom prst="rect">
            <a:avLst/>
          </a:prstGeom>
        </p:spPr>
      </p:pic>
      <p:sp>
        <p:nvSpPr>
          <p:cNvPr id="16" name="Freeform: Shape 49">
            <a:extLst>
              <a:ext uri="{FF2B5EF4-FFF2-40B4-BE49-F238E27FC236}">
                <a16:creationId xmlns:a16="http://schemas.microsoft.com/office/drawing/2014/main" id="{94C3FC93-A8CF-EE4F-9ED1-7B2D509B3497}"/>
              </a:ext>
            </a:extLst>
          </p:cNvPr>
          <p:cNvSpPr/>
          <p:nvPr/>
        </p:nvSpPr>
        <p:spPr>
          <a:xfrm>
            <a:off x="5099857" y="2046587"/>
            <a:ext cx="4226122" cy="3310512"/>
          </a:xfrm>
          <a:custGeom>
            <a:avLst/>
            <a:gdLst>
              <a:gd name="connsiteX0" fmla="*/ 139275 w 5201381"/>
              <a:gd name="connsiteY0" fmla="*/ 0 h 4074476"/>
              <a:gd name="connsiteX1" fmla="*/ 841613 w 5201381"/>
              <a:gd name="connsiteY1" fmla="*/ 0 h 4074476"/>
              <a:gd name="connsiteX2" fmla="*/ 841613 w 5201381"/>
              <a:gd name="connsiteY2" fmla="*/ 0 h 4074476"/>
              <a:gd name="connsiteX3" fmla="*/ 4696775 w 5201381"/>
              <a:gd name="connsiteY3" fmla="*/ 0 h 4074476"/>
              <a:gd name="connsiteX4" fmla="*/ 4813285 w 5201381"/>
              <a:gd name="connsiteY4" fmla="*/ 0 h 4074476"/>
              <a:gd name="connsiteX5" fmla="*/ 5062106 w 5201381"/>
              <a:gd name="connsiteY5" fmla="*/ 0 h 4074476"/>
              <a:gd name="connsiteX6" fmla="*/ 5201381 w 5201381"/>
              <a:gd name="connsiteY6" fmla="*/ 139275 h 4074476"/>
              <a:gd name="connsiteX7" fmla="*/ 5201381 w 5201381"/>
              <a:gd name="connsiteY7" fmla="*/ 3935201 h 4074476"/>
              <a:gd name="connsiteX8" fmla="*/ 5062106 w 5201381"/>
              <a:gd name="connsiteY8" fmla="*/ 4074476 h 4074476"/>
              <a:gd name="connsiteX9" fmla="*/ 4813285 w 5201381"/>
              <a:gd name="connsiteY9" fmla="*/ 4074476 h 4074476"/>
              <a:gd name="connsiteX10" fmla="*/ 4696775 w 5201381"/>
              <a:gd name="connsiteY10" fmla="*/ 4074476 h 4074476"/>
              <a:gd name="connsiteX11" fmla="*/ 841613 w 5201381"/>
              <a:gd name="connsiteY11" fmla="*/ 4074476 h 4074476"/>
              <a:gd name="connsiteX12" fmla="*/ 619356 w 5201381"/>
              <a:gd name="connsiteY12" fmla="*/ 4074476 h 4074476"/>
              <a:gd name="connsiteX13" fmla="*/ 139275 w 5201381"/>
              <a:gd name="connsiteY13" fmla="*/ 4074476 h 4074476"/>
              <a:gd name="connsiteX14" fmla="*/ 0 w 5201381"/>
              <a:gd name="connsiteY14" fmla="*/ 3935201 h 4074476"/>
              <a:gd name="connsiteX15" fmla="*/ 0 w 5201381"/>
              <a:gd name="connsiteY15" fmla="*/ 139275 h 4074476"/>
              <a:gd name="connsiteX16" fmla="*/ 139275 w 5201381"/>
              <a:gd name="connsiteY16" fmla="*/ 0 h 407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01381" h="4074476">
                <a:moveTo>
                  <a:pt x="139275" y="0"/>
                </a:moveTo>
                <a:lnTo>
                  <a:pt x="841613" y="0"/>
                </a:lnTo>
                <a:lnTo>
                  <a:pt x="841613" y="0"/>
                </a:lnTo>
                <a:lnTo>
                  <a:pt x="4696775" y="0"/>
                </a:lnTo>
                <a:lnTo>
                  <a:pt x="4813285" y="0"/>
                </a:lnTo>
                <a:lnTo>
                  <a:pt x="5062106" y="0"/>
                </a:lnTo>
                <a:cubicBezTo>
                  <a:pt x="5139025" y="0"/>
                  <a:pt x="5201381" y="62356"/>
                  <a:pt x="5201381" y="139275"/>
                </a:cubicBezTo>
                <a:lnTo>
                  <a:pt x="5201381" y="3935201"/>
                </a:lnTo>
                <a:cubicBezTo>
                  <a:pt x="5201381" y="4012120"/>
                  <a:pt x="5139025" y="4074476"/>
                  <a:pt x="5062106" y="4074476"/>
                </a:cubicBezTo>
                <a:lnTo>
                  <a:pt x="4813285" y="4074476"/>
                </a:lnTo>
                <a:lnTo>
                  <a:pt x="4696775" y="4074476"/>
                </a:lnTo>
                <a:lnTo>
                  <a:pt x="841613" y="4074476"/>
                </a:lnTo>
                <a:lnTo>
                  <a:pt x="619356" y="4074476"/>
                </a:lnTo>
                <a:lnTo>
                  <a:pt x="139275" y="4074476"/>
                </a:lnTo>
                <a:cubicBezTo>
                  <a:pt x="62356" y="4074476"/>
                  <a:pt x="0" y="4012120"/>
                  <a:pt x="0" y="3935201"/>
                </a:cubicBezTo>
                <a:lnTo>
                  <a:pt x="0" y="139275"/>
                </a:lnTo>
                <a:cubicBezTo>
                  <a:pt x="0" y="62356"/>
                  <a:pt x="62356" y="0"/>
                  <a:pt x="139275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39700" dist="38100" dir="7800000" algn="tr" rotWithShape="0">
              <a:prstClr val="black">
                <a:alpha val="9000"/>
              </a:prstClr>
            </a:outerShdw>
          </a:effectLst>
        </p:spPr>
        <p:txBody>
          <a:bodyPr lIns="146250" tIns="175500" rIns="175500" rtlCol="0" anchor="t"/>
          <a:lstStyle/>
          <a:p>
            <a:r>
              <a:rPr lang="en-GB" sz="975" b="1" dirty="0">
                <a:solidFill>
                  <a:schemeClr val="accent4"/>
                </a:solidFill>
                <a:latin typeface="+mj-lt"/>
              </a:rPr>
              <a:t>Media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9AD897-74B6-3C19-E1E7-32C98BF844CD}"/>
              </a:ext>
            </a:extLst>
          </p:cNvPr>
          <p:cNvGrpSpPr/>
          <p:nvPr/>
        </p:nvGrpSpPr>
        <p:grpSpPr>
          <a:xfrm>
            <a:off x="7533558" y="2381147"/>
            <a:ext cx="1660824" cy="931436"/>
            <a:chOff x="9295517" y="2233997"/>
            <a:chExt cx="2044091" cy="1146383"/>
          </a:xfrm>
        </p:grpSpPr>
        <p:sp>
          <p:nvSpPr>
            <p:cNvPr id="18" name="Rectangle: Rounded Corners 48">
              <a:extLst>
                <a:ext uri="{FF2B5EF4-FFF2-40B4-BE49-F238E27FC236}">
                  <a16:creationId xmlns:a16="http://schemas.microsoft.com/office/drawing/2014/main" id="{2014C002-03C2-A83F-DD65-BDE0DAC6633D}"/>
                </a:ext>
              </a:extLst>
            </p:cNvPr>
            <p:cNvSpPr/>
            <p:nvPr/>
          </p:nvSpPr>
          <p:spPr>
            <a:xfrm>
              <a:off x="9295517" y="2233997"/>
              <a:ext cx="2044091" cy="1146383"/>
            </a:xfrm>
            <a:prstGeom prst="roundRect">
              <a:avLst>
                <a:gd name="adj" fmla="val 431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92500" rtlCol="0" anchor="ctr"/>
            <a:lstStyle/>
            <a:p>
              <a:r>
                <a:rPr lang="en-GB" sz="4388" b="1" dirty="0">
                  <a:solidFill>
                    <a:schemeClr val="tx2"/>
                  </a:solidFill>
                  <a:latin typeface="+mj-lt"/>
                </a:rPr>
                <a:t>260+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DEAA04-BBFB-F8C7-D285-D20A18E978E9}"/>
                </a:ext>
              </a:extLst>
            </p:cNvPr>
            <p:cNvSpPr/>
            <p:nvPr/>
          </p:nvSpPr>
          <p:spPr>
            <a:xfrm>
              <a:off x="9325240" y="2902928"/>
              <a:ext cx="1820971" cy="2520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975"/>
                </a:spcBef>
              </a:pPr>
              <a:r>
                <a:rPr lang="en-GB" sz="731" dirty="0">
                  <a:solidFill>
                    <a:srgbClr val="000000"/>
                  </a:solidFill>
                </a:rPr>
                <a:t>Press citations in 2022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217E0A-C473-A406-DC83-D052779D2BB3}"/>
              </a:ext>
            </a:extLst>
          </p:cNvPr>
          <p:cNvGrpSpPr/>
          <p:nvPr/>
        </p:nvGrpSpPr>
        <p:grpSpPr>
          <a:xfrm>
            <a:off x="7637549" y="3295703"/>
            <a:ext cx="1422992" cy="1826404"/>
            <a:chOff x="431800" y="1324748"/>
            <a:chExt cx="2503927" cy="321378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66F2C2A-10A7-0135-7BA9-A0E4590485E7}"/>
                </a:ext>
              </a:extLst>
            </p:cNvPr>
            <p:cNvSpPr/>
            <p:nvPr/>
          </p:nvSpPr>
          <p:spPr>
            <a:xfrm>
              <a:off x="431800" y="1684317"/>
              <a:ext cx="2503927" cy="285421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5500" tIns="204749" rIns="175500" rtlCol="0" anchor="t"/>
            <a:lstStyle/>
            <a:p>
              <a:pPr defTabSz="460677">
                <a:lnSpc>
                  <a:spcPct val="110000"/>
                </a:lnSpc>
                <a:spcAft>
                  <a:spcPts val="488"/>
                </a:spcAft>
              </a:pPr>
              <a:endParaRPr lang="en-US" sz="975" spc="10" dirty="0">
                <a:solidFill>
                  <a:schemeClr val="tx2"/>
                </a:solidFill>
                <a:latin typeface="+mj-lt"/>
              </a:endParaRPr>
            </a:p>
            <a:p>
              <a:pPr defTabSz="460677">
                <a:lnSpc>
                  <a:spcPct val="110000"/>
                </a:lnSpc>
                <a:spcAft>
                  <a:spcPts val="488"/>
                </a:spcAft>
              </a:pPr>
              <a:r>
                <a:rPr lang="en-US" sz="975" spc="10" dirty="0">
                  <a:solidFill>
                    <a:schemeClr val="tx2"/>
                  </a:solidFill>
                  <a:latin typeface="+mj-lt"/>
                </a:rPr>
                <a:t>“Serious-minded business data provider Tussell”</a:t>
              </a:r>
            </a:p>
            <a:p>
              <a:pPr defTabSz="460677">
                <a:lnSpc>
                  <a:spcPct val="110000"/>
                </a:lnSpc>
                <a:spcAft>
                  <a:spcPts val="488"/>
                </a:spcAft>
              </a:pPr>
              <a:r>
                <a:rPr lang="en-GB" sz="569" spc="10" dirty="0">
                  <a:solidFill>
                    <a:schemeClr val="tx1"/>
                  </a:solidFill>
                  <a:latin typeface="+mj-lt"/>
                </a:rPr>
                <a:t>Matthew Vincent</a:t>
              </a:r>
              <a:endParaRPr lang="en-US" sz="1138" spc="10" dirty="0">
                <a:solidFill>
                  <a:schemeClr val="tx2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49227AD-9662-89EA-0BE6-C5F44231F9C4}"/>
                </a:ext>
              </a:extLst>
            </p:cNvPr>
            <p:cNvGrpSpPr/>
            <p:nvPr/>
          </p:nvGrpSpPr>
          <p:grpSpPr>
            <a:xfrm>
              <a:off x="617949" y="1324748"/>
              <a:ext cx="719138" cy="719138"/>
              <a:chOff x="8743611" y="6228402"/>
              <a:chExt cx="753585" cy="75358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47AB6AF-8E24-AC02-F34E-0EEAECDC41FD}"/>
                  </a:ext>
                </a:extLst>
              </p:cNvPr>
              <p:cNvSpPr/>
              <p:nvPr/>
            </p:nvSpPr>
            <p:spPr>
              <a:xfrm>
                <a:off x="8743611" y="6228402"/>
                <a:ext cx="753585" cy="7535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463"/>
              </a:p>
            </p:txBody>
          </p:sp>
          <p:sp>
            <p:nvSpPr>
              <p:cNvPr id="26" name="Graphic 17">
                <a:extLst>
                  <a:ext uri="{FF2B5EF4-FFF2-40B4-BE49-F238E27FC236}">
                    <a16:creationId xmlns:a16="http://schemas.microsoft.com/office/drawing/2014/main" id="{502D996C-B93F-E1F2-016D-C707F4337981}"/>
                  </a:ext>
                </a:extLst>
              </p:cNvPr>
              <p:cNvSpPr/>
              <p:nvPr/>
            </p:nvSpPr>
            <p:spPr>
              <a:xfrm>
                <a:off x="8893608" y="6388925"/>
                <a:ext cx="453592" cy="432542"/>
              </a:xfrm>
              <a:custGeom>
                <a:avLst/>
                <a:gdLst>
                  <a:gd name="connsiteX0" fmla="*/ 422243 w 1819551"/>
                  <a:gd name="connsiteY0" fmla="*/ 800491 h 1735102"/>
                  <a:gd name="connsiteX1" fmla="*/ 422243 w 1819551"/>
                  <a:gd name="connsiteY1" fmla="*/ 946956 h 1735102"/>
                  <a:gd name="connsiteX2" fmla="*/ 788165 w 1819551"/>
                  <a:gd name="connsiteY2" fmla="*/ 946956 h 1735102"/>
                  <a:gd name="connsiteX3" fmla="*/ 788165 w 1819551"/>
                  <a:gd name="connsiteY3" fmla="*/ 1735103 h 1735102"/>
                  <a:gd name="connsiteX4" fmla="*/ 0 w 1819551"/>
                  <a:gd name="connsiteY4" fmla="*/ 1735103 h 1735102"/>
                  <a:gd name="connsiteX5" fmla="*/ 0 w 1819551"/>
                  <a:gd name="connsiteY5" fmla="*/ 946956 h 1735102"/>
                  <a:gd name="connsiteX6" fmla="*/ 19 w 1819551"/>
                  <a:gd name="connsiteY6" fmla="*/ 946956 h 1735102"/>
                  <a:gd name="connsiteX7" fmla="*/ 19 w 1819551"/>
                  <a:gd name="connsiteY7" fmla="*/ 800491 h 1735102"/>
                  <a:gd name="connsiteX8" fmla="*/ 254375 w 1819551"/>
                  <a:gd name="connsiteY8" fmla="*/ 144047 h 1735102"/>
                  <a:gd name="connsiteX9" fmla="*/ 693649 w 1819551"/>
                  <a:gd name="connsiteY9" fmla="*/ 0 h 1735102"/>
                  <a:gd name="connsiteX10" fmla="*/ 693649 w 1819551"/>
                  <a:gd name="connsiteY10" fmla="*/ 422205 h 1735102"/>
                  <a:gd name="connsiteX11" fmla="*/ 422243 w 1819551"/>
                  <a:gd name="connsiteY11" fmla="*/ 800491 h 1735102"/>
                  <a:gd name="connsiteX12" fmla="*/ 1725044 w 1819551"/>
                  <a:gd name="connsiteY12" fmla="*/ 422205 h 1735102"/>
                  <a:gd name="connsiteX13" fmla="*/ 1725044 w 1819551"/>
                  <a:gd name="connsiteY13" fmla="*/ 0 h 1735102"/>
                  <a:gd name="connsiteX14" fmla="*/ 1285780 w 1819551"/>
                  <a:gd name="connsiteY14" fmla="*/ 144047 h 1735102"/>
                  <a:gd name="connsiteX15" fmla="*/ 1031415 w 1819551"/>
                  <a:gd name="connsiteY15" fmla="*/ 800491 h 1735102"/>
                  <a:gd name="connsiteX16" fmla="*/ 1031415 w 1819551"/>
                  <a:gd name="connsiteY16" fmla="*/ 946956 h 1735102"/>
                  <a:gd name="connsiteX17" fmla="*/ 1031415 w 1819551"/>
                  <a:gd name="connsiteY17" fmla="*/ 946956 h 1735102"/>
                  <a:gd name="connsiteX18" fmla="*/ 1031415 w 1819551"/>
                  <a:gd name="connsiteY18" fmla="*/ 1735103 h 1735102"/>
                  <a:gd name="connsiteX19" fmla="*/ 1819551 w 1819551"/>
                  <a:gd name="connsiteY19" fmla="*/ 1735103 h 1735102"/>
                  <a:gd name="connsiteX20" fmla="*/ 1819551 w 1819551"/>
                  <a:gd name="connsiteY20" fmla="*/ 946956 h 1735102"/>
                  <a:gd name="connsiteX21" fmla="*/ 1453629 w 1819551"/>
                  <a:gd name="connsiteY21" fmla="*/ 946956 h 1735102"/>
                  <a:gd name="connsiteX22" fmla="*/ 1453629 w 1819551"/>
                  <a:gd name="connsiteY22" fmla="*/ 800491 h 1735102"/>
                  <a:gd name="connsiteX23" fmla="*/ 1725044 w 1819551"/>
                  <a:gd name="connsiteY23" fmla="*/ 422205 h 173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19551" h="1735102">
                    <a:moveTo>
                      <a:pt x="422243" y="800491"/>
                    </a:moveTo>
                    <a:lnTo>
                      <a:pt x="422243" y="946956"/>
                    </a:lnTo>
                    <a:lnTo>
                      <a:pt x="788165" y="946956"/>
                    </a:lnTo>
                    <a:lnTo>
                      <a:pt x="788165" y="1735103"/>
                    </a:lnTo>
                    <a:lnTo>
                      <a:pt x="0" y="1735103"/>
                    </a:lnTo>
                    <a:lnTo>
                      <a:pt x="0" y="946956"/>
                    </a:lnTo>
                    <a:lnTo>
                      <a:pt x="19" y="946956"/>
                    </a:lnTo>
                    <a:lnTo>
                      <a:pt x="19" y="800491"/>
                    </a:lnTo>
                    <a:cubicBezTo>
                      <a:pt x="19" y="503072"/>
                      <a:pt x="85592" y="282226"/>
                      <a:pt x="254375" y="144047"/>
                    </a:cubicBezTo>
                    <a:cubicBezTo>
                      <a:pt x="371132" y="48463"/>
                      <a:pt x="518922" y="0"/>
                      <a:pt x="693649" y="0"/>
                    </a:cubicBezTo>
                    <a:lnTo>
                      <a:pt x="693649" y="422205"/>
                    </a:lnTo>
                    <a:cubicBezTo>
                      <a:pt x="598799" y="422205"/>
                      <a:pt x="422243" y="422205"/>
                      <a:pt x="422243" y="800491"/>
                    </a:cubicBezTo>
                    <a:close/>
                    <a:moveTo>
                      <a:pt x="1725044" y="422205"/>
                    </a:moveTo>
                    <a:lnTo>
                      <a:pt x="1725044" y="0"/>
                    </a:lnTo>
                    <a:cubicBezTo>
                      <a:pt x="1550327" y="0"/>
                      <a:pt x="1402537" y="48463"/>
                      <a:pt x="1285780" y="144047"/>
                    </a:cubicBezTo>
                    <a:cubicBezTo>
                      <a:pt x="1116997" y="282226"/>
                      <a:pt x="1031415" y="503082"/>
                      <a:pt x="1031415" y="800491"/>
                    </a:cubicBezTo>
                    <a:lnTo>
                      <a:pt x="1031415" y="946956"/>
                    </a:lnTo>
                    <a:lnTo>
                      <a:pt x="1031415" y="946956"/>
                    </a:lnTo>
                    <a:lnTo>
                      <a:pt x="1031415" y="1735103"/>
                    </a:lnTo>
                    <a:lnTo>
                      <a:pt x="1819551" y="1735103"/>
                    </a:lnTo>
                    <a:lnTo>
                      <a:pt x="1819551" y="946956"/>
                    </a:lnTo>
                    <a:lnTo>
                      <a:pt x="1453629" y="946956"/>
                    </a:lnTo>
                    <a:lnTo>
                      <a:pt x="1453629" y="800491"/>
                    </a:lnTo>
                    <a:cubicBezTo>
                      <a:pt x="1453639" y="422205"/>
                      <a:pt x="1630194" y="422205"/>
                      <a:pt x="1725044" y="422205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463"/>
              </a:p>
            </p:txBody>
          </p:sp>
        </p:grpSp>
      </p:grpSp>
      <p:sp>
        <p:nvSpPr>
          <p:cNvPr id="27" name="Freeform: Shape 34">
            <a:extLst>
              <a:ext uri="{FF2B5EF4-FFF2-40B4-BE49-F238E27FC236}">
                <a16:creationId xmlns:a16="http://schemas.microsoft.com/office/drawing/2014/main" id="{AB6243E9-3AB9-4F66-3F3F-92D68708BD3E}"/>
              </a:ext>
            </a:extLst>
          </p:cNvPr>
          <p:cNvSpPr/>
          <p:nvPr/>
        </p:nvSpPr>
        <p:spPr>
          <a:xfrm>
            <a:off x="5099856" y="2046588"/>
            <a:ext cx="4226122" cy="142071"/>
          </a:xfrm>
          <a:custGeom>
            <a:avLst/>
            <a:gdLst>
              <a:gd name="connsiteX0" fmla="*/ 135304 w 5201381"/>
              <a:gd name="connsiteY0" fmla="*/ 0 h 174857"/>
              <a:gd name="connsiteX1" fmla="*/ 5066077 w 5201381"/>
              <a:gd name="connsiteY1" fmla="*/ 0 h 174857"/>
              <a:gd name="connsiteX2" fmla="*/ 5201381 w 5201381"/>
              <a:gd name="connsiteY2" fmla="*/ 135304 h 174857"/>
              <a:gd name="connsiteX3" fmla="*/ 5201381 w 5201381"/>
              <a:gd name="connsiteY3" fmla="*/ 174857 h 174857"/>
              <a:gd name="connsiteX4" fmla="*/ 0 w 5201381"/>
              <a:gd name="connsiteY4" fmla="*/ 174857 h 174857"/>
              <a:gd name="connsiteX5" fmla="*/ 0 w 5201381"/>
              <a:gd name="connsiteY5" fmla="*/ 135304 h 174857"/>
              <a:gd name="connsiteX6" fmla="*/ 135304 w 5201381"/>
              <a:gd name="connsiteY6" fmla="*/ 0 h 17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1381" h="174857">
                <a:moveTo>
                  <a:pt x="135304" y="0"/>
                </a:moveTo>
                <a:lnTo>
                  <a:pt x="5066077" y="0"/>
                </a:lnTo>
                <a:cubicBezTo>
                  <a:pt x="5140803" y="0"/>
                  <a:pt x="5201381" y="60578"/>
                  <a:pt x="5201381" y="135304"/>
                </a:cubicBezTo>
                <a:lnTo>
                  <a:pt x="5201381" y="174857"/>
                </a:lnTo>
                <a:lnTo>
                  <a:pt x="0" y="174857"/>
                </a:lnTo>
                <a:lnTo>
                  <a:pt x="0" y="135304"/>
                </a:lnTo>
                <a:cubicBezTo>
                  <a:pt x="0" y="60578"/>
                  <a:pt x="60578" y="0"/>
                  <a:pt x="1353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sz="1463"/>
          </a:p>
        </p:txBody>
      </p:sp>
      <p:pic>
        <p:nvPicPr>
          <p:cNvPr id="28" name="Picture 2" descr="The Financial Times – DCA">
            <a:extLst>
              <a:ext uri="{FF2B5EF4-FFF2-40B4-BE49-F238E27FC236}">
                <a16:creationId xmlns:a16="http://schemas.microsoft.com/office/drawing/2014/main" id="{FDD45A9E-D817-8F90-D63F-8465387B2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945" y="4695160"/>
            <a:ext cx="1003433" cy="28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6BEF13-E266-CF03-E291-780C494B9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1067" y="2532907"/>
            <a:ext cx="677230" cy="3518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Image result for bbc logo">
            <a:extLst>
              <a:ext uri="{FF2B5EF4-FFF2-40B4-BE49-F238E27FC236}">
                <a16:creationId xmlns:a16="http://schemas.microsoft.com/office/drawing/2014/main" id="{9FDE1DE2-1D78-3B5B-1A86-D6AE0322D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72" y="3217446"/>
            <a:ext cx="687721" cy="23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Logo&#10;&#10;Description automatically generated with medium confidence">
            <a:extLst>
              <a:ext uri="{FF2B5EF4-FFF2-40B4-BE49-F238E27FC236}">
                <a16:creationId xmlns:a16="http://schemas.microsoft.com/office/drawing/2014/main" id="{C8E993D1-CB72-C75F-4A19-3FBC97A895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39" y="4954471"/>
            <a:ext cx="960208" cy="124715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ECEFA4D-63EE-EF32-7B8F-E9E87BCE1ED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467922" y="4400699"/>
            <a:ext cx="959643" cy="123087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8BD2EE93-68F9-A358-ACDA-D325A093C47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597853" y="3857619"/>
            <a:ext cx="672341" cy="170361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CC7A903A-7A22-67FB-6FE4-66E7B816283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640644" y="2566311"/>
            <a:ext cx="613823" cy="309931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9F7F0F13-4F66-B3A3-9698-EE1F277BA93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602575" y="3215225"/>
            <a:ext cx="687721" cy="226132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BC28B87F-11D6-6684-0B5B-17E248C2A72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382397" y="3876521"/>
            <a:ext cx="748994" cy="121631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F536987-4E00-53CF-F820-46A4790E7D9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464926" y="4427315"/>
            <a:ext cx="575670" cy="107101"/>
          </a:xfrm>
          <a:prstGeom prst="rect">
            <a:avLst/>
          </a:prstGeom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C6823746-B98F-35CC-B02A-1DC82C626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041" y="4922118"/>
            <a:ext cx="705703" cy="17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logo, font, graphics, screenshot&#10;&#10;Description automatically generated">
            <a:extLst>
              <a:ext uri="{FF2B5EF4-FFF2-40B4-BE49-F238E27FC236}">
                <a16:creationId xmlns:a16="http://schemas.microsoft.com/office/drawing/2014/main" id="{D17BFD32-31A4-86FA-8165-D749ED89B3F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4" y="3111911"/>
            <a:ext cx="1238049" cy="397944"/>
          </a:xfrm>
          <a:prstGeom prst="rect">
            <a:avLst/>
          </a:prstGeom>
        </p:spPr>
      </p:pic>
      <p:pic>
        <p:nvPicPr>
          <p:cNvPr id="10" name="Picture 9" descr="A picture containing graphics, font, graphic design, line&#10;&#10;Description automatically generated">
            <a:extLst>
              <a:ext uri="{FF2B5EF4-FFF2-40B4-BE49-F238E27FC236}">
                <a16:creationId xmlns:a16="http://schemas.microsoft.com/office/drawing/2014/main" id="{82E31610-C967-062C-17AF-1853ABE5613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79" y="3220053"/>
            <a:ext cx="934737" cy="300451"/>
          </a:xfrm>
          <a:prstGeom prst="rect">
            <a:avLst/>
          </a:prstGeom>
        </p:spPr>
      </p:pic>
      <p:pic>
        <p:nvPicPr>
          <p:cNvPr id="14" name="Picture 13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F9E49095-11CE-F817-6BC3-BD18BE0F335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6" y="3645755"/>
            <a:ext cx="1435874" cy="46153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23EE808-0509-B622-B25C-99B7A72E2274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93" y="3718125"/>
            <a:ext cx="984370" cy="316405"/>
          </a:xfrm>
          <a:prstGeom prst="rect">
            <a:avLst/>
          </a:prstGeom>
        </p:spPr>
      </p:pic>
      <p:pic>
        <p:nvPicPr>
          <p:cNvPr id="46" name="Picture 45" descr="A picture containing graphics, graphic design, font, design&#10;&#10;Description automatically generated">
            <a:extLst>
              <a:ext uri="{FF2B5EF4-FFF2-40B4-BE49-F238E27FC236}">
                <a16:creationId xmlns:a16="http://schemas.microsoft.com/office/drawing/2014/main" id="{F45AA47F-DD65-26A5-699B-C5B65B8739BC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04" y="4276379"/>
            <a:ext cx="1117202" cy="359101"/>
          </a:xfrm>
          <a:prstGeom prst="rect">
            <a:avLst/>
          </a:prstGeom>
        </p:spPr>
      </p:pic>
      <p:pic>
        <p:nvPicPr>
          <p:cNvPr id="48" name="Picture 47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C5EB98BB-667A-AB32-6DD3-974ADECD36CA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288" y="4208027"/>
            <a:ext cx="1215212" cy="390604"/>
          </a:xfrm>
          <a:prstGeom prst="rect">
            <a:avLst/>
          </a:prstGeom>
        </p:spPr>
      </p:pic>
      <p:pic>
        <p:nvPicPr>
          <p:cNvPr id="50" name="Picture 49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F584E9ED-18A1-061C-910E-91857E6D6E71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63" y="4839874"/>
            <a:ext cx="894972" cy="287670"/>
          </a:xfrm>
          <a:prstGeom prst="rect">
            <a:avLst/>
          </a:prstGeom>
        </p:spPr>
      </p:pic>
      <p:pic>
        <p:nvPicPr>
          <p:cNvPr id="54" name="Picture 53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90E3A868-AECB-1D1C-5E95-B84D3655615A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92" y="4794810"/>
            <a:ext cx="1135177" cy="364878"/>
          </a:xfrm>
          <a:prstGeom prst="rect">
            <a:avLst/>
          </a:prstGeom>
        </p:spPr>
      </p:pic>
      <p:sp>
        <p:nvSpPr>
          <p:cNvPr id="62" name="Title 10">
            <a:extLst>
              <a:ext uri="{FF2B5EF4-FFF2-40B4-BE49-F238E27FC236}">
                <a16:creationId xmlns:a16="http://schemas.microsoft.com/office/drawing/2014/main" id="{5246ED5E-074E-81B8-EA1F-6B460655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50" y="594139"/>
            <a:ext cx="5989673" cy="633850"/>
          </a:xfrm>
        </p:spPr>
        <p:txBody>
          <a:bodyPr/>
          <a:lstStyle/>
          <a:p>
            <a:r>
              <a:rPr lang="en-US" dirty="0"/>
              <a:t>Trusted by buyers, suppliers and the media</a:t>
            </a:r>
          </a:p>
        </p:txBody>
      </p:sp>
      <p:sp>
        <p:nvSpPr>
          <p:cNvPr id="63" name="Footer Placeholder 12">
            <a:extLst>
              <a:ext uri="{FF2B5EF4-FFF2-40B4-BE49-F238E27FC236}">
                <a16:creationId xmlns:a16="http://schemas.microsoft.com/office/drawing/2014/main" id="{7FD46315-C393-3D8A-CE1C-30E17E6BD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4427" y="6308725"/>
            <a:ext cx="4083942" cy="227140"/>
          </a:xfrm>
        </p:spPr>
        <p:txBody>
          <a:bodyPr/>
          <a:lstStyle/>
          <a:p>
            <a:r>
              <a:rPr lang="en-GB"/>
              <a:t>| GovTech: The Public Sector Tech Marketplace: What's the picture in 2023?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16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CBF4D01-D10C-AF99-0AEA-3BF79828DF43}"/>
              </a:ext>
            </a:extLst>
          </p:cNvPr>
          <p:cNvGrpSpPr/>
          <p:nvPr/>
        </p:nvGrpSpPr>
        <p:grpSpPr>
          <a:xfrm>
            <a:off x="-1182429" y="3704998"/>
            <a:ext cx="1560700" cy="2300127"/>
            <a:chOff x="2423143" y="604448"/>
            <a:chExt cx="1069499" cy="1576207"/>
          </a:xfrm>
        </p:grpSpPr>
        <p:sp>
          <p:nvSpPr>
            <p:cNvPr id="12" name="Chevron 23">
              <a:extLst>
                <a:ext uri="{FF2B5EF4-FFF2-40B4-BE49-F238E27FC236}">
                  <a16:creationId xmlns:a16="http://schemas.microsoft.com/office/drawing/2014/main" id="{FC5CD435-FF06-CBB1-D013-D6D4362BE545}"/>
                </a:ext>
              </a:extLst>
            </p:cNvPr>
            <p:cNvSpPr/>
            <p:nvPr/>
          </p:nvSpPr>
          <p:spPr>
            <a:xfrm rot="5400000">
              <a:off x="2303779" y="991796"/>
              <a:ext cx="1308223" cy="1069496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9000">
                  <a:srgbClr val="C8EED3"/>
                </a:gs>
                <a:gs pos="0">
                  <a:srgbClr val="A0CEB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F6A7C9AB-B79E-2B9D-3071-BF267A1B5555}"/>
                </a:ext>
              </a:extLst>
            </p:cNvPr>
            <p:cNvSpPr/>
            <p:nvPr/>
          </p:nvSpPr>
          <p:spPr>
            <a:xfrm>
              <a:off x="2423145" y="604448"/>
              <a:ext cx="1069497" cy="538875"/>
            </a:xfrm>
            <a:prstGeom prst="diamond">
              <a:avLst/>
            </a:prstGeom>
            <a:solidFill>
              <a:srgbClr val="C8E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191" name="Arrow: Down 190">
            <a:extLst>
              <a:ext uri="{FF2B5EF4-FFF2-40B4-BE49-F238E27FC236}">
                <a16:creationId xmlns:a16="http://schemas.microsoft.com/office/drawing/2014/main" id="{183AD9AE-2600-213C-F42D-EC92BB9E1597}"/>
              </a:ext>
            </a:extLst>
          </p:cNvPr>
          <p:cNvSpPr/>
          <p:nvPr/>
        </p:nvSpPr>
        <p:spPr>
          <a:xfrm>
            <a:off x="8112321" y="3944391"/>
            <a:ext cx="262986" cy="585000"/>
          </a:xfrm>
          <a:prstGeom prst="downArrow">
            <a:avLst/>
          </a:prstGeom>
          <a:gradFill>
            <a:gsLst>
              <a:gs pos="0">
                <a:srgbClr val="CFE6D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190" name="Arrow: Down 189">
            <a:extLst>
              <a:ext uri="{FF2B5EF4-FFF2-40B4-BE49-F238E27FC236}">
                <a16:creationId xmlns:a16="http://schemas.microsoft.com/office/drawing/2014/main" id="{B2672D3B-D7B1-E8D7-E3A7-F149A1394B50}"/>
              </a:ext>
            </a:extLst>
          </p:cNvPr>
          <p:cNvSpPr/>
          <p:nvPr/>
        </p:nvSpPr>
        <p:spPr>
          <a:xfrm rot="10800000">
            <a:off x="8112321" y="2775997"/>
            <a:ext cx="262986" cy="585000"/>
          </a:xfrm>
          <a:prstGeom prst="downArrow">
            <a:avLst/>
          </a:prstGeom>
          <a:gradFill>
            <a:gsLst>
              <a:gs pos="0">
                <a:srgbClr val="CFE6D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F2EBBB3E-545D-7261-CFFD-8D19524B4E51}"/>
              </a:ext>
            </a:extLst>
          </p:cNvPr>
          <p:cNvSpPr/>
          <p:nvPr/>
        </p:nvSpPr>
        <p:spPr>
          <a:xfrm>
            <a:off x="778218" y="2040341"/>
            <a:ext cx="1673423" cy="3217500"/>
          </a:xfrm>
          <a:custGeom>
            <a:avLst/>
            <a:gdLst>
              <a:gd name="connsiteX0" fmla="*/ 139275 w 2059598"/>
              <a:gd name="connsiteY0" fmla="*/ 0 h 4074476"/>
              <a:gd name="connsiteX1" fmla="*/ 565866 w 2059598"/>
              <a:gd name="connsiteY1" fmla="*/ 0 h 4074476"/>
              <a:gd name="connsiteX2" fmla="*/ 841613 w 2059598"/>
              <a:gd name="connsiteY2" fmla="*/ 0 h 4074476"/>
              <a:gd name="connsiteX3" fmla="*/ 1554992 w 2059598"/>
              <a:gd name="connsiteY3" fmla="*/ 0 h 4074476"/>
              <a:gd name="connsiteX4" fmla="*/ 1590940 w 2059598"/>
              <a:gd name="connsiteY4" fmla="*/ 0 h 4074476"/>
              <a:gd name="connsiteX5" fmla="*/ 1920323 w 2059598"/>
              <a:gd name="connsiteY5" fmla="*/ 0 h 4074476"/>
              <a:gd name="connsiteX6" fmla="*/ 2059598 w 2059598"/>
              <a:gd name="connsiteY6" fmla="*/ 139275 h 4074476"/>
              <a:gd name="connsiteX7" fmla="*/ 2059598 w 2059598"/>
              <a:gd name="connsiteY7" fmla="*/ 3935201 h 4074476"/>
              <a:gd name="connsiteX8" fmla="*/ 1920323 w 2059598"/>
              <a:gd name="connsiteY8" fmla="*/ 4074476 h 4074476"/>
              <a:gd name="connsiteX9" fmla="*/ 1590940 w 2059598"/>
              <a:gd name="connsiteY9" fmla="*/ 4074476 h 4074476"/>
              <a:gd name="connsiteX10" fmla="*/ 1554992 w 2059598"/>
              <a:gd name="connsiteY10" fmla="*/ 4074476 h 4074476"/>
              <a:gd name="connsiteX11" fmla="*/ 841613 w 2059598"/>
              <a:gd name="connsiteY11" fmla="*/ 4074476 h 4074476"/>
              <a:gd name="connsiteX12" fmla="*/ 565866 w 2059598"/>
              <a:gd name="connsiteY12" fmla="*/ 4074476 h 4074476"/>
              <a:gd name="connsiteX13" fmla="*/ 139275 w 2059598"/>
              <a:gd name="connsiteY13" fmla="*/ 4074476 h 4074476"/>
              <a:gd name="connsiteX14" fmla="*/ 0 w 2059598"/>
              <a:gd name="connsiteY14" fmla="*/ 3935201 h 4074476"/>
              <a:gd name="connsiteX15" fmla="*/ 0 w 2059598"/>
              <a:gd name="connsiteY15" fmla="*/ 139275 h 4074476"/>
              <a:gd name="connsiteX16" fmla="*/ 139275 w 2059598"/>
              <a:gd name="connsiteY16" fmla="*/ 0 h 407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59598" h="4074476">
                <a:moveTo>
                  <a:pt x="139275" y="0"/>
                </a:moveTo>
                <a:lnTo>
                  <a:pt x="565866" y="0"/>
                </a:lnTo>
                <a:lnTo>
                  <a:pt x="841613" y="0"/>
                </a:lnTo>
                <a:lnTo>
                  <a:pt x="1554992" y="0"/>
                </a:lnTo>
                <a:lnTo>
                  <a:pt x="1590940" y="0"/>
                </a:lnTo>
                <a:lnTo>
                  <a:pt x="1920323" y="0"/>
                </a:lnTo>
                <a:cubicBezTo>
                  <a:pt x="1997242" y="0"/>
                  <a:pt x="2059598" y="62356"/>
                  <a:pt x="2059598" y="139275"/>
                </a:cubicBezTo>
                <a:lnTo>
                  <a:pt x="2059598" y="3935201"/>
                </a:lnTo>
                <a:cubicBezTo>
                  <a:pt x="2059598" y="4012120"/>
                  <a:pt x="1997242" y="4074476"/>
                  <a:pt x="1920323" y="4074476"/>
                </a:cubicBezTo>
                <a:lnTo>
                  <a:pt x="1590940" y="4074476"/>
                </a:lnTo>
                <a:lnTo>
                  <a:pt x="1554992" y="4074476"/>
                </a:lnTo>
                <a:lnTo>
                  <a:pt x="841613" y="4074476"/>
                </a:lnTo>
                <a:lnTo>
                  <a:pt x="565866" y="4074476"/>
                </a:lnTo>
                <a:lnTo>
                  <a:pt x="139275" y="4074476"/>
                </a:lnTo>
                <a:cubicBezTo>
                  <a:pt x="62356" y="4074476"/>
                  <a:pt x="0" y="4012120"/>
                  <a:pt x="0" y="3935201"/>
                </a:cubicBezTo>
                <a:lnTo>
                  <a:pt x="0" y="139275"/>
                </a:lnTo>
                <a:cubicBezTo>
                  <a:pt x="0" y="62356"/>
                  <a:pt x="62356" y="0"/>
                  <a:pt x="139275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39700" dist="38100" dir="7800000" algn="tr" rotWithShape="0">
              <a:prstClr val="black">
                <a:alpha val="9000"/>
              </a:prstClr>
            </a:outerShdw>
          </a:effectLst>
        </p:spPr>
        <p:txBody>
          <a:bodyPr wrap="square" lIns="117000" tIns="117000" rIns="175500" rtlCol="0" anchor="t">
            <a:noAutofit/>
          </a:bodyPr>
          <a:lstStyle/>
          <a:p>
            <a:endParaRPr lang="en-GB" sz="975">
              <a:solidFill>
                <a:srgbClr val="51B650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D5F9E-62D7-9910-8F0A-A3478084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3FD-A0A2-4EDA-8D7F-C6B2887A0DF3}" type="slidenum">
              <a:rPr lang="en-GB" smtClean="0"/>
              <a:pPr/>
              <a:t>4</a:t>
            </a:fld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FCBBD0-55CB-8A66-E736-D45DB9C621F7}"/>
              </a:ext>
            </a:extLst>
          </p:cNvPr>
          <p:cNvGrpSpPr/>
          <p:nvPr/>
        </p:nvGrpSpPr>
        <p:grpSpPr>
          <a:xfrm>
            <a:off x="925261" y="2362524"/>
            <a:ext cx="1443795" cy="321750"/>
            <a:chOff x="1019175" y="2129633"/>
            <a:chExt cx="1776979" cy="396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5E478BC-2244-3ECA-C230-2F6903687A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36154" y="2147633"/>
              <a:ext cx="360000" cy="360000"/>
              <a:chOff x="2924519" y="5755787"/>
              <a:chExt cx="453588" cy="45358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8A5BA18-5C70-DADB-1B40-F7B950EECB07}"/>
                  </a:ext>
                </a:extLst>
              </p:cNvPr>
              <p:cNvSpPr/>
              <p:nvPr/>
            </p:nvSpPr>
            <p:spPr>
              <a:xfrm rot="5400000">
                <a:off x="2924519" y="5755787"/>
                <a:ext cx="453588" cy="45358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40000"/>
                </a:schemeClr>
              </a:solidFill>
              <a:ln w="254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3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6AC05DC-431A-3EE5-3874-E754BA99F6A3}"/>
                  </a:ext>
                </a:extLst>
              </p:cNvPr>
              <p:cNvSpPr/>
              <p:nvPr/>
            </p:nvSpPr>
            <p:spPr>
              <a:xfrm rot="5400000">
                <a:off x="3050012" y="5881280"/>
                <a:ext cx="202603" cy="202603"/>
              </a:xfrm>
              <a:prstGeom prst="ellipse">
                <a:avLst/>
              </a:prstGeom>
              <a:solidFill>
                <a:schemeClr val="tx2"/>
              </a:solidFill>
              <a:ln w="254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</p:grpSp>
        <p:sp>
          <p:nvSpPr>
            <p:cNvPr id="9" name="Rounded Rectangle 63">
              <a:extLst>
                <a:ext uri="{FF2B5EF4-FFF2-40B4-BE49-F238E27FC236}">
                  <a16:creationId xmlns:a16="http://schemas.microsoft.com/office/drawing/2014/main" id="{618C084E-C898-B0FB-369F-E26D820D0F82}"/>
                </a:ext>
              </a:extLst>
            </p:cNvPr>
            <p:cNvSpPr/>
            <p:nvPr/>
          </p:nvSpPr>
          <p:spPr>
            <a:xfrm>
              <a:off x="1019175" y="2129633"/>
              <a:ext cx="1592500" cy="396000"/>
            </a:xfrm>
            <a:prstGeom prst="roundRect">
              <a:avLst>
                <a:gd name="adj" fmla="val 14562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9700" dist="38100" dir="7800000" algn="tr" rotWithShape="0">
                <a:prstClr val="black">
                  <a:alpha val="9000"/>
                </a:prstClr>
              </a:outerShdw>
            </a:effectLst>
          </p:spPr>
          <p:txBody>
            <a:bodyPr rtlCol="0" anchor="ctr"/>
            <a:lstStyle/>
            <a:p>
              <a:pPr algn="ctr" defTabSz="742950">
                <a:lnSpc>
                  <a:spcPct val="110000"/>
                </a:lnSpc>
                <a:defRPr/>
              </a:pPr>
              <a:r>
                <a:rPr lang="en-GB" sz="731" dirty="0">
                  <a:solidFill>
                    <a:schemeClr val="bg1"/>
                  </a:solidFill>
                  <a:latin typeface="+mj-lt"/>
                </a:rPr>
                <a:t>TED (EU) / FTS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7DCF8AC-CC97-DA13-77B7-82F307DE4A37}"/>
              </a:ext>
            </a:extLst>
          </p:cNvPr>
          <p:cNvGrpSpPr/>
          <p:nvPr/>
        </p:nvGrpSpPr>
        <p:grpSpPr>
          <a:xfrm>
            <a:off x="925261" y="2713667"/>
            <a:ext cx="1443795" cy="321750"/>
            <a:chOff x="1019175" y="2052455"/>
            <a:chExt cx="1776979" cy="3960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2900A96-6642-754F-A84C-64E4A8ECC0A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36154" y="2070455"/>
              <a:ext cx="360000" cy="360000"/>
              <a:chOff x="2924519" y="5658546"/>
              <a:chExt cx="453588" cy="45358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FA5DE42-C270-8319-2F0C-B200A0821459}"/>
                  </a:ext>
                </a:extLst>
              </p:cNvPr>
              <p:cNvSpPr/>
              <p:nvPr/>
            </p:nvSpPr>
            <p:spPr>
              <a:xfrm rot="5400000">
                <a:off x="2924519" y="5658546"/>
                <a:ext cx="453588" cy="45358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40000"/>
                </a:schemeClr>
              </a:solidFill>
              <a:ln w="254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3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3494D24-03E3-DD36-4EC3-D5544BD86935}"/>
                  </a:ext>
                </a:extLst>
              </p:cNvPr>
              <p:cNvSpPr/>
              <p:nvPr/>
            </p:nvSpPr>
            <p:spPr>
              <a:xfrm rot="5400000">
                <a:off x="3050012" y="5784039"/>
                <a:ext cx="202603" cy="202603"/>
              </a:xfrm>
              <a:prstGeom prst="ellipse">
                <a:avLst/>
              </a:prstGeom>
              <a:solidFill>
                <a:schemeClr val="tx2"/>
              </a:solidFill>
              <a:ln w="254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</p:grpSp>
        <p:sp>
          <p:nvSpPr>
            <p:cNvPr id="34" name="Rounded Rectangle 63">
              <a:extLst>
                <a:ext uri="{FF2B5EF4-FFF2-40B4-BE49-F238E27FC236}">
                  <a16:creationId xmlns:a16="http://schemas.microsoft.com/office/drawing/2014/main" id="{A5E57D43-D2DF-293B-4E08-03DF46973994}"/>
                </a:ext>
              </a:extLst>
            </p:cNvPr>
            <p:cNvSpPr/>
            <p:nvPr/>
          </p:nvSpPr>
          <p:spPr>
            <a:xfrm>
              <a:off x="1019175" y="2052455"/>
              <a:ext cx="1592500" cy="396000"/>
            </a:xfrm>
            <a:prstGeom prst="roundRect">
              <a:avLst>
                <a:gd name="adj" fmla="val 14562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9700" dist="38100" dir="7800000" algn="tr" rotWithShape="0">
                <a:prstClr val="black">
                  <a:alpha val="9000"/>
                </a:prstClr>
              </a:outerShdw>
            </a:effectLst>
          </p:spPr>
          <p:txBody>
            <a:bodyPr rtlCol="0" anchor="ctr"/>
            <a:lstStyle/>
            <a:p>
              <a:pPr algn="ctr" defTabSz="742950">
                <a:lnSpc>
                  <a:spcPct val="110000"/>
                </a:lnSpc>
                <a:defRPr/>
              </a:pPr>
              <a:r>
                <a:rPr lang="en-GB" sz="731" dirty="0">
                  <a:solidFill>
                    <a:schemeClr val="bg1"/>
                  </a:solidFill>
                  <a:latin typeface="+mj-lt"/>
                </a:rPr>
                <a:t>Contracts Finder (UK), Sell2Wales, PCS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13677F-BFBC-1192-512C-63CED69C3460}"/>
              </a:ext>
            </a:extLst>
          </p:cNvPr>
          <p:cNvGrpSpPr/>
          <p:nvPr/>
        </p:nvGrpSpPr>
        <p:grpSpPr>
          <a:xfrm>
            <a:off x="925261" y="3064810"/>
            <a:ext cx="1443795" cy="321750"/>
            <a:chOff x="1019175" y="2091700"/>
            <a:chExt cx="1776979" cy="3960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8DE850E-3DB1-5B05-FF5A-060FA21397A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36154" y="2109700"/>
              <a:ext cx="360000" cy="360000"/>
              <a:chOff x="2924519" y="5707993"/>
              <a:chExt cx="453588" cy="453588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E7FD5D3-2B50-C5CA-A7DB-AD7206688282}"/>
                  </a:ext>
                </a:extLst>
              </p:cNvPr>
              <p:cNvSpPr/>
              <p:nvPr/>
            </p:nvSpPr>
            <p:spPr>
              <a:xfrm rot="5400000">
                <a:off x="2924519" y="5707993"/>
                <a:ext cx="453588" cy="45358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40000"/>
                </a:schemeClr>
              </a:solidFill>
              <a:ln w="254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3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AF6BF21-F838-5821-D4BB-95F1430972D9}"/>
                  </a:ext>
                </a:extLst>
              </p:cNvPr>
              <p:cNvSpPr/>
              <p:nvPr/>
            </p:nvSpPr>
            <p:spPr>
              <a:xfrm rot="5400000">
                <a:off x="3050012" y="5833485"/>
                <a:ext cx="202603" cy="202603"/>
              </a:xfrm>
              <a:prstGeom prst="ellipse">
                <a:avLst/>
              </a:prstGeom>
              <a:solidFill>
                <a:schemeClr val="tx2"/>
              </a:solidFill>
              <a:ln w="254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</p:grpSp>
        <p:sp>
          <p:nvSpPr>
            <p:cNvPr id="39" name="Rounded Rectangle 63">
              <a:extLst>
                <a:ext uri="{FF2B5EF4-FFF2-40B4-BE49-F238E27FC236}">
                  <a16:creationId xmlns:a16="http://schemas.microsoft.com/office/drawing/2014/main" id="{A905BE8F-77F6-8A78-0AC1-B695070F1B1B}"/>
                </a:ext>
              </a:extLst>
            </p:cNvPr>
            <p:cNvSpPr/>
            <p:nvPr/>
          </p:nvSpPr>
          <p:spPr>
            <a:xfrm>
              <a:off x="1019175" y="2091700"/>
              <a:ext cx="1592500" cy="396000"/>
            </a:xfrm>
            <a:prstGeom prst="roundRect">
              <a:avLst>
                <a:gd name="adj" fmla="val 14562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9700" dist="38100" dir="7800000" algn="tr" rotWithShape="0">
                <a:prstClr val="black">
                  <a:alpha val="9000"/>
                </a:prstClr>
              </a:outerShdw>
            </a:effectLst>
          </p:spPr>
          <p:txBody>
            <a:bodyPr rtlCol="0" anchor="ctr"/>
            <a:lstStyle/>
            <a:p>
              <a:pPr algn="ctr" defTabSz="742950">
                <a:lnSpc>
                  <a:spcPct val="110000"/>
                </a:lnSpc>
                <a:defRPr/>
              </a:pPr>
              <a:r>
                <a:rPr lang="en-GB" sz="731" dirty="0">
                  <a:solidFill>
                    <a:schemeClr val="bg1"/>
                  </a:solidFill>
                  <a:latin typeface="+mj-lt"/>
                </a:rPr>
                <a:t>Digital Marketplace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A1ACD74-70C3-E55F-16E9-DA0E2D923D3F}"/>
              </a:ext>
            </a:extLst>
          </p:cNvPr>
          <p:cNvGrpSpPr/>
          <p:nvPr/>
        </p:nvGrpSpPr>
        <p:grpSpPr>
          <a:xfrm>
            <a:off x="925261" y="3415954"/>
            <a:ext cx="1443795" cy="321750"/>
            <a:chOff x="1019175" y="2091699"/>
            <a:chExt cx="1776979" cy="3960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4BCA5F-9DD7-ACA4-3DDB-2B942F2AF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36154" y="2109700"/>
              <a:ext cx="360000" cy="360000"/>
              <a:chOff x="2924519" y="5707993"/>
              <a:chExt cx="453588" cy="453588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2505518-EAE5-1BB4-8876-78A235A8B4DF}"/>
                  </a:ext>
                </a:extLst>
              </p:cNvPr>
              <p:cNvSpPr/>
              <p:nvPr/>
            </p:nvSpPr>
            <p:spPr>
              <a:xfrm rot="5400000">
                <a:off x="2924519" y="5707993"/>
                <a:ext cx="453588" cy="45358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40000"/>
                </a:schemeClr>
              </a:solidFill>
              <a:ln w="254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3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3C55250-631A-46CA-92E9-0B1978F7A962}"/>
                  </a:ext>
                </a:extLst>
              </p:cNvPr>
              <p:cNvSpPr/>
              <p:nvPr/>
            </p:nvSpPr>
            <p:spPr>
              <a:xfrm rot="5400000">
                <a:off x="3050012" y="5833484"/>
                <a:ext cx="202603" cy="202603"/>
              </a:xfrm>
              <a:prstGeom prst="ellipse">
                <a:avLst/>
              </a:prstGeom>
              <a:solidFill>
                <a:schemeClr val="tx2"/>
              </a:solidFill>
              <a:ln w="254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</p:grpSp>
        <p:sp>
          <p:nvSpPr>
            <p:cNvPr id="44" name="Rounded Rectangle 63">
              <a:extLst>
                <a:ext uri="{FF2B5EF4-FFF2-40B4-BE49-F238E27FC236}">
                  <a16:creationId xmlns:a16="http://schemas.microsoft.com/office/drawing/2014/main" id="{B34948F6-A2A5-8443-4A5B-D96FB6552785}"/>
                </a:ext>
              </a:extLst>
            </p:cNvPr>
            <p:cNvSpPr/>
            <p:nvPr/>
          </p:nvSpPr>
          <p:spPr>
            <a:xfrm>
              <a:off x="1019175" y="2091699"/>
              <a:ext cx="1592500" cy="396000"/>
            </a:xfrm>
            <a:prstGeom prst="roundRect">
              <a:avLst>
                <a:gd name="adj" fmla="val 14562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9700" dist="38100" dir="7800000" algn="tr" rotWithShape="0">
                <a:prstClr val="black">
                  <a:alpha val="9000"/>
                </a:prstClr>
              </a:outerShdw>
            </a:effectLst>
          </p:spPr>
          <p:txBody>
            <a:bodyPr rtlCol="0" anchor="ctr"/>
            <a:lstStyle/>
            <a:p>
              <a:pPr algn="ctr" defTabSz="742950">
                <a:lnSpc>
                  <a:spcPct val="110000"/>
                </a:lnSpc>
                <a:defRPr/>
              </a:pPr>
              <a:r>
                <a:rPr lang="en-GB" sz="731" dirty="0">
                  <a:solidFill>
                    <a:schemeClr val="bg1"/>
                  </a:solidFill>
                  <a:latin typeface="+mj-lt"/>
                </a:rPr>
                <a:t>Circa 70 local portals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EAACF6B-035F-DBCE-0A78-EC963A2C8512}"/>
              </a:ext>
            </a:extLst>
          </p:cNvPr>
          <p:cNvGrpSpPr/>
          <p:nvPr/>
        </p:nvGrpSpPr>
        <p:grpSpPr>
          <a:xfrm>
            <a:off x="925261" y="4067281"/>
            <a:ext cx="1443795" cy="321750"/>
            <a:chOff x="1019175" y="2091700"/>
            <a:chExt cx="1776979" cy="39600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4D2A783-2C0F-D56B-60F2-EF82AD9DCFA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36154" y="2109700"/>
              <a:ext cx="360000" cy="360000"/>
              <a:chOff x="2924519" y="5707993"/>
              <a:chExt cx="453588" cy="453588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7F8F40D-9D13-031F-1D36-D5AF89B2D18E}"/>
                  </a:ext>
                </a:extLst>
              </p:cNvPr>
              <p:cNvSpPr/>
              <p:nvPr/>
            </p:nvSpPr>
            <p:spPr>
              <a:xfrm rot="5400000">
                <a:off x="2924519" y="5707993"/>
                <a:ext cx="453588" cy="45358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40000"/>
                </a:schemeClr>
              </a:solidFill>
              <a:ln w="254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3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9E4B8C1-4C10-BED2-36F3-DB98D1B25FDE}"/>
                  </a:ext>
                </a:extLst>
              </p:cNvPr>
              <p:cNvSpPr/>
              <p:nvPr/>
            </p:nvSpPr>
            <p:spPr>
              <a:xfrm rot="5400000">
                <a:off x="3050012" y="5833486"/>
                <a:ext cx="202603" cy="202603"/>
              </a:xfrm>
              <a:prstGeom prst="ellipse">
                <a:avLst/>
              </a:prstGeom>
              <a:solidFill>
                <a:schemeClr val="tx2"/>
              </a:solidFill>
              <a:ln w="254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</p:grpSp>
        <p:sp>
          <p:nvSpPr>
            <p:cNvPr id="50" name="Rounded Rectangle 63">
              <a:extLst>
                <a:ext uri="{FF2B5EF4-FFF2-40B4-BE49-F238E27FC236}">
                  <a16:creationId xmlns:a16="http://schemas.microsoft.com/office/drawing/2014/main" id="{6E6E4CDA-E51D-CD79-B6D0-8FD8CD078C1F}"/>
                </a:ext>
              </a:extLst>
            </p:cNvPr>
            <p:cNvSpPr/>
            <p:nvPr/>
          </p:nvSpPr>
          <p:spPr>
            <a:xfrm>
              <a:off x="1019175" y="2091700"/>
              <a:ext cx="1592500" cy="396000"/>
            </a:xfrm>
            <a:prstGeom prst="roundRect">
              <a:avLst>
                <a:gd name="adj" fmla="val 14562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9700" dist="38100" dir="7800000" algn="tr" rotWithShape="0">
                <a:prstClr val="black">
                  <a:alpha val="9000"/>
                </a:prstClr>
              </a:outerShdw>
            </a:effectLst>
          </p:spPr>
          <p:txBody>
            <a:bodyPr rtlCol="0" anchor="ctr"/>
            <a:lstStyle/>
            <a:p>
              <a:pPr algn="ctr" defTabSz="742950">
                <a:lnSpc>
                  <a:spcPct val="110000"/>
                </a:lnSpc>
                <a:defRPr/>
              </a:pPr>
              <a:r>
                <a:rPr lang="en-GB" sz="731" dirty="0">
                  <a:solidFill>
                    <a:schemeClr val="bg1"/>
                  </a:solidFill>
                  <a:latin typeface="+mj-lt"/>
                </a:rPr>
                <a:t>916 public bodies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EBC52586-F561-0801-C6FC-4C4AE526ADBD}"/>
              </a:ext>
            </a:extLst>
          </p:cNvPr>
          <p:cNvSpPr/>
          <p:nvPr/>
        </p:nvSpPr>
        <p:spPr>
          <a:xfrm>
            <a:off x="778219" y="1623470"/>
            <a:ext cx="1673423" cy="33982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bIns="0" rtlCol="0" anchor="b"/>
          <a:lstStyle/>
          <a:p>
            <a:pPr algn="ctr"/>
            <a:r>
              <a:rPr lang="en-GB" sz="975" b="1" dirty="0">
                <a:solidFill>
                  <a:schemeClr val="accent2"/>
                </a:solidFill>
                <a:latin typeface="+mj-lt"/>
              </a:rPr>
              <a:t>Open Data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145DDA7-6D1B-2A47-38A0-67A2B73C8334}"/>
              </a:ext>
            </a:extLst>
          </p:cNvPr>
          <p:cNvSpPr/>
          <p:nvPr/>
        </p:nvSpPr>
        <p:spPr>
          <a:xfrm>
            <a:off x="778219" y="2032619"/>
            <a:ext cx="1673423" cy="327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bIns="0" rtlCol="0" anchor="ctr"/>
          <a:lstStyle/>
          <a:p>
            <a:pPr algn="ctr"/>
            <a:r>
              <a:rPr lang="en-GB" sz="975" dirty="0">
                <a:solidFill>
                  <a:schemeClr val="accent2"/>
                </a:solidFill>
              </a:rPr>
              <a:t>Contract Data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8C57C55-0D22-D9B3-464A-9B0C3C5FA0E5}"/>
              </a:ext>
            </a:extLst>
          </p:cNvPr>
          <p:cNvSpPr/>
          <p:nvPr/>
        </p:nvSpPr>
        <p:spPr>
          <a:xfrm>
            <a:off x="778219" y="3745522"/>
            <a:ext cx="1673423" cy="327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bIns="0" rtlCol="0" anchor="ctr"/>
          <a:lstStyle/>
          <a:p>
            <a:pPr algn="ctr"/>
            <a:r>
              <a:rPr lang="en-GB" sz="975" dirty="0">
                <a:solidFill>
                  <a:schemeClr val="accent2"/>
                </a:solidFill>
              </a:rPr>
              <a:t>Spend Data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BF04806-E4C7-3A72-3F60-4068FF7570DC}"/>
              </a:ext>
            </a:extLst>
          </p:cNvPr>
          <p:cNvSpPr/>
          <p:nvPr/>
        </p:nvSpPr>
        <p:spPr>
          <a:xfrm>
            <a:off x="2642917" y="2231855"/>
            <a:ext cx="2910729" cy="2910729"/>
          </a:xfrm>
          <a:custGeom>
            <a:avLst/>
            <a:gdLst>
              <a:gd name="connsiteX0" fmla="*/ 2955721 w 2955721"/>
              <a:gd name="connsiteY0" fmla="*/ 1477861 h 2955721"/>
              <a:gd name="connsiteX1" fmla="*/ 1477860 w 2955721"/>
              <a:gd name="connsiteY1" fmla="*/ 2955721 h 2955721"/>
              <a:gd name="connsiteX2" fmla="*/ 0 w 2955721"/>
              <a:gd name="connsiteY2" fmla="*/ 1477861 h 2955721"/>
              <a:gd name="connsiteX3" fmla="*/ 1477860 w 2955721"/>
              <a:gd name="connsiteY3" fmla="*/ 0 h 2955721"/>
              <a:gd name="connsiteX4" fmla="*/ 2955721 w 2955721"/>
              <a:gd name="connsiteY4" fmla="*/ 1477861 h 295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721" h="2955721">
                <a:moveTo>
                  <a:pt x="2955721" y="1477861"/>
                </a:moveTo>
                <a:cubicBezTo>
                  <a:pt x="2955721" y="2294060"/>
                  <a:pt x="2294060" y="2955721"/>
                  <a:pt x="1477860" y="2955721"/>
                </a:cubicBezTo>
                <a:cubicBezTo>
                  <a:pt x="661660" y="2955721"/>
                  <a:pt x="0" y="2294060"/>
                  <a:pt x="0" y="1477861"/>
                </a:cubicBezTo>
                <a:cubicBezTo>
                  <a:pt x="0" y="661661"/>
                  <a:pt x="661660" y="0"/>
                  <a:pt x="1477860" y="0"/>
                </a:cubicBezTo>
                <a:cubicBezTo>
                  <a:pt x="2294060" y="0"/>
                  <a:pt x="2955721" y="661661"/>
                  <a:pt x="2955721" y="1477861"/>
                </a:cubicBezTo>
                <a:close/>
              </a:path>
            </a:pathLst>
          </a:custGeom>
          <a:gradFill>
            <a:gsLst>
              <a:gs pos="0">
                <a:srgbClr val="C1E0CD"/>
              </a:gs>
              <a:gs pos="50000">
                <a:srgbClr val="DEEDE3"/>
              </a:gs>
              <a:gs pos="100000">
                <a:srgbClr val="FBFAF9"/>
              </a:gs>
            </a:gsLst>
            <a:lin ang="18900000" scaled="1"/>
          </a:gradFill>
          <a:ln w="661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463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C1BE331-B61B-5A2E-A50F-0D1E9EEFDC24}"/>
              </a:ext>
            </a:extLst>
          </p:cNvPr>
          <p:cNvCxnSpPr>
            <a:cxnSpLocks/>
          </p:cNvCxnSpPr>
          <p:nvPr/>
        </p:nvCxnSpPr>
        <p:spPr>
          <a:xfrm>
            <a:off x="2546595" y="3704998"/>
            <a:ext cx="828226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63E85EA-AE20-B899-484C-DBE7F905595B}"/>
              </a:ext>
            </a:extLst>
          </p:cNvPr>
          <p:cNvGrpSpPr/>
          <p:nvPr/>
        </p:nvGrpSpPr>
        <p:grpSpPr>
          <a:xfrm>
            <a:off x="2273590" y="2528405"/>
            <a:ext cx="14626" cy="2400827"/>
            <a:chOff x="2678657" y="2594709"/>
            <a:chExt cx="18001" cy="2954864"/>
          </a:xfrm>
        </p:grpSpPr>
        <p:cxnSp>
          <p:nvCxnSpPr>
            <p:cNvPr id="113" name="Connector: Elbow 112">
              <a:extLst>
                <a:ext uri="{FF2B5EF4-FFF2-40B4-BE49-F238E27FC236}">
                  <a16:creationId xmlns:a16="http://schemas.microsoft.com/office/drawing/2014/main" id="{D7428812-0FD1-0F01-1531-448C106A3C98}"/>
                </a:ext>
              </a:extLst>
            </p:cNvPr>
            <p:cNvCxnSpPr>
              <a:cxnSpLocks/>
            </p:cNvCxnSpPr>
            <p:nvPr/>
          </p:nvCxnSpPr>
          <p:spPr>
            <a:xfrm>
              <a:off x="2678657" y="2594709"/>
              <a:ext cx="18001" cy="432000"/>
            </a:xfrm>
            <a:prstGeom prst="bentConnector3">
              <a:avLst>
                <a:gd name="adj1" fmla="val 1800000"/>
              </a:avLst>
            </a:prstGeom>
            <a:ln w="1270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or: Elbow 113">
              <a:extLst>
                <a:ext uri="{FF2B5EF4-FFF2-40B4-BE49-F238E27FC236}">
                  <a16:creationId xmlns:a16="http://schemas.microsoft.com/office/drawing/2014/main" id="{14F61A40-38A9-0074-C883-6437269F1586}"/>
                </a:ext>
              </a:extLst>
            </p:cNvPr>
            <p:cNvCxnSpPr>
              <a:cxnSpLocks/>
            </p:cNvCxnSpPr>
            <p:nvPr/>
          </p:nvCxnSpPr>
          <p:spPr>
            <a:xfrm>
              <a:off x="2678657" y="3028732"/>
              <a:ext cx="18001" cy="432000"/>
            </a:xfrm>
            <a:prstGeom prst="bentConnector3">
              <a:avLst>
                <a:gd name="adj1" fmla="val 1800000"/>
              </a:avLst>
            </a:prstGeom>
            <a:ln w="1270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or: Elbow 114">
              <a:extLst>
                <a:ext uri="{FF2B5EF4-FFF2-40B4-BE49-F238E27FC236}">
                  <a16:creationId xmlns:a16="http://schemas.microsoft.com/office/drawing/2014/main" id="{6AFA8F2E-0F87-3AB7-1540-FBB00F279988}"/>
                </a:ext>
              </a:extLst>
            </p:cNvPr>
            <p:cNvCxnSpPr>
              <a:cxnSpLocks/>
            </p:cNvCxnSpPr>
            <p:nvPr/>
          </p:nvCxnSpPr>
          <p:spPr>
            <a:xfrm>
              <a:off x="2678657" y="3463272"/>
              <a:ext cx="18001" cy="432000"/>
            </a:xfrm>
            <a:prstGeom prst="bentConnector3">
              <a:avLst>
                <a:gd name="adj1" fmla="val 1800000"/>
              </a:avLst>
            </a:prstGeom>
            <a:ln w="1270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or: Elbow 115">
              <a:extLst>
                <a:ext uri="{FF2B5EF4-FFF2-40B4-BE49-F238E27FC236}">
                  <a16:creationId xmlns:a16="http://schemas.microsoft.com/office/drawing/2014/main" id="{01D3A9F6-F5AB-478E-BA28-96E55256DD7A}"/>
                </a:ext>
              </a:extLst>
            </p:cNvPr>
            <p:cNvCxnSpPr>
              <a:cxnSpLocks/>
            </p:cNvCxnSpPr>
            <p:nvPr/>
          </p:nvCxnSpPr>
          <p:spPr>
            <a:xfrm>
              <a:off x="2678657" y="4721573"/>
              <a:ext cx="18001" cy="828000"/>
            </a:xfrm>
            <a:prstGeom prst="bentConnector3">
              <a:avLst>
                <a:gd name="adj1" fmla="val 1800000"/>
              </a:avLst>
            </a:prstGeom>
            <a:ln w="1270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or: Elbow 115">
              <a:extLst>
                <a:ext uri="{FF2B5EF4-FFF2-40B4-BE49-F238E27FC236}">
                  <a16:creationId xmlns:a16="http://schemas.microsoft.com/office/drawing/2014/main" id="{723F52BA-EF8E-74DE-C3E6-D69A116369E8}"/>
                </a:ext>
              </a:extLst>
            </p:cNvPr>
            <p:cNvCxnSpPr>
              <a:cxnSpLocks/>
            </p:cNvCxnSpPr>
            <p:nvPr/>
          </p:nvCxnSpPr>
          <p:spPr>
            <a:xfrm>
              <a:off x="2678657" y="3895272"/>
              <a:ext cx="18001" cy="828000"/>
            </a:xfrm>
            <a:prstGeom prst="bentConnector3">
              <a:avLst>
                <a:gd name="adj1" fmla="val 1800000"/>
              </a:avLst>
            </a:prstGeom>
            <a:ln w="1270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4B5EA63-FF73-5444-DF28-90812CCBC4E9}"/>
              </a:ext>
            </a:extLst>
          </p:cNvPr>
          <p:cNvSpPr/>
          <p:nvPr/>
        </p:nvSpPr>
        <p:spPr>
          <a:xfrm>
            <a:off x="3432519" y="1623470"/>
            <a:ext cx="1673423" cy="33982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bIns="0" rtlCol="0" anchor="b"/>
          <a:lstStyle/>
          <a:p>
            <a:pPr algn="ctr"/>
            <a:r>
              <a:rPr lang="en-GB" sz="975" b="1" dirty="0">
                <a:solidFill>
                  <a:schemeClr val="accent2"/>
                </a:solidFill>
                <a:latin typeface="+mj-lt"/>
              </a:rPr>
              <a:t>Third-Party Data</a:t>
            </a:r>
          </a:p>
        </p:txBody>
      </p:sp>
      <p:sp>
        <p:nvSpPr>
          <p:cNvPr id="136" name="Arrow: Down 135">
            <a:extLst>
              <a:ext uri="{FF2B5EF4-FFF2-40B4-BE49-F238E27FC236}">
                <a16:creationId xmlns:a16="http://schemas.microsoft.com/office/drawing/2014/main" id="{784AA1D5-5E19-5B76-28D9-568E45AAD5C0}"/>
              </a:ext>
            </a:extLst>
          </p:cNvPr>
          <p:cNvSpPr/>
          <p:nvPr/>
        </p:nvSpPr>
        <p:spPr>
          <a:xfrm>
            <a:off x="4143944" y="2524698"/>
            <a:ext cx="262986" cy="541092"/>
          </a:xfrm>
          <a:prstGeom prst="downArrow">
            <a:avLst/>
          </a:prstGeom>
          <a:gradFill>
            <a:gsLst>
              <a:gs pos="0">
                <a:srgbClr val="CFE6D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137" name="Arrow: Down 136">
            <a:extLst>
              <a:ext uri="{FF2B5EF4-FFF2-40B4-BE49-F238E27FC236}">
                <a16:creationId xmlns:a16="http://schemas.microsoft.com/office/drawing/2014/main" id="{851ECFCF-7C43-3682-1B7C-EC040188E994}"/>
              </a:ext>
            </a:extLst>
          </p:cNvPr>
          <p:cNvSpPr/>
          <p:nvPr/>
        </p:nvSpPr>
        <p:spPr>
          <a:xfrm rot="10800000">
            <a:off x="4143944" y="4216709"/>
            <a:ext cx="262986" cy="541092"/>
          </a:xfrm>
          <a:prstGeom prst="downArrow">
            <a:avLst/>
          </a:prstGeom>
          <a:gradFill>
            <a:gsLst>
              <a:gs pos="0">
                <a:srgbClr val="CFE6D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83EBA4D-12AC-BAB4-7D05-AD14D22FFAFB}"/>
              </a:ext>
            </a:extLst>
          </p:cNvPr>
          <p:cNvGrpSpPr/>
          <p:nvPr/>
        </p:nvGrpSpPr>
        <p:grpSpPr>
          <a:xfrm>
            <a:off x="3624369" y="2041852"/>
            <a:ext cx="1293906" cy="710859"/>
            <a:chOff x="4341154" y="2077935"/>
            <a:chExt cx="1592500" cy="874903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2A4B6D8D-73EE-8E49-78D6-3DB9B1B3F3D7}"/>
                </a:ext>
              </a:extLst>
            </p:cNvPr>
            <p:cNvGrpSpPr/>
            <p:nvPr/>
          </p:nvGrpSpPr>
          <p:grpSpPr>
            <a:xfrm>
              <a:off x="4341154" y="2077935"/>
              <a:ext cx="1592500" cy="874903"/>
              <a:chOff x="4364600" y="2113104"/>
              <a:chExt cx="1592500" cy="874903"/>
            </a:xfrm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9D7F585-80C0-77E7-C57D-375463AFC975}"/>
                  </a:ext>
                </a:extLst>
              </p:cNvPr>
              <p:cNvSpPr/>
              <p:nvPr/>
            </p:nvSpPr>
            <p:spPr>
              <a:xfrm>
                <a:off x="4364600" y="2308330"/>
                <a:ext cx="1592500" cy="679677"/>
              </a:xfrm>
              <a:custGeom>
                <a:avLst/>
                <a:gdLst>
                  <a:gd name="connsiteX0" fmla="*/ 73392 w 1592500"/>
                  <a:gd name="connsiteY0" fmla="*/ 0 h 679677"/>
                  <a:gd name="connsiteX1" fmla="*/ 1519108 w 1592500"/>
                  <a:gd name="connsiteY1" fmla="*/ 0 h 679677"/>
                  <a:gd name="connsiteX2" fmla="*/ 1592500 w 1592500"/>
                  <a:gd name="connsiteY2" fmla="*/ 73392 h 679677"/>
                  <a:gd name="connsiteX3" fmla="*/ 1592500 w 1592500"/>
                  <a:gd name="connsiteY3" fmla="*/ 249069 h 679677"/>
                  <a:gd name="connsiteX4" fmla="*/ 1592500 w 1592500"/>
                  <a:gd name="connsiteY4" fmla="*/ 430608 h 679677"/>
                  <a:gd name="connsiteX5" fmla="*/ 1592500 w 1592500"/>
                  <a:gd name="connsiteY5" fmla="*/ 606285 h 679677"/>
                  <a:gd name="connsiteX6" fmla="*/ 1519108 w 1592500"/>
                  <a:gd name="connsiteY6" fmla="*/ 679677 h 679677"/>
                  <a:gd name="connsiteX7" fmla="*/ 73392 w 1592500"/>
                  <a:gd name="connsiteY7" fmla="*/ 679677 h 679677"/>
                  <a:gd name="connsiteX8" fmla="*/ 0 w 1592500"/>
                  <a:gd name="connsiteY8" fmla="*/ 606285 h 679677"/>
                  <a:gd name="connsiteX9" fmla="*/ 0 w 1592500"/>
                  <a:gd name="connsiteY9" fmla="*/ 430608 h 679677"/>
                  <a:gd name="connsiteX10" fmla="*/ 0 w 1592500"/>
                  <a:gd name="connsiteY10" fmla="*/ 249069 h 679677"/>
                  <a:gd name="connsiteX11" fmla="*/ 0 w 1592500"/>
                  <a:gd name="connsiteY11" fmla="*/ 73392 h 679677"/>
                  <a:gd name="connsiteX12" fmla="*/ 73392 w 1592500"/>
                  <a:gd name="connsiteY12" fmla="*/ 0 h 679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2500" h="679677">
                    <a:moveTo>
                      <a:pt x="73392" y="0"/>
                    </a:moveTo>
                    <a:lnTo>
                      <a:pt x="1519108" y="0"/>
                    </a:lnTo>
                    <a:cubicBezTo>
                      <a:pt x="1559641" y="0"/>
                      <a:pt x="1592500" y="32859"/>
                      <a:pt x="1592500" y="73392"/>
                    </a:cubicBezTo>
                    <a:lnTo>
                      <a:pt x="1592500" y="249069"/>
                    </a:lnTo>
                    <a:lnTo>
                      <a:pt x="1592500" y="430608"/>
                    </a:lnTo>
                    <a:lnTo>
                      <a:pt x="1592500" y="606285"/>
                    </a:lnTo>
                    <a:cubicBezTo>
                      <a:pt x="1592500" y="646818"/>
                      <a:pt x="1559641" y="679677"/>
                      <a:pt x="1519108" y="679677"/>
                    </a:cubicBezTo>
                    <a:lnTo>
                      <a:pt x="73392" y="679677"/>
                    </a:lnTo>
                    <a:cubicBezTo>
                      <a:pt x="32859" y="679677"/>
                      <a:pt x="0" y="646818"/>
                      <a:pt x="0" y="606285"/>
                    </a:cubicBezTo>
                    <a:lnTo>
                      <a:pt x="0" y="430608"/>
                    </a:lnTo>
                    <a:lnTo>
                      <a:pt x="0" y="249069"/>
                    </a:lnTo>
                    <a:lnTo>
                      <a:pt x="0" y="73392"/>
                    </a:lnTo>
                    <a:cubicBezTo>
                      <a:pt x="0" y="32859"/>
                      <a:pt x="32859" y="0"/>
                      <a:pt x="733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39700" dist="38100" dir="7800000" algn="tr" rotWithShape="0">
                  <a:prstClr val="black">
                    <a:alpha val="9000"/>
                  </a:prstClr>
                </a:outerShdw>
              </a:effectLst>
            </p:spPr>
            <p:txBody>
              <a:bodyPr wrap="square" tIns="263250" rtlCol="0" anchor="t">
                <a:no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r>
                  <a:rPr lang="en-GB" sz="731" dirty="0">
                    <a:solidFill>
                      <a:schemeClr val="accent2"/>
                    </a:solidFill>
                    <a:latin typeface="+mj-lt"/>
                  </a:rPr>
                  <a:t>Companies House</a:t>
                </a: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B7B99F28-D010-1817-06F9-549588916503}"/>
                  </a:ext>
                </a:extLst>
              </p:cNvPr>
              <p:cNvSpPr/>
              <p:nvPr/>
            </p:nvSpPr>
            <p:spPr>
              <a:xfrm>
                <a:off x="4364600" y="2224827"/>
                <a:ext cx="1592500" cy="144435"/>
              </a:xfrm>
              <a:custGeom>
                <a:avLst/>
                <a:gdLst>
                  <a:gd name="connsiteX0" fmla="*/ 73392 w 1592500"/>
                  <a:gd name="connsiteY0" fmla="*/ 0 h 144435"/>
                  <a:gd name="connsiteX1" fmla="*/ 1519108 w 1592500"/>
                  <a:gd name="connsiteY1" fmla="*/ 0 h 144435"/>
                  <a:gd name="connsiteX2" fmla="*/ 1592500 w 1592500"/>
                  <a:gd name="connsiteY2" fmla="*/ 73392 h 144435"/>
                  <a:gd name="connsiteX3" fmla="*/ 1592500 w 1592500"/>
                  <a:gd name="connsiteY3" fmla="*/ 144435 h 144435"/>
                  <a:gd name="connsiteX4" fmla="*/ 0 w 1592500"/>
                  <a:gd name="connsiteY4" fmla="*/ 144435 h 144435"/>
                  <a:gd name="connsiteX5" fmla="*/ 0 w 1592500"/>
                  <a:gd name="connsiteY5" fmla="*/ 73392 h 144435"/>
                  <a:gd name="connsiteX6" fmla="*/ 73392 w 1592500"/>
                  <a:gd name="connsiteY6" fmla="*/ 0 h 144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2500" h="144435">
                    <a:moveTo>
                      <a:pt x="73392" y="0"/>
                    </a:moveTo>
                    <a:lnTo>
                      <a:pt x="1519108" y="0"/>
                    </a:lnTo>
                    <a:cubicBezTo>
                      <a:pt x="1559641" y="0"/>
                      <a:pt x="1592500" y="32859"/>
                      <a:pt x="1592500" y="73392"/>
                    </a:cubicBezTo>
                    <a:lnTo>
                      <a:pt x="1592500" y="144435"/>
                    </a:lnTo>
                    <a:lnTo>
                      <a:pt x="0" y="144435"/>
                    </a:lnTo>
                    <a:lnTo>
                      <a:pt x="0" y="73392"/>
                    </a:lnTo>
                    <a:cubicBezTo>
                      <a:pt x="0" y="32859"/>
                      <a:pt x="32859" y="0"/>
                      <a:pt x="7339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sz="1463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2A644E7-7329-AFAB-7738-1487C6AFFF19}"/>
                  </a:ext>
                </a:extLst>
              </p:cNvPr>
              <p:cNvSpPr/>
              <p:nvPr/>
            </p:nvSpPr>
            <p:spPr>
              <a:xfrm>
                <a:off x="4944850" y="2113104"/>
                <a:ext cx="432000" cy="432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63"/>
              </a:p>
            </p:txBody>
          </p:sp>
        </p:grpSp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2F09A549-4CC2-FEE9-5EA8-2662ABADB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573" y="2118874"/>
              <a:ext cx="316555" cy="316555"/>
            </a:xfrm>
            <a:prstGeom prst="rect">
              <a:avLst/>
            </a:prstGeom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129DDD7-006F-A25D-4D22-94813948D573}"/>
              </a:ext>
            </a:extLst>
          </p:cNvPr>
          <p:cNvGrpSpPr/>
          <p:nvPr/>
        </p:nvGrpSpPr>
        <p:grpSpPr>
          <a:xfrm>
            <a:off x="3624369" y="4536642"/>
            <a:ext cx="1293906" cy="710859"/>
            <a:chOff x="4341154" y="5066385"/>
            <a:chExt cx="1592500" cy="874903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0F0ACD8E-741B-7642-CA3E-538CFA350CCE}"/>
                </a:ext>
              </a:extLst>
            </p:cNvPr>
            <p:cNvGrpSpPr/>
            <p:nvPr/>
          </p:nvGrpSpPr>
          <p:grpSpPr>
            <a:xfrm rot="10800000">
              <a:off x="4341154" y="5066385"/>
              <a:ext cx="1592500" cy="874903"/>
              <a:chOff x="4364600" y="2113104"/>
              <a:chExt cx="1592500" cy="874903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3318605-9649-5B6F-A0D3-573AC945C2EB}"/>
                  </a:ext>
                </a:extLst>
              </p:cNvPr>
              <p:cNvSpPr/>
              <p:nvPr/>
            </p:nvSpPr>
            <p:spPr>
              <a:xfrm rot="10800000">
                <a:off x="4364600" y="2308330"/>
                <a:ext cx="1592500" cy="679677"/>
              </a:xfrm>
              <a:custGeom>
                <a:avLst/>
                <a:gdLst>
                  <a:gd name="connsiteX0" fmla="*/ 73392 w 1592500"/>
                  <a:gd name="connsiteY0" fmla="*/ 0 h 679677"/>
                  <a:gd name="connsiteX1" fmla="*/ 1519108 w 1592500"/>
                  <a:gd name="connsiteY1" fmla="*/ 0 h 679677"/>
                  <a:gd name="connsiteX2" fmla="*/ 1592500 w 1592500"/>
                  <a:gd name="connsiteY2" fmla="*/ 73392 h 679677"/>
                  <a:gd name="connsiteX3" fmla="*/ 1592500 w 1592500"/>
                  <a:gd name="connsiteY3" fmla="*/ 249069 h 679677"/>
                  <a:gd name="connsiteX4" fmla="*/ 1592500 w 1592500"/>
                  <a:gd name="connsiteY4" fmla="*/ 430608 h 679677"/>
                  <a:gd name="connsiteX5" fmla="*/ 1592500 w 1592500"/>
                  <a:gd name="connsiteY5" fmla="*/ 606285 h 679677"/>
                  <a:gd name="connsiteX6" fmla="*/ 1519108 w 1592500"/>
                  <a:gd name="connsiteY6" fmla="*/ 679677 h 679677"/>
                  <a:gd name="connsiteX7" fmla="*/ 73392 w 1592500"/>
                  <a:gd name="connsiteY7" fmla="*/ 679677 h 679677"/>
                  <a:gd name="connsiteX8" fmla="*/ 0 w 1592500"/>
                  <a:gd name="connsiteY8" fmla="*/ 606285 h 679677"/>
                  <a:gd name="connsiteX9" fmla="*/ 0 w 1592500"/>
                  <a:gd name="connsiteY9" fmla="*/ 430608 h 679677"/>
                  <a:gd name="connsiteX10" fmla="*/ 0 w 1592500"/>
                  <a:gd name="connsiteY10" fmla="*/ 249069 h 679677"/>
                  <a:gd name="connsiteX11" fmla="*/ 0 w 1592500"/>
                  <a:gd name="connsiteY11" fmla="*/ 73392 h 679677"/>
                  <a:gd name="connsiteX12" fmla="*/ 73392 w 1592500"/>
                  <a:gd name="connsiteY12" fmla="*/ 0 h 679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2500" h="679677">
                    <a:moveTo>
                      <a:pt x="73392" y="0"/>
                    </a:moveTo>
                    <a:lnTo>
                      <a:pt x="1519108" y="0"/>
                    </a:lnTo>
                    <a:cubicBezTo>
                      <a:pt x="1559641" y="0"/>
                      <a:pt x="1592500" y="32859"/>
                      <a:pt x="1592500" y="73392"/>
                    </a:cubicBezTo>
                    <a:lnTo>
                      <a:pt x="1592500" y="249069"/>
                    </a:lnTo>
                    <a:lnTo>
                      <a:pt x="1592500" y="430608"/>
                    </a:lnTo>
                    <a:lnTo>
                      <a:pt x="1592500" y="606285"/>
                    </a:lnTo>
                    <a:cubicBezTo>
                      <a:pt x="1592500" y="646818"/>
                      <a:pt x="1559641" y="679677"/>
                      <a:pt x="1519108" y="679677"/>
                    </a:cubicBezTo>
                    <a:lnTo>
                      <a:pt x="73392" y="679677"/>
                    </a:lnTo>
                    <a:cubicBezTo>
                      <a:pt x="32859" y="679677"/>
                      <a:pt x="0" y="646818"/>
                      <a:pt x="0" y="606285"/>
                    </a:cubicBezTo>
                    <a:lnTo>
                      <a:pt x="0" y="430608"/>
                    </a:lnTo>
                    <a:lnTo>
                      <a:pt x="0" y="249069"/>
                    </a:lnTo>
                    <a:lnTo>
                      <a:pt x="0" y="73392"/>
                    </a:lnTo>
                    <a:cubicBezTo>
                      <a:pt x="0" y="32859"/>
                      <a:pt x="32859" y="0"/>
                      <a:pt x="733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39700" dist="38100" dir="7800000" algn="tr" rotWithShape="0">
                  <a:prstClr val="black">
                    <a:alpha val="9000"/>
                  </a:prstClr>
                </a:outerShdw>
              </a:effectLst>
            </p:spPr>
            <p:txBody>
              <a:bodyPr wrap="square" tIns="263250" bIns="292500" rtlCol="0" anchor="b">
                <a:no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r>
                  <a:rPr lang="en-GB" sz="731" dirty="0">
                    <a:solidFill>
                      <a:schemeClr val="accent2"/>
                    </a:solidFill>
                    <a:latin typeface="+mj-lt"/>
                  </a:rPr>
                  <a:t>Moody’s Analytics</a:t>
                </a: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DA6FB317-92F5-B1CE-05BC-620784C16296}"/>
                  </a:ext>
                </a:extLst>
              </p:cNvPr>
              <p:cNvSpPr/>
              <p:nvPr/>
            </p:nvSpPr>
            <p:spPr>
              <a:xfrm>
                <a:off x="4364600" y="2224827"/>
                <a:ext cx="1592500" cy="144435"/>
              </a:xfrm>
              <a:custGeom>
                <a:avLst/>
                <a:gdLst>
                  <a:gd name="connsiteX0" fmla="*/ 73392 w 1592500"/>
                  <a:gd name="connsiteY0" fmla="*/ 0 h 144435"/>
                  <a:gd name="connsiteX1" fmla="*/ 1519108 w 1592500"/>
                  <a:gd name="connsiteY1" fmla="*/ 0 h 144435"/>
                  <a:gd name="connsiteX2" fmla="*/ 1592500 w 1592500"/>
                  <a:gd name="connsiteY2" fmla="*/ 73392 h 144435"/>
                  <a:gd name="connsiteX3" fmla="*/ 1592500 w 1592500"/>
                  <a:gd name="connsiteY3" fmla="*/ 144435 h 144435"/>
                  <a:gd name="connsiteX4" fmla="*/ 0 w 1592500"/>
                  <a:gd name="connsiteY4" fmla="*/ 144435 h 144435"/>
                  <a:gd name="connsiteX5" fmla="*/ 0 w 1592500"/>
                  <a:gd name="connsiteY5" fmla="*/ 73392 h 144435"/>
                  <a:gd name="connsiteX6" fmla="*/ 73392 w 1592500"/>
                  <a:gd name="connsiteY6" fmla="*/ 0 h 144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2500" h="144435">
                    <a:moveTo>
                      <a:pt x="73392" y="0"/>
                    </a:moveTo>
                    <a:lnTo>
                      <a:pt x="1519108" y="0"/>
                    </a:lnTo>
                    <a:cubicBezTo>
                      <a:pt x="1559641" y="0"/>
                      <a:pt x="1592500" y="32859"/>
                      <a:pt x="1592500" y="73392"/>
                    </a:cubicBezTo>
                    <a:lnTo>
                      <a:pt x="1592500" y="144435"/>
                    </a:lnTo>
                    <a:lnTo>
                      <a:pt x="0" y="144435"/>
                    </a:lnTo>
                    <a:lnTo>
                      <a:pt x="0" y="73392"/>
                    </a:lnTo>
                    <a:cubicBezTo>
                      <a:pt x="0" y="32859"/>
                      <a:pt x="32859" y="0"/>
                      <a:pt x="7339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sz="1463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965FB200-AE51-05EA-AE52-81C9A333C12F}"/>
                  </a:ext>
                </a:extLst>
              </p:cNvPr>
              <p:cNvSpPr/>
              <p:nvPr/>
            </p:nvSpPr>
            <p:spPr>
              <a:xfrm>
                <a:off x="4944850" y="2113104"/>
                <a:ext cx="432000" cy="432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63"/>
              </a:p>
            </p:txBody>
          </p:sp>
        </p:grpSp>
        <p:pic>
          <p:nvPicPr>
            <p:cNvPr id="146" name="Graphic 145">
              <a:extLst>
                <a:ext uri="{FF2B5EF4-FFF2-40B4-BE49-F238E27FC236}">
                  <a16:creationId xmlns:a16="http://schemas.microsoft.com/office/drawing/2014/main" id="{DF0C9B49-9B8A-72F5-BCBB-A86051D0F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11367" y="5599806"/>
              <a:ext cx="252000" cy="252000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0051335-CBBE-7DA4-9960-2B71ED9B93CF}"/>
              </a:ext>
            </a:extLst>
          </p:cNvPr>
          <p:cNvGrpSpPr/>
          <p:nvPr/>
        </p:nvGrpSpPr>
        <p:grpSpPr>
          <a:xfrm>
            <a:off x="3374821" y="3107433"/>
            <a:ext cx="1801698" cy="1063588"/>
            <a:chOff x="4034018" y="3354251"/>
            <a:chExt cx="2217475" cy="1309031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52BB507E-5453-DCFA-9945-A8F1138F0B07}"/>
                </a:ext>
              </a:extLst>
            </p:cNvPr>
            <p:cNvSpPr/>
            <p:nvPr/>
          </p:nvSpPr>
          <p:spPr>
            <a:xfrm>
              <a:off x="4034018" y="3354251"/>
              <a:ext cx="2217475" cy="1309031"/>
            </a:xfrm>
            <a:prstGeom prst="roundRect">
              <a:avLst>
                <a:gd name="adj" fmla="val 7644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9700" dist="38100" dir="7800000" algn="tr" rotWithShape="0">
                <a:prstClr val="black">
                  <a:alpha val="9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742950">
                <a:lnSpc>
                  <a:spcPct val="110000"/>
                </a:lnSpc>
                <a:defRPr/>
              </a:pPr>
              <a:endParaRPr lang="en-GB" sz="73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73" name="Picture 4">
              <a:extLst>
                <a:ext uri="{FF2B5EF4-FFF2-40B4-BE49-F238E27FC236}">
                  <a16:creationId xmlns:a16="http://schemas.microsoft.com/office/drawing/2014/main" id="{69DC1119-E229-C3CF-4941-DE1EA89F5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290244" y="3734745"/>
              <a:ext cx="1705023" cy="548043"/>
            </a:xfrm>
            <a:prstGeom prst="rect">
              <a:avLst/>
            </a:prstGeom>
          </p:spPr>
        </p:pic>
      </p:grpSp>
      <p:sp>
        <p:nvSpPr>
          <p:cNvPr id="148" name="Arrow: Down 147">
            <a:extLst>
              <a:ext uri="{FF2B5EF4-FFF2-40B4-BE49-F238E27FC236}">
                <a16:creationId xmlns:a16="http://schemas.microsoft.com/office/drawing/2014/main" id="{1FC5D212-7872-ECAE-555D-BB5AEDC3C7DA}"/>
              </a:ext>
            </a:extLst>
          </p:cNvPr>
          <p:cNvSpPr/>
          <p:nvPr/>
        </p:nvSpPr>
        <p:spPr>
          <a:xfrm rot="16200000">
            <a:off x="6282709" y="2415589"/>
            <a:ext cx="262986" cy="2457000"/>
          </a:xfrm>
          <a:prstGeom prst="downArrow">
            <a:avLst/>
          </a:prstGeom>
          <a:gradFill>
            <a:gsLst>
              <a:gs pos="0">
                <a:srgbClr val="CFE6D8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D50DDA08-B23D-520A-4EED-5806D7DF6C57}"/>
              </a:ext>
            </a:extLst>
          </p:cNvPr>
          <p:cNvGrpSpPr/>
          <p:nvPr/>
        </p:nvGrpSpPr>
        <p:grpSpPr>
          <a:xfrm>
            <a:off x="7738959" y="3053189"/>
            <a:ext cx="1015838" cy="1200167"/>
            <a:chOff x="9405265" y="3106485"/>
            <a:chExt cx="1250262" cy="1477129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6D1CCB23-F034-8CE0-62FC-F6824739145A}"/>
                </a:ext>
              </a:extLst>
            </p:cNvPr>
            <p:cNvSpPr/>
            <p:nvPr/>
          </p:nvSpPr>
          <p:spPr>
            <a:xfrm>
              <a:off x="9405265" y="3109022"/>
              <a:ext cx="1250262" cy="1474592"/>
            </a:xfrm>
            <a:custGeom>
              <a:avLst/>
              <a:gdLst>
                <a:gd name="connsiteX0" fmla="*/ 223261 w 1250262"/>
                <a:gd name="connsiteY0" fmla="*/ 0 h 1474592"/>
                <a:gd name="connsiteX1" fmla="*/ 1250262 w 1250262"/>
                <a:gd name="connsiteY1" fmla="*/ 0 h 1474592"/>
                <a:gd name="connsiteX2" fmla="*/ 1250262 w 1250262"/>
                <a:gd name="connsiteY2" fmla="*/ 1474592 h 1474592"/>
                <a:gd name="connsiteX3" fmla="*/ 1960 w 1250262"/>
                <a:gd name="connsiteY3" fmla="*/ 1474592 h 1474592"/>
                <a:gd name="connsiteX4" fmla="*/ 0 w 1250262"/>
                <a:gd name="connsiteY4" fmla="*/ 250441 h 1474592"/>
                <a:gd name="connsiteX5" fmla="*/ 155717 w 1250262"/>
                <a:gd name="connsiteY5" fmla="*/ 170843 h 1474592"/>
                <a:gd name="connsiteX6" fmla="*/ 171248 w 1250262"/>
                <a:gd name="connsiteY6" fmla="*/ 126191 h 1474592"/>
                <a:gd name="connsiteX7" fmla="*/ 223261 w 1250262"/>
                <a:gd name="connsiteY7" fmla="*/ 0 h 14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262" h="1474592">
                  <a:moveTo>
                    <a:pt x="223261" y="0"/>
                  </a:moveTo>
                  <a:lnTo>
                    <a:pt x="1250262" y="0"/>
                  </a:lnTo>
                  <a:lnTo>
                    <a:pt x="1250262" y="1474592"/>
                  </a:lnTo>
                  <a:lnTo>
                    <a:pt x="1960" y="1474592"/>
                  </a:lnTo>
                  <a:lnTo>
                    <a:pt x="0" y="250441"/>
                  </a:lnTo>
                  <a:cubicBezTo>
                    <a:pt x="72613" y="184434"/>
                    <a:pt x="149111" y="196081"/>
                    <a:pt x="155717" y="170843"/>
                  </a:cubicBezTo>
                  <a:lnTo>
                    <a:pt x="171248" y="126191"/>
                  </a:lnTo>
                  <a:lnTo>
                    <a:pt x="223261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9700" dist="38100" dir="7800000" algn="tr" rotWithShape="0">
                <a:prstClr val="black">
                  <a:alpha val="9000"/>
                </a:prstClr>
              </a:outerShdw>
            </a:effectLst>
          </p:spPr>
          <p:txBody>
            <a:bodyPr wrap="square" tIns="204750" rtlCol="0" anchor="t">
              <a:noAutofit/>
            </a:bodyPr>
            <a:lstStyle/>
            <a:p>
              <a:pPr algn="ctr" defTabSz="742950">
                <a:lnSpc>
                  <a:spcPct val="110000"/>
                </a:lnSpc>
                <a:defRPr/>
              </a:pPr>
              <a:r>
                <a:rPr lang="en-GB" sz="975" b="1" dirty="0">
                  <a:solidFill>
                    <a:srgbClr val="51B650"/>
                  </a:solidFill>
                  <a:latin typeface="Raleway" panose="020B0503030101060003" pitchFamily="34" charset="0"/>
                </a:rPr>
                <a:t>Public Sector</a:t>
              </a:r>
            </a:p>
            <a:p>
              <a:pPr algn="ctr" defTabSz="742950">
                <a:lnSpc>
                  <a:spcPct val="110000"/>
                </a:lnSpc>
                <a:defRPr/>
              </a:pPr>
              <a:r>
                <a:rPr lang="en-GB" sz="731" dirty="0">
                  <a:solidFill>
                    <a:srgbClr val="565454"/>
                  </a:solidFill>
                  <a:latin typeface="Raleway" panose="020B0503030101060003" pitchFamily="34" charset="0"/>
                </a:rPr>
                <a:t>Get better value from suppliers</a:t>
              </a:r>
            </a:p>
          </p:txBody>
        </p:sp>
        <p:sp>
          <p:nvSpPr>
            <p:cNvPr id="173" name="Right Triangle 172">
              <a:extLst>
                <a:ext uri="{FF2B5EF4-FFF2-40B4-BE49-F238E27FC236}">
                  <a16:creationId xmlns:a16="http://schemas.microsoft.com/office/drawing/2014/main" id="{AB6C74F0-55EF-5873-FA41-E48835ACB747}"/>
                </a:ext>
              </a:extLst>
            </p:cNvPr>
            <p:cNvSpPr/>
            <p:nvPr/>
          </p:nvSpPr>
          <p:spPr>
            <a:xfrm rot="16200000">
              <a:off x="9392771" y="3121328"/>
              <a:ext cx="250602" cy="220915"/>
            </a:xfrm>
            <a:prstGeom prst="rtTriangl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9700" dist="38100" dir="7800000" algn="tr" rotWithShape="0">
                <a:prstClr val="black">
                  <a:alpha val="9000"/>
                </a:prstClr>
              </a:outerShdw>
            </a:effectLst>
          </p:spPr>
          <p:txBody>
            <a:bodyPr wrap="square" tIns="263250" rtlCol="0" anchor="t"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GB" sz="731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2540B941-C467-1766-3967-FDD69409298E}"/>
              </a:ext>
            </a:extLst>
          </p:cNvPr>
          <p:cNvGrpSpPr/>
          <p:nvPr/>
        </p:nvGrpSpPr>
        <p:grpSpPr>
          <a:xfrm>
            <a:off x="7583369" y="4536642"/>
            <a:ext cx="1293906" cy="710859"/>
            <a:chOff x="4341154" y="5066385"/>
            <a:chExt cx="1592500" cy="874903"/>
          </a:xfrm>
        </p:grpSpPr>
        <p:grpSp>
          <p:nvGrpSpPr>
            <p:cNvPr id="1038" name="Group 1037">
              <a:extLst>
                <a:ext uri="{FF2B5EF4-FFF2-40B4-BE49-F238E27FC236}">
                  <a16:creationId xmlns:a16="http://schemas.microsoft.com/office/drawing/2014/main" id="{9D70F859-8EB7-8C33-1D63-32E29425177B}"/>
                </a:ext>
              </a:extLst>
            </p:cNvPr>
            <p:cNvGrpSpPr/>
            <p:nvPr/>
          </p:nvGrpSpPr>
          <p:grpSpPr>
            <a:xfrm rot="10800000">
              <a:off x="4341154" y="5066385"/>
              <a:ext cx="1592500" cy="874903"/>
              <a:chOff x="4364600" y="2113104"/>
              <a:chExt cx="1592500" cy="874903"/>
            </a:xfrm>
          </p:grpSpPr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6360D7B5-0D02-3CD2-75B3-668117F36D69}"/>
                  </a:ext>
                </a:extLst>
              </p:cNvPr>
              <p:cNvSpPr/>
              <p:nvPr/>
            </p:nvSpPr>
            <p:spPr>
              <a:xfrm rot="10800000">
                <a:off x="4364600" y="2308330"/>
                <a:ext cx="1592500" cy="679677"/>
              </a:xfrm>
              <a:custGeom>
                <a:avLst/>
                <a:gdLst>
                  <a:gd name="connsiteX0" fmla="*/ 73392 w 1592500"/>
                  <a:gd name="connsiteY0" fmla="*/ 0 h 679677"/>
                  <a:gd name="connsiteX1" fmla="*/ 1519108 w 1592500"/>
                  <a:gd name="connsiteY1" fmla="*/ 0 h 679677"/>
                  <a:gd name="connsiteX2" fmla="*/ 1592500 w 1592500"/>
                  <a:gd name="connsiteY2" fmla="*/ 73392 h 679677"/>
                  <a:gd name="connsiteX3" fmla="*/ 1592500 w 1592500"/>
                  <a:gd name="connsiteY3" fmla="*/ 249069 h 679677"/>
                  <a:gd name="connsiteX4" fmla="*/ 1592500 w 1592500"/>
                  <a:gd name="connsiteY4" fmla="*/ 430608 h 679677"/>
                  <a:gd name="connsiteX5" fmla="*/ 1592500 w 1592500"/>
                  <a:gd name="connsiteY5" fmla="*/ 606285 h 679677"/>
                  <a:gd name="connsiteX6" fmla="*/ 1519108 w 1592500"/>
                  <a:gd name="connsiteY6" fmla="*/ 679677 h 679677"/>
                  <a:gd name="connsiteX7" fmla="*/ 73392 w 1592500"/>
                  <a:gd name="connsiteY7" fmla="*/ 679677 h 679677"/>
                  <a:gd name="connsiteX8" fmla="*/ 0 w 1592500"/>
                  <a:gd name="connsiteY8" fmla="*/ 606285 h 679677"/>
                  <a:gd name="connsiteX9" fmla="*/ 0 w 1592500"/>
                  <a:gd name="connsiteY9" fmla="*/ 430608 h 679677"/>
                  <a:gd name="connsiteX10" fmla="*/ 0 w 1592500"/>
                  <a:gd name="connsiteY10" fmla="*/ 249069 h 679677"/>
                  <a:gd name="connsiteX11" fmla="*/ 0 w 1592500"/>
                  <a:gd name="connsiteY11" fmla="*/ 73392 h 679677"/>
                  <a:gd name="connsiteX12" fmla="*/ 73392 w 1592500"/>
                  <a:gd name="connsiteY12" fmla="*/ 0 h 679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2500" h="679677">
                    <a:moveTo>
                      <a:pt x="73392" y="0"/>
                    </a:moveTo>
                    <a:lnTo>
                      <a:pt x="1519108" y="0"/>
                    </a:lnTo>
                    <a:cubicBezTo>
                      <a:pt x="1559641" y="0"/>
                      <a:pt x="1592500" y="32859"/>
                      <a:pt x="1592500" y="73392"/>
                    </a:cubicBezTo>
                    <a:lnTo>
                      <a:pt x="1592500" y="249069"/>
                    </a:lnTo>
                    <a:lnTo>
                      <a:pt x="1592500" y="430608"/>
                    </a:lnTo>
                    <a:lnTo>
                      <a:pt x="1592500" y="606285"/>
                    </a:lnTo>
                    <a:cubicBezTo>
                      <a:pt x="1592500" y="646818"/>
                      <a:pt x="1559641" y="679677"/>
                      <a:pt x="1519108" y="679677"/>
                    </a:cubicBezTo>
                    <a:lnTo>
                      <a:pt x="73392" y="679677"/>
                    </a:lnTo>
                    <a:cubicBezTo>
                      <a:pt x="32859" y="679677"/>
                      <a:pt x="0" y="646818"/>
                      <a:pt x="0" y="606285"/>
                    </a:cubicBezTo>
                    <a:lnTo>
                      <a:pt x="0" y="430608"/>
                    </a:lnTo>
                    <a:lnTo>
                      <a:pt x="0" y="249069"/>
                    </a:lnTo>
                    <a:lnTo>
                      <a:pt x="0" y="73392"/>
                    </a:lnTo>
                    <a:cubicBezTo>
                      <a:pt x="0" y="32859"/>
                      <a:pt x="32859" y="0"/>
                      <a:pt x="733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39700" dist="38100" dir="7800000" algn="tr" rotWithShape="0">
                  <a:prstClr val="black">
                    <a:alpha val="9000"/>
                  </a:prstClr>
                </a:outerShdw>
              </a:effectLst>
            </p:spPr>
            <p:txBody>
              <a:bodyPr wrap="square" tIns="380250" bIns="292500" rtlCol="0" anchor="b">
                <a:no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r>
                  <a:rPr lang="en-GB" sz="731" dirty="0">
                    <a:solidFill>
                      <a:schemeClr val="accent2"/>
                    </a:solidFill>
                    <a:latin typeface="+mj-lt"/>
                  </a:rPr>
                  <a:t>Press</a:t>
                </a:r>
              </a:p>
              <a:p>
                <a:pPr algn="ctr">
                  <a:lnSpc>
                    <a:spcPct val="110000"/>
                  </a:lnSpc>
                  <a:defRPr/>
                </a:pPr>
                <a:r>
                  <a:rPr lang="en-GB" sz="650" dirty="0">
                    <a:solidFill>
                      <a:schemeClr val="accent2"/>
                    </a:solidFill>
                  </a:rPr>
                  <a:t>Scrutinise public spending</a:t>
                </a:r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84DDDF9C-44F6-E01F-DE93-F017B3F86D24}"/>
                  </a:ext>
                </a:extLst>
              </p:cNvPr>
              <p:cNvSpPr/>
              <p:nvPr/>
            </p:nvSpPr>
            <p:spPr>
              <a:xfrm>
                <a:off x="4364600" y="2224827"/>
                <a:ext cx="1592500" cy="144435"/>
              </a:xfrm>
              <a:custGeom>
                <a:avLst/>
                <a:gdLst>
                  <a:gd name="connsiteX0" fmla="*/ 73392 w 1592500"/>
                  <a:gd name="connsiteY0" fmla="*/ 0 h 144435"/>
                  <a:gd name="connsiteX1" fmla="*/ 1519108 w 1592500"/>
                  <a:gd name="connsiteY1" fmla="*/ 0 h 144435"/>
                  <a:gd name="connsiteX2" fmla="*/ 1592500 w 1592500"/>
                  <a:gd name="connsiteY2" fmla="*/ 73392 h 144435"/>
                  <a:gd name="connsiteX3" fmla="*/ 1592500 w 1592500"/>
                  <a:gd name="connsiteY3" fmla="*/ 144435 h 144435"/>
                  <a:gd name="connsiteX4" fmla="*/ 0 w 1592500"/>
                  <a:gd name="connsiteY4" fmla="*/ 144435 h 144435"/>
                  <a:gd name="connsiteX5" fmla="*/ 0 w 1592500"/>
                  <a:gd name="connsiteY5" fmla="*/ 73392 h 144435"/>
                  <a:gd name="connsiteX6" fmla="*/ 73392 w 1592500"/>
                  <a:gd name="connsiteY6" fmla="*/ 0 h 144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2500" h="144435">
                    <a:moveTo>
                      <a:pt x="73392" y="0"/>
                    </a:moveTo>
                    <a:lnTo>
                      <a:pt x="1519108" y="0"/>
                    </a:lnTo>
                    <a:cubicBezTo>
                      <a:pt x="1559641" y="0"/>
                      <a:pt x="1592500" y="32859"/>
                      <a:pt x="1592500" y="73392"/>
                    </a:cubicBezTo>
                    <a:lnTo>
                      <a:pt x="1592500" y="144435"/>
                    </a:lnTo>
                    <a:lnTo>
                      <a:pt x="0" y="144435"/>
                    </a:lnTo>
                    <a:lnTo>
                      <a:pt x="0" y="73392"/>
                    </a:lnTo>
                    <a:cubicBezTo>
                      <a:pt x="0" y="32859"/>
                      <a:pt x="32859" y="0"/>
                      <a:pt x="7339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sz="1463"/>
              </a:p>
            </p:txBody>
          </p:sp>
          <p:sp>
            <p:nvSpPr>
              <p:cNvPr id="1042" name="Oval 1041">
                <a:extLst>
                  <a:ext uri="{FF2B5EF4-FFF2-40B4-BE49-F238E27FC236}">
                    <a16:creationId xmlns:a16="http://schemas.microsoft.com/office/drawing/2014/main" id="{5DF77297-08E8-3CDE-D82F-E3BC1A95CFA6}"/>
                  </a:ext>
                </a:extLst>
              </p:cNvPr>
              <p:cNvSpPr/>
              <p:nvPr/>
            </p:nvSpPr>
            <p:spPr>
              <a:xfrm>
                <a:off x="4944850" y="2113104"/>
                <a:ext cx="432000" cy="432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63"/>
              </a:p>
            </p:txBody>
          </p:sp>
        </p:grpSp>
        <p:pic>
          <p:nvPicPr>
            <p:cNvPr id="1039" name="Graphic 1038">
              <a:extLst>
                <a:ext uri="{FF2B5EF4-FFF2-40B4-BE49-F238E27FC236}">
                  <a16:creationId xmlns:a16="http://schemas.microsoft.com/office/drawing/2014/main" id="{8AD4FCF3-E96E-A530-3E65-C389C2E71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986983" y="5575422"/>
              <a:ext cx="288000" cy="288000"/>
            </a:xfrm>
            <a:prstGeom prst="rect">
              <a:avLst/>
            </a:prstGeom>
          </p:spPr>
        </p:pic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1CC38058-698C-BC51-5849-7E045B49A567}"/>
              </a:ext>
            </a:extLst>
          </p:cNvPr>
          <p:cNvGrpSpPr/>
          <p:nvPr/>
        </p:nvGrpSpPr>
        <p:grpSpPr>
          <a:xfrm>
            <a:off x="7583369" y="2041852"/>
            <a:ext cx="1293906" cy="710859"/>
            <a:chOff x="4364600" y="2113104"/>
            <a:chExt cx="1592500" cy="874903"/>
          </a:xfrm>
        </p:grpSpPr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87D6DB6D-C341-3189-2F5B-C6BC252B148D}"/>
                </a:ext>
              </a:extLst>
            </p:cNvPr>
            <p:cNvSpPr/>
            <p:nvPr/>
          </p:nvSpPr>
          <p:spPr>
            <a:xfrm>
              <a:off x="4364600" y="2308330"/>
              <a:ext cx="1592500" cy="679677"/>
            </a:xfrm>
            <a:custGeom>
              <a:avLst/>
              <a:gdLst>
                <a:gd name="connsiteX0" fmla="*/ 73392 w 1592500"/>
                <a:gd name="connsiteY0" fmla="*/ 0 h 679677"/>
                <a:gd name="connsiteX1" fmla="*/ 1519108 w 1592500"/>
                <a:gd name="connsiteY1" fmla="*/ 0 h 679677"/>
                <a:gd name="connsiteX2" fmla="*/ 1592500 w 1592500"/>
                <a:gd name="connsiteY2" fmla="*/ 73392 h 679677"/>
                <a:gd name="connsiteX3" fmla="*/ 1592500 w 1592500"/>
                <a:gd name="connsiteY3" fmla="*/ 249069 h 679677"/>
                <a:gd name="connsiteX4" fmla="*/ 1592500 w 1592500"/>
                <a:gd name="connsiteY4" fmla="*/ 430608 h 679677"/>
                <a:gd name="connsiteX5" fmla="*/ 1592500 w 1592500"/>
                <a:gd name="connsiteY5" fmla="*/ 606285 h 679677"/>
                <a:gd name="connsiteX6" fmla="*/ 1519108 w 1592500"/>
                <a:gd name="connsiteY6" fmla="*/ 679677 h 679677"/>
                <a:gd name="connsiteX7" fmla="*/ 73392 w 1592500"/>
                <a:gd name="connsiteY7" fmla="*/ 679677 h 679677"/>
                <a:gd name="connsiteX8" fmla="*/ 0 w 1592500"/>
                <a:gd name="connsiteY8" fmla="*/ 606285 h 679677"/>
                <a:gd name="connsiteX9" fmla="*/ 0 w 1592500"/>
                <a:gd name="connsiteY9" fmla="*/ 430608 h 679677"/>
                <a:gd name="connsiteX10" fmla="*/ 0 w 1592500"/>
                <a:gd name="connsiteY10" fmla="*/ 249069 h 679677"/>
                <a:gd name="connsiteX11" fmla="*/ 0 w 1592500"/>
                <a:gd name="connsiteY11" fmla="*/ 73392 h 679677"/>
                <a:gd name="connsiteX12" fmla="*/ 73392 w 1592500"/>
                <a:gd name="connsiteY12" fmla="*/ 0 h 67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2500" h="679677">
                  <a:moveTo>
                    <a:pt x="73392" y="0"/>
                  </a:moveTo>
                  <a:lnTo>
                    <a:pt x="1519108" y="0"/>
                  </a:lnTo>
                  <a:cubicBezTo>
                    <a:pt x="1559641" y="0"/>
                    <a:pt x="1592500" y="32859"/>
                    <a:pt x="1592500" y="73392"/>
                  </a:cubicBezTo>
                  <a:lnTo>
                    <a:pt x="1592500" y="249069"/>
                  </a:lnTo>
                  <a:lnTo>
                    <a:pt x="1592500" y="430608"/>
                  </a:lnTo>
                  <a:lnTo>
                    <a:pt x="1592500" y="606285"/>
                  </a:lnTo>
                  <a:cubicBezTo>
                    <a:pt x="1592500" y="646818"/>
                    <a:pt x="1559641" y="679677"/>
                    <a:pt x="1519108" y="679677"/>
                  </a:cubicBezTo>
                  <a:lnTo>
                    <a:pt x="73392" y="679677"/>
                  </a:lnTo>
                  <a:cubicBezTo>
                    <a:pt x="32859" y="679677"/>
                    <a:pt x="0" y="646818"/>
                    <a:pt x="0" y="606285"/>
                  </a:cubicBezTo>
                  <a:lnTo>
                    <a:pt x="0" y="430608"/>
                  </a:lnTo>
                  <a:lnTo>
                    <a:pt x="0" y="249069"/>
                  </a:lnTo>
                  <a:lnTo>
                    <a:pt x="0" y="73392"/>
                  </a:lnTo>
                  <a:cubicBezTo>
                    <a:pt x="0" y="32859"/>
                    <a:pt x="32859" y="0"/>
                    <a:pt x="73392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9700" dist="38100" dir="7800000" algn="tr" rotWithShape="0">
                <a:prstClr val="black">
                  <a:alpha val="9000"/>
                </a:prstClr>
              </a:outerShdw>
            </a:effectLst>
          </p:spPr>
          <p:txBody>
            <a:bodyPr wrap="square" lIns="0" tIns="204750" rIns="0" rtlCol="0" anchor="t">
              <a:no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GB" sz="731" dirty="0">
                  <a:solidFill>
                    <a:schemeClr val="accent2"/>
                  </a:solidFill>
                  <a:latin typeface="+mj-lt"/>
                </a:rPr>
                <a:t>Suppliers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en-GB" sz="650" dirty="0">
                  <a:solidFill>
                    <a:schemeClr val="accent2"/>
                  </a:solidFill>
                </a:rPr>
                <a:t>Win government contracts</a:t>
              </a:r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100B6718-CD10-6AB2-4D5A-FCD1301DC8D6}"/>
                </a:ext>
              </a:extLst>
            </p:cNvPr>
            <p:cNvSpPr/>
            <p:nvPr/>
          </p:nvSpPr>
          <p:spPr>
            <a:xfrm>
              <a:off x="4364600" y="2224827"/>
              <a:ext cx="1592500" cy="144435"/>
            </a:xfrm>
            <a:custGeom>
              <a:avLst/>
              <a:gdLst>
                <a:gd name="connsiteX0" fmla="*/ 73392 w 1592500"/>
                <a:gd name="connsiteY0" fmla="*/ 0 h 144435"/>
                <a:gd name="connsiteX1" fmla="*/ 1519108 w 1592500"/>
                <a:gd name="connsiteY1" fmla="*/ 0 h 144435"/>
                <a:gd name="connsiteX2" fmla="*/ 1592500 w 1592500"/>
                <a:gd name="connsiteY2" fmla="*/ 73392 h 144435"/>
                <a:gd name="connsiteX3" fmla="*/ 1592500 w 1592500"/>
                <a:gd name="connsiteY3" fmla="*/ 144435 h 144435"/>
                <a:gd name="connsiteX4" fmla="*/ 0 w 1592500"/>
                <a:gd name="connsiteY4" fmla="*/ 144435 h 144435"/>
                <a:gd name="connsiteX5" fmla="*/ 0 w 1592500"/>
                <a:gd name="connsiteY5" fmla="*/ 73392 h 144435"/>
                <a:gd name="connsiteX6" fmla="*/ 73392 w 1592500"/>
                <a:gd name="connsiteY6" fmla="*/ 0 h 14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500" h="144435">
                  <a:moveTo>
                    <a:pt x="73392" y="0"/>
                  </a:moveTo>
                  <a:lnTo>
                    <a:pt x="1519108" y="0"/>
                  </a:lnTo>
                  <a:cubicBezTo>
                    <a:pt x="1559641" y="0"/>
                    <a:pt x="1592500" y="32859"/>
                    <a:pt x="1592500" y="73392"/>
                  </a:cubicBezTo>
                  <a:lnTo>
                    <a:pt x="1592500" y="144435"/>
                  </a:lnTo>
                  <a:lnTo>
                    <a:pt x="0" y="144435"/>
                  </a:lnTo>
                  <a:lnTo>
                    <a:pt x="0" y="73392"/>
                  </a:lnTo>
                  <a:cubicBezTo>
                    <a:pt x="0" y="32859"/>
                    <a:pt x="32859" y="0"/>
                    <a:pt x="7339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463"/>
            </a:p>
          </p:txBody>
        </p:sp>
        <p:sp>
          <p:nvSpPr>
            <p:cNvPr id="1030" name="Oval 1029">
              <a:extLst>
                <a:ext uri="{FF2B5EF4-FFF2-40B4-BE49-F238E27FC236}">
                  <a16:creationId xmlns:a16="http://schemas.microsoft.com/office/drawing/2014/main" id="{969AD143-22F8-D90B-80E4-7685E1133979}"/>
                </a:ext>
              </a:extLst>
            </p:cNvPr>
            <p:cNvSpPr/>
            <p:nvPr/>
          </p:nvSpPr>
          <p:spPr>
            <a:xfrm>
              <a:off x="4944850" y="2113104"/>
              <a:ext cx="432000" cy="432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63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BF88D2-7CE1-BDB4-126A-4D8EB039D0CF}"/>
              </a:ext>
            </a:extLst>
          </p:cNvPr>
          <p:cNvGrpSpPr/>
          <p:nvPr/>
        </p:nvGrpSpPr>
        <p:grpSpPr>
          <a:xfrm>
            <a:off x="5696952" y="2132625"/>
            <a:ext cx="1293906" cy="2743403"/>
            <a:chOff x="6892026" y="2107596"/>
            <a:chExt cx="1592500" cy="33764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A826241-E49F-D4D6-DCD7-0011AF2568BE}"/>
                </a:ext>
              </a:extLst>
            </p:cNvPr>
            <p:cNvGrpSpPr/>
            <p:nvPr/>
          </p:nvGrpSpPr>
          <p:grpSpPr>
            <a:xfrm>
              <a:off x="6892026" y="2107596"/>
              <a:ext cx="1592500" cy="3376496"/>
              <a:chOff x="4364600" y="2224827"/>
              <a:chExt cx="1592500" cy="3063088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6B8FE50-845A-7B23-BE99-87B02255E2AD}"/>
                  </a:ext>
                </a:extLst>
              </p:cNvPr>
              <p:cNvSpPr/>
              <p:nvPr/>
            </p:nvSpPr>
            <p:spPr>
              <a:xfrm>
                <a:off x="4364600" y="2224829"/>
                <a:ext cx="1592500" cy="3063086"/>
              </a:xfrm>
              <a:prstGeom prst="roundRect">
                <a:avLst>
                  <a:gd name="adj" fmla="val 5345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39700" dist="38100" dir="7800000" algn="tr" rotWithShape="0">
                  <a:prstClr val="black">
                    <a:alpha val="9000"/>
                  </a:prstClr>
                </a:outerShdw>
              </a:effectLst>
            </p:spPr>
            <p:txBody>
              <a:bodyPr wrap="square" tIns="263250" rtlCol="0" anchor="t">
                <a:no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endParaRPr lang="en-GB" sz="731" dirty="0">
                  <a:solidFill>
                    <a:schemeClr val="accent2"/>
                  </a:solidFill>
                  <a:latin typeface="+mj-lt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78D20B1-A8F7-8262-BCA3-FB0D4FC92FF6}"/>
                  </a:ext>
                </a:extLst>
              </p:cNvPr>
              <p:cNvSpPr/>
              <p:nvPr/>
            </p:nvSpPr>
            <p:spPr>
              <a:xfrm>
                <a:off x="4364600" y="2224827"/>
                <a:ext cx="1592500" cy="144435"/>
              </a:xfrm>
              <a:custGeom>
                <a:avLst/>
                <a:gdLst>
                  <a:gd name="connsiteX0" fmla="*/ 73392 w 1592500"/>
                  <a:gd name="connsiteY0" fmla="*/ 0 h 144435"/>
                  <a:gd name="connsiteX1" fmla="*/ 1519108 w 1592500"/>
                  <a:gd name="connsiteY1" fmla="*/ 0 h 144435"/>
                  <a:gd name="connsiteX2" fmla="*/ 1592500 w 1592500"/>
                  <a:gd name="connsiteY2" fmla="*/ 73392 h 144435"/>
                  <a:gd name="connsiteX3" fmla="*/ 1592500 w 1592500"/>
                  <a:gd name="connsiteY3" fmla="*/ 144435 h 144435"/>
                  <a:gd name="connsiteX4" fmla="*/ 0 w 1592500"/>
                  <a:gd name="connsiteY4" fmla="*/ 144435 h 144435"/>
                  <a:gd name="connsiteX5" fmla="*/ 0 w 1592500"/>
                  <a:gd name="connsiteY5" fmla="*/ 73392 h 144435"/>
                  <a:gd name="connsiteX6" fmla="*/ 73392 w 1592500"/>
                  <a:gd name="connsiteY6" fmla="*/ 0 h 144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2500" h="144435">
                    <a:moveTo>
                      <a:pt x="73392" y="0"/>
                    </a:moveTo>
                    <a:lnTo>
                      <a:pt x="1519108" y="0"/>
                    </a:lnTo>
                    <a:cubicBezTo>
                      <a:pt x="1559641" y="0"/>
                      <a:pt x="1592500" y="32859"/>
                      <a:pt x="1592500" y="73392"/>
                    </a:cubicBezTo>
                    <a:lnTo>
                      <a:pt x="1592500" y="144435"/>
                    </a:lnTo>
                    <a:lnTo>
                      <a:pt x="0" y="144435"/>
                    </a:lnTo>
                    <a:lnTo>
                      <a:pt x="0" y="73392"/>
                    </a:lnTo>
                    <a:cubicBezTo>
                      <a:pt x="0" y="32859"/>
                      <a:pt x="32859" y="0"/>
                      <a:pt x="7339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sz="1463"/>
              </a:p>
            </p:txBody>
          </p:sp>
        </p:grp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F2204F76-F7E8-34F1-8B5C-672A65B74E31}"/>
                </a:ext>
              </a:extLst>
            </p:cNvPr>
            <p:cNvSpPr/>
            <p:nvPr/>
          </p:nvSpPr>
          <p:spPr>
            <a:xfrm>
              <a:off x="7049711" y="2611852"/>
              <a:ext cx="1277130" cy="418243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bIns="0" rtlCol="0" anchor="ctr"/>
            <a:lstStyle/>
            <a:p>
              <a:pPr algn="ctr"/>
              <a:r>
                <a:rPr lang="en-GB" sz="975" b="1" dirty="0">
                  <a:solidFill>
                    <a:schemeClr val="accent2"/>
                  </a:solidFill>
                  <a:latin typeface="+mj-lt"/>
                </a:rPr>
                <a:t>Aggregate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560A5CE-5093-F831-0822-80C334CFB61A}"/>
                </a:ext>
              </a:extLst>
            </p:cNvPr>
            <p:cNvSpPr/>
            <p:nvPr/>
          </p:nvSpPr>
          <p:spPr>
            <a:xfrm>
              <a:off x="7049711" y="3088932"/>
              <a:ext cx="1277130" cy="418243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bIns="0" rtlCol="0" anchor="ctr"/>
            <a:lstStyle/>
            <a:p>
              <a:pPr algn="ctr"/>
              <a:r>
                <a:rPr lang="en-GB" sz="975" b="1" dirty="0">
                  <a:solidFill>
                    <a:schemeClr val="accent2"/>
                  </a:solidFill>
                  <a:latin typeface="+mj-lt"/>
                </a:rPr>
                <a:t>Match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311FFDE0-C338-4D78-2A61-881B2B016B24}"/>
                </a:ext>
              </a:extLst>
            </p:cNvPr>
            <p:cNvSpPr/>
            <p:nvPr/>
          </p:nvSpPr>
          <p:spPr>
            <a:xfrm>
              <a:off x="7049711" y="3566012"/>
              <a:ext cx="1277130" cy="418243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bIns="0" rtlCol="0" anchor="ctr"/>
            <a:lstStyle/>
            <a:p>
              <a:pPr algn="ctr"/>
              <a:r>
                <a:rPr lang="en-GB" sz="975" b="1" dirty="0">
                  <a:solidFill>
                    <a:schemeClr val="accent2"/>
                  </a:solidFill>
                  <a:latin typeface="+mj-lt"/>
                </a:rPr>
                <a:t>Normalise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179A4E7-CDDA-721E-28FE-C4FA7D3E727D}"/>
                </a:ext>
              </a:extLst>
            </p:cNvPr>
            <p:cNvSpPr/>
            <p:nvPr/>
          </p:nvSpPr>
          <p:spPr>
            <a:xfrm>
              <a:off x="7049711" y="4043092"/>
              <a:ext cx="1277130" cy="418243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bIns="0" rtlCol="0" anchor="ctr"/>
            <a:lstStyle/>
            <a:p>
              <a:pPr algn="ctr"/>
              <a:r>
                <a:rPr lang="en-GB" sz="975" b="1" dirty="0">
                  <a:solidFill>
                    <a:schemeClr val="accent2"/>
                  </a:solidFill>
                  <a:latin typeface="+mj-lt"/>
                </a:rPr>
                <a:t>Cleanse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AF15091-6D53-D580-3F24-A870EC0BF714}"/>
                </a:ext>
              </a:extLst>
            </p:cNvPr>
            <p:cNvSpPr/>
            <p:nvPr/>
          </p:nvSpPr>
          <p:spPr>
            <a:xfrm>
              <a:off x="7049711" y="4520171"/>
              <a:ext cx="1277130" cy="418243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bIns="0" rtlCol="0" anchor="ctr"/>
            <a:lstStyle/>
            <a:p>
              <a:pPr algn="ctr"/>
              <a:r>
                <a:rPr lang="en-GB" sz="975" b="1" dirty="0">
                  <a:solidFill>
                    <a:schemeClr val="accent2"/>
                  </a:solidFill>
                  <a:latin typeface="+mj-lt"/>
                </a:rPr>
                <a:t>Machine learn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4BD9C6C-6014-FFFF-A667-781F51049EBD}"/>
              </a:ext>
            </a:extLst>
          </p:cNvPr>
          <p:cNvSpPr txBox="1"/>
          <p:nvPr/>
        </p:nvSpPr>
        <p:spPr>
          <a:xfrm>
            <a:off x="5531185" y="4958447"/>
            <a:ext cx="903816" cy="7343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GB" sz="650" dirty="0"/>
              <a:t>We use a combination of machine &amp; human data validation to maintain best-in-class data quality and accuracy</a:t>
            </a:r>
            <a:endParaRPr lang="en-AU" sz="65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829967-C0EA-0024-0713-690F54696E4B}"/>
              </a:ext>
            </a:extLst>
          </p:cNvPr>
          <p:cNvGrpSpPr/>
          <p:nvPr/>
        </p:nvGrpSpPr>
        <p:grpSpPr>
          <a:xfrm>
            <a:off x="9432974" y="1007617"/>
            <a:ext cx="1019480" cy="2214976"/>
            <a:chOff x="2500550" y="918559"/>
            <a:chExt cx="1069498" cy="2323648"/>
          </a:xfrm>
        </p:grpSpPr>
        <p:sp>
          <p:nvSpPr>
            <p:cNvPr id="17" name="Chevron 20">
              <a:extLst>
                <a:ext uri="{FF2B5EF4-FFF2-40B4-BE49-F238E27FC236}">
                  <a16:creationId xmlns:a16="http://schemas.microsoft.com/office/drawing/2014/main" id="{93917100-6657-D8F1-12CC-E124A1083476}"/>
                </a:ext>
              </a:extLst>
            </p:cNvPr>
            <p:cNvSpPr/>
            <p:nvPr/>
          </p:nvSpPr>
          <p:spPr>
            <a:xfrm rot="5400000">
              <a:off x="2007465" y="1679627"/>
              <a:ext cx="2055665" cy="1069496"/>
            </a:xfrm>
            <a:prstGeom prst="chevron">
              <a:avLst>
                <a:gd name="adj" fmla="val 25063"/>
              </a:avLst>
            </a:prstGeom>
            <a:gradFill flip="none" rotWithShape="1">
              <a:gsLst>
                <a:gs pos="99000">
                  <a:srgbClr val="A7DEC6"/>
                </a:gs>
                <a:gs pos="0">
                  <a:srgbClr val="88AEA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FF285E53-790F-1777-A8B2-C9B881D334AD}"/>
                </a:ext>
              </a:extLst>
            </p:cNvPr>
            <p:cNvSpPr/>
            <p:nvPr/>
          </p:nvSpPr>
          <p:spPr>
            <a:xfrm>
              <a:off x="2500551" y="918559"/>
              <a:ext cx="1069497" cy="538875"/>
            </a:xfrm>
            <a:prstGeom prst="diamond">
              <a:avLst/>
            </a:prstGeom>
            <a:solidFill>
              <a:srgbClr val="BDE8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19" name="Frame 18">
            <a:extLst>
              <a:ext uri="{FF2B5EF4-FFF2-40B4-BE49-F238E27FC236}">
                <a16:creationId xmlns:a16="http://schemas.microsoft.com/office/drawing/2014/main" id="{8796E4CE-D185-4B8C-B197-F703BDD5A2D0}"/>
              </a:ext>
            </a:extLst>
          </p:cNvPr>
          <p:cNvSpPr/>
          <p:nvPr/>
        </p:nvSpPr>
        <p:spPr>
          <a:xfrm>
            <a:off x="-1" y="642937"/>
            <a:ext cx="9906001" cy="5572126"/>
          </a:xfrm>
          <a:prstGeom prst="frame">
            <a:avLst>
              <a:gd name="adj1" fmla="val 19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tx1"/>
              </a:solidFill>
            </a:endParaRPr>
          </a:p>
        </p:txBody>
      </p:sp>
      <p:sp>
        <p:nvSpPr>
          <p:cNvPr id="5" name="Freeform: Shape 58">
            <a:extLst>
              <a:ext uri="{FF2B5EF4-FFF2-40B4-BE49-F238E27FC236}">
                <a16:creationId xmlns:a16="http://schemas.microsoft.com/office/drawing/2014/main" id="{62CDF83C-F446-2CBB-19B6-B0AA7C262341}"/>
              </a:ext>
            </a:extLst>
          </p:cNvPr>
          <p:cNvSpPr/>
          <p:nvPr/>
        </p:nvSpPr>
        <p:spPr>
          <a:xfrm>
            <a:off x="6493549" y="4483512"/>
            <a:ext cx="978686" cy="978686"/>
          </a:xfrm>
          <a:custGeom>
            <a:avLst/>
            <a:gdLst>
              <a:gd name="connsiteX0" fmla="*/ 2955721 w 2955721"/>
              <a:gd name="connsiteY0" fmla="*/ 1477861 h 2955721"/>
              <a:gd name="connsiteX1" fmla="*/ 1477860 w 2955721"/>
              <a:gd name="connsiteY1" fmla="*/ 2955721 h 2955721"/>
              <a:gd name="connsiteX2" fmla="*/ 0 w 2955721"/>
              <a:gd name="connsiteY2" fmla="*/ 1477861 h 2955721"/>
              <a:gd name="connsiteX3" fmla="*/ 1477860 w 2955721"/>
              <a:gd name="connsiteY3" fmla="*/ 0 h 2955721"/>
              <a:gd name="connsiteX4" fmla="*/ 2955721 w 2955721"/>
              <a:gd name="connsiteY4" fmla="*/ 1477861 h 295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721" h="2955721">
                <a:moveTo>
                  <a:pt x="2955721" y="1477861"/>
                </a:moveTo>
                <a:cubicBezTo>
                  <a:pt x="2955721" y="2294060"/>
                  <a:pt x="2294060" y="2955721"/>
                  <a:pt x="1477860" y="2955721"/>
                </a:cubicBezTo>
                <a:cubicBezTo>
                  <a:pt x="661660" y="2955721"/>
                  <a:pt x="0" y="2294060"/>
                  <a:pt x="0" y="1477861"/>
                </a:cubicBezTo>
                <a:cubicBezTo>
                  <a:pt x="0" y="661661"/>
                  <a:pt x="661660" y="0"/>
                  <a:pt x="1477860" y="0"/>
                </a:cubicBezTo>
                <a:cubicBezTo>
                  <a:pt x="2294060" y="0"/>
                  <a:pt x="2955721" y="661661"/>
                  <a:pt x="2955721" y="1477861"/>
                </a:cubicBezTo>
                <a:close/>
              </a:path>
            </a:pathLst>
          </a:custGeom>
          <a:gradFill>
            <a:gsLst>
              <a:gs pos="0">
                <a:srgbClr val="C1E0CD"/>
              </a:gs>
              <a:gs pos="50000">
                <a:srgbClr val="DEEDE3"/>
              </a:gs>
              <a:gs pos="100000">
                <a:srgbClr val="FBFAF9"/>
              </a:gs>
            </a:gsLst>
            <a:lin ang="18900000" scaled="1"/>
          </a:gradFill>
          <a:ln w="661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463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F18B399-B80B-EAF3-3757-778EF5DDCBE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154" r="10942" b="38541"/>
          <a:stretch/>
        </p:blipFill>
        <p:spPr>
          <a:xfrm>
            <a:off x="6493550" y="4437778"/>
            <a:ext cx="1007413" cy="103142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34D195C-CF73-2C20-6FD0-53A8E7316072}"/>
              </a:ext>
            </a:extLst>
          </p:cNvPr>
          <p:cNvCxnSpPr>
            <a:cxnSpLocks/>
          </p:cNvCxnSpPr>
          <p:nvPr/>
        </p:nvCxnSpPr>
        <p:spPr>
          <a:xfrm>
            <a:off x="6057414" y="2918872"/>
            <a:ext cx="58770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E1F9DD9-57B2-FFB7-4E91-55D7A7775E5C}"/>
              </a:ext>
            </a:extLst>
          </p:cNvPr>
          <p:cNvCxnSpPr>
            <a:cxnSpLocks/>
          </p:cNvCxnSpPr>
          <p:nvPr/>
        </p:nvCxnSpPr>
        <p:spPr>
          <a:xfrm>
            <a:off x="6057414" y="3312035"/>
            <a:ext cx="58770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D98D01-F0B0-B1F8-7DEA-A947AB691233}"/>
              </a:ext>
            </a:extLst>
          </p:cNvPr>
          <p:cNvCxnSpPr>
            <a:cxnSpLocks/>
          </p:cNvCxnSpPr>
          <p:nvPr/>
        </p:nvCxnSpPr>
        <p:spPr>
          <a:xfrm>
            <a:off x="6057414" y="3694127"/>
            <a:ext cx="58770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0332C6-6AAE-5242-E59D-4DC4CD724A40}"/>
              </a:ext>
            </a:extLst>
          </p:cNvPr>
          <p:cNvCxnSpPr>
            <a:cxnSpLocks/>
          </p:cNvCxnSpPr>
          <p:nvPr/>
        </p:nvCxnSpPr>
        <p:spPr>
          <a:xfrm>
            <a:off x="6057414" y="4086327"/>
            <a:ext cx="58770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9F993E6-F5A1-7EE4-24CC-5D22000A1326}"/>
              </a:ext>
            </a:extLst>
          </p:cNvPr>
          <p:cNvSpPr/>
          <p:nvPr/>
        </p:nvSpPr>
        <p:spPr>
          <a:xfrm>
            <a:off x="916184" y="4434024"/>
            <a:ext cx="1397494" cy="327600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bIns="0" rtlCol="0" anchor="ctr"/>
          <a:lstStyle/>
          <a:p>
            <a:pPr algn="ctr"/>
            <a:r>
              <a:rPr lang="en-AU" sz="975" dirty="0">
                <a:solidFill>
                  <a:schemeClr val="accent2"/>
                </a:solidFill>
              </a:rPr>
              <a:t>Contact Data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B6A3B7-DFC6-AF46-64B7-320241F85D13}"/>
              </a:ext>
            </a:extLst>
          </p:cNvPr>
          <p:cNvGrpSpPr/>
          <p:nvPr/>
        </p:nvGrpSpPr>
        <p:grpSpPr>
          <a:xfrm>
            <a:off x="925261" y="4761624"/>
            <a:ext cx="1443795" cy="321750"/>
            <a:chOff x="1019175" y="2129099"/>
            <a:chExt cx="1776979" cy="3960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CD29F67-7848-B8E9-D743-939D1A2B74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36154" y="2147099"/>
              <a:ext cx="360000" cy="360000"/>
              <a:chOff x="2924519" y="5755115"/>
              <a:chExt cx="453588" cy="453588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BFC67A6-AE48-175D-1F31-8AFCB071CA36}"/>
                  </a:ext>
                </a:extLst>
              </p:cNvPr>
              <p:cNvSpPr/>
              <p:nvPr/>
            </p:nvSpPr>
            <p:spPr>
              <a:xfrm rot="5400000">
                <a:off x="2924519" y="5755115"/>
                <a:ext cx="453588" cy="45358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40000"/>
                </a:schemeClr>
              </a:solidFill>
              <a:ln w="254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3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1D0F9C0-2AB9-D5D7-BC16-80FFDB818377}"/>
                  </a:ext>
                </a:extLst>
              </p:cNvPr>
              <p:cNvSpPr/>
              <p:nvPr/>
            </p:nvSpPr>
            <p:spPr>
              <a:xfrm rot="5400000">
                <a:off x="3050012" y="5880607"/>
                <a:ext cx="202603" cy="202603"/>
              </a:xfrm>
              <a:prstGeom prst="ellipse">
                <a:avLst/>
              </a:prstGeom>
              <a:solidFill>
                <a:schemeClr val="tx2"/>
              </a:solidFill>
              <a:ln w="2540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3"/>
              </a:p>
            </p:txBody>
          </p:sp>
        </p:grpSp>
        <p:sp>
          <p:nvSpPr>
            <p:cNvPr id="47" name="Rounded Rectangle 63">
              <a:extLst>
                <a:ext uri="{FF2B5EF4-FFF2-40B4-BE49-F238E27FC236}">
                  <a16:creationId xmlns:a16="http://schemas.microsoft.com/office/drawing/2014/main" id="{AC67CF49-E8D6-CF7F-A0BB-C17D3CB5D238}"/>
                </a:ext>
              </a:extLst>
            </p:cNvPr>
            <p:cNvSpPr/>
            <p:nvPr/>
          </p:nvSpPr>
          <p:spPr>
            <a:xfrm>
              <a:off x="1019175" y="2129099"/>
              <a:ext cx="1592500" cy="396000"/>
            </a:xfrm>
            <a:prstGeom prst="roundRect">
              <a:avLst>
                <a:gd name="adj" fmla="val 14562"/>
              </a:avLst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39700" dist="38100" dir="7800000" algn="tr" rotWithShape="0">
                <a:prstClr val="black">
                  <a:alpha val="9000"/>
                </a:prstClr>
              </a:outerShdw>
            </a:effectLst>
          </p:spPr>
          <p:txBody>
            <a:bodyPr rtlCol="0" anchor="ctr"/>
            <a:lstStyle/>
            <a:p>
              <a:pPr algn="ctr" defTabSz="742950">
                <a:lnSpc>
                  <a:spcPct val="110000"/>
                </a:lnSpc>
                <a:defRPr/>
              </a:pPr>
              <a:r>
                <a:rPr lang="en-GB" sz="731" dirty="0">
                  <a:solidFill>
                    <a:schemeClr val="bg1"/>
                  </a:solidFill>
                  <a:latin typeface="+mj-lt"/>
                </a:rPr>
                <a:t>Details of 80,000 </a:t>
              </a:r>
              <a:br>
                <a:rPr lang="en-GB" sz="731" dirty="0">
                  <a:solidFill>
                    <a:schemeClr val="bg1"/>
                  </a:solidFill>
                  <a:latin typeface="+mj-lt"/>
                </a:rPr>
              </a:br>
              <a:r>
                <a:rPr lang="en-GB" sz="731" dirty="0">
                  <a:solidFill>
                    <a:schemeClr val="bg1"/>
                  </a:solidFill>
                  <a:latin typeface="+mj-lt"/>
                </a:rPr>
                <a:t>Key Decision-makers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7CE5F44-D0E7-F6D0-2D5D-999FE7121988}"/>
              </a:ext>
            </a:extLst>
          </p:cNvPr>
          <p:cNvSpPr/>
          <p:nvPr/>
        </p:nvSpPr>
        <p:spPr>
          <a:xfrm>
            <a:off x="5507194" y="1635231"/>
            <a:ext cx="1673423" cy="33982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bIns="0" rtlCol="0" anchor="b"/>
          <a:lstStyle/>
          <a:p>
            <a:pPr algn="ctr"/>
            <a:r>
              <a:rPr lang="en-GB" sz="975" b="1" dirty="0">
                <a:solidFill>
                  <a:schemeClr val="accent2"/>
                </a:solidFill>
                <a:latin typeface="+mj-lt"/>
              </a:rPr>
              <a:t>Data Processing</a:t>
            </a:r>
          </a:p>
        </p:txBody>
      </p:sp>
      <p:grpSp>
        <p:nvGrpSpPr>
          <p:cNvPr id="6" name="Graphic 57">
            <a:extLst>
              <a:ext uri="{FF2B5EF4-FFF2-40B4-BE49-F238E27FC236}">
                <a16:creationId xmlns:a16="http://schemas.microsoft.com/office/drawing/2014/main" id="{1920AAC0-54DB-DF3F-365A-439A95599FCE}"/>
              </a:ext>
            </a:extLst>
          </p:cNvPr>
          <p:cNvGrpSpPr>
            <a:grpSpLocks noChangeAspect="1"/>
          </p:cNvGrpSpPr>
          <p:nvPr/>
        </p:nvGrpSpPr>
        <p:grpSpPr>
          <a:xfrm>
            <a:off x="8093946" y="3763067"/>
            <a:ext cx="292500" cy="292510"/>
            <a:chOff x="7846412" y="2430439"/>
            <a:chExt cx="501324" cy="501340"/>
          </a:xfrm>
          <a:solidFill>
            <a:schemeClr val="tx2"/>
          </a:solidFill>
        </p:grpSpPr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7BAD267-5C9B-5047-CA21-3501DFC2AC80}"/>
                </a:ext>
              </a:extLst>
            </p:cNvPr>
            <p:cNvSpPr/>
            <p:nvPr/>
          </p:nvSpPr>
          <p:spPr>
            <a:xfrm>
              <a:off x="7904901" y="2656037"/>
              <a:ext cx="384350" cy="275742"/>
            </a:xfrm>
            <a:custGeom>
              <a:avLst/>
              <a:gdLst>
                <a:gd name="connsiteX0" fmla="*/ 377585 w 384350"/>
                <a:gd name="connsiteY0" fmla="*/ 56660 h 275742"/>
                <a:gd name="connsiteX1" fmla="*/ 361429 w 384350"/>
                <a:gd name="connsiteY1" fmla="*/ 51222 h 275742"/>
                <a:gd name="connsiteX2" fmla="*/ 329183 w 384350"/>
                <a:gd name="connsiteY2" fmla="*/ 54110 h 275742"/>
                <a:gd name="connsiteX3" fmla="*/ 295345 w 384350"/>
                <a:gd name="connsiteY3" fmla="*/ 42054 h 275742"/>
                <a:gd name="connsiteX4" fmla="*/ 274513 w 384350"/>
                <a:gd name="connsiteY4" fmla="*/ 27506 h 275742"/>
                <a:gd name="connsiteX5" fmla="*/ 270768 w 384350"/>
                <a:gd name="connsiteY5" fmla="*/ 25266 h 275742"/>
                <a:gd name="connsiteX6" fmla="*/ 254106 w 384350"/>
                <a:gd name="connsiteY6" fmla="*/ 14202 h 275742"/>
                <a:gd name="connsiteX7" fmla="*/ 206952 w 384350"/>
                <a:gd name="connsiteY7" fmla="*/ 0 h 275742"/>
                <a:gd name="connsiteX8" fmla="*/ 151646 w 384350"/>
                <a:gd name="connsiteY8" fmla="*/ 0 h 275742"/>
                <a:gd name="connsiteX9" fmla="*/ 128905 w 384350"/>
                <a:gd name="connsiteY9" fmla="*/ 12011 h 275742"/>
                <a:gd name="connsiteX10" fmla="*/ 124001 w 384350"/>
                <a:gd name="connsiteY10" fmla="*/ 19257 h 275742"/>
                <a:gd name="connsiteX11" fmla="*/ 87667 w 384350"/>
                <a:gd name="connsiteY11" fmla="*/ 23733 h 275742"/>
                <a:gd name="connsiteX12" fmla="*/ 69038 w 384350"/>
                <a:gd name="connsiteY12" fmla="*/ 23223 h 275742"/>
                <a:gd name="connsiteX13" fmla="*/ 24780 w 384350"/>
                <a:gd name="connsiteY13" fmla="*/ 15296 h 275742"/>
                <a:gd name="connsiteX14" fmla="*/ 7466 w 384350"/>
                <a:gd name="connsiteY14" fmla="*/ 19881 h 275742"/>
                <a:gd name="connsiteX15" fmla="*/ 0 w 384350"/>
                <a:gd name="connsiteY15" fmla="*/ 35804 h 275742"/>
                <a:gd name="connsiteX16" fmla="*/ 0 w 384350"/>
                <a:gd name="connsiteY16" fmla="*/ 142042 h 275742"/>
                <a:gd name="connsiteX17" fmla="*/ 10362 w 384350"/>
                <a:gd name="connsiteY17" fmla="*/ 159998 h 275742"/>
                <a:gd name="connsiteX18" fmla="*/ 17135 w 384350"/>
                <a:gd name="connsiteY18" fmla="*/ 191079 h 275742"/>
                <a:gd name="connsiteX19" fmla="*/ 51071 w 384350"/>
                <a:gd name="connsiteY19" fmla="*/ 224505 h 275742"/>
                <a:gd name="connsiteX20" fmla="*/ 74154 w 384350"/>
                <a:gd name="connsiteY20" fmla="*/ 238556 h 275742"/>
                <a:gd name="connsiteX21" fmla="*/ 121962 w 384350"/>
                <a:gd name="connsiteY21" fmla="*/ 254255 h 275742"/>
                <a:gd name="connsiteX22" fmla="*/ 156978 w 384350"/>
                <a:gd name="connsiteY22" fmla="*/ 254714 h 275742"/>
                <a:gd name="connsiteX23" fmla="*/ 167517 w 384350"/>
                <a:gd name="connsiteY23" fmla="*/ 264927 h 275742"/>
                <a:gd name="connsiteX24" fmla="*/ 194941 w 384350"/>
                <a:gd name="connsiteY24" fmla="*/ 275742 h 275742"/>
                <a:gd name="connsiteX25" fmla="*/ 204700 w 384350"/>
                <a:gd name="connsiteY25" fmla="*/ 274556 h 275742"/>
                <a:gd name="connsiteX26" fmla="*/ 249619 w 384350"/>
                <a:gd name="connsiteY26" fmla="*/ 263495 h 275742"/>
                <a:gd name="connsiteX27" fmla="*/ 278602 w 384350"/>
                <a:gd name="connsiteY27" fmla="*/ 249595 h 275742"/>
                <a:gd name="connsiteX28" fmla="*/ 302053 w 384350"/>
                <a:gd name="connsiteY28" fmla="*/ 231627 h 275742"/>
                <a:gd name="connsiteX29" fmla="*/ 317053 w 384350"/>
                <a:gd name="connsiteY29" fmla="*/ 194500 h 275742"/>
                <a:gd name="connsiteX30" fmla="*/ 367101 w 384350"/>
                <a:gd name="connsiteY30" fmla="*/ 176938 h 275742"/>
                <a:gd name="connsiteX31" fmla="*/ 384350 w 384350"/>
                <a:gd name="connsiteY31" fmla="*/ 151769 h 275742"/>
                <a:gd name="connsiteX32" fmla="*/ 384350 w 384350"/>
                <a:gd name="connsiteY32" fmla="*/ 71981 h 275742"/>
                <a:gd name="connsiteX33" fmla="*/ 377585 w 384350"/>
                <a:gd name="connsiteY33" fmla="*/ 56660 h 275742"/>
                <a:gd name="connsiteX34" fmla="*/ 127166 w 384350"/>
                <a:gd name="connsiteY34" fmla="*/ 238375 h 275742"/>
                <a:gd name="connsiteX35" fmla="*/ 79366 w 384350"/>
                <a:gd name="connsiteY35" fmla="*/ 222676 h 275742"/>
                <a:gd name="connsiteX36" fmla="*/ 62802 w 384350"/>
                <a:gd name="connsiteY36" fmla="*/ 212598 h 275742"/>
                <a:gd name="connsiteX37" fmla="*/ 28867 w 384350"/>
                <a:gd name="connsiteY37" fmla="*/ 179172 h 275742"/>
                <a:gd name="connsiteX38" fmla="*/ 26321 w 384350"/>
                <a:gd name="connsiteY38" fmla="*/ 164962 h 275742"/>
                <a:gd name="connsiteX39" fmla="*/ 27025 w 384350"/>
                <a:gd name="connsiteY39" fmla="*/ 162885 h 275742"/>
                <a:gd name="connsiteX40" fmla="*/ 57825 w 384350"/>
                <a:gd name="connsiteY40" fmla="*/ 162885 h 275742"/>
                <a:gd name="connsiteX41" fmla="*/ 65087 w 384350"/>
                <a:gd name="connsiteY41" fmla="*/ 165663 h 275742"/>
                <a:gd name="connsiteX42" fmla="*/ 142222 w 384350"/>
                <a:gd name="connsiteY42" fmla="*/ 240413 h 275742"/>
                <a:gd name="connsiteX43" fmla="*/ 127166 w 384350"/>
                <a:gd name="connsiteY43" fmla="*/ 238375 h 275742"/>
                <a:gd name="connsiteX44" fmla="*/ 291885 w 384350"/>
                <a:gd name="connsiteY44" fmla="*/ 218359 h 275742"/>
                <a:gd name="connsiteX45" fmla="*/ 291808 w 384350"/>
                <a:gd name="connsiteY45" fmla="*/ 218418 h 275742"/>
                <a:gd name="connsiteX46" fmla="*/ 243628 w 384350"/>
                <a:gd name="connsiteY46" fmla="*/ 141291 h 275742"/>
                <a:gd name="connsiteX47" fmla="*/ 236248 w 384350"/>
                <a:gd name="connsiteY47" fmla="*/ 137349 h 275742"/>
                <a:gd name="connsiteX48" fmla="*/ 229153 w 384350"/>
                <a:gd name="connsiteY48" fmla="*/ 141784 h 275742"/>
                <a:gd name="connsiteX49" fmla="*/ 229462 w 384350"/>
                <a:gd name="connsiteY49" fmla="*/ 150145 h 275742"/>
                <a:gd name="connsiteX50" fmla="*/ 278487 w 384350"/>
                <a:gd name="connsiteY50" fmla="*/ 228623 h 275742"/>
                <a:gd name="connsiteX51" fmla="*/ 268433 w 384350"/>
                <a:gd name="connsiteY51" fmla="*/ 236326 h 275742"/>
                <a:gd name="connsiteX52" fmla="*/ 254405 w 384350"/>
                <a:gd name="connsiteY52" fmla="*/ 244314 h 275742"/>
                <a:gd name="connsiteX53" fmla="*/ 218324 w 384350"/>
                <a:gd name="connsiteY53" fmla="*/ 185080 h 275742"/>
                <a:gd name="connsiteX54" fmla="*/ 206854 w 384350"/>
                <a:gd name="connsiteY54" fmla="*/ 182307 h 275742"/>
                <a:gd name="connsiteX55" fmla="*/ 204045 w 384350"/>
                <a:gd name="connsiteY55" fmla="*/ 193769 h 275742"/>
                <a:gd name="connsiteX56" fmla="*/ 237803 w 384350"/>
                <a:gd name="connsiteY56" fmla="*/ 249189 h 275742"/>
                <a:gd name="connsiteX57" fmla="*/ 214647 w 384350"/>
                <a:gd name="connsiteY57" fmla="*/ 254890 h 275742"/>
                <a:gd name="connsiteX58" fmla="*/ 186259 w 384350"/>
                <a:gd name="connsiteY58" fmla="*/ 215740 h 275742"/>
                <a:gd name="connsiteX59" fmla="*/ 174604 w 384350"/>
                <a:gd name="connsiteY59" fmla="*/ 213898 h 275742"/>
                <a:gd name="connsiteX60" fmla="*/ 172731 w 384350"/>
                <a:gd name="connsiteY60" fmla="*/ 225548 h 275742"/>
                <a:gd name="connsiteX61" fmla="*/ 196834 w 384350"/>
                <a:gd name="connsiteY61" fmla="*/ 258788 h 275742"/>
                <a:gd name="connsiteX62" fmla="*/ 179038 w 384350"/>
                <a:gd name="connsiteY62" fmla="*/ 252817 h 275742"/>
                <a:gd name="connsiteX63" fmla="*/ 76609 w 384350"/>
                <a:gd name="connsiteY63" fmla="*/ 153555 h 275742"/>
                <a:gd name="connsiteX64" fmla="*/ 57826 w 384350"/>
                <a:gd name="connsiteY64" fmla="*/ 146174 h 275742"/>
                <a:gd name="connsiteX65" fmla="*/ 21033 w 384350"/>
                <a:gd name="connsiteY65" fmla="*/ 146174 h 275742"/>
                <a:gd name="connsiteX66" fmla="*/ 16708 w 384350"/>
                <a:gd name="connsiteY66" fmla="*/ 142041 h 275742"/>
                <a:gd name="connsiteX67" fmla="*/ 16708 w 384350"/>
                <a:gd name="connsiteY67" fmla="*/ 35803 h 275742"/>
                <a:gd name="connsiteX68" fmla="*/ 18185 w 384350"/>
                <a:gd name="connsiteY68" fmla="*/ 32698 h 275742"/>
                <a:gd name="connsiteX69" fmla="*/ 21824 w 384350"/>
                <a:gd name="connsiteY69" fmla="*/ 31743 h 275742"/>
                <a:gd name="connsiteX70" fmla="*/ 66090 w 384350"/>
                <a:gd name="connsiteY70" fmla="*/ 39671 h 275742"/>
                <a:gd name="connsiteX71" fmla="*/ 89704 w 384350"/>
                <a:gd name="connsiteY71" fmla="*/ 40319 h 275742"/>
                <a:gd name="connsiteX72" fmla="*/ 112660 w 384350"/>
                <a:gd name="connsiteY72" fmla="*/ 37490 h 275742"/>
                <a:gd name="connsiteX73" fmla="*/ 111393 w 384350"/>
                <a:gd name="connsiteY73" fmla="*/ 39568 h 275742"/>
                <a:gd name="connsiteX74" fmla="*/ 118450 w 384350"/>
                <a:gd name="connsiteY74" fmla="*/ 75107 h 275742"/>
                <a:gd name="connsiteX75" fmla="*/ 151725 w 384350"/>
                <a:gd name="connsiteY75" fmla="*/ 74593 h 275742"/>
                <a:gd name="connsiteX76" fmla="*/ 169720 w 384350"/>
                <a:gd name="connsiteY76" fmla="*/ 60416 h 275742"/>
                <a:gd name="connsiteX77" fmla="*/ 191283 w 384350"/>
                <a:gd name="connsiteY77" fmla="*/ 60416 h 275742"/>
                <a:gd name="connsiteX78" fmla="*/ 198406 w 384350"/>
                <a:gd name="connsiteY78" fmla="*/ 63080 h 275742"/>
                <a:gd name="connsiteX79" fmla="*/ 247822 w 384350"/>
                <a:gd name="connsiteY79" fmla="*/ 106342 h 275742"/>
                <a:gd name="connsiteX80" fmla="*/ 249902 w 384350"/>
                <a:gd name="connsiteY80" fmla="*/ 108835 h 275742"/>
                <a:gd name="connsiteX81" fmla="*/ 297661 w 384350"/>
                <a:gd name="connsiteY81" fmla="*/ 188804 h 275742"/>
                <a:gd name="connsiteX82" fmla="*/ 291885 w 384350"/>
                <a:gd name="connsiteY82" fmla="*/ 218359 h 275742"/>
                <a:gd name="connsiteX83" fmla="*/ 367638 w 384350"/>
                <a:gd name="connsiteY83" fmla="*/ 151768 h 275742"/>
                <a:gd name="connsiteX84" fmla="*/ 361273 w 384350"/>
                <a:gd name="connsiteY84" fmla="*/ 161274 h 275742"/>
                <a:gd name="connsiteX85" fmla="*/ 311176 w 384350"/>
                <a:gd name="connsiteY85" fmla="*/ 178848 h 275742"/>
                <a:gd name="connsiteX86" fmla="*/ 264256 w 384350"/>
                <a:gd name="connsiteY86" fmla="*/ 100276 h 275742"/>
                <a:gd name="connsiteX87" fmla="*/ 258829 w 384350"/>
                <a:gd name="connsiteY87" fmla="*/ 93765 h 275742"/>
                <a:gd name="connsiteX88" fmla="*/ 209414 w 384350"/>
                <a:gd name="connsiteY88" fmla="*/ 50503 h 275742"/>
                <a:gd name="connsiteX89" fmla="*/ 191283 w 384350"/>
                <a:gd name="connsiteY89" fmla="*/ 43706 h 275742"/>
                <a:gd name="connsiteX90" fmla="*/ 175176 w 384350"/>
                <a:gd name="connsiteY90" fmla="*/ 43706 h 275742"/>
                <a:gd name="connsiteX91" fmla="*/ 175176 w 384350"/>
                <a:gd name="connsiteY91" fmla="*/ 39573 h 275742"/>
                <a:gd name="connsiteX92" fmla="*/ 166821 w 384350"/>
                <a:gd name="connsiteY92" fmla="*/ 31218 h 275742"/>
                <a:gd name="connsiteX93" fmla="*/ 158466 w 384350"/>
                <a:gd name="connsiteY93" fmla="*/ 39573 h 275742"/>
                <a:gd name="connsiteX94" fmla="*/ 158466 w 384350"/>
                <a:gd name="connsiteY94" fmla="*/ 48005 h 275742"/>
                <a:gd name="connsiteX95" fmla="*/ 141379 w 384350"/>
                <a:gd name="connsiteY95" fmla="*/ 61469 h 275742"/>
                <a:gd name="connsiteX96" fmla="*/ 128357 w 384350"/>
                <a:gd name="connsiteY96" fmla="*/ 61653 h 275742"/>
                <a:gd name="connsiteX97" fmla="*/ 125664 w 384350"/>
                <a:gd name="connsiteY97" fmla="*/ 48263 h 275742"/>
                <a:gd name="connsiteX98" fmla="*/ 135795 w 384350"/>
                <a:gd name="connsiteY98" fmla="*/ 31640 h 275742"/>
                <a:gd name="connsiteX99" fmla="*/ 142742 w 384350"/>
                <a:gd name="connsiteY99" fmla="*/ 21377 h 275742"/>
                <a:gd name="connsiteX100" fmla="*/ 151645 w 384350"/>
                <a:gd name="connsiteY100" fmla="*/ 16709 h 275742"/>
                <a:gd name="connsiteX101" fmla="*/ 206951 w 384350"/>
                <a:gd name="connsiteY101" fmla="*/ 16709 h 275742"/>
                <a:gd name="connsiteX102" fmla="*/ 244852 w 384350"/>
                <a:gd name="connsiteY102" fmla="*/ 28120 h 275742"/>
                <a:gd name="connsiteX103" fmla="*/ 261930 w 384350"/>
                <a:gd name="connsiteY103" fmla="*/ 39462 h 275742"/>
                <a:gd name="connsiteX104" fmla="*/ 262860 w 384350"/>
                <a:gd name="connsiteY104" fmla="*/ 39997 h 275742"/>
                <a:gd name="connsiteX105" fmla="*/ 265031 w 384350"/>
                <a:gd name="connsiteY105" fmla="*/ 41266 h 275742"/>
                <a:gd name="connsiteX106" fmla="*/ 284149 w 384350"/>
                <a:gd name="connsiteY106" fmla="*/ 54484 h 275742"/>
                <a:gd name="connsiteX107" fmla="*/ 330667 w 384350"/>
                <a:gd name="connsiteY107" fmla="*/ 70755 h 275742"/>
                <a:gd name="connsiteX108" fmla="*/ 362914 w 384350"/>
                <a:gd name="connsiteY108" fmla="*/ 67866 h 275742"/>
                <a:gd name="connsiteX109" fmla="*/ 366308 w 384350"/>
                <a:gd name="connsiteY109" fmla="*/ 68992 h 275742"/>
                <a:gd name="connsiteX110" fmla="*/ 367638 w 384350"/>
                <a:gd name="connsiteY110" fmla="*/ 71979 h 275742"/>
                <a:gd name="connsiteX111" fmla="*/ 367638 w 384350"/>
                <a:gd name="connsiteY111" fmla="*/ 151768 h 27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84350" h="275742">
                  <a:moveTo>
                    <a:pt x="377585" y="56660"/>
                  </a:moveTo>
                  <a:cubicBezTo>
                    <a:pt x="373201" y="52661"/>
                    <a:pt x="367339" y="50688"/>
                    <a:pt x="361429" y="51222"/>
                  </a:cubicBezTo>
                  <a:lnTo>
                    <a:pt x="329183" y="54110"/>
                  </a:lnTo>
                  <a:cubicBezTo>
                    <a:pt x="316676" y="55287"/>
                    <a:pt x="304289" y="50874"/>
                    <a:pt x="295345" y="42054"/>
                  </a:cubicBezTo>
                  <a:lnTo>
                    <a:pt x="274513" y="27506"/>
                  </a:lnTo>
                  <a:cubicBezTo>
                    <a:pt x="273312" y="26683"/>
                    <a:pt x="272062" y="25935"/>
                    <a:pt x="270768" y="25266"/>
                  </a:cubicBezTo>
                  <a:lnTo>
                    <a:pt x="254106" y="14202"/>
                  </a:lnTo>
                  <a:cubicBezTo>
                    <a:pt x="240135" y="4914"/>
                    <a:pt x="223727" y="-27"/>
                    <a:pt x="206952" y="0"/>
                  </a:cubicBezTo>
                  <a:lnTo>
                    <a:pt x="151646" y="0"/>
                  </a:lnTo>
                  <a:cubicBezTo>
                    <a:pt x="142541" y="-23"/>
                    <a:pt x="134019" y="4478"/>
                    <a:pt x="128905" y="12011"/>
                  </a:cubicBezTo>
                  <a:lnTo>
                    <a:pt x="124001" y="19257"/>
                  </a:lnTo>
                  <a:lnTo>
                    <a:pt x="87667" y="23733"/>
                  </a:lnTo>
                  <a:cubicBezTo>
                    <a:pt x="81467" y="24499"/>
                    <a:pt x="75187" y="24327"/>
                    <a:pt x="69038" y="23223"/>
                  </a:cubicBezTo>
                  <a:lnTo>
                    <a:pt x="24780" y="15296"/>
                  </a:lnTo>
                  <a:cubicBezTo>
                    <a:pt x="18615" y="14181"/>
                    <a:pt x="12272" y="15861"/>
                    <a:pt x="7466" y="19881"/>
                  </a:cubicBezTo>
                  <a:cubicBezTo>
                    <a:pt x="2735" y="23816"/>
                    <a:pt x="-1" y="29651"/>
                    <a:pt x="0" y="35804"/>
                  </a:cubicBezTo>
                  <a:lnTo>
                    <a:pt x="0" y="142042"/>
                  </a:lnTo>
                  <a:cubicBezTo>
                    <a:pt x="19" y="149444"/>
                    <a:pt x="3964" y="156279"/>
                    <a:pt x="10362" y="159998"/>
                  </a:cubicBezTo>
                  <a:cubicBezTo>
                    <a:pt x="7303" y="170839"/>
                    <a:pt x="9841" y="182493"/>
                    <a:pt x="17135" y="191079"/>
                  </a:cubicBezTo>
                  <a:lnTo>
                    <a:pt x="51071" y="224505"/>
                  </a:lnTo>
                  <a:cubicBezTo>
                    <a:pt x="57586" y="230896"/>
                    <a:pt x="65485" y="235704"/>
                    <a:pt x="74154" y="238556"/>
                  </a:cubicBezTo>
                  <a:lnTo>
                    <a:pt x="121962" y="254255"/>
                  </a:lnTo>
                  <a:cubicBezTo>
                    <a:pt x="133301" y="258048"/>
                    <a:pt x="145543" y="258209"/>
                    <a:pt x="156978" y="254714"/>
                  </a:cubicBezTo>
                  <a:lnTo>
                    <a:pt x="167517" y="264927"/>
                  </a:lnTo>
                  <a:cubicBezTo>
                    <a:pt x="174955" y="271881"/>
                    <a:pt x="184759" y="275747"/>
                    <a:pt x="194941" y="275742"/>
                  </a:cubicBezTo>
                  <a:cubicBezTo>
                    <a:pt x="198230" y="275740"/>
                    <a:pt x="201506" y="275342"/>
                    <a:pt x="204700" y="274556"/>
                  </a:cubicBezTo>
                  <a:lnTo>
                    <a:pt x="249619" y="263495"/>
                  </a:lnTo>
                  <a:cubicBezTo>
                    <a:pt x="260140" y="260922"/>
                    <a:pt x="270010" y="256189"/>
                    <a:pt x="278602" y="249595"/>
                  </a:cubicBezTo>
                  <a:lnTo>
                    <a:pt x="302053" y="231627"/>
                  </a:lnTo>
                  <a:cubicBezTo>
                    <a:pt x="313440" y="222905"/>
                    <a:pt x="319185" y="208684"/>
                    <a:pt x="317053" y="194500"/>
                  </a:cubicBezTo>
                  <a:lnTo>
                    <a:pt x="367101" y="176938"/>
                  </a:lnTo>
                  <a:cubicBezTo>
                    <a:pt x="377502" y="172922"/>
                    <a:pt x="384358" y="162918"/>
                    <a:pt x="384350" y="151769"/>
                  </a:cubicBezTo>
                  <a:lnTo>
                    <a:pt x="384350" y="71981"/>
                  </a:lnTo>
                  <a:cubicBezTo>
                    <a:pt x="384338" y="66151"/>
                    <a:pt x="381885" y="60594"/>
                    <a:pt x="377585" y="56660"/>
                  </a:cubicBezTo>
                  <a:close/>
                  <a:moveTo>
                    <a:pt x="127166" y="238375"/>
                  </a:moveTo>
                  <a:lnTo>
                    <a:pt x="79366" y="222676"/>
                  </a:lnTo>
                  <a:cubicBezTo>
                    <a:pt x="73145" y="220633"/>
                    <a:pt x="67477" y="217186"/>
                    <a:pt x="62802" y="212598"/>
                  </a:cubicBezTo>
                  <a:lnTo>
                    <a:pt x="28867" y="179172"/>
                  </a:lnTo>
                  <a:cubicBezTo>
                    <a:pt x="26035" y="175014"/>
                    <a:pt x="25109" y="169846"/>
                    <a:pt x="26321" y="164962"/>
                  </a:cubicBezTo>
                  <a:lnTo>
                    <a:pt x="27025" y="162885"/>
                  </a:lnTo>
                  <a:lnTo>
                    <a:pt x="57825" y="162885"/>
                  </a:lnTo>
                  <a:cubicBezTo>
                    <a:pt x="60509" y="162864"/>
                    <a:pt x="63103" y="163856"/>
                    <a:pt x="65087" y="165663"/>
                  </a:cubicBezTo>
                  <a:lnTo>
                    <a:pt x="142222" y="240413"/>
                  </a:lnTo>
                  <a:cubicBezTo>
                    <a:pt x="137122" y="240633"/>
                    <a:pt x="132024" y="239942"/>
                    <a:pt x="127166" y="238375"/>
                  </a:cubicBezTo>
                  <a:close/>
                  <a:moveTo>
                    <a:pt x="291885" y="218359"/>
                  </a:moveTo>
                  <a:lnTo>
                    <a:pt x="291808" y="218418"/>
                  </a:lnTo>
                  <a:lnTo>
                    <a:pt x="243628" y="141291"/>
                  </a:lnTo>
                  <a:cubicBezTo>
                    <a:pt x="242050" y="138751"/>
                    <a:pt x="239236" y="137247"/>
                    <a:pt x="236248" y="137349"/>
                  </a:cubicBezTo>
                  <a:cubicBezTo>
                    <a:pt x="233260" y="137451"/>
                    <a:pt x="230554" y="139142"/>
                    <a:pt x="229153" y="141784"/>
                  </a:cubicBezTo>
                  <a:cubicBezTo>
                    <a:pt x="227752" y="144426"/>
                    <a:pt x="227870" y="147614"/>
                    <a:pt x="229462" y="150145"/>
                  </a:cubicBezTo>
                  <a:lnTo>
                    <a:pt x="278487" y="228623"/>
                  </a:lnTo>
                  <a:lnTo>
                    <a:pt x="268433" y="236326"/>
                  </a:lnTo>
                  <a:cubicBezTo>
                    <a:pt x="264130" y="239598"/>
                    <a:pt x="259414" y="242284"/>
                    <a:pt x="254405" y="244314"/>
                  </a:cubicBezTo>
                  <a:lnTo>
                    <a:pt x="218324" y="185080"/>
                  </a:lnTo>
                  <a:cubicBezTo>
                    <a:pt x="215918" y="181154"/>
                    <a:pt x="210788" y="179913"/>
                    <a:pt x="206854" y="182307"/>
                  </a:cubicBezTo>
                  <a:cubicBezTo>
                    <a:pt x="202919" y="184701"/>
                    <a:pt x="201663" y="189827"/>
                    <a:pt x="204045" y="193769"/>
                  </a:cubicBezTo>
                  <a:lnTo>
                    <a:pt x="237803" y="249189"/>
                  </a:lnTo>
                  <a:lnTo>
                    <a:pt x="214647" y="254890"/>
                  </a:lnTo>
                  <a:lnTo>
                    <a:pt x="186259" y="215740"/>
                  </a:lnTo>
                  <a:cubicBezTo>
                    <a:pt x="183546" y="212018"/>
                    <a:pt x="178333" y="211194"/>
                    <a:pt x="174604" y="213898"/>
                  </a:cubicBezTo>
                  <a:cubicBezTo>
                    <a:pt x="170875" y="216601"/>
                    <a:pt x="170037" y="221812"/>
                    <a:pt x="172731" y="225548"/>
                  </a:cubicBezTo>
                  <a:lnTo>
                    <a:pt x="196834" y="258788"/>
                  </a:lnTo>
                  <a:cubicBezTo>
                    <a:pt x="190326" y="259390"/>
                    <a:pt x="183866" y="257223"/>
                    <a:pt x="179038" y="252817"/>
                  </a:cubicBezTo>
                  <a:lnTo>
                    <a:pt x="76609" y="153555"/>
                  </a:lnTo>
                  <a:cubicBezTo>
                    <a:pt x="71514" y="148798"/>
                    <a:pt x="64798" y="146159"/>
                    <a:pt x="57826" y="146174"/>
                  </a:cubicBezTo>
                  <a:lnTo>
                    <a:pt x="21033" y="146174"/>
                  </a:lnTo>
                  <a:cubicBezTo>
                    <a:pt x="18699" y="146223"/>
                    <a:pt x="16765" y="144376"/>
                    <a:pt x="16708" y="142041"/>
                  </a:cubicBezTo>
                  <a:lnTo>
                    <a:pt x="16708" y="35803"/>
                  </a:lnTo>
                  <a:cubicBezTo>
                    <a:pt x="16709" y="34599"/>
                    <a:pt x="17252" y="33459"/>
                    <a:pt x="18185" y="32698"/>
                  </a:cubicBezTo>
                  <a:cubicBezTo>
                    <a:pt x="19196" y="31855"/>
                    <a:pt x="20529" y="31505"/>
                    <a:pt x="21824" y="31743"/>
                  </a:cubicBezTo>
                  <a:lnTo>
                    <a:pt x="66090" y="39671"/>
                  </a:lnTo>
                  <a:cubicBezTo>
                    <a:pt x="73885" y="41065"/>
                    <a:pt x="81845" y="41283"/>
                    <a:pt x="89704" y="40319"/>
                  </a:cubicBezTo>
                  <a:lnTo>
                    <a:pt x="112660" y="37490"/>
                  </a:lnTo>
                  <a:lnTo>
                    <a:pt x="111393" y="39568"/>
                  </a:lnTo>
                  <a:cubicBezTo>
                    <a:pt x="104122" y="51443"/>
                    <a:pt x="107194" y="66912"/>
                    <a:pt x="118450" y="75107"/>
                  </a:cubicBezTo>
                  <a:cubicBezTo>
                    <a:pt x="128397" y="82436"/>
                    <a:pt x="142011" y="82226"/>
                    <a:pt x="151725" y="74593"/>
                  </a:cubicBezTo>
                  <a:lnTo>
                    <a:pt x="169720" y="60416"/>
                  </a:lnTo>
                  <a:lnTo>
                    <a:pt x="191283" y="60416"/>
                  </a:lnTo>
                  <a:cubicBezTo>
                    <a:pt x="193902" y="60410"/>
                    <a:pt x="196434" y="61357"/>
                    <a:pt x="198406" y="63080"/>
                  </a:cubicBezTo>
                  <a:lnTo>
                    <a:pt x="247822" y="106342"/>
                  </a:lnTo>
                  <a:cubicBezTo>
                    <a:pt x="248642" y="107059"/>
                    <a:pt x="249344" y="107900"/>
                    <a:pt x="249902" y="108835"/>
                  </a:cubicBezTo>
                  <a:lnTo>
                    <a:pt x="297661" y="188804"/>
                  </a:lnTo>
                  <a:cubicBezTo>
                    <a:pt x="303518" y="198694"/>
                    <a:pt x="301034" y="211404"/>
                    <a:pt x="291885" y="218359"/>
                  </a:cubicBezTo>
                  <a:close/>
                  <a:moveTo>
                    <a:pt x="367638" y="151768"/>
                  </a:moveTo>
                  <a:cubicBezTo>
                    <a:pt x="367651" y="155938"/>
                    <a:pt x="365133" y="159699"/>
                    <a:pt x="361273" y="161274"/>
                  </a:cubicBezTo>
                  <a:lnTo>
                    <a:pt x="311176" y="178848"/>
                  </a:lnTo>
                  <a:lnTo>
                    <a:pt x="264256" y="100276"/>
                  </a:lnTo>
                  <a:cubicBezTo>
                    <a:pt x="262800" y="97835"/>
                    <a:pt x="260969" y="95638"/>
                    <a:pt x="258829" y="93765"/>
                  </a:cubicBezTo>
                  <a:lnTo>
                    <a:pt x="209414" y="50503"/>
                  </a:lnTo>
                  <a:cubicBezTo>
                    <a:pt x="204393" y="46116"/>
                    <a:pt x="197950" y="43701"/>
                    <a:pt x="191283" y="43706"/>
                  </a:cubicBezTo>
                  <a:lnTo>
                    <a:pt x="175176" y="43706"/>
                  </a:lnTo>
                  <a:lnTo>
                    <a:pt x="175176" y="39573"/>
                  </a:lnTo>
                  <a:cubicBezTo>
                    <a:pt x="175176" y="34958"/>
                    <a:pt x="171436" y="31218"/>
                    <a:pt x="166821" y="31218"/>
                  </a:cubicBezTo>
                  <a:cubicBezTo>
                    <a:pt x="162206" y="31218"/>
                    <a:pt x="158466" y="34958"/>
                    <a:pt x="158466" y="39573"/>
                  </a:cubicBezTo>
                  <a:lnTo>
                    <a:pt x="158466" y="48005"/>
                  </a:lnTo>
                  <a:lnTo>
                    <a:pt x="141379" y="61469"/>
                  </a:lnTo>
                  <a:cubicBezTo>
                    <a:pt x="137577" y="64461"/>
                    <a:pt x="132242" y="64536"/>
                    <a:pt x="128357" y="61653"/>
                  </a:cubicBezTo>
                  <a:cubicBezTo>
                    <a:pt x="124111" y="58570"/>
                    <a:pt x="122939" y="52746"/>
                    <a:pt x="125664" y="48263"/>
                  </a:cubicBezTo>
                  <a:lnTo>
                    <a:pt x="135795" y="31640"/>
                  </a:lnTo>
                  <a:lnTo>
                    <a:pt x="142742" y="21377"/>
                  </a:lnTo>
                  <a:cubicBezTo>
                    <a:pt x="144750" y="18439"/>
                    <a:pt x="148086" y="16689"/>
                    <a:pt x="151645" y="16709"/>
                  </a:cubicBezTo>
                  <a:lnTo>
                    <a:pt x="206951" y="16709"/>
                  </a:lnTo>
                  <a:cubicBezTo>
                    <a:pt x="220435" y="16684"/>
                    <a:pt x="233624" y="20654"/>
                    <a:pt x="244852" y="28120"/>
                  </a:cubicBezTo>
                  <a:lnTo>
                    <a:pt x="261930" y="39462"/>
                  </a:lnTo>
                  <a:lnTo>
                    <a:pt x="262860" y="39997"/>
                  </a:lnTo>
                  <a:cubicBezTo>
                    <a:pt x="263613" y="40368"/>
                    <a:pt x="264338" y="40792"/>
                    <a:pt x="265031" y="41266"/>
                  </a:cubicBezTo>
                  <a:lnTo>
                    <a:pt x="284149" y="54484"/>
                  </a:lnTo>
                  <a:cubicBezTo>
                    <a:pt x="296570" y="66385"/>
                    <a:pt x="313538" y="72320"/>
                    <a:pt x="330667" y="70755"/>
                  </a:cubicBezTo>
                  <a:lnTo>
                    <a:pt x="362914" y="67866"/>
                  </a:lnTo>
                  <a:cubicBezTo>
                    <a:pt x="364152" y="67759"/>
                    <a:pt x="365380" y="68166"/>
                    <a:pt x="366308" y="68992"/>
                  </a:cubicBezTo>
                  <a:cubicBezTo>
                    <a:pt x="367153" y="69755"/>
                    <a:pt x="367637" y="70840"/>
                    <a:pt x="367638" y="71979"/>
                  </a:cubicBezTo>
                  <a:lnTo>
                    <a:pt x="367638" y="151768"/>
                  </a:lnTo>
                  <a:close/>
                </a:path>
              </a:pathLst>
            </a:custGeom>
            <a:solidFill>
              <a:schemeClr val="tx2"/>
            </a:solidFill>
            <a:ln w="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63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670CC507-159D-36E3-4063-9CCE5A870A0F}"/>
                </a:ext>
              </a:extLst>
            </p:cNvPr>
            <p:cNvSpPr/>
            <p:nvPr/>
          </p:nvSpPr>
          <p:spPr>
            <a:xfrm>
              <a:off x="7846412" y="2430439"/>
              <a:ext cx="501324" cy="217242"/>
            </a:xfrm>
            <a:custGeom>
              <a:avLst/>
              <a:gdLst>
                <a:gd name="connsiteX0" fmla="*/ 496163 w 501324"/>
                <a:gd name="connsiteY0" fmla="*/ 644 h 217242"/>
                <a:gd name="connsiteX1" fmla="*/ 492971 w 501324"/>
                <a:gd name="connsiteY1" fmla="*/ 0 h 217242"/>
                <a:gd name="connsiteX2" fmla="*/ 467905 w 501324"/>
                <a:gd name="connsiteY2" fmla="*/ 0 h 217242"/>
                <a:gd name="connsiteX3" fmla="*/ 459550 w 501324"/>
                <a:gd name="connsiteY3" fmla="*/ 8355 h 217242"/>
                <a:gd name="connsiteX4" fmla="*/ 467905 w 501324"/>
                <a:gd name="connsiteY4" fmla="*/ 16710 h 217242"/>
                <a:gd name="connsiteX5" fmla="*/ 472800 w 501324"/>
                <a:gd name="connsiteY5" fmla="*/ 16710 h 217242"/>
                <a:gd name="connsiteX6" fmla="*/ 392866 w 501324"/>
                <a:gd name="connsiteY6" fmla="*/ 96645 h 217242"/>
                <a:gd name="connsiteX7" fmla="*/ 361067 w 501324"/>
                <a:gd name="connsiteY7" fmla="*/ 95588 h 217242"/>
                <a:gd name="connsiteX8" fmla="*/ 345087 w 501324"/>
                <a:gd name="connsiteY8" fmla="*/ 77314 h 217242"/>
                <a:gd name="connsiteX9" fmla="*/ 340403 w 501324"/>
                <a:gd name="connsiteY9" fmla="*/ 33658 h 217242"/>
                <a:gd name="connsiteX10" fmla="*/ 296522 w 501324"/>
                <a:gd name="connsiteY10" fmla="*/ 32133 h 217242"/>
                <a:gd name="connsiteX11" fmla="*/ 288820 w 501324"/>
                <a:gd name="connsiteY11" fmla="*/ 75360 h 217242"/>
                <a:gd name="connsiteX12" fmla="*/ 209046 w 501324"/>
                <a:gd name="connsiteY12" fmla="*/ 155134 h 217242"/>
                <a:gd name="connsiteX13" fmla="*/ 175302 w 501324"/>
                <a:gd name="connsiteY13" fmla="*/ 155134 h 217242"/>
                <a:gd name="connsiteX14" fmla="*/ 137305 w 501324"/>
                <a:gd name="connsiteY14" fmla="*/ 117136 h 217242"/>
                <a:gd name="connsiteX15" fmla="*/ 142041 w 501324"/>
                <a:gd name="connsiteY15" fmla="*/ 100266 h 217242"/>
                <a:gd name="connsiteX16" fmla="*/ 108619 w 501324"/>
                <a:gd name="connsiteY16" fmla="*/ 66844 h 217242"/>
                <a:gd name="connsiteX17" fmla="*/ 75197 w 501324"/>
                <a:gd name="connsiteY17" fmla="*/ 100266 h 217242"/>
                <a:gd name="connsiteX18" fmla="*/ 79225 w 501324"/>
                <a:gd name="connsiteY18" fmla="*/ 115833 h 217242"/>
                <a:gd name="connsiteX19" fmla="*/ 2708 w 501324"/>
                <a:gd name="connsiteY19" fmla="*/ 186019 h 217242"/>
                <a:gd name="connsiteX20" fmla="*/ 199 w 501324"/>
                <a:gd name="connsiteY20" fmla="*/ 193988 h 217242"/>
                <a:gd name="connsiteX21" fmla="*/ 5846 w 501324"/>
                <a:gd name="connsiteY21" fmla="*/ 200144 h 217242"/>
                <a:gd name="connsiteX22" fmla="*/ 14000 w 501324"/>
                <a:gd name="connsiteY22" fmla="*/ 198333 h 217242"/>
                <a:gd name="connsiteX23" fmla="*/ 90423 w 501324"/>
                <a:gd name="connsiteY23" fmla="*/ 128233 h 217242"/>
                <a:gd name="connsiteX24" fmla="*/ 125491 w 501324"/>
                <a:gd name="connsiteY24" fmla="*/ 128953 h 217242"/>
                <a:gd name="connsiteX25" fmla="*/ 163488 w 501324"/>
                <a:gd name="connsiteY25" fmla="*/ 166950 h 217242"/>
                <a:gd name="connsiteX26" fmla="*/ 158752 w 501324"/>
                <a:gd name="connsiteY26" fmla="*/ 183821 h 217242"/>
                <a:gd name="connsiteX27" fmla="*/ 192173 w 501324"/>
                <a:gd name="connsiteY27" fmla="*/ 217242 h 217242"/>
                <a:gd name="connsiteX28" fmla="*/ 225595 w 501324"/>
                <a:gd name="connsiteY28" fmla="*/ 183821 h 217242"/>
                <a:gd name="connsiteX29" fmla="*/ 220860 w 501324"/>
                <a:gd name="connsiteY29" fmla="*/ 166950 h 217242"/>
                <a:gd name="connsiteX30" fmla="*/ 300633 w 501324"/>
                <a:gd name="connsiteY30" fmla="*/ 87176 h 217242"/>
                <a:gd name="connsiteX31" fmla="*/ 332433 w 501324"/>
                <a:gd name="connsiteY31" fmla="*/ 88233 h 217242"/>
                <a:gd name="connsiteX32" fmla="*/ 348412 w 501324"/>
                <a:gd name="connsiteY32" fmla="*/ 106508 h 217242"/>
                <a:gd name="connsiteX33" fmla="*/ 353097 w 501324"/>
                <a:gd name="connsiteY33" fmla="*/ 150164 h 217242"/>
                <a:gd name="connsiteX34" fmla="*/ 396978 w 501324"/>
                <a:gd name="connsiteY34" fmla="*/ 151689 h 217242"/>
                <a:gd name="connsiteX35" fmla="*/ 404680 w 501324"/>
                <a:gd name="connsiteY35" fmla="*/ 108462 h 217242"/>
                <a:gd name="connsiteX36" fmla="*/ 484614 w 501324"/>
                <a:gd name="connsiteY36" fmla="*/ 28528 h 217242"/>
                <a:gd name="connsiteX37" fmla="*/ 484614 w 501324"/>
                <a:gd name="connsiteY37" fmla="*/ 33423 h 217242"/>
                <a:gd name="connsiteX38" fmla="*/ 492969 w 501324"/>
                <a:gd name="connsiteY38" fmla="*/ 41779 h 217242"/>
                <a:gd name="connsiteX39" fmla="*/ 501324 w 501324"/>
                <a:gd name="connsiteY39" fmla="*/ 33423 h 217242"/>
                <a:gd name="connsiteX40" fmla="*/ 501324 w 501324"/>
                <a:gd name="connsiteY40" fmla="*/ 8357 h 217242"/>
                <a:gd name="connsiteX41" fmla="*/ 496163 w 501324"/>
                <a:gd name="connsiteY41" fmla="*/ 644 h 217242"/>
                <a:gd name="connsiteX42" fmla="*/ 120442 w 501324"/>
                <a:gd name="connsiteY42" fmla="*/ 112062 h 217242"/>
                <a:gd name="connsiteX43" fmla="*/ 120427 w 501324"/>
                <a:gd name="connsiteY43" fmla="*/ 112072 h 217242"/>
                <a:gd name="connsiteX44" fmla="*/ 120416 w 501324"/>
                <a:gd name="connsiteY44" fmla="*/ 112088 h 217242"/>
                <a:gd name="connsiteX45" fmla="*/ 102211 w 501324"/>
                <a:gd name="connsiteY45" fmla="*/ 115702 h 217242"/>
                <a:gd name="connsiteX46" fmla="*/ 91909 w 501324"/>
                <a:gd name="connsiteY46" fmla="*/ 100266 h 217242"/>
                <a:gd name="connsiteX47" fmla="*/ 104283 w 501324"/>
                <a:gd name="connsiteY47" fmla="*/ 84113 h 217242"/>
                <a:gd name="connsiteX48" fmla="*/ 123087 w 501324"/>
                <a:gd name="connsiteY48" fmla="*/ 91888 h 217242"/>
                <a:gd name="connsiteX49" fmla="*/ 120442 w 501324"/>
                <a:gd name="connsiteY49" fmla="*/ 112062 h 217242"/>
                <a:gd name="connsiteX50" fmla="*/ 207612 w 501324"/>
                <a:gd name="connsiteY50" fmla="*/ 190228 h 217242"/>
                <a:gd name="connsiteX51" fmla="*/ 192174 w 501324"/>
                <a:gd name="connsiteY51" fmla="*/ 200531 h 217242"/>
                <a:gd name="connsiteX52" fmla="*/ 176737 w 501324"/>
                <a:gd name="connsiteY52" fmla="*/ 190228 h 217242"/>
                <a:gd name="connsiteX53" fmla="*/ 180352 w 501324"/>
                <a:gd name="connsiteY53" fmla="*/ 172023 h 217242"/>
                <a:gd name="connsiteX54" fmla="*/ 180368 w 501324"/>
                <a:gd name="connsiteY54" fmla="*/ 172013 h 217242"/>
                <a:gd name="connsiteX55" fmla="*/ 180378 w 501324"/>
                <a:gd name="connsiteY55" fmla="*/ 171998 h 217242"/>
                <a:gd name="connsiteX56" fmla="*/ 192174 w 501324"/>
                <a:gd name="connsiteY56" fmla="*/ 167110 h 217242"/>
                <a:gd name="connsiteX57" fmla="*/ 203970 w 501324"/>
                <a:gd name="connsiteY57" fmla="*/ 171998 h 217242"/>
                <a:gd name="connsiteX58" fmla="*/ 203981 w 501324"/>
                <a:gd name="connsiteY58" fmla="*/ 172013 h 217242"/>
                <a:gd name="connsiteX59" fmla="*/ 203997 w 501324"/>
                <a:gd name="connsiteY59" fmla="*/ 172023 h 217242"/>
                <a:gd name="connsiteX60" fmla="*/ 207612 w 501324"/>
                <a:gd name="connsiteY60" fmla="*/ 190228 h 217242"/>
                <a:gd name="connsiteX61" fmla="*/ 328488 w 501324"/>
                <a:gd name="connsiteY61" fmla="*/ 70984 h 217242"/>
                <a:gd name="connsiteX62" fmla="*/ 328465 w 501324"/>
                <a:gd name="connsiteY62" fmla="*/ 70997 h 217242"/>
                <a:gd name="connsiteX63" fmla="*/ 328453 w 501324"/>
                <a:gd name="connsiteY63" fmla="*/ 71012 h 217242"/>
                <a:gd name="connsiteX64" fmla="*/ 305710 w 501324"/>
                <a:gd name="connsiteY64" fmla="*/ 70311 h 217242"/>
                <a:gd name="connsiteX65" fmla="*/ 305700 w 501324"/>
                <a:gd name="connsiteY65" fmla="*/ 70296 h 217242"/>
                <a:gd name="connsiteX66" fmla="*/ 305684 w 501324"/>
                <a:gd name="connsiteY66" fmla="*/ 70286 h 217242"/>
                <a:gd name="connsiteX67" fmla="*/ 302061 w 501324"/>
                <a:gd name="connsiteY67" fmla="*/ 51764 h 217242"/>
                <a:gd name="connsiteX68" fmla="*/ 317974 w 501324"/>
                <a:gd name="connsiteY68" fmla="*/ 41619 h 217242"/>
                <a:gd name="connsiteX69" fmla="*/ 333236 w 501324"/>
                <a:gd name="connsiteY69" fmla="*/ 52720 h 217242"/>
                <a:gd name="connsiteX70" fmla="*/ 328488 w 501324"/>
                <a:gd name="connsiteY70" fmla="*/ 70984 h 217242"/>
                <a:gd name="connsiteX71" fmla="*/ 391432 w 501324"/>
                <a:gd name="connsiteY71" fmla="*/ 131740 h 217242"/>
                <a:gd name="connsiteX72" fmla="*/ 375994 w 501324"/>
                <a:gd name="connsiteY72" fmla="*/ 142043 h 217242"/>
                <a:gd name="connsiteX73" fmla="*/ 360348 w 501324"/>
                <a:gd name="connsiteY73" fmla="*/ 131260 h 217242"/>
                <a:gd name="connsiteX74" fmla="*/ 365011 w 501324"/>
                <a:gd name="connsiteY74" fmla="*/ 112839 h 217242"/>
                <a:gd name="connsiteX75" fmla="*/ 365036 w 501324"/>
                <a:gd name="connsiteY75" fmla="*/ 112824 h 217242"/>
                <a:gd name="connsiteX76" fmla="*/ 365047 w 501324"/>
                <a:gd name="connsiteY76" fmla="*/ 112809 h 217242"/>
                <a:gd name="connsiteX77" fmla="*/ 387790 w 501324"/>
                <a:gd name="connsiteY77" fmla="*/ 113510 h 217242"/>
                <a:gd name="connsiteX78" fmla="*/ 387801 w 501324"/>
                <a:gd name="connsiteY78" fmla="*/ 113525 h 217242"/>
                <a:gd name="connsiteX79" fmla="*/ 387817 w 501324"/>
                <a:gd name="connsiteY79" fmla="*/ 113535 h 217242"/>
                <a:gd name="connsiteX80" fmla="*/ 391432 w 501324"/>
                <a:gd name="connsiteY80" fmla="*/ 131740 h 21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01324" h="217242">
                  <a:moveTo>
                    <a:pt x="496163" y="644"/>
                  </a:moveTo>
                  <a:cubicBezTo>
                    <a:pt x="495152" y="222"/>
                    <a:pt x="494067" y="4"/>
                    <a:pt x="492971" y="0"/>
                  </a:cubicBezTo>
                  <a:lnTo>
                    <a:pt x="467905" y="0"/>
                  </a:lnTo>
                  <a:cubicBezTo>
                    <a:pt x="463290" y="0"/>
                    <a:pt x="459550" y="3740"/>
                    <a:pt x="459550" y="8355"/>
                  </a:cubicBezTo>
                  <a:cubicBezTo>
                    <a:pt x="459550" y="12970"/>
                    <a:pt x="463290" y="16710"/>
                    <a:pt x="467905" y="16710"/>
                  </a:cubicBezTo>
                  <a:lnTo>
                    <a:pt x="472800" y="16710"/>
                  </a:lnTo>
                  <a:lnTo>
                    <a:pt x="392866" y="96645"/>
                  </a:lnTo>
                  <a:cubicBezTo>
                    <a:pt x="383188" y="90732"/>
                    <a:pt x="371117" y="90330"/>
                    <a:pt x="361067" y="95588"/>
                  </a:cubicBezTo>
                  <a:lnTo>
                    <a:pt x="345087" y="77314"/>
                  </a:lnTo>
                  <a:cubicBezTo>
                    <a:pt x="354608" y="63625"/>
                    <a:pt x="352612" y="45016"/>
                    <a:pt x="340403" y="33658"/>
                  </a:cubicBezTo>
                  <a:cubicBezTo>
                    <a:pt x="328194" y="22299"/>
                    <a:pt x="309490" y="21649"/>
                    <a:pt x="296522" y="32133"/>
                  </a:cubicBezTo>
                  <a:cubicBezTo>
                    <a:pt x="283554" y="42617"/>
                    <a:pt x="280271" y="61042"/>
                    <a:pt x="288820" y="75360"/>
                  </a:cubicBezTo>
                  <a:lnTo>
                    <a:pt x="209046" y="155134"/>
                  </a:lnTo>
                  <a:cubicBezTo>
                    <a:pt x="198685" y="148820"/>
                    <a:pt x="185665" y="148820"/>
                    <a:pt x="175302" y="155134"/>
                  </a:cubicBezTo>
                  <a:lnTo>
                    <a:pt x="137305" y="117136"/>
                  </a:lnTo>
                  <a:cubicBezTo>
                    <a:pt x="140373" y="112041"/>
                    <a:pt x="142009" y="106213"/>
                    <a:pt x="142041" y="100266"/>
                  </a:cubicBezTo>
                  <a:cubicBezTo>
                    <a:pt x="142041" y="81808"/>
                    <a:pt x="127077" y="66844"/>
                    <a:pt x="108619" y="66844"/>
                  </a:cubicBezTo>
                  <a:cubicBezTo>
                    <a:pt x="90161" y="66844"/>
                    <a:pt x="75197" y="81808"/>
                    <a:pt x="75197" y="100266"/>
                  </a:cubicBezTo>
                  <a:cubicBezTo>
                    <a:pt x="75236" y="105708"/>
                    <a:pt x="76619" y="111056"/>
                    <a:pt x="79225" y="115833"/>
                  </a:cubicBezTo>
                  <a:lnTo>
                    <a:pt x="2708" y="186019"/>
                  </a:lnTo>
                  <a:cubicBezTo>
                    <a:pt x="508" y="188036"/>
                    <a:pt x="-448" y="191074"/>
                    <a:pt x="199" y="193988"/>
                  </a:cubicBezTo>
                  <a:cubicBezTo>
                    <a:pt x="846" y="196900"/>
                    <a:pt x="2998" y="199248"/>
                    <a:pt x="5846" y="200144"/>
                  </a:cubicBezTo>
                  <a:cubicBezTo>
                    <a:pt x="8692" y="201040"/>
                    <a:pt x="11801" y="200350"/>
                    <a:pt x="14000" y="198333"/>
                  </a:cubicBezTo>
                  <a:lnTo>
                    <a:pt x="90423" y="128233"/>
                  </a:lnTo>
                  <a:cubicBezTo>
                    <a:pt x="100988" y="135238"/>
                    <a:pt x="114647" y="135518"/>
                    <a:pt x="125491" y="128953"/>
                  </a:cubicBezTo>
                  <a:lnTo>
                    <a:pt x="163488" y="166950"/>
                  </a:lnTo>
                  <a:cubicBezTo>
                    <a:pt x="160420" y="172046"/>
                    <a:pt x="158784" y="177874"/>
                    <a:pt x="158752" y="183821"/>
                  </a:cubicBezTo>
                  <a:cubicBezTo>
                    <a:pt x="158752" y="202279"/>
                    <a:pt x="173715" y="217242"/>
                    <a:pt x="192173" y="217242"/>
                  </a:cubicBezTo>
                  <a:cubicBezTo>
                    <a:pt x="210631" y="217242"/>
                    <a:pt x="225595" y="202279"/>
                    <a:pt x="225595" y="183821"/>
                  </a:cubicBezTo>
                  <a:cubicBezTo>
                    <a:pt x="225564" y="177874"/>
                    <a:pt x="223927" y="172045"/>
                    <a:pt x="220860" y="166950"/>
                  </a:cubicBezTo>
                  <a:lnTo>
                    <a:pt x="300633" y="87176"/>
                  </a:lnTo>
                  <a:cubicBezTo>
                    <a:pt x="310311" y="93089"/>
                    <a:pt x="322383" y="93491"/>
                    <a:pt x="332433" y="88233"/>
                  </a:cubicBezTo>
                  <a:lnTo>
                    <a:pt x="348412" y="106508"/>
                  </a:lnTo>
                  <a:cubicBezTo>
                    <a:pt x="338891" y="120197"/>
                    <a:pt x="340888" y="138806"/>
                    <a:pt x="353097" y="150164"/>
                  </a:cubicBezTo>
                  <a:cubicBezTo>
                    <a:pt x="365306" y="161523"/>
                    <a:pt x="384010" y="162173"/>
                    <a:pt x="396978" y="151689"/>
                  </a:cubicBezTo>
                  <a:cubicBezTo>
                    <a:pt x="409945" y="141205"/>
                    <a:pt x="413229" y="122780"/>
                    <a:pt x="404680" y="108462"/>
                  </a:cubicBezTo>
                  <a:lnTo>
                    <a:pt x="484614" y="28528"/>
                  </a:lnTo>
                  <a:lnTo>
                    <a:pt x="484614" y="33423"/>
                  </a:lnTo>
                  <a:cubicBezTo>
                    <a:pt x="484614" y="38038"/>
                    <a:pt x="488354" y="41779"/>
                    <a:pt x="492969" y="41779"/>
                  </a:cubicBezTo>
                  <a:cubicBezTo>
                    <a:pt x="497584" y="41779"/>
                    <a:pt x="501324" y="38038"/>
                    <a:pt x="501324" y="33423"/>
                  </a:cubicBezTo>
                  <a:lnTo>
                    <a:pt x="501324" y="8357"/>
                  </a:lnTo>
                  <a:cubicBezTo>
                    <a:pt x="501314" y="4980"/>
                    <a:pt x="499280" y="1942"/>
                    <a:pt x="496163" y="644"/>
                  </a:cubicBezTo>
                  <a:close/>
                  <a:moveTo>
                    <a:pt x="120442" y="112062"/>
                  </a:moveTo>
                  <a:lnTo>
                    <a:pt x="120427" y="112072"/>
                  </a:lnTo>
                  <a:lnTo>
                    <a:pt x="120416" y="112088"/>
                  </a:lnTo>
                  <a:cubicBezTo>
                    <a:pt x="115638" y="116863"/>
                    <a:pt x="108453" y="118290"/>
                    <a:pt x="102211" y="115702"/>
                  </a:cubicBezTo>
                  <a:cubicBezTo>
                    <a:pt x="95971" y="113114"/>
                    <a:pt x="91905" y="107021"/>
                    <a:pt x="91909" y="100266"/>
                  </a:cubicBezTo>
                  <a:cubicBezTo>
                    <a:pt x="91903" y="92702"/>
                    <a:pt x="96978" y="86077"/>
                    <a:pt x="104283" y="84113"/>
                  </a:cubicBezTo>
                  <a:cubicBezTo>
                    <a:pt x="111589" y="82150"/>
                    <a:pt x="119301" y="85339"/>
                    <a:pt x="123087" y="91888"/>
                  </a:cubicBezTo>
                  <a:cubicBezTo>
                    <a:pt x="126872" y="98437"/>
                    <a:pt x="125788" y="106711"/>
                    <a:pt x="120442" y="112062"/>
                  </a:cubicBezTo>
                  <a:close/>
                  <a:moveTo>
                    <a:pt x="207612" y="190228"/>
                  </a:moveTo>
                  <a:cubicBezTo>
                    <a:pt x="205024" y="196469"/>
                    <a:pt x="198930" y="200535"/>
                    <a:pt x="192174" y="200531"/>
                  </a:cubicBezTo>
                  <a:cubicBezTo>
                    <a:pt x="185418" y="200535"/>
                    <a:pt x="179326" y="196469"/>
                    <a:pt x="176737" y="190228"/>
                  </a:cubicBezTo>
                  <a:cubicBezTo>
                    <a:pt x="174149" y="183987"/>
                    <a:pt x="175576" y="176801"/>
                    <a:pt x="180352" y="172023"/>
                  </a:cubicBezTo>
                  <a:lnTo>
                    <a:pt x="180368" y="172013"/>
                  </a:lnTo>
                  <a:lnTo>
                    <a:pt x="180378" y="171998"/>
                  </a:lnTo>
                  <a:cubicBezTo>
                    <a:pt x="183507" y="168868"/>
                    <a:pt x="187749" y="167110"/>
                    <a:pt x="192174" y="167110"/>
                  </a:cubicBezTo>
                  <a:cubicBezTo>
                    <a:pt x="196599" y="167110"/>
                    <a:pt x="200843" y="168868"/>
                    <a:pt x="203970" y="171998"/>
                  </a:cubicBezTo>
                  <a:lnTo>
                    <a:pt x="203981" y="172013"/>
                  </a:lnTo>
                  <a:lnTo>
                    <a:pt x="203997" y="172023"/>
                  </a:lnTo>
                  <a:cubicBezTo>
                    <a:pt x="208773" y="176802"/>
                    <a:pt x="210200" y="183987"/>
                    <a:pt x="207612" y="190228"/>
                  </a:cubicBezTo>
                  <a:close/>
                  <a:moveTo>
                    <a:pt x="328488" y="70984"/>
                  </a:moveTo>
                  <a:lnTo>
                    <a:pt x="328465" y="70997"/>
                  </a:lnTo>
                  <a:lnTo>
                    <a:pt x="328453" y="71012"/>
                  </a:lnTo>
                  <a:cubicBezTo>
                    <a:pt x="321889" y="76855"/>
                    <a:pt x="311903" y="76548"/>
                    <a:pt x="305710" y="70311"/>
                  </a:cubicBezTo>
                  <a:lnTo>
                    <a:pt x="305700" y="70296"/>
                  </a:lnTo>
                  <a:lnTo>
                    <a:pt x="305684" y="70286"/>
                  </a:lnTo>
                  <a:cubicBezTo>
                    <a:pt x="300784" y="65444"/>
                    <a:pt x="299347" y="58096"/>
                    <a:pt x="302061" y="51764"/>
                  </a:cubicBezTo>
                  <a:cubicBezTo>
                    <a:pt x="304776" y="45433"/>
                    <a:pt x="311089" y="41408"/>
                    <a:pt x="317974" y="41619"/>
                  </a:cubicBezTo>
                  <a:cubicBezTo>
                    <a:pt x="324860" y="41831"/>
                    <a:pt x="330915" y="46234"/>
                    <a:pt x="333236" y="52720"/>
                  </a:cubicBezTo>
                  <a:cubicBezTo>
                    <a:pt x="335558" y="59206"/>
                    <a:pt x="333674" y="66451"/>
                    <a:pt x="328488" y="70984"/>
                  </a:cubicBezTo>
                  <a:close/>
                  <a:moveTo>
                    <a:pt x="391432" y="131740"/>
                  </a:moveTo>
                  <a:cubicBezTo>
                    <a:pt x="388844" y="137980"/>
                    <a:pt x="382750" y="142047"/>
                    <a:pt x="375994" y="142043"/>
                  </a:cubicBezTo>
                  <a:cubicBezTo>
                    <a:pt x="369037" y="142073"/>
                    <a:pt x="362797" y="137771"/>
                    <a:pt x="360348" y="131260"/>
                  </a:cubicBezTo>
                  <a:cubicBezTo>
                    <a:pt x="357899" y="124748"/>
                    <a:pt x="359760" y="117401"/>
                    <a:pt x="365011" y="112839"/>
                  </a:cubicBezTo>
                  <a:lnTo>
                    <a:pt x="365036" y="112824"/>
                  </a:lnTo>
                  <a:lnTo>
                    <a:pt x="365047" y="112809"/>
                  </a:lnTo>
                  <a:cubicBezTo>
                    <a:pt x="371612" y="106966"/>
                    <a:pt x="381598" y="107273"/>
                    <a:pt x="387790" y="113510"/>
                  </a:cubicBezTo>
                  <a:lnTo>
                    <a:pt x="387801" y="113525"/>
                  </a:lnTo>
                  <a:lnTo>
                    <a:pt x="387817" y="113535"/>
                  </a:lnTo>
                  <a:cubicBezTo>
                    <a:pt x="392593" y="118313"/>
                    <a:pt x="394020" y="125498"/>
                    <a:pt x="391432" y="131740"/>
                  </a:cubicBezTo>
                  <a:close/>
                </a:path>
              </a:pathLst>
            </a:custGeom>
            <a:solidFill>
              <a:schemeClr val="tx2"/>
            </a:solidFill>
            <a:ln w="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63"/>
            </a:p>
          </p:txBody>
        </p:sp>
      </p:grpSp>
      <p:grpSp>
        <p:nvGrpSpPr>
          <p:cNvPr id="67" name="Graphic 11">
            <a:extLst>
              <a:ext uri="{FF2B5EF4-FFF2-40B4-BE49-F238E27FC236}">
                <a16:creationId xmlns:a16="http://schemas.microsoft.com/office/drawing/2014/main" id="{C44BB108-258C-7F42-3302-4E7F71A67CBC}"/>
              </a:ext>
            </a:extLst>
          </p:cNvPr>
          <p:cNvGrpSpPr>
            <a:grpSpLocks noChangeAspect="1"/>
          </p:cNvGrpSpPr>
          <p:nvPr/>
        </p:nvGrpSpPr>
        <p:grpSpPr>
          <a:xfrm>
            <a:off x="8144503" y="2115105"/>
            <a:ext cx="204750" cy="204492"/>
            <a:chOff x="3330712" y="1560544"/>
            <a:chExt cx="501328" cy="500696"/>
          </a:xfrm>
          <a:solidFill>
            <a:schemeClr val="bg1"/>
          </a:solidFill>
        </p:grpSpPr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FCAC3E6-4556-37AE-B109-7E4F94775FF3}"/>
                </a:ext>
              </a:extLst>
            </p:cNvPr>
            <p:cNvSpPr/>
            <p:nvPr/>
          </p:nvSpPr>
          <p:spPr>
            <a:xfrm>
              <a:off x="3330712" y="1560544"/>
              <a:ext cx="381360" cy="500696"/>
            </a:xfrm>
            <a:custGeom>
              <a:avLst/>
              <a:gdLst>
                <a:gd name="connsiteX0" fmla="*/ 365369 w 381360"/>
                <a:gd name="connsiteY0" fmla="*/ 19387 h 500696"/>
                <a:gd name="connsiteX1" fmla="*/ 76087 w 381360"/>
                <a:gd name="connsiteY1" fmla="*/ 38 h 500696"/>
                <a:gd name="connsiteX2" fmla="*/ 57847 w 381360"/>
                <a:gd name="connsiteY2" fmla="*/ 15991 h 500696"/>
                <a:gd name="connsiteX3" fmla="*/ 55584 w 381360"/>
                <a:gd name="connsiteY3" fmla="*/ 49828 h 500696"/>
                <a:gd name="connsiteX4" fmla="*/ 17135 w 381360"/>
                <a:gd name="connsiteY4" fmla="*/ 49828 h 500696"/>
                <a:gd name="connsiteX5" fmla="*/ 0 w 381360"/>
                <a:gd name="connsiteY5" fmla="*/ 66963 h 500696"/>
                <a:gd name="connsiteX6" fmla="*/ 0 w 381360"/>
                <a:gd name="connsiteY6" fmla="*/ 483561 h 500696"/>
                <a:gd name="connsiteX7" fmla="*/ 17135 w 381360"/>
                <a:gd name="connsiteY7" fmla="*/ 500696 h 500696"/>
                <a:gd name="connsiteX8" fmla="*/ 238563 w 381360"/>
                <a:gd name="connsiteY8" fmla="*/ 500696 h 500696"/>
                <a:gd name="connsiteX9" fmla="*/ 243744 w 381360"/>
                <a:gd name="connsiteY9" fmla="*/ 498557 h 500696"/>
                <a:gd name="connsiteX10" fmla="*/ 277171 w 381360"/>
                <a:gd name="connsiteY10" fmla="*/ 465278 h 500696"/>
                <a:gd name="connsiteX11" fmla="*/ 278214 w 381360"/>
                <a:gd name="connsiteY11" fmla="*/ 465432 h 500696"/>
                <a:gd name="connsiteX12" fmla="*/ 335281 w 381360"/>
                <a:gd name="connsiteY12" fmla="*/ 469249 h 500696"/>
                <a:gd name="connsiteX13" fmla="*/ 353521 w 381360"/>
                <a:gd name="connsiteY13" fmla="*/ 453295 h 500696"/>
                <a:gd name="connsiteX14" fmla="*/ 381323 w 381360"/>
                <a:gd name="connsiteY14" fmla="*/ 37629 h 500696"/>
                <a:gd name="connsiteX15" fmla="*/ 365369 w 381360"/>
                <a:gd name="connsiteY15" fmla="*/ 19387 h 500696"/>
                <a:gd name="connsiteX16" fmla="*/ 245906 w 381360"/>
                <a:gd name="connsiteY16" fmla="*/ 475578 h 500696"/>
                <a:gd name="connsiteX17" fmla="*/ 245906 w 381360"/>
                <a:gd name="connsiteY17" fmla="*/ 424564 h 500696"/>
                <a:gd name="connsiteX18" fmla="*/ 248354 w 381360"/>
                <a:gd name="connsiteY18" fmla="*/ 422116 h 500696"/>
                <a:gd name="connsiteX19" fmla="*/ 299172 w 381360"/>
                <a:gd name="connsiteY19" fmla="*/ 422116 h 500696"/>
                <a:gd name="connsiteX20" fmla="*/ 338866 w 381360"/>
                <a:gd name="connsiteY20" fmla="*/ 452316 h 500696"/>
                <a:gd name="connsiteX21" fmla="*/ 336262 w 381360"/>
                <a:gd name="connsiteY21" fmla="*/ 454595 h 500696"/>
                <a:gd name="connsiteX22" fmla="*/ 290947 w 381360"/>
                <a:gd name="connsiteY22" fmla="*/ 451563 h 500696"/>
                <a:gd name="connsiteX23" fmla="*/ 322037 w 381360"/>
                <a:gd name="connsiteY23" fmla="*/ 420611 h 500696"/>
                <a:gd name="connsiteX24" fmla="*/ 324200 w 381360"/>
                <a:gd name="connsiteY24" fmla="*/ 415407 h 500696"/>
                <a:gd name="connsiteX25" fmla="*/ 324200 w 381360"/>
                <a:gd name="connsiteY25" fmla="*/ 66964 h 500696"/>
                <a:gd name="connsiteX26" fmla="*/ 307064 w 381360"/>
                <a:gd name="connsiteY26" fmla="*/ 49829 h 500696"/>
                <a:gd name="connsiteX27" fmla="*/ 230697 w 381360"/>
                <a:gd name="connsiteY27" fmla="*/ 49829 h 500696"/>
                <a:gd name="connsiteX28" fmla="*/ 230697 w 381360"/>
                <a:gd name="connsiteY28" fmla="*/ 64516 h 500696"/>
                <a:gd name="connsiteX29" fmla="*/ 307064 w 381360"/>
                <a:gd name="connsiteY29" fmla="*/ 64516 h 500696"/>
                <a:gd name="connsiteX30" fmla="*/ 309512 w 381360"/>
                <a:gd name="connsiteY30" fmla="*/ 66964 h 500696"/>
                <a:gd name="connsiteX31" fmla="*/ 309512 w 381360"/>
                <a:gd name="connsiteY31" fmla="*/ 407429 h 500696"/>
                <a:gd name="connsiteX32" fmla="*/ 248354 w 381360"/>
                <a:gd name="connsiteY32" fmla="*/ 407429 h 500696"/>
                <a:gd name="connsiteX33" fmla="*/ 231219 w 381360"/>
                <a:gd name="connsiteY33" fmla="*/ 424564 h 500696"/>
                <a:gd name="connsiteX34" fmla="*/ 231219 w 381360"/>
                <a:gd name="connsiteY34" fmla="*/ 486009 h 500696"/>
                <a:gd name="connsiteX35" fmla="*/ 17135 w 381360"/>
                <a:gd name="connsiteY35" fmla="*/ 486009 h 500696"/>
                <a:gd name="connsiteX36" fmla="*/ 14687 w 381360"/>
                <a:gd name="connsiteY36" fmla="*/ 483561 h 500696"/>
                <a:gd name="connsiteX37" fmla="*/ 14687 w 381360"/>
                <a:gd name="connsiteY37" fmla="*/ 66964 h 500696"/>
                <a:gd name="connsiteX38" fmla="*/ 17135 w 381360"/>
                <a:gd name="connsiteY38" fmla="*/ 64516 h 500696"/>
                <a:gd name="connsiteX39" fmla="*/ 191590 w 381360"/>
                <a:gd name="connsiteY39" fmla="*/ 64516 h 500696"/>
                <a:gd name="connsiteX40" fmla="*/ 191590 w 381360"/>
                <a:gd name="connsiteY40" fmla="*/ 49829 h 500696"/>
                <a:gd name="connsiteX41" fmla="*/ 70303 w 381360"/>
                <a:gd name="connsiteY41" fmla="*/ 49829 h 500696"/>
                <a:gd name="connsiteX42" fmla="*/ 72501 w 381360"/>
                <a:gd name="connsiteY42" fmla="*/ 16973 h 500696"/>
                <a:gd name="connsiteX43" fmla="*/ 75106 w 381360"/>
                <a:gd name="connsiteY43" fmla="*/ 14694 h 500696"/>
                <a:gd name="connsiteX44" fmla="*/ 364388 w 381360"/>
                <a:gd name="connsiteY44" fmla="*/ 34042 h 500696"/>
                <a:gd name="connsiteX45" fmla="*/ 366668 w 381360"/>
                <a:gd name="connsiteY45" fmla="*/ 36648 h 50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81360" h="500696">
                  <a:moveTo>
                    <a:pt x="365369" y="19387"/>
                  </a:moveTo>
                  <a:lnTo>
                    <a:pt x="76087" y="38"/>
                  </a:lnTo>
                  <a:cubicBezTo>
                    <a:pt x="66657" y="-587"/>
                    <a:pt x="58478" y="6564"/>
                    <a:pt x="57847" y="15991"/>
                  </a:cubicBezTo>
                  <a:lnTo>
                    <a:pt x="55584" y="49828"/>
                  </a:lnTo>
                  <a:lnTo>
                    <a:pt x="17135" y="49828"/>
                  </a:lnTo>
                  <a:cubicBezTo>
                    <a:pt x="7687" y="49828"/>
                    <a:pt x="0" y="57515"/>
                    <a:pt x="0" y="66963"/>
                  </a:cubicBezTo>
                  <a:lnTo>
                    <a:pt x="0" y="483561"/>
                  </a:lnTo>
                  <a:cubicBezTo>
                    <a:pt x="0" y="493009"/>
                    <a:pt x="7687" y="500696"/>
                    <a:pt x="17135" y="500696"/>
                  </a:cubicBezTo>
                  <a:lnTo>
                    <a:pt x="238563" y="500696"/>
                  </a:lnTo>
                  <a:cubicBezTo>
                    <a:pt x="240482" y="500696"/>
                    <a:pt x="242383" y="499912"/>
                    <a:pt x="243744" y="498557"/>
                  </a:cubicBezTo>
                  <a:lnTo>
                    <a:pt x="277171" y="465278"/>
                  </a:lnTo>
                  <a:cubicBezTo>
                    <a:pt x="277511" y="465351"/>
                    <a:pt x="277857" y="465408"/>
                    <a:pt x="278214" y="465432"/>
                  </a:cubicBezTo>
                  <a:lnTo>
                    <a:pt x="335281" y="469249"/>
                  </a:lnTo>
                  <a:cubicBezTo>
                    <a:pt x="344389" y="469850"/>
                    <a:pt x="352910" y="462442"/>
                    <a:pt x="353521" y="453295"/>
                  </a:cubicBezTo>
                  <a:lnTo>
                    <a:pt x="381323" y="37629"/>
                  </a:lnTo>
                  <a:cubicBezTo>
                    <a:pt x="381948" y="28299"/>
                    <a:pt x="374698" y="20011"/>
                    <a:pt x="365369" y="19387"/>
                  </a:cubicBezTo>
                  <a:close/>
                  <a:moveTo>
                    <a:pt x="245906" y="475578"/>
                  </a:moveTo>
                  <a:lnTo>
                    <a:pt x="245906" y="424564"/>
                  </a:lnTo>
                  <a:cubicBezTo>
                    <a:pt x="245906" y="423215"/>
                    <a:pt x="247005" y="422116"/>
                    <a:pt x="248354" y="422116"/>
                  </a:cubicBezTo>
                  <a:lnTo>
                    <a:pt x="299172" y="422116"/>
                  </a:lnTo>
                  <a:close/>
                  <a:moveTo>
                    <a:pt x="338866" y="452316"/>
                  </a:moveTo>
                  <a:cubicBezTo>
                    <a:pt x="338627" y="453795"/>
                    <a:pt x="337759" y="454555"/>
                    <a:pt x="336262" y="454595"/>
                  </a:cubicBezTo>
                  <a:lnTo>
                    <a:pt x="290947" y="451563"/>
                  </a:lnTo>
                  <a:lnTo>
                    <a:pt x="322037" y="420611"/>
                  </a:lnTo>
                  <a:cubicBezTo>
                    <a:pt x="323421" y="419233"/>
                    <a:pt x="324200" y="417360"/>
                    <a:pt x="324200" y="415407"/>
                  </a:cubicBezTo>
                  <a:lnTo>
                    <a:pt x="324200" y="66964"/>
                  </a:lnTo>
                  <a:cubicBezTo>
                    <a:pt x="324200" y="57516"/>
                    <a:pt x="316512" y="49829"/>
                    <a:pt x="307064" y="49829"/>
                  </a:cubicBezTo>
                  <a:lnTo>
                    <a:pt x="230697" y="49829"/>
                  </a:lnTo>
                  <a:cubicBezTo>
                    <a:pt x="221202" y="49829"/>
                    <a:pt x="221202" y="64516"/>
                    <a:pt x="230697" y="64516"/>
                  </a:cubicBezTo>
                  <a:lnTo>
                    <a:pt x="307064" y="64516"/>
                  </a:lnTo>
                  <a:cubicBezTo>
                    <a:pt x="308415" y="64516"/>
                    <a:pt x="309512" y="65615"/>
                    <a:pt x="309512" y="66964"/>
                  </a:cubicBezTo>
                  <a:lnTo>
                    <a:pt x="309512" y="407429"/>
                  </a:lnTo>
                  <a:lnTo>
                    <a:pt x="248354" y="407429"/>
                  </a:lnTo>
                  <a:cubicBezTo>
                    <a:pt x="238906" y="407429"/>
                    <a:pt x="231219" y="415116"/>
                    <a:pt x="231219" y="424564"/>
                  </a:cubicBezTo>
                  <a:lnTo>
                    <a:pt x="231219" y="486009"/>
                  </a:lnTo>
                  <a:lnTo>
                    <a:pt x="17135" y="486009"/>
                  </a:lnTo>
                  <a:cubicBezTo>
                    <a:pt x="15786" y="486009"/>
                    <a:pt x="14687" y="484910"/>
                    <a:pt x="14687" y="483561"/>
                  </a:cubicBezTo>
                  <a:lnTo>
                    <a:pt x="14687" y="66964"/>
                  </a:lnTo>
                  <a:cubicBezTo>
                    <a:pt x="14687" y="65615"/>
                    <a:pt x="15786" y="64516"/>
                    <a:pt x="17135" y="64516"/>
                  </a:cubicBezTo>
                  <a:lnTo>
                    <a:pt x="191590" y="64516"/>
                  </a:lnTo>
                  <a:cubicBezTo>
                    <a:pt x="201084" y="64516"/>
                    <a:pt x="201084" y="49829"/>
                    <a:pt x="191590" y="49829"/>
                  </a:cubicBezTo>
                  <a:lnTo>
                    <a:pt x="70303" y="49829"/>
                  </a:lnTo>
                  <a:lnTo>
                    <a:pt x="72501" y="16973"/>
                  </a:lnTo>
                  <a:cubicBezTo>
                    <a:pt x="72740" y="15493"/>
                    <a:pt x="73608" y="14734"/>
                    <a:pt x="75106" y="14694"/>
                  </a:cubicBezTo>
                  <a:lnTo>
                    <a:pt x="364388" y="34042"/>
                  </a:lnTo>
                  <a:cubicBezTo>
                    <a:pt x="365868" y="34281"/>
                    <a:pt x="366627" y="35150"/>
                    <a:pt x="366668" y="36648"/>
                  </a:cubicBezTo>
                  <a:close/>
                </a:path>
              </a:pathLst>
            </a:custGeom>
            <a:grpFill/>
            <a:ln w="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63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61E8E102-22F1-5AC6-8DAE-9BD66AA48646}"/>
                </a:ext>
              </a:extLst>
            </p:cNvPr>
            <p:cNvSpPr/>
            <p:nvPr/>
          </p:nvSpPr>
          <p:spPr>
            <a:xfrm>
              <a:off x="3385323" y="1792335"/>
              <a:ext cx="214976" cy="14687"/>
            </a:xfrm>
            <a:custGeom>
              <a:avLst/>
              <a:gdLst>
                <a:gd name="connsiteX0" fmla="*/ 207633 w 214976"/>
                <a:gd name="connsiteY0" fmla="*/ 0 h 14687"/>
                <a:gd name="connsiteX1" fmla="*/ 7344 w 214976"/>
                <a:gd name="connsiteY1" fmla="*/ 0 h 14687"/>
                <a:gd name="connsiteX2" fmla="*/ 0 w 214976"/>
                <a:gd name="connsiteY2" fmla="*/ 7344 h 14687"/>
                <a:gd name="connsiteX3" fmla="*/ 7344 w 214976"/>
                <a:gd name="connsiteY3" fmla="*/ 14687 h 14687"/>
                <a:gd name="connsiteX4" fmla="*/ 207633 w 214976"/>
                <a:gd name="connsiteY4" fmla="*/ 14687 h 14687"/>
                <a:gd name="connsiteX5" fmla="*/ 214977 w 214976"/>
                <a:gd name="connsiteY5" fmla="*/ 7344 h 14687"/>
                <a:gd name="connsiteX6" fmla="*/ 207633 w 214976"/>
                <a:gd name="connsiteY6" fmla="*/ 0 h 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976" h="14687">
                  <a:moveTo>
                    <a:pt x="207633" y="0"/>
                  </a:moveTo>
                  <a:lnTo>
                    <a:pt x="7344" y="0"/>
                  </a:lnTo>
                  <a:cubicBezTo>
                    <a:pt x="3288" y="0"/>
                    <a:pt x="0" y="3288"/>
                    <a:pt x="0" y="7344"/>
                  </a:cubicBezTo>
                  <a:cubicBezTo>
                    <a:pt x="0" y="11399"/>
                    <a:pt x="3288" y="14687"/>
                    <a:pt x="7344" y="14687"/>
                  </a:cubicBezTo>
                  <a:lnTo>
                    <a:pt x="207633" y="14687"/>
                  </a:lnTo>
                  <a:cubicBezTo>
                    <a:pt x="211690" y="14687"/>
                    <a:pt x="214977" y="11399"/>
                    <a:pt x="214977" y="7344"/>
                  </a:cubicBezTo>
                  <a:cubicBezTo>
                    <a:pt x="214977" y="3288"/>
                    <a:pt x="211690" y="0"/>
                    <a:pt x="207633" y="0"/>
                  </a:cubicBezTo>
                  <a:close/>
                </a:path>
              </a:pathLst>
            </a:custGeom>
            <a:grpFill/>
            <a:ln w="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63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C5CC2ADC-FD60-C9FE-2D8B-8216DA94DE81}"/>
                </a:ext>
              </a:extLst>
            </p:cNvPr>
            <p:cNvSpPr/>
            <p:nvPr/>
          </p:nvSpPr>
          <p:spPr>
            <a:xfrm>
              <a:off x="3385323" y="1843530"/>
              <a:ext cx="214976" cy="14687"/>
            </a:xfrm>
            <a:custGeom>
              <a:avLst/>
              <a:gdLst>
                <a:gd name="connsiteX0" fmla="*/ 207633 w 214976"/>
                <a:gd name="connsiteY0" fmla="*/ 0 h 14687"/>
                <a:gd name="connsiteX1" fmla="*/ 7344 w 214976"/>
                <a:gd name="connsiteY1" fmla="*/ 0 h 14687"/>
                <a:gd name="connsiteX2" fmla="*/ 0 w 214976"/>
                <a:gd name="connsiteY2" fmla="*/ 7344 h 14687"/>
                <a:gd name="connsiteX3" fmla="*/ 7344 w 214976"/>
                <a:gd name="connsiteY3" fmla="*/ 14687 h 14687"/>
                <a:gd name="connsiteX4" fmla="*/ 207633 w 214976"/>
                <a:gd name="connsiteY4" fmla="*/ 14687 h 14687"/>
                <a:gd name="connsiteX5" fmla="*/ 214977 w 214976"/>
                <a:gd name="connsiteY5" fmla="*/ 7344 h 14687"/>
                <a:gd name="connsiteX6" fmla="*/ 207633 w 214976"/>
                <a:gd name="connsiteY6" fmla="*/ 0 h 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976" h="14687">
                  <a:moveTo>
                    <a:pt x="207633" y="0"/>
                  </a:moveTo>
                  <a:lnTo>
                    <a:pt x="7344" y="0"/>
                  </a:lnTo>
                  <a:cubicBezTo>
                    <a:pt x="3288" y="0"/>
                    <a:pt x="0" y="3288"/>
                    <a:pt x="0" y="7344"/>
                  </a:cubicBezTo>
                  <a:cubicBezTo>
                    <a:pt x="0" y="11399"/>
                    <a:pt x="3288" y="14687"/>
                    <a:pt x="7344" y="14687"/>
                  </a:cubicBezTo>
                  <a:lnTo>
                    <a:pt x="207633" y="14687"/>
                  </a:lnTo>
                  <a:cubicBezTo>
                    <a:pt x="211690" y="14687"/>
                    <a:pt x="214977" y="11399"/>
                    <a:pt x="214977" y="7344"/>
                  </a:cubicBezTo>
                  <a:cubicBezTo>
                    <a:pt x="214977" y="3288"/>
                    <a:pt x="211690" y="0"/>
                    <a:pt x="207633" y="0"/>
                  </a:cubicBezTo>
                  <a:close/>
                </a:path>
              </a:pathLst>
            </a:custGeom>
            <a:grpFill/>
            <a:ln w="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63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F4B62CD6-61BA-E4AC-EA67-C878B7C8D17A}"/>
                </a:ext>
              </a:extLst>
            </p:cNvPr>
            <p:cNvSpPr/>
            <p:nvPr/>
          </p:nvSpPr>
          <p:spPr>
            <a:xfrm>
              <a:off x="3385323" y="1741139"/>
              <a:ext cx="214976" cy="14687"/>
            </a:xfrm>
            <a:custGeom>
              <a:avLst/>
              <a:gdLst>
                <a:gd name="connsiteX0" fmla="*/ 0 w 214976"/>
                <a:gd name="connsiteY0" fmla="*/ 7344 h 14687"/>
                <a:gd name="connsiteX1" fmla="*/ 7344 w 214976"/>
                <a:gd name="connsiteY1" fmla="*/ 14687 h 14687"/>
                <a:gd name="connsiteX2" fmla="*/ 207633 w 214976"/>
                <a:gd name="connsiteY2" fmla="*/ 14687 h 14687"/>
                <a:gd name="connsiteX3" fmla="*/ 214977 w 214976"/>
                <a:gd name="connsiteY3" fmla="*/ 7344 h 14687"/>
                <a:gd name="connsiteX4" fmla="*/ 207633 w 214976"/>
                <a:gd name="connsiteY4" fmla="*/ 0 h 14687"/>
                <a:gd name="connsiteX5" fmla="*/ 7344 w 214976"/>
                <a:gd name="connsiteY5" fmla="*/ 0 h 14687"/>
                <a:gd name="connsiteX6" fmla="*/ 0 w 214976"/>
                <a:gd name="connsiteY6" fmla="*/ 7344 h 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976" h="14687">
                  <a:moveTo>
                    <a:pt x="0" y="7344"/>
                  </a:moveTo>
                  <a:cubicBezTo>
                    <a:pt x="0" y="11399"/>
                    <a:pt x="3288" y="14687"/>
                    <a:pt x="7344" y="14687"/>
                  </a:cubicBezTo>
                  <a:lnTo>
                    <a:pt x="207633" y="14687"/>
                  </a:lnTo>
                  <a:cubicBezTo>
                    <a:pt x="211690" y="14687"/>
                    <a:pt x="214977" y="11399"/>
                    <a:pt x="214977" y="7344"/>
                  </a:cubicBezTo>
                  <a:cubicBezTo>
                    <a:pt x="214977" y="3288"/>
                    <a:pt x="211690" y="0"/>
                    <a:pt x="207633" y="0"/>
                  </a:cubicBezTo>
                  <a:lnTo>
                    <a:pt x="7344" y="0"/>
                  </a:lnTo>
                  <a:cubicBezTo>
                    <a:pt x="3288" y="0"/>
                    <a:pt x="0" y="3288"/>
                    <a:pt x="0" y="7344"/>
                  </a:cubicBezTo>
                  <a:close/>
                </a:path>
              </a:pathLst>
            </a:custGeom>
            <a:grpFill/>
            <a:ln w="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63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826B1727-11A8-44A8-2CA3-9D2FB8BE055A}"/>
                </a:ext>
              </a:extLst>
            </p:cNvPr>
            <p:cNvSpPr/>
            <p:nvPr/>
          </p:nvSpPr>
          <p:spPr>
            <a:xfrm>
              <a:off x="3420605" y="1689944"/>
              <a:ext cx="144412" cy="14687"/>
            </a:xfrm>
            <a:custGeom>
              <a:avLst/>
              <a:gdLst>
                <a:gd name="connsiteX0" fmla="*/ 0 w 144412"/>
                <a:gd name="connsiteY0" fmla="*/ 7344 h 14687"/>
                <a:gd name="connsiteX1" fmla="*/ 7344 w 144412"/>
                <a:gd name="connsiteY1" fmla="*/ 14687 h 14687"/>
                <a:gd name="connsiteX2" fmla="*/ 137069 w 144412"/>
                <a:gd name="connsiteY2" fmla="*/ 14687 h 14687"/>
                <a:gd name="connsiteX3" fmla="*/ 144413 w 144412"/>
                <a:gd name="connsiteY3" fmla="*/ 7344 h 14687"/>
                <a:gd name="connsiteX4" fmla="*/ 137069 w 144412"/>
                <a:gd name="connsiteY4" fmla="*/ 0 h 14687"/>
                <a:gd name="connsiteX5" fmla="*/ 7344 w 144412"/>
                <a:gd name="connsiteY5" fmla="*/ 0 h 14687"/>
                <a:gd name="connsiteX6" fmla="*/ 0 w 144412"/>
                <a:gd name="connsiteY6" fmla="*/ 7344 h 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412" h="14687">
                  <a:moveTo>
                    <a:pt x="0" y="7344"/>
                  </a:moveTo>
                  <a:cubicBezTo>
                    <a:pt x="0" y="11399"/>
                    <a:pt x="3288" y="14687"/>
                    <a:pt x="7344" y="14687"/>
                  </a:cubicBezTo>
                  <a:lnTo>
                    <a:pt x="137069" y="14687"/>
                  </a:lnTo>
                  <a:cubicBezTo>
                    <a:pt x="141125" y="14687"/>
                    <a:pt x="144413" y="11399"/>
                    <a:pt x="144413" y="7344"/>
                  </a:cubicBezTo>
                  <a:cubicBezTo>
                    <a:pt x="144413" y="3288"/>
                    <a:pt x="141125" y="0"/>
                    <a:pt x="137069" y="0"/>
                  </a:cubicBezTo>
                  <a:lnTo>
                    <a:pt x="7344" y="0"/>
                  </a:lnTo>
                  <a:cubicBezTo>
                    <a:pt x="3288" y="0"/>
                    <a:pt x="0" y="3288"/>
                    <a:pt x="0" y="7344"/>
                  </a:cubicBezTo>
                  <a:close/>
                </a:path>
              </a:pathLst>
            </a:custGeom>
            <a:grpFill/>
            <a:ln w="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63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D728C8C-3A60-CA7E-F955-9FDB8DF8BE5C}"/>
                </a:ext>
              </a:extLst>
            </p:cNvPr>
            <p:cNvSpPr/>
            <p:nvPr/>
          </p:nvSpPr>
          <p:spPr>
            <a:xfrm>
              <a:off x="3382960" y="1939035"/>
              <a:ext cx="145541" cy="77836"/>
            </a:xfrm>
            <a:custGeom>
              <a:avLst/>
              <a:gdLst>
                <a:gd name="connsiteX0" fmla="*/ 138447 w 145541"/>
                <a:gd name="connsiteY0" fmla="*/ 50834 h 77836"/>
                <a:gd name="connsiteX1" fmla="*/ 98823 w 145541"/>
                <a:gd name="connsiteY1" fmla="*/ 50918 h 77836"/>
                <a:gd name="connsiteX2" fmla="*/ 85507 w 145541"/>
                <a:gd name="connsiteY2" fmla="*/ 50934 h 77836"/>
                <a:gd name="connsiteX3" fmla="*/ 70242 w 145541"/>
                <a:gd name="connsiteY3" fmla="*/ 40478 h 77836"/>
                <a:gd name="connsiteX4" fmla="*/ 56079 w 145541"/>
                <a:gd name="connsiteY4" fmla="*/ 40478 h 77836"/>
                <a:gd name="connsiteX5" fmla="*/ 37885 w 145541"/>
                <a:gd name="connsiteY5" fmla="*/ 39447 h 77836"/>
                <a:gd name="connsiteX6" fmla="*/ 29932 w 145541"/>
                <a:gd name="connsiteY6" fmla="*/ 5274 h 77836"/>
                <a:gd name="connsiteX7" fmla="*/ 15507 w 145541"/>
                <a:gd name="connsiteY7" fmla="*/ 7226 h 77836"/>
                <a:gd name="connsiteX8" fmla="*/ 11560 w 145541"/>
                <a:gd name="connsiteY8" fmla="*/ 38322 h 77836"/>
                <a:gd name="connsiteX9" fmla="*/ 572 w 145541"/>
                <a:gd name="connsiteY9" fmla="*/ 69044 h 77836"/>
                <a:gd name="connsiteX10" fmla="*/ 14734 w 145541"/>
                <a:gd name="connsiteY10" fmla="*/ 72949 h 77836"/>
                <a:gd name="connsiteX11" fmla="*/ 24715 w 145541"/>
                <a:gd name="connsiteY11" fmla="*/ 45813 h 77836"/>
                <a:gd name="connsiteX12" fmla="*/ 54997 w 145541"/>
                <a:gd name="connsiteY12" fmla="*/ 63537 h 77836"/>
                <a:gd name="connsiteX13" fmla="*/ 62598 w 145541"/>
                <a:gd name="connsiteY13" fmla="*/ 57414 h 77836"/>
                <a:gd name="connsiteX14" fmla="*/ 92545 w 145541"/>
                <a:gd name="connsiteY14" fmla="*/ 65614 h 77836"/>
                <a:gd name="connsiteX15" fmla="*/ 138449 w 145541"/>
                <a:gd name="connsiteY15" fmla="*/ 65521 h 77836"/>
                <a:gd name="connsiteX16" fmla="*/ 138447 w 145541"/>
                <a:gd name="connsiteY16" fmla="*/ 50834 h 7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541" h="77836">
                  <a:moveTo>
                    <a:pt x="138447" y="50834"/>
                  </a:moveTo>
                  <a:cubicBezTo>
                    <a:pt x="125239" y="50869"/>
                    <a:pt x="112031" y="50898"/>
                    <a:pt x="98823" y="50918"/>
                  </a:cubicBezTo>
                  <a:cubicBezTo>
                    <a:pt x="94384" y="50925"/>
                    <a:pt x="89945" y="50931"/>
                    <a:pt x="85507" y="50934"/>
                  </a:cubicBezTo>
                  <a:cubicBezTo>
                    <a:pt x="77463" y="50940"/>
                    <a:pt x="72043" y="49325"/>
                    <a:pt x="70242" y="40478"/>
                  </a:cubicBezTo>
                  <a:cubicBezTo>
                    <a:pt x="68718" y="32997"/>
                    <a:pt x="58135" y="34002"/>
                    <a:pt x="56079" y="40478"/>
                  </a:cubicBezTo>
                  <a:cubicBezTo>
                    <a:pt x="50997" y="56474"/>
                    <a:pt x="42592" y="50206"/>
                    <a:pt x="37885" y="39447"/>
                  </a:cubicBezTo>
                  <a:cubicBezTo>
                    <a:pt x="33188" y="28712"/>
                    <a:pt x="31983" y="16698"/>
                    <a:pt x="29932" y="5274"/>
                  </a:cubicBezTo>
                  <a:cubicBezTo>
                    <a:pt x="28424" y="-3120"/>
                    <a:pt x="15728" y="-767"/>
                    <a:pt x="15507" y="7226"/>
                  </a:cubicBezTo>
                  <a:cubicBezTo>
                    <a:pt x="15215" y="17753"/>
                    <a:pt x="14232" y="28113"/>
                    <a:pt x="11560" y="38322"/>
                  </a:cubicBezTo>
                  <a:cubicBezTo>
                    <a:pt x="8804" y="48856"/>
                    <a:pt x="4673" y="58980"/>
                    <a:pt x="572" y="69044"/>
                  </a:cubicBezTo>
                  <a:cubicBezTo>
                    <a:pt x="-3003" y="77819"/>
                    <a:pt x="11212" y="81593"/>
                    <a:pt x="14734" y="72949"/>
                  </a:cubicBezTo>
                  <a:cubicBezTo>
                    <a:pt x="18368" y="64031"/>
                    <a:pt x="22007" y="55064"/>
                    <a:pt x="24715" y="45813"/>
                  </a:cubicBezTo>
                  <a:cubicBezTo>
                    <a:pt x="29748" y="57915"/>
                    <a:pt x="40160" y="71604"/>
                    <a:pt x="54997" y="63537"/>
                  </a:cubicBezTo>
                  <a:cubicBezTo>
                    <a:pt x="57758" y="62036"/>
                    <a:pt x="60336" y="59902"/>
                    <a:pt x="62598" y="57414"/>
                  </a:cubicBezTo>
                  <a:cubicBezTo>
                    <a:pt x="70314" y="66330"/>
                    <a:pt x="81799" y="65627"/>
                    <a:pt x="92545" y="65614"/>
                  </a:cubicBezTo>
                  <a:cubicBezTo>
                    <a:pt x="107846" y="65595"/>
                    <a:pt x="123148" y="65562"/>
                    <a:pt x="138449" y="65521"/>
                  </a:cubicBezTo>
                  <a:cubicBezTo>
                    <a:pt x="147897" y="65497"/>
                    <a:pt x="147914" y="50810"/>
                    <a:pt x="138447" y="50834"/>
                  </a:cubicBezTo>
                  <a:close/>
                </a:path>
              </a:pathLst>
            </a:custGeom>
            <a:grpFill/>
            <a:ln w="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63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B1D15356-14FF-A2B9-D328-038E46CE8F79}"/>
                </a:ext>
              </a:extLst>
            </p:cNvPr>
            <p:cNvSpPr/>
            <p:nvPr/>
          </p:nvSpPr>
          <p:spPr>
            <a:xfrm>
              <a:off x="3721945" y="1731131"/>
              <a:ext cx="110094" cy="329957"/>
            </a:xfrm>
            <a:custGeom>
              <a:avLst/>
              <a:gdLst>
                <a:gd name="connsiteX0" fmla="*/ 104153 w 110094"/>
                <a:gd name="connsiteY0" fmla="*/ 70399 h 329957"/>
                <a:gd name="connsiteX1" fmla="*/ 89765 w 110094"/>
                <a:gd name="connsiteY1" fmla="*/ 64511 h 329957"/>
                <a:gd name="connsiteX2" fmla="*/ 84215 w 110094"/>
                <a:gd name="connsiteY2" fmla="*/ 64538 h 329957"/>
                <a:gd name="connsiteX3" fmla="*/ 84215 w 110094"/>
                <a:gd name="connsiteY3" fmla="*/ 54043 h 329957"/>
                <a:gd name="connsiteX4" fmla="*/ 74979 w 110094"/>
                <a:gd name="connsiteY4" fmla="*/ 37532 h 329957"/>
                <a:gd name="connsiteX5" fmla="*/ 74979 w 110094"/>
                <a:gd name="connsiteY5" fmla="*/ 22749 h 329957"/>
                <a:gd name="connsiteX6" fmla="*/ 27615 w 110094"/>
                <a:gd name="connsiteY6" fmla="*/ 22892 h 329957"/>
                <a:gd name="connsiteX7" fmla="*/ 27615 w 110094"/>
                <a:gd name="connsiteY7" fmla="*/ 37677 h 329957"/>
                <a:gd name="connsiteX8" fmla="*/ 18357 w 110094"/>
                <a:gd name="connsiteY8" fmla="*/ 54178 h 329957"/>
                <a:gd name="connsiteX9" fmla="*/ 18357 w 110094"/>
                <a:gd name="connsiteY9" fmla="*/ 64931 h 329957"/>
                <a:gd name="connsiteX10" fmla="*/ 18384 w 110094"/>
                <a:gd name="connsiteY10" fmla="*/ 105303 h 329957"/>
                <a:gd name="connsiteX11" fmla="*/ 18357 w 110094"/>
                <a:gd name="connsiteY11" fmla="*/ 203941 h 329957"/>
                <a:gd name="connsiteX12" fmla="*/ 33044 w 110094"/>
                <a:gd name="connsiteY12" fmla="*/ 204018 h 329957"/>
                <a:gd name="connsiteX13" fmla="*/ 33073 w 110094"/>
                <a:gd name="connsiteY13" fmla="*/ 105297 h 329957"/>
                <a:gd name="connsiteX14" fmla="*/ 69508 w 110094"/>
                <a:gd name="connsiteY14" fmla="*/ 105115 h 329957"/>
                <a:gd name="connsiteX15" fmla="*/ 69461 w 110094"/>
                <a:gd name="connsiteY15" fmla="*/ 262548 h 329957"/>
                <a:gd name="connsiteX16" fmla="*/ 33018 w 110094"/>
                <a:gd name="connsiteY16" fmla="*/ 262300 h 329957"/>
                <a:gd name="connsiteX17" fmla="*/ 33031 w 110094"/>
                <a:gd name="connsiteY17" fmla="*/ 248908 h 329957"/>
                <a:gd name="connsiteX18" fmla="*/ 18370 w 110094"/>
                <a:gd name="connsiteY18" fmla="*/ 248023 h 329957"/>
                <a:gd name="connsiteX19" fmla="*/ 18370 w 110094"/>
                <a:gd name="connsiteY19" fmla="*/ 260590 h 329957"/>
                <a:gd name="connsiteX20" fmla="*/ 28149 w 110094"/>
                <a:gd name="connsiteY20" fmla="*/ 286899 h 329957"/>
                <a:gd name="connsiteX21" fmla="*/ 46136 w 110094"/>
                <a:gd name="connsiteY21" fmla="*/ 327980 h 329957"/>
                <a:gd name="connsiteX22" fmla="*/ 56656 w 110094"/>
                <a:gd name="connsiteY22" fmla="*/ 327802 h 329957"/>
                <a:gd name="connsiteX23" fmla="*/ 74446 w 110094"/>
                <a:gd name="connsiteY23" fmla="*/ 286272 h 329957"/>
                <a:gd name="connsiteX24" fmla="*/ 84147 w 110094"/>
                <a:gd name="connsiteY24" fmla="*/ 259937 h 329957"/>
                <a:gd name="connsiteX25" fmla="*/ 84153 w 110094"/>
                <a:gd name="connsiteY25" fmla="*/ 193010 h 329957"/>
                <a:gd name="connsiteX26" fmla="*/ 110095 w 110094"/>
                <a:gd name="connsiteY26" fmla="*/ 173480 h 329957"/>
                <a:gd name="connsiteX27" fmla="*/ 110095 w 110094"/>
                <a:gd name="connsiteY27" fmla="*/ 84698 h 329957"/>
                <a:gd name="connsiteX28" fmla="*/ 104153 w 110094"/>
                <a:gd name="connsiteY28" fmla="*/ 70399 h 329957"/>
                <a:gd name="connsiteX29" fmla="*/ 33044 w 110094"/>
                <a:gd name="connsiteY29" fmla="*/ 64792 h 329957"/>
                <a:gd name="connsiteX30" fmla="*/ 33044 w 110094"/>
                <a:gd name="connsiteY30" fmla="*/ 54177 h 329957"/>
                <a:gd name="connsiteX31" fmla="*/ 36543 w 110094"/>
                <a:gd name="connsiteY31" fmla="*/ 49640 h 329957"/>
                <a:gd name="connsiteX32" fmla="*/ 65942 w 110094"/>
                <a:gd name="connsiteY32" fmla="*/ 49494 h 329957"/>
                <a:gd name="connsiteX33" fmla="*/ 68138 w 110094"/>
                <a:gd name="connsiteY33" fmla="*/ 50700 h 329957"/>
                <a:gd name="connsiteX34" fmla="*/ 69528 w 110094"/>
                <a:gd name="connsiteY34" fmla="*/ 54043 h 329957"/>
                <a:gd name="connsiteX35" fmla="*/ 69528 w 110094"/>
                <a:gd name="connsiteY35" fmla="*/ 64612 h 329957"/>
                <a:gd name="connsiteX36" fmla="*/ 51326 w 110094"/>
                <a:gd name="connsiteY36" fmla="*/ 13876 h 329957"/>
                <a:gd name="connsiteX37" fmla="*/ 60290 w 110094"/>
                <a:gd name="connsiteY37" fmla="*/ 22749 h 329957"/>
                <a:gd name="connsiteX38" fmla="*/ 60290 w 110094"/>
                <a:gd name="connsiteY38" fmla="*/ 34661 h 329957"/>
                <a:gd name="connsiteX39" fmla="*/ 42301 w 110094"/>
                <a:gd name="connsiteY39" fmla="*/ 34750 h 329957"/>
                <a:gd name="connsiteX40" fmla="*/ 42301 w 110094"/>
                <a:gd name="connsiteY40" fmla="*/ 22892 h 329957"/>
                <a:gd name="connsiteX41" fmla="*/ 51326 w 110094"/>
                <a:gd name="connsiteY41" fmla="*/ 13876 h 329957"/>
                <a:gd name="connsiteX42" fmla="*/ 51315 w 110094"/>
                <a:gd name="connsiteY42" fmla="*/ 311442 h 329957"/>
                <a:gd name="connsiteX43" fmla="*/ 44053 w 110094"/>
                <a:gd name="connsiteY43" fmla="*/ 295378 h 329957"/>
                <a:gd name="connsiteX44" fmla="*/ 50933 w 110094"/>
                <a:gd name="connsiteY44" fmla="*/ 296127 h 329957"/>
                <a:gd name="connsiteX45" fmla="*/ 58609 w 110094"/>
                <a:gd name="connsiteY45" fmla="*/ 295190 h 329957"/>
                <a:gd name="connsiteX46" fmla="*/ 51315 w 110094"/>
                <a:gd name="connsiteY46" fmla="*/ 311442 h 329957"/>
                <a:gd name="connsiteX47" fmla="*/ 95408 w 110094"/>
                <a:gd name="connsiteY47" fmla="*/ 173480 h 329957"/>
                <a:gd name="connsiteX48" fmla="*/ 84194 w 110094"/>
                <a:gd name="connsiteY48" fmla="*/ 173608 h 329957"/>
                <a:gd name="connsiteX49" fmla="*/ 84215 w 110094"/>
                <a:gd name="connsiteY49" fmla="*/ 97743 h 329957"/>
                <a:gd name="connsiteX50" fmla="*/ 76814 w 110094"/>
                <a:gd name="connsiteY50" fmla="*/ 90391 h 329957"/>
                <a:gd name="connsiteX51" fmla="*/ 19643 w 110094"/>
                <a:gd name="connsiteY51" fmla="*/ 90675 h 329957"/>
                <a:gd name="connsiteX52" fmla="*/ 19715 w 110094"/>
                <a:gd name="connsiteY52" fmla="*/ 79546 h 329957"/>
                <a:gd name="connsiteX53" fmla="*/ 89837 w 110094"/>
                <a:gd name="connsiteY53" fmla="*/ 79198 h 329957"/>
                <a:gd name="connsiteX54" fmla="*/ 95407 w 110094"/>
                <a:gd name="connsiteY54" fmla="*/ 84698 h 329957"/>
                <a:gd name="connsiteX55" fmla="*/ 95407 w 110094"/>
                <a:gd name="connsiteY55" fmla="*/ 173480 h 32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0094" h="329957">
                  <a:moveTo>
                    <a:pt x="104153" y="70399"/>
                  </a:moveTo>
                  <a:cubicBezTo>
                    <a:pt x="100338" y="66602"/>
                    <a:pt x="95091" y="64655"/>
                    <a:pt x="89765" y="64511"/>
                  </a:cubicBezTo>
                  <a:lnTo>
                    <a:pt x="84215" y="64538"/>
                  </a:lnTo>
                  <a:lnTo>
                    <a:pt x="84215" y="54043"/>
                  </a:lnTo>
                  <a:cubicBezTo>
                    <a:pt x="84215" y="47650"/>
                    <a:pt x="80418" y="40895"/>
                    <a:pt x="74979" y="37532"/>
                  </a:cubicBezTo>
                  <a:lnTo>
                    <a:pt x="74979" y="22749"/>
                  </a:lnTo>
                  <a:cubicBezTo>
                    <a:pt x="74979" y="-7673"/>
                    <a:pt x="27615" y="-7540"/>
                    <a:pt x="27615" y="22892"/>
                  </a:cubicBezTo>
                  <a:lnTo>
                    <a:pt x="27615" y="37677"/>
                  </a:lnTo>
                  <a:cubicBezTo>
                    <a:pt x="22074" y="41102"/>
                    <a:pt x="18357" y="47215"/>
                    <a:pt x="18357" y="54178"/>
                  </a:cubicBezTo>
                  <a:lnTo>
                    <a:pt x="18357" y="64931"/>
                  </a:lnTo>
                  <a:cubicBezTo>
                    <a:pt x="-6089" y="66595"/>
                    <a:pt x="-6158" y="103847"/>
                    <a:pt x="18384" y="105303"/>
                  </a:cubicBezTo>
                  <a:cubicBezTo>
                    <a:pt x="18541" y="138179"/>
                    <a:pt x="18533" y="170515"/>
                    <a:pt x="18357" y="203941"/>
                  </a:cubicBezTo>
                  <a:cubicBezTo>
                    <a:pt x="18309" y="213158"/>
                    <a:pt x="32994" y="213699"/>
                    <a:pt x="33044" y="204018"/>
                  </a:cubicBezTo>
                  <a:cubicBezTo>
                    <a:pt x="33220" y="170564"/>
                    <a:pt x="33228" y="138199"/>
                    <a:pt x="33073" y="105297"/>
                  </a:cubicBezTo>
                  <a:lnTo>
                    <a:pt x="69508" y="105115"/>
                  </a:lnTo>
                  <a:cubicBezTo>
                    <a:pt x="69508" y="105115"/>
                    <a:pt x="69461" y="213653"/>
                    <a:pt x="69461" y="262548"/>
                  </a:cubicBezTo>
                  <a:cubicBezTo>
                    <a:pt x="69461" y="286379"/>
                    <a:pt x="33018" y="286537"/>
                    <a:pt x="33018" y="262300"/>
                  </a:cubicBezTo>
                  <a:lnTo>
                    <a:pt x="33031" y="248908"/>
                  </a:lnTo>
                  <a:cubicBezTo>
                    <a:pt x="33603" y="239430"/>
                    <a:pt x="18943" y="238546"/>
                    <a:pt x="18370" y="248023"/>
                  </a:cubicBezTo>
                  <a:lnTo>
                    <a:pt x="18370" y="260590"/>
                  </a:lnTo>
                  <a:cubicBezTo>
                    <a:pt x="18370" y="271360"/>
                    <a:pt x="21701" y="280482"/>
                    <a:pt x="28149" y="286899"/>
                  </a:cubicBezTo>
                  <a:cubicBezTo>
                    <a:pt x="28723" y="302265"/>
                    <a:pt x="35197" y="317133"/>
                    <a:pt x="46136" y="327980"/>
                  </a:cubicBezTo>
                  <a:cubicBezTo>
                    <a:pt x="49274" y="331094"/>
                    <a:pt x="53618" y="330142"/>
                    <a:pt x="56656" y="327802"/>
                  </a:cubicBezTo>
                  <a:cubicBezTo>
                    <a:pt x="67784" y="316654"/>
                    <a:pt x="74054" y="301958"/>
                    <a:pt x="74446" y="286272"/>
                  </a:cubicBezTo>
                  <a:cubicBezTo>
                    <a:pt x="79294" y="281444"/>
                    <a:pt x="84147" y="276582"/>
                    <a:pt x="84147" y="259937"/>
                  </a:cubicBezTo>
                  <a:lnTo>
                    <a:pt x="84153" y="193010"/>
                  </a:lnTo>
                  <a:cubicBezTo>
                    <a:pt x="96853" y="196622"/>
                    <a:pt x="110095" y="186795"/>
                    <a:pt x="110095" y="173480"/>
                  </a:cubicBezTo>
                  <a:lnTo>
                    <a:pt x="110095" y="84698"/>
                  </a:lnTo>
                  <a:cubicBezTo>
                    <a:pt x="110095" y="79290"/>
                    <a:pt x="107985" y="74212"/>
                    <a:pt x="104153" y="70399"/>
                  </a:cubicBezTo>
                  <a:close/>
                  <a:moveTo>
                    <a:pt x="33044" y="64792"/>
                  </a:moveTo>
                  <a:lnTo>
                    <a:pt x="33044" y="54177"/>
                  </a:lnTo>
                  <a:cubicBezTo>
                    <a:pt x="33044" y="52004"/>
                    <a:pt x="34535" y="50182"/>
                    <a:pt x="36543" y="49640"/>
                  </a:cubicBezTo>
                  <a:lnTo>
                    <a:pt x="65942" y="49494"/>
                  </a:lnTo>
                  <a:cubicBezTo>
                    <a:pt x="66764" y="49698"/>
                    <a:pt x="67523" y="50087"/>
                    <a:pt x="68138" y="50700"/>
                  </a:cubicBezTo>
                  <a:cubicBezTo>
                    <a:pt x="69034" y="51592"/>
                    <a:pt x="69528" y="52778"/>
                    <a:pt x="69528" y="54043"/>
                  </a:cubicBezTo>
                  <a:lnTo>
                    <a:pt x="69528" y="64612"/>
                  </a:lnTo>
                  <a:close/>
                  <a:moveTo>
                    <a:pt x="51326" y="13876"/>
                  </a:moveTo>
                  <a:cubicBezTo>
                    <a:pt x="55834" y="13876"/>
                    <a:pt x="60290" y="18296"/>
                    <a:pt x="60290" y="22749"/>
                  </a:cubicBezTo>
                  <a:lnTo>
                    <a:pt x="60290" y="34661"/>
                  </a:lnTo>
                  <a:lnTo>
                    <a:pt x="42301" y="34750"/>
                  </a:lnTo>
                  <a:lnTo>
                    <a:pt x="42301" y="22892"/>
                  </a:lnTo>
                  <a:cubicBezTo>
                    <a:pt x="42302" y="17944"/>
                    <a:pt x="46348" y="13900"/>
                    <a:pt x="51326" y="13876"/>
                  </a:cubicBezTo>
                  <a:close/>
                  <a:moveTo>
                    <a:pt x="51315" y="311442"/>
                  </a:moveTo>
                  <a:cubicBezTo>
                    <a:pt x="47901" y="306603"/>
                    <a:pt x="45432" y="301131"/>
                    <a:pt x="44053" y="295378"/>
                  </a:cubicBezTo>
                  <a:cubicBezTo>
                    <a:pt x="46326" y="295871"/>
                    <a:pt x="48629" y="296127"/>
                    <a:pt x="50933" y="296127"/>
                  </a:cubicBezTo>
                  <a:cubicBezTo>
                    <a:pt x="53506" y="296127"/>
                    <a:pt x="56077" y="295808"/>
                    <a:pt x="58609" y="295190"/>
                  </a:cubicBezTo>
                  <a:cubicBezTo>
                    <a:pt x="57264" y="301030"/>
                    <a:pt x="54798" y="306536"/>
                    <a:pt x="51315" y="311442"/>
                  </a:cubicBezTo>
                  <a:close/>
                  <a:moveTo>
                    <a:pt x="95408" y="173480"/>
                  </a:moveTo>
                  <a:cubicBezTo>
                    <a:pt x="95408" y="180433"/>
                    <a:pt x="84194" y="180980"/>
                    <a:pt x="84194" y="173608"/>
                  </a:cubicBezTo>
                  <a:cubicBezTo>
                    <a:pt x="84194" y="173608"/>
                    <a:pt x="84207" y="104114"/>
                    <a:pt x="84215" y="97743"/>
                  </a:cubicBezTo>
                  <a:cubicBezTo>
                    <a:pt x="84220" y="93635"/>
                    <a:pt x="80805" y="90391"/>
                    <a:pt x="76814" y="90391"/>
                  </a:cubicBezTo>
                  <a:lnTo>
                    <a:pt x="19643" y="90675"/>
                  </a:lnTo>
                  <a:cubicBezTo>
                    <a:pt x="12551" y="90675"/>
                    <a:pt x="12717" y="79580"/>
                    <a:pt x="19715" y="79546"/>
                  </a:cubicBezTo>
                  <a:lnTo>
                    <a:pt x="89837" y="79198"/>
                  </a:lnTo>
                  <a:cubicBezTo>
                    <a:pt x="93228" y="79487"/>
                    <a:pt x="95085" y="81321"/>
                    <a:pt x="95407" y="84698"/>
                  </a:cubicBezTo>
                  <a:lnTo>
                    <a:pt x="95407" y="173480"/>
                  </a:lnTo>
                  <a:close/>
                </a:path>
              </a:pathLst>
            </a:custGeom>
            <a:grpFill/>
            <a:ln w="9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63"/>
            </a:p>
          </p:txBody>
        </p:sp>
      </p:grpSp>
      <p:sp>
        <p:nvSpPr>
          <p:cNvPr id="83" name="Title 10">
            <a:extLst>
              <a:ext uri="{FF2B5EF4-FFF2-40B4-BE49-F238E27FC236}">
                <a16:creationId xmlns:a16="http://schemas.microsoft.com/office/drawing/2014/main" id="{0B146377-9C01-EAE4-B567-F1E2E3891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50" y="594139"/>
            <a:ext cx="5989673" cy="633850"/>
          </a:xfrm>
        </p:spPr>
        <p:txBody>
          <a:bodyPr/>
          <a:lstStyle/>
          <a:p>
            <a:r>
              <a:rPr lang="en-US" dirty="0"/>
              <a:t>Transforming open data into actionable data</a:t>
            </a:r>
          </a:p>
        </p:txBody>
      </p:sp>
      <p:sp>
        <p:nvSpPr>
          <p:cNvPr id="65" name="Footer Placeholder 64">
            <a:extLst>
              <a:ext uri="{FF2B5EF4-FFF2-40B4-BE49-F238E27FC236}">
                <a16:creationId xmlns:a16="http://schemas.microsoft.com/office/drawing/2014/main" id="{961782A1-08C3-1383-C312-C1FEC3EF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GovTech: The Public Sector Tech Marketplace: What's the picture in 2023?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9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7D8251C-7BD9-754F-91AE-07ED6A75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25600"/>
            <a:ext cx="8790631" cy="633850"/>
          </a:xfrm>
        </p:spPr>
        <p:txBody>
          <a:bodyPr anchor="t">
            <a:noAutofit/>
          </a:bodyPr>
          <a:lstStyle/>
          <a:p>
            <a:r>
              <a:rPr lang="en-US" dirty="0"/>
              <a:t>Wider public sector procurement spend on ICT grew sharply during the pandemic and has carried on growing from that baseline – the new normal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7B116EC5-3EED-1A4C-4F5B-290E914A4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4427" y="6308725"/>
            <a:ext cx="4083942" cy="227140"/>
          </a:xfrm>
        </p:spPr>
        <p:txBody>
          <a:bodyPr anchor="b">
            <a:normAutofit/>
          </a:bodyPr>
          <a:lstStyle/>
          <a:p>
            <a:r>
              <a:rPr lang="en-GB"/>
              <a:t>| GovTech: The Public Sector Tech Marketplace: What's the picture in 2023?</a:t>
            </a: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2AB3DA-8C05-FF4F-A219-F16C1169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263" y="6308723"/>
            <a:ext cx="278164" cy="21347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E0EE3FD-A0A2-4EDA-8D7F-C6B2887A0DF3}" type="slidenum">
              <a:rPr lang="en-AU" smtClean="0"/>
              <a:pPr>
                <a:spcAft>
                  <a:spcPts val="600"/>
                </a:spcAft>
              </a:pPr>
              <a:t>5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0D400-8EA5-06C9-730A-A98461757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090" y="1581655"/>
            <a:ext cx="8157819" cy="458877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79C55F-15D3-E145-9EF6-7438F9C5FB4C}"/>
              </a:ext>
            </a:extLst>
          </p:cNvPr>
          <p:cNvSpPr txBox="1"/>
          <p:nvPr/>
        </p:nvSpPr>
        <p:spPr>
          <a:xfrm>
            <a:off x="3064213" y="144942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F080E4-4560-8A85-10FF-9480B598E592}"/>
              </a:ext>
            </a:extLst>
          </p:cNvPr>
          <p:cNvSpPr txBox="1"/>
          <p:nvPr/>
        </p:nvSpPr>
        <p:spPr>
          <a:xfrm>
            <a:off x="787773" y="6125517"/>
            <a:ext cx="8651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*This analysis excludes buyers who are yet to publish full invoices for FY22/23 incl. MOJ, HMPPS, Met Police</a:t>
            </a:r>
          </a:p>
        </p:txBody>
      </p:sp>
    </p:spTree>
    <p:extLst>
      <p:ext uri="{BB962C8B-B14F-4D97-AF65-F5344CB8AC3E}">
        <p14:creationId xmlns:p14="http://schemas.microsoft.com/office/powerpoint/2010/main" val="26170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7B116EC5-3EED-1A4C-4F5B-290E914A4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4427" y="6308725"/>
            <a:ext cx="4083942" cy="227140"/>
          </a:xfrm>
        </p:spPr>
        <p:txBody>
          <a:bodyPr anchor="b">
            <a:normAutofit/>
          </a:bodyPr>
          <a:lstStyle/>
          <a:p>
            <a:r>
              <a:rPr lang="en-GB"/>
              <a:t>| GovTech: The Public Sector Tech Marketplace: What's the picture in 2023?</a:t>
            </a: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2AB3DA-8C05-FF4F-A219-F16C1169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263" y="6308723"/>
            <a:ext cx="278164" cy="21347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E0EE3FD-A0A2-4EDA-8D7F-C6B2887A0DF3}" type="slidenum">
              <a:rPr lang="en-AU" smtClean="0"/>
              <a:pPr>
                <a:spcAft>
                  <a:spcPts val="600"/>
                </a:spcAft>
              </a:pPr>
              <a:t>6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0D400-8EA5-06C9-730A-A98461757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090" y="1672185"/>
            <a:ext cx="8157818" cy="458877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79C55F-15D3-E145-9EF6-7438F9C5FB4C}"/>
              </a:ext>
            </a:extLst>
          </p:cNvPr>
          <p:cNvSpPr txBox="1"/>
          <p:nvPr/>
        </p:nvSpPr>
        <p:spPr>
          <a:xfrm>
            <a:off x="3064213" y="144942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dirty="0"/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56585CDB-935F-80F8-0355-3CA3CB2B6898}"/>
              </a:ext>
            </a:extLst>
          </p:cNvPr>
          <p:cNvSpPr txBox="1">
            <a:spLocks/>
          </p:cNvSpPr>
          <p:nvPr/>
        </p:nvSpPr>
        <p:spPr>
          <a:xfrm>
            <a:off x="576000" y="525600"/>
            <a:ext cx="8790631" cy="63385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ctr" defTabSz="74295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Half of the addressable market for ICT procurement is in Central Gov’t, while the NHS has overtaken Local Govt and now accounts for one quarter of the total</a:t>
            </a:r>
          </a:p>
        </p:txBody>
      </p:sp>
    </p:spTree>
    <p:extLst>
      <p:ext uri="{BB962C8B-B14F-4D97-AF65-F5344CB8AC3E}">
        <p14:creationId xmlns:p14="http://schemas.microsoft.com/office/powerpoint/2010/main" val="14227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7B116EC5-3EED-1A4C-4F5B-290E914A4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4427" y="6308725"/>
            <a:ext cx="4083942" cy="227140"/>
          </a:xfrm>
        </p:spPr>
        <p:txBody>
          <a:bodyPr anchor="b">
            <a:normAutofit/>
          </a:bodyPr>
          <a:lstStyle/>
          <a:p>
            <a:r>
              <a:rPr lang="en-GB"/>
              <a:t>| GovTech: The Public Sector Tech Marketplace: What's the picture in 2023?</a:t>
            </a: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2AB3DA-8C05-FF4F-A219-F16C1169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263" y="6308723"/>
            <a:ext cx="278164" cy="21347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E0EE3FD-A0A2-4EDA-8D7F-C6B2887A0DF3}" type="slidenum">
              <a:rPr lang="en-AU" smtClean="0"/>
              <a:pPr>
                <a:spcAft>
                  <a:spcPts val="600"/>
                </a:spcAft>
              </a:pPr>
              <a:t>7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0D400-8EA5-06C9-730A-A98461757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090" y="1672185"/>
            <a:ext cx="8157818" cy="4588772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79C55F-15D3-E145-9EF6-7438F9C5FB4C}"/>
              </a:ext>
            </a:extLst>
          </p:cNvPr>
          <p:cNvSpPr txBox="1"/>
          <p:nvPr/>
        </p:nvSpPr>
        <p:spPr>
          <a:xfrm>
            <a:off x="3064213" y="144942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dirty="0"/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2A406302-2400-CAF8-568E-7EF50B066CAB}"/>
              </a:ext>
            </a:extLst>
          </p:cNvPr>
          <p:cNvSpPr txBox="1">
            <a:spLocks/>
          </p:cNvSpPr>
          <p:nvPr/>
        </p:nvSpPr>
        <p:spPr>
          <a:xfrm>
            <a:off x="576000" y="525600"/>
            <a:ext cx="8790631" cy="63385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ctr" defTabSz="74295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NHS now accounts for the second largest pool of ICT procurement spend, nearly doubling in size over four years</a:t>
            </a:r>
          </a:p>
        </p:txBody>
      </p:sp>
    </p:spTree>
    <p:extLst>
      <p:ext uri="{BB962C8B-B14F-4D97-AF65-F5344CB8AC3E}">
        <p14:creationId xmlns:p14="http://schemas.microsoft.com/office/powerpoint/2010/main" val="153009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7B116EC5-3EED-1A4C-4F5B-290E914A4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4427" y="6308725"/>
            <a:ext cx="4083942" cy="227140"/>
          </a:xfrm>
        </p:spPr>
        <p:txBody>
          <a:bodyPr anchor="b">
            <a:normAutofit/>
          </a:bodyPr>
          <a:lstStyle/>
          <a:p>
            <a:r>
              <a:rPr lang="en-GB"/>
              <a:t>| GovTech: The Public Sector Tech Marketplace: What's the picture in 2023?</a:t>
            </a: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2AB3DA-8C05-FF4F-A219-F16C1169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263" y="6308723"/>
            <a:ext cx="278164" cy="21347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E0EE3FD-A0A2-4EDA-8D7F-C6B2887A0DF3}" type="slidenum">
              <a:rPr lang="en-AU" smtClean="0"/>
              <a:pPr>
                <a:spcAft>
                  <a:spcPts val="600"/>
                </a:spcAft>
              </a:pPr>
              <a:t>8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0D400-8EA5-06C9-730A-A98461757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091" y="1672185"/>
            <a:ext cx="8157815" cy="458877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79C55F-15D3-E145-9EF6-7438F9C5FB4C}"/>
              </a:ext>
            </a:extLst>
          </p:cNvPr>
          <p:cNvSpPr txBox="1"/>
          <p:nvPr/>
        </p:nvSpPr>
        <p:spPr>
          <a:xfrm>
            <a:off x="3064213" y="144942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dirty="0"/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954E8801-570B-1862-F93B-83BED087D765}"/>
              </a:ext>
            </a:extLst>
          </p:cNvPr>
          <p:cNvSpPr txBox="1">
            <a:spLocks/>
          </p:cNvSpPr>
          <p:nvPr/>
        </p:nvSpPr>
        <p:spPr>
          <a:xfrm>
            <a:off x="576000" y="525600"/>
            <a:ext cx="8790631" cy="63385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ctr" defTabSz="74295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top 10 Central Govt departments have very different profiles of ICT procurement spend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309853-F087-6C72-3FB0-45D366C197B5}"/>
              </a:ext>
            </a:extLst>
          </p:cNvPr>
          <p:cNvSpPr txBox="1"/>
          <p:nvPr/>
        </p:nvSpPr>
        <p:spPr>
          <a:xfrm>
            <a:off x="7795034" y="4698748"/>
            <a:ext cx="1756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*BEIS was split into 3 separate departments in 2023</a:t>
            </a:r>
          </a:p>
        </p:txBody>
      </p:sp>
    </p:spTree>
    <p:extLst>
      <p:ext uri="{BB962C8B-B14F-4D97-AF65-F5344CB8AC3E}">
        <p14:creationId xmlns:p14="http://schemas.microsoft.com/office/powerpoint/2010/main" val="24918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1D73B1-5E65-789B-6EB2-3ACC0E72E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28" y="1573196"/>
            <a:ext cx="8394677" cy="472200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7D8251C-7BD9-754F-91AE-07ED6A75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523885"/>
            <a:ext cx="8790631" cy="409979"/>
          </a:xfrm>
        </p:spPr>
        <p:txBody>
          <a:bodyPr/>
          <a:lstStyle/>
          <a:p>
            <a:r>
              <a:rPr lang="en-US" dirty="0"/>
              <a:t>Trends in ICT procurement spend show regional disparities as well </a:t>
            </a:r>
            <a:br>
              <a:rPr lang="en-US" dirty="0"/>
            </a:br>
            <a:r>
              <a:rPr lang="en-US" dirty="0"/>
              <a:t>(excludes Central Govt)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7B116EC5-3EED-1A4C-4F5B-290E914A4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     TechUK – Regional spotlight: ICT procurement in the South West of England</a:t>
            </a: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2AB3DA-8C05-FF4F-A219-F16C1169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3FD-A0A2-4EDA-8D7F-C6B2887A0DF3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79C55F-15D3-E145-9EF6-7438F9C5FB4C}"/>
              </a:ext>
            </a:extLst>
          </p:cNvPr>
          <p:cNvSpPr txBox="1"/>
          <p:nvPr/>
        </p:nvSpPr>
        <p:spPr>
          <a:xfrm>
            <a:off x="3064213" y="144942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0427B-F626-7B15-4653-7D719E605269}"/>
              </a:ext>
            </a:extLst>
          </p:cNvPr>
          <p:cNvSpPr txBox="1"/>
          <p:nvPr/>
        </p:nvSpPr>
        <p:spPr>
          <a:xfrm>
            <a:off x="4331970" y="2000250"/>
            <a:ext cx="9108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1" dirty="0"/>
              <a:t>North West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F6E79-B0A9-6C4F-BA81-E895035EE53D}"/>
              </a:ext>
            </a:extLst>
          </p:cNvPr>
          <p:cNvSpPr txBox="1"/>
          <p:nvPr/>
        </p:nvSpPr>
        <p:spPr>
          <a:xfrm>
            <a:off x="3318510" y="1874520"/>
            <a:ext cx="7505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1" dirty="0"/>
              <a:t>East of</a:t>
            </a:r>
            <a:br>
              <a:rPr lang="en-US" sz="1050" b="1" dirty="0"/>
            </a:br>
            <a:r>
              <a:rPr lang="en-US" sz="1050" b="1" dirty="0"/>
              <a:t> England</a:t>
            </a:r>
          </a:p>
        </p:txBody>
      </p:sp>
    </p:spTree>
    <p:extLst>
      <p:ext uri="{BB962C8B-B14F-4D97-AF65-F5344CB8AC3E}">
        <p14:creationId xmlns:p14="http://schemas.microsoft.com/office/powerpoint/2010/main" val="177870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7B116EC5-3EED-1A4C-4F5B-290E914A4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4427" y="6308725"/>
            <a:ext cx="4083942" cy="227140"/>
          </a:xfrm>
        </p:spPr>
        <p:txBody>
          <a:bodyPr anchor="b">
            <a:normAutofit/>
          </a:bodyPr>
          <a:lstStyle/>
          <a:p>
            <a:r>
              <a:rPr lang="en-GB"/>
              <a:t>| GovTech: The Public Sector Tech Marketplace: What's the picture in 2023?</a:t>
            </a: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2AB3DA-8C05-FF4F-A219-F16C1169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263" y="6308723"/>
            <a:ext cx="278164" cy="21347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E0EE3FD-A0A2-4EDA-8D7F-C6B2887A0DF3}" type="slidenum">
              <a:rPr lang="en-AU" smtClean="0"/>
              <a:pPr>
                <a:spcAft>
                  <a:spcPts val="600"/>
                </a:spcAft>
              </a:pPr>
              <a:t>10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0D400-8EA5-06C9-730A-A98461757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091" y="1672185"/>
            <a:ext cx="8157816" cy="458877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79C55F-15D3-E145-9EF6-7438F9C5FB4C}"/>
              </a:ext>
            </a:extLst>
          </p:cNvPr>
          <p:cNvSpPr txBox="1"/>
          <p:nvPr/>
        </p:nvSpPr>
        <p:spPr>
          <a:xfrm>
            <a:off x="3064213" y="144942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dirty="0"/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5D40A60D-D93C-CA19-0B47-40F82F8696A5}"/>
              </a:ext>
            </a:extLst>
          </p:cNvPr>
          <p:cNvSpPr txBox="1">
            <a:spLocks/>
          </p:cNvSpPr>
          <p:nvPr/>
        </p:nvSpPr>
        <p:spPr>
          <a:xfrm>
            <a:off x="576000" y="525600"/>
            <a:ext cx="8790631" cy="63385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ctr" defTabSz="74295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endParaRPr lang="en-GB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97872184-137C-2D13-D433-6A6B9A7B967A}"/>
              </a:ext>
            </a:extLst>
          </p:cNvPr>
          <p:cNvSpPr txBox="1">
            <a:spLocks/>
          </p:cNvSpPr>
          <p:nvPr/>
        </p:nvSpPr>
        <p:spPr>
          <a:xfrm>
            <a:off x="715345" y="597044"/>
            <a:ext cx="8790631" cy="63385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ctr" defTabSz="74295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1" i="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Excluding Central Govt, roughly 50% of ICT procurement spend is with SMEs and/or local firms</a:t>
            </a:r>
          </a:p>
        </p:txBody>
      </p:sp>
    </p:spTree>
    <p:extLst>
      <p:ext uri="{BB962C8B-B14F-4D97-AF65-F5344CB8AC3E}">
        <p14:creationId xmlns:p14="http://schemas.microsoft.com/office/powerpoint/2010/main" val="25726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ussell 2021 Template">
  <a:themeElements>
    <a:clrScheme name="Tussell 2021 Brand Colours">
      <a:dk1>
        <a:srgbClr val="2F2F2F"/>
      </a:dk1>
      <a:lt1>
        <a:srgbClr val="FFFFFF"/>
      </a:lt1>
      <a:dk2>
        <a:srgbClr val="51B650"/>
      </a:dk2>
      <a:lt2>
        <a:srgbClr val="F4F6F3"/>
      </a:lt2>
      <a:accent1>
        <a:srgbClr val="6E9F6E"/>
      </a:accent1>
      <a:accent2>
        <a:srgbClr val="565454"/>
      </a:accent2>
      <a:accent3>
        <a:srgbClr val="84C0C5"/>
      </a:accent3>
      <a:accent4>
        <a:srgbClr val="76C09D"/>
      </a:accent4>
      <a:accent5>
        <a:srgbClr val="738894"/>
      </a:accent5>
      <a:accent6>
        <a:srgbClr val="DCF0DC"/>
      </a:accent6>
      <a:hlink>
        <a:srgbClr val="738794"/>
      </a:hlink>
      <a:folHlink>
        <a:srgbClr val="DBF0DB"/>
      </a:folHlink>
    </a:clrScheme>
    <a:fontScheme name="Custom 7">
      <a:majorFont>
        <a:latin typeface="Century Gothic bold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dirty="0" smtClean="0"/>
        </a:defPPr>
      </a:lstStyle>
    </a:txDef>
  </a:objectDefaults>
  <a:extraClrSchemeLst/>
  <a:custClrLst>
    <a:custClr name="Coral">
      <a:srgbClr val="E36675"/>
    </a:custClr>
    <a:custClr name="Deep Red">
      <a:srgbClr val="C63E3E"/>
    </a:custClr>
    <a:custClr name="Mauve">
      <a:srgbClr val="864663"/>
    </a:custClr>
    <a:custClr name="Tangerine">
      <a:srgbClr val="F6A351"/>
    </a:custClr>
  </a:custClrLst>
  <a:extLst>
    <a:ext uri="{05A4C25C-085E-4340-85A3-A5531E510DB2}">
      <thm15:themeFamily xmlns:thm15="http://schemas.microsoft.com/office/thememl/2012/main" name="[Gothica - External] Tussell_Flagship Report Template Century Gothic_INKIRIS_13Dec22.potx" id="{3C833012-DB40-4D7A-9296-4BACE962AF2E}" vid="{130B4C0D-3E0E-4595-B997-4A6A6A9CFC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4765BCC57E4BA82CB8BDC84FEB72" ma:contentTypeVersion="17" ma:contentTypeDescription="Create a new document." ma:contentTypeScope="" ma:versionID="6b2ff2d804d1cc5bf5a3af546fdb4168">
  <xsd:schema xmlns:xsd="http://www.w3.org/2001/XMLSchema" xmlns:xs="http://www.w3.org/2001/XMLSchema" xmlns:p="http://schemas.microsoft.com/office/2006/metadata/properties" xmlns:ns2="23713f58-54a5-4b17-a4e8-803c5a479822" xmlns:ns3="57afdbc4-3a88-4e46-b4cc-bca755f3ff18" targetNamespace="http://schemas.microsoft.com/office/2006/metadata/properties" ma:root="true" ma:fieldsID="54b68057d898b5a55b926bdb5784da2e" ns2:_="" ns3:_="">
    <xsd:import namespace="23713f58-54a5-4b17-a4e8-803c5a479822"/>
    <xsd:import namespace="57afdbc4-3a88-4e46-b4cc-bca755f3ff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13f58-54a5-4b17-a4e8-803c5a4798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51cbd5-185a-4e93-8638-f19223a2b2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fdbc4-3a88-4e46-b4cc-bca755f3ff1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33499c-2635-4317-86f3-c0f1bc168141}" ma:internalName="TaxCatchAll" ma:showField="CatchAllData" ma:web="57afdbc4-3a88-4e46-b4cc-bca755f3ff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713f58-54a5-4b17-a4e8-803c5a479822">
      <Terms xmlns="http://schemas.microsoft.com/office/infopath/2007/PartnerControls"/>
    </lcf76f155ced4ddcb4097134ff3c332f>
    <TaxCatchAll xmlns="57afdbc4-3a88-4e46-b4cc-bca755f3ff18" xsi:nil="true"/>
  </documentManagement>
</p:properties>
</file>

<file path=customXml/itemProps1.xml><?xml version="1.0" encoding="utf-8"?>
<ds:datastoreItem xmlns:ds="http://schemas.openxmlformats.org/officeDocument/2006/customXml" ds:itemID="{3E14428A-A7A9-4115-8C76-F03DD360E48A}"/>
</file>

<file path=customXml/itemProps2.xml><?xml version="1.0" encoding="utf-8"?>
<ds:datastoreItem xmlns:ds="http://schemas.openxmlformats.org/officeDocument/2006/customXml" ds:itemID="{2965746F-2542-4CDF-8B39-CC638E9A88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D33319-B66C-436D-917D-0FABDB722B3C}">
  <ds:schemaRefs>
    <ds:schemaRef ds:uri="http://schemas.microsoft.com/office/2006/metadata/properties"/>
    <ds:schemaRef ds:uri="http://schemas.microsoft.com/office/infopath/2007/PartnerControls"/>
    <ds:schemaRef ds:uri="42c9b2ab-2ece-43c4-a133-e4eb48636e6e"/>
    <ds:schemaRef ds:uri="bbf5a7da-abe0-493a-ab86-c94f34f0ea4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Tussell 2021 Template</Template>
  <TotalTime>1601</TotalTime>
  <Words>711</Words>
  <Application>Microsoft Macintosh PowerPoint</Application>
  <PresentationFormat>A4 Paper (210x297 mm)</PresentationFormat>
  <Paragraphs>102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Century Gothic</vt:lpstr>
      <vt:lpstr>Century Gothic bold</vt:lpstr>
      <vt:lpstr>Courier New</vt:lpstr>
      <vt:lpstr>Raleway</vt:lpstr>
      <vt:lpstr>Raleway Light</vt:lpstr>
      <vt:lpstr>Raleway Medium</vt:lpstr>
      <vt:lpstr>Raleway SemiBold</vt:lpstr>
      <vt:lpstr>Tussell 2021 Template</vt:lpstr>
      <vt:lpstr>The Public Sector Tech Marketplace: What's the picture in 2023?</vt:lpstr>
      <vt:lpstr>Trusted by buyers, suppliers and the media</vt:lpstr>
      <vt:lpstr>Transforming open data into actionable data</vt:lpstr>
      <vt:lpstr>Wider public sector procurement spend on ICT grew sharply during the pandemic and has carried on growing from that baseline – the new normal</vt:lpstr>
      <vt:lpstr>PowerPoint Presentation</vt:lpstr>
      <vt:lpstr>PowerPoint Presentation</vt:lpstr>
      <vt:lpstr>PowerPoint Presentation</vt:lpstr>
      <vt:lpstr>Trends in ICT procurement spend show regional disparities as well  (excludes Central Govt)</vt:lpstr>
      <vt:lpstr>PowerPoint Presentation</vt:lpstr>
      <vt:lpstr>PowerPoint Presentation</vt:lpstr>
      <vt:lpstr>Frameworks have become the dominant route to market within the ICT space</vt:lpstr>
      <vt:lpstr>It is vital for buyers and suppliers alike to utilise the right framework</vt:lpstr>
      <vt:lpstr>There are £3.4b worth of ICT services contracts expiring in the next 2 years – are you ready to capitalise on the upcoming opportunity?</vt:lpstr>
      <vt:lpstr>All the data in this  report comes directly  from Tussell’s  online market  intelligence platform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 Strategic Suppliers 2021</dc:title>
  <dc:creator>Leon Pentony</dc:creator>
  <cp:lastModifiedBy>Gus Tugendhat</cp:lastModifiedBy>
  <cp:revision>9</cp:revision>
  <cp:lastPrinted>2019-06-20T10:23:21Z</cp:lastPrinted>
  <dcterms:created xsi:type="dcterms:W3CDTF">2023-10-10T14:24:00Z</dcterms:created>
  <dcterms:modified xsi:type="dcterms:W3CDTF">2023-10-13T16:37:24Z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0x010100D379C8F75A4567408803AD54218D73E0</vt:lpwstr>
  </property>
</Properties>
</file>