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Raleway 1" panose="020B0604020202020204" charset="0"/>
      <p:regular r:id="rId18"/>
    </p:embeddedFont>
    <p:embeddedFont>
      <p:font typeface="Raleway 1 Bold" panose="020B0604020202020204" charset="0"/>
      <p:regular r:id="rId19"/>
    </p:embeddedFont>
    <p:embeddedFont>
      <p:font typeface="Raleway 2" panose="020B0604020202020204" charset="0"/>
      <p:regular r:id="rId20"/>
    </p:embeddedFont>
    <p:embeddedFont>
      <p:font typeface="Roboto Condensed" panose="02000000000000000000" pitchFamily="2" charset="0"/>
      <p:regular r:id="rId21"/>
      <p:bold r:id="rId22"/>
      <p:italic r:id="rId23"/>
      <p:boldItalic r:id="rId24"/>
    </p:embeddedFont>
    <p:embeddedFont>
      <p:font typeface="Tall"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8" d="100"/>
          <a:sy n="58" d="100"/>
        </p:scale>
        <p:origin x="624" y="-28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climax.community/"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4.png"/><Relationship Id="rId7" Type="http://schemas.openxmlformats.org/officeDocument/2006/relationships/image" Target="../media/image109.svg"/><Relationship Id="rId12" Type="http://schemas.openxmlformats.org/officeDocument/2006/relationships/image" Target="../media/image114.png"/><Relationship Id="rId17" Type="http://schemas.openxmlformats.org/officeDocument/2006/relationships/image" Target="../media/image119.svg"/><Relationship Id="rId2" Type="http://schemas.openxmlformats.org/officeDocument/2006/relationships/image" Target="../media/image13.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sv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4.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hyperlink" Target="https://t.sidekickopen01.com/s3t/c/5/f18dQhb0V1-gmb8bWDq2W4Q8-XY2zGCwVN8Jbw_8QsNH0W1yqj7R1p1kkHW7dWWcg6Hcz2Vf197v5Y04?te=W3R5hFj4cm2zwW3Q_2ZM3T1jZnW3Fbt5S3M4STMW1GyyZk3Xv5wyW1Vqq5S23gQ0Hn1JzCLZ203&amp;si=8000000021440443&amp;pi=0374bcdb-ae34-455b-9829-20cdb5476bc0"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13.png"/><Relationship Id="rId2" Type="http://schemas.openxmlformats.org/officeDocument/2006/relationships/image" Target="../media/image4.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jpe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78.png"/><Relationship Id="rId21" Type="http://schemas.openxmlformats.org/officeDocument/2006/relationships/image" Target="../media/image13.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99.png"/><Relationship Id="rId2" Type="http://schemas.openxmlformats.org/officeDocument/2006/relationships/image" Target="../media/image4.png"/><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51" t="-19808" r="-1119" b="-19808"/>
            </a:stretch>
          </a:blipFill>
        </p:spPr>
        <p:txBody>
          <a:bodyPr/>
          <a:lstStyle/>
          <a:p>
            <a:endParaRPr lang="en-GB"/>
          </a:p>
        </p:txBody>
      </p:sp>
      <p:grpSp>
        <p:nvGrpSpPr>
          <p:cNvPr id="3" name="Group 3"/>
          <p:cNvGrpSpPr/>
          <p:nvPr/>
        </p:nvGrpSpPr>
        <p:grpSpPr>
          <a:xfrm>
            <a:off x="0" y="0"/>
            <a:ext cx="18288000" cy="10630002"/>
            <a:chOff x="0" y="0"/>
            <a:chExt cx="4816593" cy="2799671"/>
          </a:xfrm>
        </p:grpSpPr>
        <p:sp>
          <p:nvSpPr>
            <p:cNvPr id="4" name="Freeform 4"/>
            <p:cNvSpPr/>
            <p:nvPr/>
          </p:nvSpPr>
          <p:spPr>
            <a:xfrm>
              <a:off x="0" y="0"/>
              <a:ext cx="4816592" cy="2799671"/>
            </a:xfrm>
            <a:custGeom>
              <a:avLst/>
              <a:gdLst/>
              <a:ahLst/>
              <a:cxnLst/>
              <a:rect l="l" t="t" r="r" b="b"/>
              <a:pathLst>
                <a:path w="4816592" h="2799671">
                  <a:moveTo>
                    <a:pt x="0" y="0"/>
                  </a:moveTo>
                  <a:lnTo>
                    <a:pt x="4816592" y="0"/>
                  </a:lnTo>
                  <a:lnTo>
                    <a:pt x="4816592" y="2799671"/>
                  </a:lnTo>
                  <a:lnTo>
                    <a:pt x="0" y="2799671"/>
                  </a:lnTo>
                  <a:close/>
                </a:path>
              </a:pathLst>
            </a:custGeom>
            <a:solidFill>
              <a:srgbClr val="4E595B">
                <a:alpha val="63922"/>
              </a:srgbClr>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291787" y="8987403"/>
            <a:ext cx="17132792" cy="1066799"/>
          </a:xfrm>
          <a:prstGeom prst="rect">
            <a:avLst/>
          </a:prstGeom>
        </p:spPr>
        <p:txBody>
          <a:bodyPr lIns="0" tIns="0" rIns="0" bIns="0" rtlCol="0" anchor="t">
            <a:spAutoFit/>
          </a:bodyPr>
          <a:lstStyle/>
          <a:p>
            <a:pPr>
              <a:lnSpc>
                <a:spcPts val="2100"/>
              </a:lnSpc>
              <a:spcBef>
                <a:spcPct val="0"/>
              </a:spcBef>
            </a:pPr>
            <a:r>
              <a:rPr lang="en-US" sz="1500">
                <a:solidFill>
                  <a:srgbClr val="FFFFFF"/>
                </a:solidFill>
                <a:latin typeface="Raleway 1 Bold"/>
              </a:rPr>
              <a:t>Strictly Confidential</a:t>
            </a:r>
          </a:p>
          <a:p>
            <a:pPr>
              <a:lnSpc>
                <a:spcPts val="2100"/>
              </a:lnSpc>
              <a:spcBef>
                <a:spcPct val="0"/>
              </a:spcBef>
            </a:pPr>
            <a:r>
              <a:rPr lang="en-US" sz="1500">
                <a:solidFill>
                  <a:srgbClr val="FFFFFF"/>
                </a:solidFill>
                <a:latin typeface="Raleway 1"/>
              </a:rPr>
              <a:t>This document includes confidential and proprietary information of and regarding Climate Essentials Ltd. This document is provided for information purposes only. You may not use this document except for information purposes, and you may not reproduce this document in whole or in part, or divulge any of its contents without the prior written consent of Climate Essentials Ltd. By accepting this document, and continuing to read on, you agree to be bound by these restrictions and limitations.</a:t>
            </a:r>
          </a:p>
        </p:txBody>
      </p:sp>
      <p:sp>
        <p:nvSpPr>
          <p:cNvPr id="7" name="Freeform 7"/>
          <p:cNvSpPr/>
          <p:nvPr/>
        </p:nvSpPr>
        <p:spPr>
          <a:xfrm>
            <a:off x="2832949" y="2896186"/>
            <a:ext cx="11666671" cy="3553848"/>
          </a:xfrm>
          <a:custGeom>
            <a:avLst/>
            <a:gdLst/>
            <a:ahLst/>
            <a:cxnLst/>
            <a:rect l="l" t="t" r="r" b="b"/>
            <a:pathLst>
              <a:path w="11666671" h="3553848">
                <a:moveTo>
                  <a:pt x="0" y="0"/>
                </a:moveTo>
                <a:lnTo>
                  <a:pt x="11666672" y="0"/>
                </a:lnTo>
                <a:lnTo>
                  <a:pt x="11666672" y="3553847"/>
                </a:lnTo>
                <a:lnTo>
                  <a:pt x="0" y="3553847"/>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51" t="-19808" r="-1119" b="-19808"/>
            </a:stretch>
          </a:blipFill>
        </p:spPr>
        <p:txBody>
          <a:bodyPr/>
          <a:lstStyle/>
          <a:p>
            <a:endParaRPr lang="en-GB"/>
          </a:p>
        </p:txBody>
      </p:sp>
      <p:grpSp>
        <p:nvGrpSpPr>
          <p:cNvPr id="3" name="Group 3"/>
          <p:cNvGrpSpPr/>
          <p:nvPr/>
        </p:nvGrpSpPr>
        <p:grpSpPr>
          <a:xfrm>
            <a:off x="0" y="0"/>
            <a:ext cx="18288000" cy="10630002"/>
            <a:chOff x="0" y="0"/>
            <a:chExt cx="4816593" cy="2799671"/>
          </a:xfrm>
        </p:grpSpPr>
        <p:sp>
          <p:nvSpPr>
            <p:cNvPr id="4" name="Freeform 4"/>
            <p:cNvSpPr/>
            <p:nvPr/>
          </p:nvSpPr>
          <p:spPr>
            <a:xfrm>
              <a:off x="0" y="0"/>
              <a:ext cx="4816592" cy="2799671"/>
            </a:xfrm>
            <a:custGeom>
              <a:avLst/>
              <a:gdLst/>
              <a:ahLst/>
              <a:cxnLst/>
              <a:rect l="l" t="t" r="r" b="b"/>
              <a:pathLst>
                <a:path w="4816592" h="2799671">
                  <a:moveTo>
                    <a:pt x="0" y="0"/>
                  </a:moveTo>
                  <a:lnTo>
                    <a:pt x="4816592" y="0"/>
                  </a:lnTo>
                  <a:lnTo>
                    <a:pt x="4816592" y="2799671"/>
                  </a:lnTo>
                  <a:lnTo>
                    <a:pt x="0" y="2799671"/>
                  </a:lnTo>
                  <a:close/>
                </a:path>
              </a:pathLst>
            </a:custGeom>
            <a:solidFill>
              <a:srgbClr val="4E595B">
                <a:alpha val="62745"/>
              </a:srgbClr>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1028700" y="952500"/>
            <a:ext cx="6268832" cy="8231276"/>
          </a:xfrm>
          <a:prstGeom prst="rect">
            <a:avLst/>
          </a:prstGeom>
        </p:spPr>
        <p:txBody>
          <a:bodyPr lIns="0" tIns="0" rIns="0" bIns="0" rtlCol="0" anchor="t">
            <a:spAutoFit/>
          </a:bodyPr>
          <a:lstStyle/>
          <a:p>
            <a:pPr>
              <a:lnSpc>
                <a:spcPts val="4107"/>
              </a:lnSpc>
            </a:pPr>
            <a:r>
              <a:rPr lang="en-US" sz="2934">
                <a:solidFill>
                  <a:srgbClr val="EEEEEC"/>
                </a:solidFill>
                <a:latin typeface="Raleway 1 Bold"/>
              </a:rPr>
              <a:t>Belfast: </a:t>
            </a:r>
          </a:p>
          <a:p>
            <a:pPr>
              <a:lnSpc>
                <a:spcPts val="4107"/>
              </a:lnSpc>
              <a:spcBef>
                <a:spcPct val="0"/>
              </a:spcBef>
            </a:pPr>
            <a:r>
              <a:rPr lang="en-US" sz="2934">
                <a:solidFill>
                  <a:srgbClr val="EEEEEC"/>
                </a:solidFill>
                <a:latin typeface="Raleway 1"/>
              </a:rPr>
              <a:t>Ormeau Baths, 18 Ormeau Ave, Belfast BT2 8HS</a:t>
            </a:r>
          </a:p>
          <a:p>
            <a:pPr>
              <a:lnSpc>
                <a:spcPts val="4107"/>
              </a:lnSpc>
              <a:spcBef>
                <a:spcPct val="0"/>
              </a:spcBef>
            </a:pPr>
            <a:endParaRPr lang="en-US" sz="2934">
              <a:solidFill>
                <a:srgbClr val="EEEEEC"/>
              </a:solidFill>
              <a:latin typeface="Raleway 1"/>
            </a:endParaRPr>
          </a:p>
          <a:p>
            <a:pPr>
              <a:lnSpc>
                <a:spcPts val="4107"/>
              </a:lnSpc>
              <a:spcBef>
                <a:spcPct val="0"/>
              </a:spcBef>
            </a:pPr>
            <a:r>
              <a:rPr lang="en-US" sz="2934">
                <a:solidFill>
                  <a:srgbClr val="EEEEEC"/>
                </a:solidFill>
                <a:latin typeface="Raleway 1 Bold"/>
              </a:rPr>
              <a:t>Bournemouth: </a:t>
            </a:r>
          </a:p>
          <a:p>
            <a:pPr>
              <a:lnSpc>
                <a:spcPts val="4107"/>
              </a:lnSpc>
              <a:spcBef>
                <a:spcPct val="0"/>
              </a:spcBef>
            </a:pPr>
            <a:r>
              <a:rPr lang="en-US" sz="2934">
                <a:solidFill>
                  <a:srgbClr val="EEEEEC"/>
                </a:solidFill>
                <a:latin typeface="Raleway 1"/>
              </a:rPr>
              <a:t>Barclays Eagle Labs Bournemouth, </a:t>
            </a:r>
          </a:p>
          <a:p>
            <a:pPr>
              <a:lnSpc>
                <a:spcPts val="4107"/>
              </a:lnSpc>
              <a:spcBef>
                <a:spcPct val="0"/>
              </a:spcBef>
            </a:pPr>
            <a:r>
              <a:rPr lang="en-US" sz="2934">
                <a:solidFill>
                  <a:srgbClr val="EEEEEC"/>
                </a:solidFill>
                <a:latin typeface="Raleway 1"/>
              </a:rPr>
              <a:t>300 Poole Rd, Westbourne, </a:t>
            </a:r>
          </a:p>
          <a:p>
            <a:pPr>
              <a:lnSpc>
                <a:spcPts val="4107"/>
              </a:lnSpc>
              <a:spcBef>
                <a:spcPct val="0"/>
              </a:spcBef>
            </a:pPr>
            <a:r>
              <a:rPr lang="en-US" sz="2934">
                <a:solidFill>
                  <a:srgbClr val="EEEEEC"/>
                </a:solidFill>
                <a:latin typeface="Raleway 1"/>
              </a:rPr>
              <a:t>Poole BH12 1AZ</a:t>
            </a:r>
          </a:p>
          <a:p>
            <a:pPr>
              <a:lnSpc>
                <a:spcPts val="4107"/>
              </a:lnSpc>
              <a:spcBef>
                <a:spcPct val="0"/>
              </a:spcBef>
            </a:pPr>
            <a:endParaRPr lang="en-US" sz="2934">
              <a:solidFill>
                <a:srgbClr val="EEEEEC"/>
              </a:solidFill>
              <a:latin typeface="Raleway 1"/>
            </a:endParaRPr>
          </a:p>
          <a:p>
            <a:pPr>
              <a:lnSpc>
                <a:spcPts val="4107"/>
              </a:lnSpc>
              <a:spcBef>
                <a:spcPct val="0"/>
              </a:spcBef>
            </a:pPr>
            <a:r>
              <a:rPr lang="en-US" sz="2934">
                <a:solidFill>
                  <a:srgbClr val="EEEEEC"/>
                </a:solidFill>
                <a:latin typeface="Raleway 1 Bold"/>
              </a:rPr>
              <a:t>Bristol: </a:t>
            </a:r>
          </a:p>
          <a:p>
            <a:pPr>
              <a:lnSpc>
                <a:spcPts val="4107"/>
              </a:lnSpc>
              <a:spcBef>
                <a:spcPct val="0"/>
              </a:spcBef>
            </a:pPr>
            <a:r>
              <a:rPr lang="en-US" sz="2934">
                <a:solidFill>
                  <a:srgbClr val="EEEEEC"/>
                </a:solidFill>
                <a:latin typeface="Raleway 1"/>
              </a:rPr>
              <a:t>2 Redcliffe Way, Redcliffe, Bristol BS1 6NL</a:t>
            </a:r>
          </a:p>
          <a:p>
            <a:pPr>
              <a:lnSpc>
                <a:spcPts val="4107"/>
              </a:lnSpc>
              <a:spcBef>
                <a:spcPct val="0"/>
              </a:spcBef>
            </a:pPr>
            <a:endParaRPr lang="en-US" sz="2934">
              <a:solidFill>
                <a:srgbClr val="EEEEEC"/>
              </a:solidFill>
              <a:latin typeface="Raleway 1"/>
            </a:endParaRPr>
          </a:p>
          <a:p>
            <a:pPr>
              <a:lnSpc>
                <a:spcPts val="4107"/>
              </a:lnSpc>
              <a:spcBef>
                <a:spcPct val="0"/>
              </a:spcBef>
            </a:pPr>
            <a:r>
              <a:rPr lang="en-US" sz="2934">
                <a:solidFill>
                  <a:srgbClr val="EEEEEC"/>
                </a:solidFill>
                <a:latin typeface="Raleway 1 Bold"/>
              </a:rPr>
              <a:t>London: </a:t>
            </a:r>
          </a:p>
          <a:p>
            <a:pPr>
              <a:lnSpc>
                <a:spcPts val="4107"/>
              </a:lnSpc>
              <a:spcBef>
                <a:spcPct val="0"/>
              </a:spcBef>
            </a:pPr>
            <a:r>
              <a:rPr lang="en-US" sz="2934">
                <a:solidFill>
                  <a:srgbClr val="EEEEEC"/>
                </a:solidFill>
                <a:latin typeface="Raleway 1"/>
              </a:rPr>
              <a:t>PopHub, 41 Whitcomb St, London WC2H 7DT</a:t>
            </a:r>
          </a:p>
        </p:txBody>
      </p:sp>
      <p:sp>
        <p:nvSpPr>
          <p:cNvPr id="7" name="TextBox 7"/>
          <p:cNvSpPr txBox="1"/>
          <p:nvPr/>
        </p:nvSpPr>
        <p:spPr>
          <a:xfrm>
            <a:off x="9605910" y="6474205"/>
            <a:ext cx="7299231" cy="1199516"/>
          </a:xfrm>
          <a:prstGeom prst="rect">
            <a:avLst/>
          </a:prstGeom>
        </p:spPr>
        <p:txBody>
          <a:bodyPr lIns="0" tIns="0" rIns="0" bIns="0" rtlCol="0" anchor="t">
            <a:spAutoFit/>
          </a:bodyPr>
          <a:lstStyle/>
          <a:p>
            <a:pPr algn="ctr">
              <a:lnSpc>
                <a:spcPts val="4759"/>
              </a:lnSpc>
            </a:pPr>
            <a:r>
              <a:rPr lang="en-US" sz="3399" dirty="0">
                <a:solidFill>
                  <a:srgbClr val="EEEEEC"/>
                </a:solidFill>
                <a:latin typeface="Raleway 2"/>
                <a:hlinkClick r:id="rId3" tooltip="https://climax.community/">
                  <a:extLst>
                    <a:ext uri="{A12FA001-AC4F-418D-AE19-62706E023703}">
                      <ahyp:hlinkClr xmlns:ahyp="http://schemas.microsoft.com/office/drawing/2018/hyperlinkcolor" val="tx"/>
                    </a:ext>
                  </a:extLst>
                </a:hlinkClick>
              </a:rPr>
              <a:t>https://</a:t>
            </a:r>
            <a:r>
              <a:rPr lang="en-US" sz="3399" dirty="0">
                <a:solidFill>
                  <a:srgbClr val="EEEEEC"/>
                </a:solidFill>
                <a:latin typeface="Raleway 2"/>
              </a:rPr>
              <a:t>climateessentials.com</a:t>
            </a:r>
          </a:p>
          <a:p>
            <a:pPr algn="ctr">
              <a:lnSpc>
                <a:spcPts val="4759"/>
              </a:lnSpc>
              <a:spcBef>
                <a:spcPct val="0"/>
              </a:spcBef>
            </a:pPr>
            <a:r>
              <a:rPr lang="en-US" sz="3399" dirty="0">
                <a:solidFill>
                  <a:srgbClr val="EEEEEC"/>
                </a:solidFill>
                <a:latin typeface="Raleway 2"/>
              </a:rPr>
              <a:t>m.colman@climateessentials.com</a:t>
            </a:r>
          </a:p>
        </p:txBody>
      </p:sp>
      <p:sp>
        <p:nvSpPr>
          <p:cNvPr id="8" name="Freeform 8"/>
          <p:cNvSpPr/>
          <p:nvPr/>
        </p:nvSpPr>
        <p:spPr>
          <a:xfrm>
            <a:off x="8231802" y="3324239"/>
            <a:ext cx="8673339" cy="2642032"/>
          </a:xfrm>
          <a:custGeom>
            <a:avLst/>
            <a:gdLst/>
            <a:ahLst/>
            <a:cxnLst/>
            <a:rect l="l" t="t" r="r" b="b"/>
            <a:pathLst>
              <a:path w="8673339" h="2642032">
                <a:moveTo>
                  <a:pt x="0" y="0"/>
                </a:moveTo>
                <a:lnTo>
                  <a:pt x="8673339" y="0"/>
                </a:lnTo>
                <a:lnTo>
                  <a:pt x="8673339" y="2642033"/>
                </a:lnTo>
                <a:lnTo>
                  <a:pt x="0" y="2642033"/>
                </a:lnTo>
                <a:lnTo>
                  <a:pt x="0" y="0"/>
                </a:lnTo>
                <a:close/>
              </a:path>
            </a:pathLst>
          </a:custGeom>
          <a:blipFill>
            <a:blip r:embed="rId4"/>
            <a:stretch>
              <a:fillRect/>
            </a:stretch>
          </a:blipFill>
        </p:spPr>
        <p:txBody>
          <a:bodyPr/>
          <a:lstStyle/>
          <a:p>
            <a:endParaRPr lang="en-GB"/>
          </a:p>
        </p:txBody>
      </p:sp>
      <p:sp>
        <p:nvSpPr>
          <p:cNvPr id="9" name="TextBox 9"/>
          <p:cNvSpPr txBox="1"/>
          <p:nvPr/>
        </p:nvSpPr>
        <p:spPr>
          <a:xfrm>
            <a:off x="7978641" y="10032365"/>
            <a:ext cx="1480185"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4775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61" name="TextBox 61"/>
          <p:cNvSpPr txBox="1"/>
          <p:nvPr/>
        </p:nvSpPr>
        <p:spPr>
          <a:xfrm>
            <a:off x="14818156" y="1006067"/>
            <a:ext cx="1552456" cy="1045211"/>
          </a:xfrm>
          <a:prstGeom prst="rect">
            <a:avLst/>
          </a:prstGeom>
        </p:spPr>
        <p:txBody>
          <a:bodyPr lIns="0" tIns="0" rIns="0" bIns="0" rtlCol="0" anchor="t">
            <a:spAutoFit/>
          </a:bodyPr>
          <a:lstStyle/>
          <a:p>
            <a:pPr algn="ctr">
              <a:lnSpc>
                <a:spcPts val="8539"/>
              </a:lnSpc>
              <a:spcBef>
                <a:spcPct val="0"/>
              </a:spcBef>
            </a:pPr>
            <a:r>
              <a:rPr lang="en-US" sz="6099">
                <a:solidFill>
                  <a:srgbClr val="EEEEEC"/>
                </a:solidFill>
                <a:latin typeface="Raleway 1 Bold"/>
              </a:rPr>
              <a:t>80%</a:t>
            </a:r>
          </a:p>
        </p:txBody>
      </p:sp>
      <p:sp>
        <p:nvSpPr>
          <p:cNvPr id="65" name="Freeform 65"/>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2"/>
            <a:stretch>
              <a:fillRect/>
            </a:stretch>
          </a:blipFill>
        </p:spPr>
        <p:txBody>
          <a:bodyPr/>
          <a:lstStyle/>
          <a:p>
            <a:endParaRPr lang="en-GB"/>
          </a:p>
        </p:txBody>
      </p:sp>
      <p:pic>
        <p:nvPicPr>
          <p:cNvPr id="68" name="Picture 67">
            <a:extLst>
              <a:ext uri="{FF2B5EF4-FFF2-40B4-BE49-F238E27FC236}">
                <a16:creationId xmlns:a16="http://schemas.microsoft.com/office/drawing/2014/main" id="{E4598686-DA1A-EADC-1E70-30BAF9121957}"/>
              </a:ext>
            </a:extLst>
          </p:cNvPr>
          <p:cNvPicPr>
            <a:picLocks noChangeAspect="1"/>
          </p:cNvPicPr>
          <p:nvPr/>
        </p:nvPicPr>
        <p:blipFill>
          <a:blip r:embed="rId3"/>
          <a:stretch>
            <a:fillRect/>
          </a:stretch>
        </p:blipFill>
        <p:spPr>
          <a:xfrm>
            <a:off x="15945" y="-35142"/>
            <a:ext cx="18350475" cy="103221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6680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grpSp>
        <p:nvGrpSpPr>
          <p:cNvPr id="4" name="Group 4"/>
          <p:cNvGrpSpPr/>
          <p:nvPr/>
        </p:nvGrpSpPr>
        <p:grpSpPr>
          <a:xfrm>
            <a:off x="6580794" y="2704094"/>
            <a:ext cx="2452444" cy="2895513"/>
            <a:chOff x="0" y="0"/>
            <a:chExt cx="1082355" cy="1277898"/>
          </a:xfrm>
        </p:grpSpPr>
        <p:sp>
          <p:nvSpPr>
            <p:cNvPr id="5" name="Freeform 5"/>
            <p:cNvSpPr/>
            <p:nvPr/>
          </p:nvSpPr>
          <p:spPr>
            <a:xfrm>
              <a:off x="0" y="0"/>
              <a:ext cx="1082355" cy="1277898"/>
            </a:xfrm>
            <a:custGeom>
              <a:avLst/>
              <a:gdLst/>
              <a:ahLst/>
              <a:cxnLst/>
              <a:rect l="l" t="t" r="r" b="b"/>
              <a:pathLst>
                <a:path w="1082355" h="1277898">
                  <a:moveTo>
                    <a:pt x="94705" y="0"/>
                  </a:moveTo>
                  <a:lnTo>
                    <a:pt x="987650" y="0"/>
                  </a:lnTo>
                  <a:cubicBezTo>
                    <a:pt x="1012768" y="0"/>
                    <a:pt x="1036856" y="9978"/>
                    <a:pt x="1054617" y="27738"/>
                  </a:cubicBezTo>
                  <a:cubicBezTo>
                    <a:pt x="1072377" y="45499"/>
                    <a:pt x="1082355" y="69587"/>
                    <a:pt x="1082355" y="94705"/>
                  </a:cubicBezTo>
                  <a:lnTo>
                    <a:pt x="1082355" y="1183193"/>
                  </a:lnTo>
                  <a:cubicBezTo>
                    <a:pt x="1082355" y="1208311"/>
                    <a:pt x="1072377" y="1232399"/>
                    <a:pt x="1054617" y="1250160"/>
                  </a:cubicBezTo>
                  <a:cubicBezTo>
                    <a:pt x="1036856" y="1267920"/>
                    <a:pt x="1012768" y="1277898"/>
                    <a:pt x="987650" y="1277898"/>
                  </a:cubicBezTo>
                  <a:lnTo>
                    <a:pt x="94705" y="1277898"/>
                  </a:lnTo>
                  <a:cubicBezTo>
                    <a:pt x="69587" y="1277898"/>
                    <a:pt x="45499" y="1267920"/>
                    <a:pt x="27738" y="1250160"/>
                  </a:cubicBezTo>
                  <a:cubicBezTo>
                    <a:pt x="9978" y="1232399"/>
                    <a:pt x="0" y="1208311"/>
                    <a:pt x="0" y="1183193"/>
                  </a:cubicBezTo>
                  <a:lnTo>
                    <a:pt x="0" y="94705"/>
                  </a:lnTo>
                  <a:cubicBezTo>
                    <a:pt x="0" y="69587"/>
                    <a:pt x="9978" y="45499"/>
                    <a:pt x="27738" y="27738"/>
                  </a:cubicBezTo>
                  <a:cubicBezTo>
                    <a:pt x="45499" y="9978"/>
                    <a:pt x="69587" y="0"/>
                    <a:pt x="94705" y="0"/>
                  </a:cubicBezTo>
                  <a:close/>
                </a:path>
              </a:pathLst>
            </a:custGeom>
            <a:solidFill>
              <a:srgbClr val="000000">
                <a:alpha val="0"/>
              </a:srgbClr>
            </a:solidFill>
            <a:ln w="28575" cap="rnd">
              <a:solidFill>
                <a:srgbClr val="5B9CB3"/>
              </a:solidFill>
              <a:prstDash val="solid"/>
              <a:round/>
            </a:ln>
          </p:spPr>
          <p:txBody>
            <a:bodyPr/>
            <a:lstStyle/>
            <a:p>
              <a:endParaRPr lang="en-GB"/>
            </a:p>
          </p:txBody>
        </p:sp>
        <p:sp>
          <p:nvSpPr>
            <p:cNvPr id="6" name="TextBox 6"/>
            <p:cNvSpPr txBox="1"/>
            <p:nvPr/>
          </p:nvSpPr>
          <p:spPr>
            <a:xfrm>
              <a:off x="0" y="-9525"/>
              <a:ext cx="812800" cy="822325"/>
            </a:xfrm>
            <a:prstGeom prst="rect">
              <a:avLst/>
            </a:prstGeom>
          </p:spPr>
          <p:txBody>
            <a:bodyPr lIns="30316" tIns="30316" rIns="30316" bIns="30316" rtlCol="0" anchor="ctr"/>
            <a:lstStyle/>
            <a:p>
              <a:pPr algn="ctr">
                <a:lnSpc>
                  <a:spcPts val="2499"/>
                </a:lnSpc>
              </a:pPr>
              <a:endParaRPr/>
            </a:p>
          </p:txBody>
        </p:sp>
      </p:grpSp>
      <p:sp>
        <p:nvSpPr>
          <p:cNvPr id="7" name="Freeform 7"/>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2"/>
            <a:stretch>
              <a:fillRect/>
            </a:stretch>
          </a:blipFill>
        </p:spPr>
        <p:txBody>
          <a:bodyPr/>
          <a:lstStyle/>
          <a:p>
            <a:endParaRPr lang="en-GB"/>
          </a:p>
        </p:txBody>
      </p:sp>
      <p:sp>
        <p:nvSpPr>
          <p:cNvPr id="8" name="AutoShape 8"/>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grpSp>
        <p:nvGrpSpPr>
          <p:cNvPr id="9" name="Group 9"/>
          <p:cNvGrpSpPr/>
          <p:nvPr/>
        </p:nvGrpSpPr>
        <p:grpSpPr>
          <a:xfrm>
            <a:off x="1057118" y="6633108"/>
            <a:ext cx="7976120" cy="2895513"/>
            <a:chOff x="0" y="0"/>
            <a:chExt cx="3520159" cy="1277898"/>
          </a:xfrm>
        </p:grpSpPr>
        <p:sp>
          <p:nvSpPr>
            <p:cNvPr id="10" name="Freeform 10"/>
            <p:cNvSpPr/>
            <p:nvPr/>
          </p:nvSpPr>
          <p:spPr>
            <a:xfrm>
              <a:off x="0" y="0"/>
              <a:ext cx="3520159" cy="1277898"/>
            </a:xfrm>
            <a:custGeom>
              <a:avLst/>
              <a:gdLst/>
              <a:ahLst/>
              <a:cxnLst/>
              <a:rect l="l" t="t" r="r" b="b"/>
              <a:pathLst>
                <a:path w="3520159" h="1277898">
                  <a:moveTo>
                    <a:pt x="29119" y="0"/>
                  </a:moveTo>
                  <a:lnTo>
                    <a:pt x="3491040" y="0"/>
                  </a:lnTo>
                  <a:cubicBezTo>
                    <a:pt x="3498762" y="0"/>
                    <a:pt x="3506169" y="3068"/>
                    <a:pt x="3511630" y="8529"/>
                  </a:cubicBezTo>
                  <a:cubicBezTo>
                    <a:pt x="3517091" y="13990"/>
                    <a:pt x="3520159" y="21396"/>
                    <a:pt x="3520159" y="29119"/>
                  </a:cubicBezTo>
                  <a:lnTo>
                    <a:pt x="3520159" y="1248779"/>
                  </a:lnTo>
                  <a:cubicBezTo>
                    <a:pt x="3520159" y="1256502"/>
                    <a:pt x="3517091" y="1263908"/>
                    <a:pt x="3511630" y="1269369"/>
                  </a:cubicBezTo>
                  <a:cubicBezTo>
                    <a:pt x="3506169" y="1274830"/>
                    <a:pt x="3498762" y="1277898"/>
                    <a:pt x="3491040" y="1277898"/>
                  </a:cubicBezTo>
                  <a:lnTo>
                    <a:pt x="29119" y="1277898"/>
                  </a:lnTo>
                  <a:cubicBezTo>
                    <a:pt x="13037" y="1277898"/>
                    <a:pt x="0" y="1264861"/>
                    <a:pt x="0" y="1248779"/>
                  </a:cubicBezTo>
                  <a:lnTo>
                    <a:pt x="0" y="29119"/>
                  </a:lnTo>
                  <a:cubicBezTo>
                    <a:pt x="0" y="21396"/>
                    <a:pt x="3068" y="13990"/>
                    <a:pt x="8529" y="8529"/>
                  </a:cubicBezTo>
                  <a:cubicBezTo>
                    <a:pt x="13990" y="3068"/>
                    <a:pt x="21396" y="0"/>
                    <a:pt x="29119" y="0"/>
                  </a:cubicBezTo>
                  <a:close/>
                </a:path>
              </a:pathLst>
            </a:custGeom>
            <a:solidFill>
              <a:srgbClr val="000000">
                <a:alpha val="0"/>
              </a:srgbClr>
            </a:solidFill>
            <a:ln w="28575" cap="rnd">
              <a:solidFill>
                <a:srgbClr val="5B9CB3"/>
              </a:solidFill>
              <a:prstDash val="solid"/>
              <a:round/>
            </a:ln>
          </p:spPr>
          <p:txBody>
            <a:bodyPr/>
            <a:lstStyle/>
            <a:p>
              <a:endParaRPr lang="en-GB"/>
            </a:p>
          </p:txBody>
        </p:sp>
        <p:sp>
          <p:nvSpPr>
            <p:cNvPr id="11" name="TextBox 11"/>
            <p:cNvSpPr txBox="1"/>
            <p:nvPr/>
          </p:nvSpPr>
          <p:spPr>
            <a:xfrm>
              <a:off x="0" y="-9525"/>
              <a:ext cx="812800" cy="822325"/>
            </a:xfrm>
            <a:prstGeom prst="rect">
              <a:avLst/>
            </a:prstGeom>
          </p:spPr>
          <p:txBody>
            <a:bodyPr lIns="30316" tIns="30316" rIns="30316" bIns="30316" rtlCol="0" anchor="ctr"/>
            <a:lstStyle/>
            <a:p>
              <a:pPr algn="ctr">
                <a:lnSpc>
                  <a:spcPts val="2499"/>
                </a:lnSpc>
              </a:pPr>
              <a:endParaRPr/>
            </a:p>
          </p:txBody>
        </p:sp>
      </p:grpSp>
      <p:sp>
        <p:nvSpPr>
          <p:cNvPr id="12" name="Freeform 12"/>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3">
              <a:alphaModFix amt="18000"/>
            </a:blip>
            <a:stretch>
              <a:fillRect r="-203380"/>
            </a:stretch>
          </a:blipFill>
        </p:spPr>
        <p:txBody>
          <a:bodyPr/>
          <a:lstStyle/>
          <a:p>
            <a:endParaRPr lang="en-GB"/>
          </a:p>
        </p:txBody>
      </p:sp>
      <p:sp>
        <p:nvSpPr>
          <p:cNvPr id="13" name="Freeform 13"/>
          <p:cNvSpPr/>
          <p:nvPr/>
        </p:nvSpPr>
        <p:spPr>
          <a:xfrm>
            <a:off x="9766663" y="2630384"/>
            <a:ext cx="8529634" cy="4581966"/>
          </a:xfrm>
          <a:custGeom>
            <a:avLst/>
            <a:gdLst/>
            <a:ahLst/>
            <a:cxnLst/>
            <a:rect l="l" t="t" r="r" b="b"/>
            <a:pathLst>
              <a:path w="8529634" h="4581966">
                <a:moveTo>
                  <a:pt x="0" y="0"/>
                </a:moveTo>
                <a:lnTo>
                  <a:pt x="8529635" y="0"/>
                </a:lnTo>
                <a:lnTo>
                  <a:pt x="8529635" y="4581966"/>
                </a:lnTo>
                <a:lnTo>
                  <a:pt x="0" y="4581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16804703" y="5646004"/>
            <a:ext cx="372443" cy="571889"/>
          </a:xfrm>
          <a:custGeom>
            <a:avLst/>
            <a:gdLst/>
            <a:ahLst/>
            <a:cxnLst/>
            <a:rect l="l" t="t" r="r" b="b"/>
            <a:pathLst>
              <a:path w="372443" h="571889">
                <a:moveTo>
                  <a:pt x="0" y="0"/>
                </a:moveTo>
                <a:lnTo>
                  <a:pt x="372443" y="0"/>
                </a:lnTo>
                <a:lnTo>
                  <a:pt x="372443" y="571889"/>
                </a:lnTo>
                <a:lnTo>
                  <a:pt x="0" y="571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16058942" y="3885521"/>
            <a:ext cx="372443" cy="571889"/>
          </a:xfrm>
          <a:custGeom>
            <a:avLst/>
            <a:gdLst/>
            <a:ahLst/>
            <a:cxnLst/>
            <a:rect l="l" t="t" r="r" b="b"/>
            <a:pathLst>
              <a:path w="372443" h="571889">
                <a:moveTo>
                  <a:pt x="0" y="0"/>
                </a:moveTo>
                <a:lnTo>
                  <a:pt x="372443" y="0"/>
                </a:lnTo>
                <a:lnTo>
                  <a:pt x="372443" y="571890"/>
                </a:lnTo>
                <a:lnTo>
                  <a:pt x="0" y="571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Freeform 16"/>
          <p:cNvSpPr/>
          <p:nvPr/>
        </p:nvSpPr>
        <p:spPr>
          <a:xfrm>
            <a:off x="15442067" y="4349478"/>
            <a:ext cx="372443" cy="571889"/>
          </a:xfrm>
          <a:custGeom>
            <a:avLst/>
            <a:gdLst/>
            <a:ahLst/>
            <a:cxnLst/>
            <a:rect l="l" t="t" r="r" b="b"/>
            <a:pathLst>
              <a:path w="372443" h="571889">
                <a:moveTo>
                  <a:pt x="0" y="0"/>
                </a:moveTo>
                <a:lnTo>
                  <a:pt x="372443" y="0"/>
                </a:lnTo>
                <a:lnTo>
                  <a:pt x="372443" y="571889"/>
                </a:lnTo>
                <a:lnTo>
                  <a:pt x="0" y="571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Freeform 17"/>
          <p:cNvSpPr/>
          <p:nvPr/>
        </p:nvSpPr>
        <p:spPr>
          <a:xfrm>
            <a:off x="14164243" y="3599577"/>
            <a:ext cx="372443" cy="571889"/>
          </a:xfrm>
          <a:custGeom>
            <a:avLst/>
            <a:gdLst/>
            <a:ahLst/>
            <a:cxnLst/>
            <a:rect l="l" t="t" r="r" b="b"/>
            <a:pathLst>
              <a:path w="372443" h="571889">
                <a:moveTo>
                  <a:pt x="0" y="0"/>
                </a:moveTo>
                <a:lnTo>
                  <a:pt x="372443" y="0"/>
                </a:lnTo>
                <a:lnTo>
                  <a:pt x="372443" y="571889"/>
                </a:lnTo>
                <a:lnTo>
                  <a:pt x="0" y="571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Freeform 18"/>
          <p:cNvSpPr/>
          <p:nvPr/>
        </p:nvSpPr>
        <p:spPr>
          <a:xfrm>
            <a:off x="13532791" y="3375315"/>
            <a:ext cx="372443" cy="571889"/>
          </a:xfrm>
          <a:custGeom>
            <a:avLst/>
            <a:gdLst/>
            <a:ahLst/>
            <a:cxnLst/>
            <a:rect l="l" t="t" r="r" b="b"/>
            <a:pathLst>
              <a:path w="372443" h="571889">
                <a:moveTo>
                  <a:pt x="0" y="0"/>
                </a:moveTo>
                <a:lnTo>
                  <a:pt x="372443" y="0"/>
                </a:lnTo>
                <a:lnTo>
                  <a:pt x="372443" y="571889"/>
                </a:lnTo>
                <a:lnTo>
                  <a:pt x="0" y="571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9" name="Freeform 19"/>
          <p:cNvSpPr/>
          <p:nvPr/>
        </p:nvSpPr>
        <p:spPr>
          <a:xfrm>
            <a:off x="11671410" y="3966678"/>
            <a:ext cx="372443" cy="571889"/>
          </a:xfrm>
          <a:custGeom>
            <a:avLst/>
            <a:gdLst/>
            <a:ahLst/>
            <a:cxnLst/>
            <a:rect l="l" t="t" r="r" b="b"/>
            <a:pathLst>
              <a:path w="372443" h="571889">
                <a:moveTo>
                  <a:pt x="0" y="0"/>
                </a:moveTo>
                <a:lnTo>
                  <a:pt x="372443" y="0"/>
                </a:lnTo>
                <a:lnTo>
                  <a:pt x="372443" y="571890"/>
                </a:lnTo>
                <a:lnTo>
                  <a:pt x="0" y="571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0" name="Freeform 20"/>
          <p:cNvSpPr/>
          <p:nvPr/>
        </p:nvSpPr>
        <p:spPr>
          <a:xfrm>
            <a:off x="11075665" y="3375315"/>
            <a:ext cx="372443" cy="571889"/>
          </a:xfrm>
          <a:custGeom>
            <a:avLst/>
            <a:gdLst/>
            <a:ahLst/>
            <a:cxnLst/>
            <a:rect l="l" t="t" r="r" b="b"/>
            <a:pathLst>
              <a:path w="372443" h="571889">
                <a:moveTo>
                  <a:pt x="0" y="0"/>
                </a:moveTo>
                <a:lnTo>
                  <a:pt x="372443" y="0"/>
                </a:lnTo>
                <a:lnTo>
                  <a:pt x="372443" y="571889"/>
                </a:lnTo>
                <a:lnTo>
                  <a:pt x="0" y="571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1" name="TextBox 21"/>
          <p:cNvSpPr txBox="1"/>
          <p:nvPr/>
        </p:nvSpPr>
        <p:spPr>
          <a:xfrm>
            <a:off x="15360198" y="4873742"/>
            <a:ext cx="536180" cy="320377"/>
          </a:xfrm>
          <a:prstGeom prst="rect">
            <a:avLst/>
          </a:prstGeom>
        </p:spPr>
        <p:txBody>
          <a:bodyPr lIns="0" tIns="0" rIns="0" bIns="0" rtlCol="0" anchor="t">
            <a:spAutoFit/>
          </a:bodyPr>
          <a:lstStyle/>
          <a:p>
            <a:pPr>
              <a:lnSpc>
                <a:spcPts val="2520"/>
              </a:lnSpc>
            </a:pPr>
            <a:r>
              <a:rPr lang="en-US" sz="1800">
                <a:solidFill>
                  <a:srgbClr val="4C585A"/>
                </a:solidFill>
                <a:latin typeface="Raleway 1"/>
              </a:rPr>
              <a:t>India</a:t>
            </a:r>
          </a:p>
        </p:txBody>
      </p:sp>
      <p:sp>
        <p:nvSpPr>
          <p:cNvPr id="22" name="TextBox 22"/>
          <p:cNvSpPr txBox="1"/>
          <p:nvPr/>
        </p:nvSpPr>
        <p:spPr>
          <a:xfrm>
            <a:off x="15937026" y="4420883"/>
            <a:ext cx="616275" cy="320377"/>
          </a:xfrm>
          <a:prstGeom prst="rect">
            <a:avLst/>
          </a:prstGeom>
        </p:spPr>
        <p:txBody>
          <a:bodyPr lIns="0" tIns="0" rIns="0" bIns="0" rtlCol="0" anchor="t">
            <a:spAutoFit/>
          </a:bodyPr>
          <a:lstStyle/>
          <a:p>
            <a:pPr>
              <a:lnSpc>
                <a:spcPts val="2520"/>
              </a:lnSpc>
            </a:pPr>
            <a:r>
              <a:rPr lang="en-US" sz="1800">
                <a:solidFill>
                  <a:srgbClr val="4C585A"/>
                </a:solidFill>
                <a:latin typeface="Raleway 1"/>
              </a:rPr>
              <a:t>China</a:t>
            </a:r>
          </a:p>
        </p:txBody>
      </p:sp>
      <p:sp>
        <p:nvSpPr>
          <p:cNvPr id="23" name="TextBox 23"/>
          <p:cNvSpPr txBox="1"/>
          <p:nvPr/>
        </p:nvSpPr>
        <p:spPr>
          <a:xfrm>
            <a:off x="16506794" y="6170268"/>
            <a:ext cx="968260" cy="320377"/>
          </a:xfrm>
          <a:prstGeom prst="rect">
            <a:avLst/>
          </a:prstGeom>
        </p:spPr>
        <p:txBody>
          <a:bodyPr lIns="0" tIns="0" rIns="0" bIns="0" rtlCol="0" anchor="t">
            <a:spAutoFit/>
          </a:bodyPr>
          <a:lstStyle/>
          <a:p>
            <a:pPr>
              <a:lnSpc>
                <a:spcPts val="2520"/>
              </a:lnSpc>
            </a:pPr>
            <a:r>
              <a:rPr lang="en-US" sz="1800">
                <a:solidFill>
                  <a:srgbClr val="4C585A"/>
                </a:solidFill>
                <a:latin typeface="Raleway 1"/>
              </a:rPr>
              <a:t>Australia</a:t>
            </a:r>
          </a:p>
        </p:txBody>
      </p:sp>
      <p:sp>
        <p:nvSpPr>
          <p:cNvPr id="24" name="TextBox 24"/>
          <p:cNvSpPr txBox="1"/>
          <p:nvPr/>
        </p:nvSpPr>
        <p:spPr>
          <a:xfrm>
            <a:off x="13957648" y="4077472"/>
            <a:ext cx="785633" cy="320377"/>
          </a:xfrm>
          <a:prstGeom prst="rect">
            <a:avLst/>
          </a:prstGeom>
        </p:spPr>
        <p:txBody>
          <a:bodyPr lIns="0" tIns="0" rIns="0" bIns="0" rtlCol="0" anchor="t">
            <a:spAutoFit/>
          </a:bodyPr>
          <a:lstStyle/>
          <a:p>
            <a:pPr>
              <a:lnSpc>
                <a:spcPts val="2520"/>
              </a:lnSpc>
            </a:pPr>
            <a:r>
              <a:rPr lang="en-US" sz="1800">
                <a:solidFill>
                  <a:srgbClr val="4C585A"/>
                </a:solidFill>
                <a:latin typeface="Raleway 1"/>
              </a:rPr>
              <a:t>Europe</a:t>
            </a:r>
          </a:p>
        </p:txBody>
      </p:sp>
      <p:sp>
        <p:nvSpPr>
          <p:cNvPr id="25" name="TextBox 25"/>
          <p:cNvSpPr txBox="1"/>
          <p:nvPr/>
        </p:nvSpPr>
        <p:spPr>
          <a:xfrm>
            <a:off x="13532791" y="3899579"/>
            <a:ext cx="403514" cy="320377"/>
          </a:xfrm>
          <a:prstGeom prst="rect">
            <a:avLst/>
          </a:prstGeom>
        </p:spPr>
        <p:txBody>
          <a:bodyPr lIns="0" tIns="0" rIns="0" bIns="0" rtlCol="0" anchor="t">
            <a:spAutoFit/>
          </a:bodyPr>
          <a:lstStyle/>
          <a:p>
            <a:pPr>
              <a:lnSpc>
                <a:spcPts val="2520"/>
              </a:lnSpc>
            </a:pPr>
            <a:r>
              <a:rPr lang="en-US" sz="1800">
                <a:solidFill>
                  <a:srgbClr val="4C585A"/>
                </a:solidFill>
                <a:latin typeface="Raleway 1"/>
              </a:rPr>
              <a:t>UK</a:t>
            </a:r>
          </a:p>
        </p:txBody>
      </p:sp>
      <p:sp>
        <p:nvSpPr>
          <p:cNvPr id="26" name="TextBox 26"/>
          <p:cNvSpPr txBox="1"/>
          <p:nvPr/>
        </p:nvSpPr>
        <p:spPr>
          <a:xfrm>
            <a:off x="11621206" y="4481048"/>
            <a:ext cx="472851" cy="320377"/>
          </a:xfrm>
          <a:prstGeom prst="rect">
            <a:avLst/>
          </a:prstGeom>
        </p:spPr>
        <p:txBody>
          <a:bodyPr lIns="0" tIns="0" rIns="0" bIns="0" rtlCol="0" anchor="t">
            <a:spAutoFit/>
          </a:bodyPr>
          <a:lstStyle/>
          <a:p>
            <a:pPr>
              <a:lnSpc>
                <a:spcPts val="2520"/>
              </a:lnSpc>
            </a:pPr>
            <a:r>
              <a:rPr lang="en-US" sz="1800">
                <a:solidFill>
                  <a:srgbClr val="4C585A"/>
                </a:solidFill>
                <a:latin typeface="Raleway 1"/>
              </a:rPr>
              <a:t>USA</a:t>
            </a:r>
          </a:p>
        </p:txBody>
      </p:sp>
      <p:sp>
        <p:nvSpPr>
          <p:cNvPr id="27" name="TextBox 27"/>
          <p:cNvSpPr txBox="1"/>
          <p:nvPr/>
        </p:nvSpPr>
        <p:spPr>
          <a:xfrm>
            <a:off x="10852364" y="3881306"/>
            <a:ext cx="819046" cy="320377"/>
          </a:xfrm>
          <a:prstGeom prst="rect">
            <a:avLst/>
          </a:prstGeom>
        </p:spPr>
        <p:txBody>
          <a:bodyPr lIns="0" tIns="0" rIns="0" bIns="0" rtlCol="0" anchor="t">
            <a:spAutoFit/>
          </a:bodyPr>
          <a:lstStyle/>
          <a:p>
            <a:pPr>
              <a:lnSpc>
                <a:spcPts val="2520"/>
              </a:lnSpc>
            </a:pPr>
            <a:r>
              <a:rPr lang="en-US" sz="1800">
                <a:solidFill>
                  <a:srgbClr val="4C585A"/>
                </a:solidFill>
                <a:latin typeface="Raleway 1"/>
              </a:rPr>
              <a:t>Canada</a:t>
            </a:r>
          </a:p>
        </p:txBody>
      </p:sp>
      <p:sp>
        <p:nvSpPr>
          <p:cNvPr id="28" name="Freeform 28"/>
          <p:cNvSpPr/>
          <p:nvPr/>
        </p:nvSpPr>
        <p:spPr>
          <a:xfrm>
            <a:off x="10388456" y="7577398"/>
            <a:ext cx="360798" cy="554008"/>
          </a:xfrm>
          <a:custGeom>
            <a:avLst/>
            <a:gdLst/>
            <a:ahLst/>
            <a:cxnLst/>
            <a:rect l="l" t="t" r="r" b="b"/>
            <a:pathLst>
              <a:path w="360798" h="554008">
                <a:moveTo>
                  <a:pt x="0" y="0"/>
                </a:moveTo>
                <a:lnTo>
                  <a:pt x="360798" y="0"/>
                </a:lnTo>
                <a:lnTo>
                  <a:pt x="360798" y="554008"/>
                </a:lnTo>
                <a:lnTo>
                  <a:pt x="0" y="554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9" name="Freeform 29"/>
          <p:cNvSpPr/>
          <p:nvPr/>
        </p:nvSpPr>
        <p:spPr>
          <a:xfrm>
            <a:off x="7431984" y="7176581"/>
            <a:ext cx="1165379" cy="1713423"/>
          </a:xfrm>
          <a:custGeom>
            <a:avLst/>
            <a:gdLst/>
            <a:ahLst/>
            <a:cxnLst/>
            <a:rect l="l" t="t" r="r" b="b"/>
            <a:pathLst>
              <a:path w="1165379" h="1713423">
                <a:moveTo>
                  <a:pt x="0" y="0"/>
                </a:moveTo>
                <a:lnTo>
                  <a:pt x="1165380" y="0"/>
                </a:lnTo>
                <a:lnTo>
                  <a:pt x="1165380" y="1713422"/>
                </a:lnTo>
                <a:lnTo>
                  <a:pt x="0" y="1713422"/>
                </a:lnTo>
                <a:lnTo>
                  <a:pt x="0" y="0"/>
                </a:lnTo>
                <a:close/>
              </a:path>
            </a:pathLst>
          </a:custGeom>
          <a:blipFill>
            <a:blip r:embed="rId8"/>
            <a:stretch>
              <a:fillRect/>
            </a:stretch>
          </a:blipFill>
        </p:spPr>
        <p:txBody>
          <a:bodyPr/>
          <a:lstStyle/>
          <a:p>
            <a:endParaRPr lang="en-GB"/>
          </a:p>
        </p:txBody>
      </p:sp>
      <p:sp>
        <p:nvSpPr>
          <p:cNvPr id="30" name="Freeform 30"/>
          <p:cNvSpPr/>
          <p:nvPr/>
        </p:nvSpPr>
        <p:spPr>
          <a:xfrm>
            <a:off x="1147131" y="6972959"/>
            <a:ext cx="3624858" cy="2120666"/>
          </a:xfrm>
          <a:custGeom>
            <a:avLst/>
            <a:gdLst/>
            <a:ahLst/>
            <a:cxnLst/>
            <a:rect l="l" t="t" r="r" b="b"/>
            <a:pathLst>
              <a:path w="3624858" h="2120666">
                <a:moveTo>
                  <a:pt x="0" y="0"/>
                </a:moveTo>
                <a:lnTo>
                  <a:pt x="3624858" y="0"/>
                </a:lnTo>
                <a:lnTo>
                  <a:pt x="3624858" y="2120666"/>
                </a:lnTo>
                <a:lnTo>
                  <a:pt x="0" y="2120666"/>
                </a:lnTo>
                <a:lnTo>
                  <a:pt x="0" y="0"/>
                </a:lnTo>
                <a:close/>
              </a:path>
            </a:pathLst>
          </a:custGeom>
          <a:blipFill>
            <a:blip r:embed="rId9"/>
            <a:stretch>
              <a:fillRect/>
            </a:stretch>
          </a:blipFill>
        </p:spPr>
        <p:txBody>
          <a:bodyPr/>
          <a:lstStyle/>
          <a:p>
            <a:endParaRPr lang="en-GB"/>
          </a:p>
        </p:txBody>
      </p:sp>
      <p:sp>
        <p:nvSpPr>
          <p:cNvPr id="31" name="Freeform 31"/>
          <p:cNvSpPr/>
          <p:nvPr/>
        </p:nvSpPr>
        <p:spPr>
          <a:xfrm>
            <a:off x="4566974" y="6747408"/>
            <a:ext cx="2568042" cy="2568042"/>
          </a:xfrm>
          <a:custGeom>
            <a:avLst/>
            <a:gdLst/>
            <a:ahLst/>
            <a:cxnLst/>
            <a:rect l="l" t="t" r="r" b="b"/>
            <a:pathLst>
              <a:path w="2568042" h="2568042">
                <a:moveTo>
                  <a:pt x="0" y="0"/>
                </a:moveTo>
                <a:lnTo>
                  <a:pt x="2568042" y="0"/>
                </a:lnTo>
                <a:lnTo>
                  <a:pt x="2568042" y="2568042"/>
                </a:lnTo>
                <a:lnTo>
                  <a:pt x="0" y="2568042"/>
                </a:lnTo>
                <a:lnTo>
                  <a:pt x="0" y="0"/>
                </a:lnTo>
                <a:close/>
              </a:path>
            </a:pathLst>
          </a:custGeom>
          <a:blipFill>
            <a:blip r:embed="rId10"/>
            <a:stretch>
              <a:fillRect/>
            </a:stretch>
          </a:blipFill>
        </p:spPr>
        <p:txBody>
          <a:bodyPr/>
          <a:lstStyle/>
          <a:p>
            <a:endParaRPr lang="en-GB"/>
          </a:p>
        </p:txBody>
      </p:sp>
      <p:grpSp>
        <p:nvGrpSpPr>
          <p:cNvPr id="32" name="Group 32"/>
          <p:cNvGrpSpPr/>
          <p:nvPr/>
        </p:nvGrpSpPr>
        <p:grpSpPr>
          <a:xfrm>
            <a:off x="1077356" y="2741860"/>
            <a:ext cx="2557511" cy="2895513"/>
            <a:chOff x="0" y="0"/>
            <a:chExt cx="1128725" cy="1277898"/>
          </a:xfrm>
        </p:grpSpPr>
        <p:sp>
          <p:nvSpPr>
            <p:cNvPr id="33" name="Freeform 33"/>
            <p:cNvSpPr/>
            <p:nvPr/>
          </p:nvSpPr>
          <p:spPr>
            <a:xfrm>
              <a:off x="0" y="0"/>
              <a:ext cx="1128725" cy="1277898"/>
            </a:xfrm>
            <a:custGeom>
              <a:avLst/>
              <a:gdLst/>
              <a:ahLst/>
              <a:cxnLst/>
              <a:rect l="l" t="t" r="r" b="b"/>
              <a:pathLst>
                <a:path w="1128725" h="1277898">
                  <a:moveTo>
                    <a:pt x="90814" y="0"/>
                  </a:moveTo>
                  <a:lnTo>
                    <a:pt x="1037911" y="0"/>
                  </a:lnTo>
                  <a:cubicBezTo>
                    <a:pt x="1088066" y="0"/>
                    <a:pt x="1128725" y="40659"/>
                    <a:pt x="1128725" y="90814"/>
                  </a:cubicBezTo>
                  <a:lnTo>
                    <a:pt x="1128725" y="1187084"/>
                  </a:lnTo>
                  <a:cubicBezTo>
                    <a:pt x="1128725" y="1211169"/>
                    <a:pt x="1119157" y="1234268"/>
                    <a:pt x="1102126" y="1251299"/>
                  </a:cubicBezTo>
                  <a:cubicBezTo>
                    <a:pt x="1085095" y="1268330"/>
                    <a:pt x="1061996" y="1277898"/>
                    <a:pt x="1037911" y="1277898"/>
                  </a:cubicBezTo>
                  <a:lnTo>
                    <a:pt x="90814" y="1277898"/>
                  </a:lnTo>
                  <a:cubicBezTo>
                    <a:pt x="66729" y="1277898"/>
                    <a:pt x="43630" y="1268330"/>
                    <a:pt x="26599" y="1251299"/>
                  </a:cubicBezTo>
                  <a:cubicBezTo>
                    <a:pt x="9568" y="1234268"/>
                    <a:pt x="0" y="1211169"/>
                    <a:pt x="0" y="1187084"/>
                  </a:cubicBezTo>
                  <a:lnTo>
                    <a:pt x="0" y="90814"/>
                  </a:lnTo>
                  <a:cubicBezTo>
                    <a:pt x="0" y="66729"/>
                    <a:pt x="9568" y="43630"/>
                    <a:pt x="26599" y="26599"/>
                  </a:cubicBezTo>
                  <a:cubicBezTo>
                    <a:pt x="43630" y="9568"/>
                    <a:pt x="66729" y="0"/>
                    <a:pt x="90814" y="0"/>
                  </a:cubicBezTo>
                  <a:close/>
                </a:path>
              </a:pathLst>
            </a:custGeom>
            <a:solidFill>
              <a:srgbClr val="000000">
                <a:alpha val="0"/>
              </a:srgbClr>
            </a:solidFill>
            <a:ln w="28575" cap="rnd">
              <a:solidFill>
                <a:srgbClr val="5B9CB3"/>
              </a:solidFill>
              <a:prstDash val="solid"/>
              <a:round/>
            </a:ln>
          </p:spPr>
          <p:txBody>
            <a:bodyPr/>
            <a:lstStyle/>
            <a:p>
              <a:endParaRPr lang="en-GB"/>
            </a:p>
          </p:txBody>
        </p:sp>
        <p:sp>
          <p:nvSpPr>
            <p:cNvPr id="34" name="TextBox 34"/>
            <p:cNvSpPr txBox="1"/>
            <p:nvPr/>
          </p:nvSpPr>
          <p:spPr>
            <a:xfrm>
              <a:off x="0" y="-9525"/>
              <a:ext cx="812800" cy="822325"/>
            </a:xfrm>
            <a:prstGeom prst="rect">
              <a:avLst/>
            </a:prstGeom>
          </p:spPr>
          <p:txBody>
            <a:bodyPr lIns="30316" tIns="30316" rIns="30316" bIns="30316" rtlCol="0" anchor="ctr"/>
            <a:lstStyle/>
            <a:p>
              <a:pPr algn="ctr">
                <a:lnSpc>
                  <a:spcPts val="2499"/>
                </a:lnSpc>
              </a:pPr>
              <a:endParaRPr/>
            </a:p>
          </p:txBody>
        </p:sp>
      </p:grpSp>
      <p:sp>
        <p:nvSpPr>
          <p:cNvPr id="35" name="Freeform 35"/>
          <p:cNvSpPr/>
          <p:nvPr/>
        </p:nvSpPr>
        <p:spPr>
          <a:xfrm>
            <a:off x="1318648" y="2980560"/>
            <a:ext cx="2074927" cy="574745"/>
          </a:xfrm>
          <a:custGeom>
            <a:avLst/>
            <a:gdLst/>
            <a:ahLst/>
            <a:cxnLst/>
            <a:rect l="l" t="t" r="r" b="b"/>
            <a:pathLst>
              <a:path w="2074927" h="574745">
                <a:moveTo>
                  <a:pt x="0" y="0"/>
                </a:moveTo>
                <a:lnTo>
                  <a:pt x="2074927" y="0"/>
                </a:lnTo>
                <a:lnTo>
                  <a:pt x="2074927" y="574745"/>
                </a:lnTo>
                <a:lnTo>
                  <a:pt x="0" y="574745"/>
                </a:lnTo>
                <a:lnTo>
                  <a:pt x="0" y="0"/>
                </a:lnTo>
                <a:close/>
              </a:path>
            </a:pathLst>
          </a:custGeom>
          <a:blipFill>
            <a:blip r:embed="rId11"/>
            <a:stretch>
              <a:fillRect/>
            </a:stretch>
          </a:blipFill>
        </p:spPr>
        <p:txBody>
          <a:bodyPr/>
          <a:lstStyle/>
          <a:p>
            <a:endParaRPr lang="en-GB"/>
          </a:p>
        </p:txBody>
      </p:sp>
      <p:sp>
        <p:nvSpPr>
          <p:cNvPr id="36" name="Freeform 36"/>
          <p:cNvSpPr/>
          <p:nvPr/>
        </p:nvSpPr>
        <p:spPr>
          <a:xfrm>
            <a:off x="7369462" y="3284641"/>
            <a:ext cx="875108" cy="804053"/>
          </a:xfrm>
          <a:custGeom>
            <a:avLst/>
            <a:gdLst/>
            <a:ahLst/>
            <a:cxnLst/>
            <a:rect l="l" t="t" r="r" b="b"/>
            <a:pathLst>
              <a:path w="875108" h="804053">
                <a:moveTo>
                  <a:pt x="0" y="0"/>
                </a:moveTo>
                <a:lnTo>
                  <a:pt x="875108" y="0"/>
                </a:lnTo>
                <a:lnTo>
                  <a:pt x="875108" y="804053"/>
                </a:lnTo>
                <a:lnTo>
                  <a:pt x="0" y="804053"/>
                </a:lnTo>
                <a:lnTo>
                  <a:pt x="0" y="0"/>
                </a:lnTo>
                <a:close/>
              </a:path>
            </a:pathLst>
          </a:custGeom>
          <a:blipFill>
            <a:blip r:embed="rId12"/>
            <a:stretch>
              <a:fillRect/>
            </a:stretch>
          </a:blipFill>
        </p:spPr>
        <p:txBody>
          <a:bodyPr/>
          <a:lstStyle/>
          <a:p>
            <a:endParaRPr lang="en-GB"/>
          </a:p>
        </p:txBody>
      </p:sp>
      <p:grpSp>
        <p:nvGrpSpPr>
          <p:cNvPr id="37" name="Group 37"/>
          <p:cNvGrpSpPr/>
          <p:nvPr/>
        </p:nvGrpSpPr>
        <p:grpSpPr>
          <a:xfrm>
            <a:off x="3892105" y="2746449"/>
            <a:ext cx="2452444" cy="2895513"/>
            <a:chOff x="0" y="0"/>
            <a:chExt cx="1082355" cy="1277898"/>
          </a:xfrm>
        </p:grpSpPr>
        <p:sp>
          <p:nvSpPr>
            <p:cNvPr id="38" name="Freeform 38"/>
            <p:cNvSpPr/>
            <p:nvPr/>
          </p:nvSpPr>
          <p:spPr>
            <a:xfrm>
              <a:off x="0" y="0"/>
              <a:ext cx="1082355" cy="1277898"/>
            </a:xfrm>
            <a:custGeom>
              <a:avLst/>
              <a:gdLst/>
              <a:ahLst/>
              <a:cxnLst/>
              <a:rect l="l" t="t" r="r" b="b"/>
              <a:pathLst>
                <a:path w="1082355" h="1277898">
                  <a:moveTo>
                    <a:pt x="94705" y="0"/>
                  </a:moveTo>
                  <a:lnTo>
                    <a:pt x="987650" y="0"/>
                  </a:lnTo>
                  <a:cubicBezTo>
                    <a:pt x="1012768" y="0"/>
                    <a:pt x="1036856" y="9978"/>
                    <a:pt x="1054617" y="27738"/>
                  </a:cubicBezTo>
                  <a:cubicBezTo>
                    <a:pt x="1072377" y="45499"/>
                    <a:pt x="1082355" y="69587"/>
                    <a:pt x="1082355" y="94705"/>
                  </a:cubicBezTo>
                  <a:lnTo>
                    <a:pt x="1082355" y="1183193"/>
                  </a:lnTo>
                  <a:cubicBezTo>
                    <a:pt x="1082355" y="1208311"/>
                    <a:pt x="1072377" y="1232399"/>
                    <a:pt x="1054617" y="1250160"/>
                  </a:cubicBezTo>
                  <a:cubicBezTo>
                    <a:pt x="1036856" y="1267920"/>
                    <a:pt x="1012768" y="1277898"/>
                    <a:pt x="987650" y="1277898"/>
                  </a:cubicBezTo>
                  <a:lnTo>
                    <a:pt x="94705" y="1277898"/>
                  </a:lnTo>
                  <a:cubicBezTo>
                    <a:pt x="69587" y="1277898"/>
                    <a:pt x="45499" y="1267920"/>
                    <a:pt x="27738" y="1250160"/>
                  </a:cubicBezTo>
                  <a:cubicBezTo>
                    <a:pt x="9978" y="1232399"/>
                    <a:pt x="0" y="1208311"/>
                    <a:pt x="0" y="1183193"/>
                  </a:cubicBezTo>
                  <a:lnTo>
                    <a:pt x="0" y="94705"/>
                  </a:lnTo>
                  <a:cubicBezTo>
                    <a:pt x="0" y="69587"/>
                    <a:pt x="9978" y="45499"/>
                    <a:pt x="27738" y="27738"/>
                  </a:cubicBezTo>
                  <a:cubicBezTo>
                    <a:pt x="45499" y="9978"/>
                    <a:pt x="69587" y="0"/>
                    <a:pt x="94705" y="0"/>
                  </a:cubicBezTo>
                  <a:close/>
                </a:path>
              </a:pathLst>
            </a:custGeom>
            <a:solidFill>
              <a:srgbClr val="000000">
                <a:alpha val="0"/>
              </a:srgbClr>
            </a:solidFill>
            <a:ln w="28575" cap="rnd">
              <a:solidFill>
                <a:srgbClr val="5B9CB3"/>
              </a:solidFill>
              <a:prstDash val="solid"/>
              <a:round/>
            </a:ln>
          </p:spPr>
          <p:txBody>
            <a:bodyPr/>
            <a:lstStyle/>
            <a:p>
              <a:endParaRPr lang="en-GB"/>
            </a:p>
          </p:txBody>
        </p:sp>
        <p:sp>
          <p:nvSpPr>
            <p:cNvPr id="39" name="TextBox 39"/>
            <p:cNvSpPr txBox="1"/>
            <p:nvPr/>
          </p:nvSpPr>
          <p:spPr>
            <a:xfrm>
              <a:off x="0" y="-9525"/>
              <a:ext cx="812800" cy="822325"/>
            </a:xfrm>
            <a:prstGeom prst="rect">
              <a:avLst/>
            </a:prstGeom>
          </p:spPr>
          <p:txBody>
            <a:bodyPr lIns="30316" tIns="30316" rIns="30316" bIns="30316" rtlCol="0" anchor="ctr"/>
            <a:lstStyle/>
            <a:p>
              <a:pPr algn="ctr">
                <a:lnSpc>
                  <a:spcPts val="2499"/>
                </a:lnSpc>
              </a:pPr>
              <a:endParaRPr/>
            </a:p>
          </p:txBody>
        </p:sp>
      </p:grpSp>
      <p:sp>
        <p:nvSpPr>
          <p:cNvPr id="40" name="TextBox 40"/>
          <p:cNvSpPr txBox="1"/>
          <p:nvPr/>
        </p:nvSpPr>
        <p:spPr>
          <a:xfrm>
            <a:off x="5490942" y="4428054"/>
            <a:ext cx="4632148" cy="594995"/>
          </a:xfrm>
          <a:prstGeom prst="rect">
            <a:avLst/>
          </a:prstGeom>
        </p:spPr>
        <p:txBody>
          <a:bodyPr lIns="0" tIns="0" rIns="0" bIns="0" rtlCol="0" anchor="t">
            <a:spAutoFit/>
          </a:bodyPr>
          <a:lstStyle/>
          <a:p>
            <a:pPr algn="ctr">
              <a:lnSpc>
                <a:spcPts val="2380"/>
              </a:lnSpc>
              <a:spcBef>
                <a:spcPct val="0"/>
              </a:spcBef>
            </a:pPr>
            <a:r>
              <a:rPr lang="en-US" sz="1700">
                <a:solidFill>
                  <a:srgbClr val="4F5A5C"/>
                </a:solidFill>
                <a:latin typeface="Raleway 2 Bold"/>
              </a:rPr>
              <a:t>IWA 42:2022(en)</a:t>
            </a:r>
          </a:p>
          <a:p>
            <a:pPr algn="ctr">
              <a:lnSpc>
                <a:spcPts val="2380"/>
              </a:lnSpc>
              <a:spcBef>
                <a:spcPct val="0"/>
              </a:spcBef>
            </a:pPr>
            <a:r>
              <a:rPr lang="en-US" sz="1700">
                <a:solidFill>
                  <a:srgbClr val="4F5A5C"/>
                </a:solidFill>
                <a:latin typeface="Raleway 2 Bold"/>
              </a:rPr>
              <a:t>Net-zero guidelines</a:t>
            </a:r>
          </a:p>
        </p:txBody>
      </p:sp>
      <p:sp>
        <p:nvSpPr>
          <p:cNvPr id="41" name="Freeform 41"/>
          <p:cNvSpPr/>
          <p:nvPr/>
        </p:nvSpPr>
        <p:spPr>
          <a:xfrm>
            <a:off x="1918557" y="3905482"/>
            <a:ext cx="875108" cy="804053"/>
          </a:xfrm>
          <a:custGeom>
            <a:avLst/>
            <a:gdLst/>
            <a:ahLst/>
            <a:cxnLst/>
            <a:rect l="l" t="t" r="r" b="b"/>
            <a:pathLst>
              <a:path w="875108" h="804053">
                <a:moveTo>
                  <a:pt x="0" y="0"/>
                </a:moveTo>
                <a:lnTo>
                  <a:pt x="875109" y="0"/>
                </a:lnTo>
                <a:lnTo>
                  <a:pt x="875109" y="804052"/>
                </a:lnTo>
                <a:lnTo>
                  <a:pt x="0" y="804052"/>
                </a:lnTo>
                <a:lnTo>
                  <a:pt x="0" y="0"/>
                </a:lnTo>
                <a:close/>
              </a:path>
            </a:pathLst>
          </a:custGeom>
          <a:blipFill>
            <a:blip r:embed="rId12"/>
            <a:stretch>
              <a:fillRect/>
            </a:stretch>
          </a:blipFill>
        </p:spPr>
        <p:txBody>
          <a:bodyPr/>
          <a:lstStyle/>
          <a:p>
            <a:endParaRPr lang="en-GB"/>
          </a:p>
        </p:txBody>
      </p:sp>
      <p:sp>
        <p:nvSpPr>
          <p:cNvPr id="42" name="Freeform 42"/>
          <p:cNvSpPr/>
          <p:nvPr/>
        </p:nvSpPr>
        <p:spPr>
          <a:xfrm>
            <a:off x="4126678" y="3009038"/>
            <a:ext cx="1962304" cy="896443"/>
          </a:xfrm>
          <a:custGeom>
            <a:avLst/>
            <a:gdLst/>
            <a:ahLst/>
            <a:cxnLst/>
            <a:rect l="l" t="t" r="r" b="b"/>
            <a:pathLst>
              <a:path w="1962304" h="896443">
                <a:moveTo>
                  <a:pt x="0" y="0"/>
                </a:moveTo>
                <a:lnTo>
                  <a:pt x="1962304" y="0"/>
                </a:lnTo>
                <a:lnTo>
                  <a:pt x="1962304" y="896444"/>
                </a:lnTo>
                <a:lnTo>
                  <a:pt x="0" y="896444"/>
                </a:lnTo>
                <a:lnTo>
                  <a:pt x="0" y="0"/>
                </a:lnTo>
                <a:close/>
              </a:path>
            </a:pathLst>
          </a:custGeom>
          <a:blipFill>
            <a:blip r:embed="rId13"/>
            <a:stretch>
              <a:fillRect l="-647" b="-26106"/>
            </a:stretch>
          </a:blipFill>
        </p:spPr>
        <p:txBody>
          <a:bodyPr/>
          <a:lstStyle/>
          <a:p>
            <a:endParaRPr lang="en-GB"/>
          </a:p>
        </p:txBody>
      </p:sp>
      <p:sp>
        <p:nvSpPr>
          <p:cNvPr id="43" name="Freeform 43"/>
          <p:cNvSpPr/>
          <p:nvPr/>
        </p:nvSpPr>
        <p:spPr>
          <a:xfrm>
            <a:off x="5184181" y="4219956"/>
            <a:ext cx="1084683" cy="1042268"/>
          </a:xfrm>
          <a:custGeom>
            <a:avLst/>
            <a:gdLst/>
            <a:ahLst/>
            <a:cxnLst/>
            <a:rect l="l" t="t" r="r" b="b"/>
            <a:pathLst>
              <a:path w="1084683" h="1042268">
                <a:moveTo>
                  <a:pt x="0" y="0"/>
                </a:moveTo>
                <a:lnTo>
                  <a:pt x="1084683" y="0"/>
                </a:lnTo>
                <a:lnTo>
                  <a:pt x="1084683" y="1042268"/>
                </a:lnTo>
                <a:lnTo>
                  <a:pt x="0" y="1042268"/>
                </a:lnTo>
                <a:lnTo>
                  <a:pt x="0" y="0"/>
                </a:lnTo>
                <a:close/>
              </a:path>
            </a:pathLst>
          </a:custGeom>
          <a:blipFill>
            <a:blip r:embed="rId14"/>
            <a:stretch>
              <a:fillRect/>
            </a:stretch>
          </a:blipFill>
        </p:spPr>
        <p:txBody>
          <a:bodyPr/>
          <a:lstStyle/>
          <a:p>
            <a:endParaRPr lang="en-GB"/>
          </a:p>
        </p:txBody>
      </p:sp>
      <p:sp>
        <p:nvSpPr>
          <p:cNvPr id="44" name="Freeform 44"/>
          <p:cNvSpPr/>
          <p:nvPr/>
        </p:nvSpPr>
        <p:spPr>
          <a:xfrm>
            <a:off x="4126678" y="4189616"/>
            <a:ext cx="1161380" cy="1127073"/>
          </a:xfrm>
          <a:custGeom>
            <a:avLst/>
            <a:gdLst/>
            <a:ahLst/>
            <a:cxnLst/>
            <a:rect l="l" t="t" r="r" b="b"/>
            <a:pathLst>
              <a:path w="1161380" h="1127073">
                <a:moveTo>
                  <a:pt x="0" y="0"/>
                </a:moveTo>
                <a:lnTo>
                  <a:pt x="1161380" y="0"/>
                </a:lnTo>
                <a:lnTo>
                  <a:pt x="1161380" y="1127073"/>
                </a:lnTo>
                <a:lnTo>
                  <a:pt x="0" y="1127073"/>
                </a:lnTo>
                <a:lnTo>
                  <a:pt x="0" y="0"/>
                </a:lnTo>
                <a:close/>
              </a:path>
            </a:pathLst>
          </a:custGeom>
          <a:blipFill>
            <a:blip r:embed="rId15"/>
            <a:stretch>
              <a:fillRect l="-92155" r="-84076" b="-55428"/>
            </a:stretch>
          </a:blipFill>
        </p:spPr>
        <p:txBody>
          <a:bodyPr/>
          <a:lstStyle/>
          <a:p>
            <a:endParaRPr lang="en-GB"/>
          </a:p>
        </p:txBody>
      </p:sp>
      <p:sp>
        <p:nvSpPr>
          <p:cNvPr id="45" name="TextBox 45"/>
          <p:cNvSpPr txBox="1"/>
          <p:nvPr/>
        </p:nvSpPr>
        <p:spPr>
          <a:xfrm>
            <a:off x="6900169" y="12558519"/>
            <a:ext cx="4487662" cy="1481109"/>
          </a:xfrm>
          <a:prstGeom prst="rect">
            <a:avLst/>
          </a:prstGeom>
        </p:spPr>
        <p:txBody>
          <a:bodyPr lIns="0" tIns="0" rIns="0" bIns="0" rtlCol="0" anchor="t">
            <a:spAutoFit/>
          </a:bodyPr>
          <a:lstStyle/>
          <a:p>
            <a:pPr algn="l">
              <a:lnSpc>
                <a:spcPts val="2364"/>
              </a:lnSpc>
            </a:pPr>
            <a:r>
              <a:rPr lang="en-US" sz="1688" spc="21">
                <a:solidFill>
                  <a:srgbClr val="FEFEFF"/>
                </a:solidFill>
                <a:latin typeface="Raleway 1"/>
              </a:rPr>
              <a:t>Provide input data across energy, transport, products and services, and waste. Our unique </a:t>
            </a:r>
            <a:r>
              <a:rPr lang="en-US" sz="1688" spc="21">
                <a:solidFill>
                  <a:srgbClr val="FEFEFF"/>
                </a:solidFill>
                <a:latin typeface="Raleway 1 Bold"/>
              </a:rPr>
              <a:t>carbon accounting methodology</a:t>
            </a:r>
            <a:r>
              <a:rPr lang="en-US" sz="1688" spc="21">
                <a:solidFill>
                  <a:srgbClr val="FEFEFF"/>
                </a:solidFill>
                <a:latin typeface="Raleway 1"/>
              </a:rPr>
              <a:t> and </a:t>
            </a:r>
            <a:r>
              <a:rPr lang="en-US" sz="1688" spc="21">
                <a:solidFill>
                  <a:srgbClr val="FEFEFF"/>
                </a:solidFill>
                <a:latin typeface="Raleway 1 Bold"/>
              </a:rPr>
              <a:t>estimation feature</a:t>
            </a:r>
            <a:r>
              <a:rPr lang="en-US" sz="1688" spc="21">
                <a:solidFill>
                  <a:srgbClr val="FEFEFF"/>
                </a:solidFill>
                <a:latin typeface="Raleway 1"/>
              </a:rPr>
              <a:t> makes inputting easy and accessible.</a:t>
            </a:r>
          </a:p>
        </p:txBody>
      </p:sp>
      <p:sp>
        <p:nvSpPr>
          <p:cNvPr id="46" name="TextBox 46"/>
          <p:cNvSpPr txBox="1"/>
          <p:nvPr/>
        </p:nvSpPr>
        <p:spPr>
          <a:xfrm>
            <a:off x="1028700" y="1149894"/>
            <a:ext cx="8924484" cy="615950"/>
          </a:xfrm>
          <a:prstGeom prst="rect">
            <a:avLst/>
          </a:prstGeom>
        </p:spPr>
        <p:txBody>
          <a:bodyPr lIns="0" tIns="0" rIns="0" bIns="0" rtlCol="0" anchor="t">
            <a:spAutoFit/>
          </a:bodyPr>
          <a:lstStyle/>
          <a:p>
            <a:pPr>
              <a:lnSpc>
                <a:spcPts val="4900"/>
              </a:lnSpc>
            </a:pPr>
            <a:r>
              <a:rPr lang="en-US" sz="3500">
                <a:solidFill>
                  <a:srgbClr val="4C585A"/>
                </a:solidFill>
                <a:latin typeface="Raleway 1 Bold"/>
              </a:rPr>
              <a:t>Methodology and Approach</a:t>
            </a:r>
          </a:p>
        </p:txBody>
      </p:sp>
      <p:sp>
        <p:nvSpPr>
          <p:cNvPr id="47" name="TextBox 47"/>
          <p:cNvSpPr txBox="1"/>
          <p:nvPr/>
        </p:nvSpPr>
        <p:spPr>
          <a:xfrm>
            <a:off x="11080914" y="7520248"/>
            <a:ext cx="7007735" cy="798830"/>
          </a:xfrm>
          <a:prstGeom prst="rect">
            <a:avLst/>
          </a:prstGeom>
        </p:spPr>
        <p:txBody>
          <a:bodyPr lIns="0" tIns="0" rIns="0" bIns="0" rtlCol="0" anchor="t">
            <a:spAutoFit/>
          </a:bodyPr>
          <a:lstStyle/>
          <a:p>
            <a:pPr>
              <a:lnSpc>
                <a:spcPts val="3220"/>
              </a:lnSpc>
              <a:spcBef>
                <a:spcPct val="0"/>
              </a:spcBef>
            </a:pPr>
            <a:r>
              <a:rPr lang="en-US" sz="2300">
                <a:solidFill>
                  <a:srgbClr val="4C585A"/>
                </a:solidFill>
                <a:latin typeface="Raleway 1"/>
              </a:rPr>
              <a:t>Climate Essentials is translated into 6 languages and has functionality for 38 countries. </a:t>
            </a:r>
          </a:p>
        </p:txBody>
      </p:sp>
      <p:sp>
        <p:nvSpPr>
          <p:cNvPr id="48" name="TextBox 48"/>
          <p:cNvSpPr txBox="1"/>
          <p:nvPr/>
        </p:nvSpPr>
        <p:spPr>
          <a:xfrm>
            <a:off x="938618" y="2331401"/>
            <a:ext cx="2834987" cy="298983"/>
          </a:xfrm>
          <a:prstGeom prst="rect">
            <a:avLst/>
          </a:prstGeom>
        </p:spPr>
        <p:txBody>
          <a:bodyPr lIns="0" tIns="0" rIns="0" bIns="0" rtlCol="0" anchor="t">
            <a:spAutoFit/>
          </a:bodyPr>
          <a:lstStyle/>
          <a:p>
            <a:pPr algn="ctr">
              <a:lnSpc>
                <a:spcPts val="2420"/>
              </a:lnSpc>
            </a:pPr>
            <a:r>
              <a:rPr lang="en-US" sz="1729">
                <a:solidFill>
                  <a:srgbClr val="4F5A5C"/>
                </a:solidFill>
                <a:latin typeface="Raleway 1 Bold"/>
              </a:rPr>
              <a:t>Reporting frameworks</a:t>
            </a:r>
          </a:p>
        </p:txBody>
      </p:sp>
      <p:sp>
        <p:nvSpPr>
          <p:cNvPr id="49" name="TextBox 49"/>
          <p:cNvSpPr txBox="1"/>
          <p:nvPr/>
        </p:nvSpPr>
        <p:spPr>
          <a:xfrm>
            <a:off x="6511267" y="2331401"/>
            <a:ext cx="2572448" cy="298958"/>
          </a:xfrm>
          <a:prstGeom prst="rect">
            <a:avLst/>
          </a:prstGeom>
        </p:spPr>
        <p:txBody>
          <a:bodyPr lIns="0" tIns="0" rIns="0" bIns="0" rtlCol="0" anchor="t">
            <a:spAutoFit/>
          </a:bodyPr>
          <a:lstStyle/>
          <a:p>
            <a:pPr algn="ctr">
              <a:lnSpc>
                <a:spcPts val="2422"/>
              </a:lnSpc>
            </a:pPr>
            <a:r>
              <a:rPr lang="en-US" sz="1730">
                <a:solidFill>
                  <a:srgbClr val="4F5A5C"/>
                </a:solidFill>
                <a:latin typeface="Raleway 1 Bold"/>
              </a:rPr>
              <a:t>Net-Zero Guidelines</a:t>
            </a:r>
          </a:p>
        </p:txBody>
      </p:sp>
      <p:sp>
        <p:nvSpPr>
          <p:cNvPr id="50" name="TextBox 50"/>
          <p:cNvSpPr txBox="1"/>
          <p:nvPr/>
        </p:nvSpPr>
        <p:spPr>
          <a:xfrm>
            <a:off x="1655820" y="4849376"/>
            <a:ext cx="1400583" cy="299720"/>
          </a:xfrm>
          <a:prstGeom prst="rect">
            <a:avLst/>
          </a:prstGeom>
        </p:spPr>
        <p:txBody>
          <a:bodyPr lIns="0" tIns="0" rIns="0" bIns="0" rtlCol="0" anchor="t">
            <a:spAutoFit/>
          </a:bodyPr>
          <a:lstStyle/>
          <a:p>
            <a:pPr algn="ctr">
              <a:lnSpc>
                <a:spcPts val="2379"/>
              </a:lnSpc>
              <a:spcBef>
                <a:spcPct val="0"/>
              </a:spcBef>
            </a:pPr>
            <a:r>
              <a:rPr lang="en-US" sz="1699">
                <a:solidFill>
                  <a:srgbClr val="4F5A5C"/>
                </a:solidFill>
                <a:latin typeface="Raleway 2 Bold"/>
              </a:rPr>
              <a:t>14064-1:2018</a:t>
            </a:r>
          </a:p>
        </p:txBody>
      </p:sp>
      <p:sp>
        <p:nvSpPr>
          <p:cNvPr id="51" name="TextBox 51"/>
          <p:cNvSpPr txBox="1"/>
          <p:nvPr/>
        </p:nvSpPr>
        <p:spPr>
          <a:xfrm>
            <a:off x="3690337" y="2331401"/>
            <a:ext cx="2834987" cy="298983"/>
          </a:xfrm>
          <a:prstGeom prst="rect">
            <a:avLst/>
          </a:prstGeom>
        </p:spPr>
        <p:txBody>
          <a:bodyPr lIns="0" tIns="0" rIns="0" bIns="0" rtlCol="0" anchor="t">
            <a:spAutoFit/>
          </a:bodyPr>
          <a:lstStyle/>
          <a:p>
            <a:pPr algn="ctr">
              <a:lnSpc>
                <a:spcPts val="2420"/>
              </a:lnSpc>
            </a:pPr>
            <a:r>
              <a:rPr lang="en-US" sz="1729">
                <a:solidFill>
                  <a:srgbClr val="4F5A5C"/>
                </a:solidFill>
                <a:latin typeface="Raleway 1 Bold"/>
              </a:rPr>
              <a:t>Net-Zero Frameworks</a:t>
            </a:r>
          </a:p>
        </p:txBody>
      </p:sp>
      <p:sp>
        <p:nvSpPr>
          <p:cNvPr id="52" name="TextBox 52"/>
          <p:cNvSpPr txBox="1"/>
          <p:nvPr/>
        </p:nvSpPr>
        <p:spPr>
          <a:xfrm>
            <a:off x="1057118" y="6019800"/>
            <a:ext cx="4061209" cy="298983"/>
          </a:xfrm>
          <a:prstGeom prst="rect">
            <a:avLst/>
          </a:prstGeom>
        </p:spPr>
        <p:txBody>
          <a:bodyPr lIns="0" tIns="0" rIns="0" bIns="0" rtlCol="0" anchor="t">
            <a:spAutoFit/>
          </a:bodyPr>
          <a:lstStyle/>
          <a:p>
            <a:pPr>
              <a:lnSpc>
                <a:spcPts val="2420"/>
              </a:lnSpc>
            </a:pPr>
            <a:r>
              <a:rPr lang="en-US" sz="1729">
                <a:solidFill>
                  <a:srgbClr val="4F5A5C"/>
                </a:solidFill>
                <a:latin typeface="Raleway 1 Bold"/>
              </a:rPr>
              <a:t>Climate Essentials helps with:</a:t>
            </a:r>
          </a:p>
        </p:txBody>
      </p:sp>
      <p:sp>
        <p:nvSpPr>
          <p:cNvPr id="53" name="Freeform 53"/>
          <p:cNvSpPr/>
          <p:nvPr/>
        </p:nvSpPr>
        <p:spPr>
          <a:xfrm>
            <a:off x="10397981" y="8694767"/>
            <a:ext cx="360798" cy="554008"/>
          </a:xfrm>
          <a:custGeom>
            <a:avLst/>
            <a:gdLst/>
            <a:ahLst/>
            <a:cxnLst/>
            <a:rect l="l" t="t" r="r" b="b"/>
            <a:pathLst>
              <a:path w="360798" h="554008">
                <a:moveTo>
                  <a:pt x="0" y="0"/>
                </a:moveTo>
                <a:lnTo>
                  <a:pt x="360798" y="0"/>
                </a:lnTo>
                <a:lnTo>
                  <a:pt x="360798" y="554008"/>
                </a:lnTo>
                <a:lnTo>
                  <a:pt x="0" y="5540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54" name="TextBox 54"/>
          <p:cNvSpPr txBox="1"/>
          <p:nvPr/>
        </p:nvSpPr>
        <p:spPr>
          <a:xfrm>
            <a:off x="11080914" y="8826500"/>
            <a:ext cx="7007735" cy="398780"/>
          </a:xfrm>
          <a:prstGeom prst="rect">
            <a:avLst/>
          </a:prstGeom>
        </p:spPr>
        <p:txBody>
          <a:bodyPr lIns="0" tIns="0" rIns="0" bIns="0" rtlCol="0" anchor="t">
            <a:spAutoFit/>
          </a:bodyPr>
          <a:lstStyle/>
          <a:p>
            <a:pPr>
              <a:lnSpc>
                <a:spcPts val="3220"/>
              </a:lnSpc>
              <a:spcBef>
                <a:spcPct val="0"/>
              </a:spcBef>
            </a:pPr>
            <a:r>
              <a:rPr lang="en-US" sz="2300">
                <a:solidFill>
                  <a:srgbClr val="4C585A"/>
                </a:solidFill>
                <a:latin typeface="Raleway 1"/>
              </a:rPr>
              <a:t>Developing functionality in multiple countries</a:t>
            </a:r>
          </a:p>
        </p:txBody>
      </p:sp>
      <p:sp>
        <p:nvSpPr>
          <p:cNvPr id="55" name="Freeform 55"/>
          <p:cNvSpPr/>
          <p:nvPr/>
        </p:nvSpPr>
        <p:spPr>
          <a:xfrm>
            <a:off x="14223984" y="5780896"/>
            <a:ext cx="360798" cy="554008"/>
          </a:xfrm>
          <a:custGeom>
            <a:avLst/>
            <a:gdLst/>
            <a:ahLst/>
            <a:cxnLst/>
            <a:rect l="l" t="t" r="r" b="b"/>
            <a:pathLst>
              <a:path w="360798" h="554008">
                <a:moveTo>
                  <a:pt x="0" y="0"/>
                </a:moveTo>
                <a:lnTo>
                  <a:pt x="360798" y="0"/>
                </a:lnTo>
                <a:lnTo>
                  <a:pt x="360798" y="554008"/>
                </a:lnTo>
                <a:lnTo>
                  <a:pt x="0" y="5540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56" name="Freeform 56"/>
          <p:cNvSpPr/>
          <p:nvPr/>
        </p:nvSpPr>
        <p:spPr>
          <a:xfrm>
            <a:off x="12222883" y="5637373"/>
            <a:ext cx="360798" cy="554008"/>
          </a:xfrm>
          <a:custGeom>
            <a:avLst/>
            <a:gdLst/>
            <a:ahLst/>
            <a:cxnLst/>
            <a:rect l="l" t="t" r="r" b="b"/>
            <a:pathLst>
              <a:path w="360798" h="554008">
                <a:moveTo>
                  <a:pt x="0" y="0"/>
                </a:moveTo>
                <a:lnTo>
                  <a:pt x="360797" y="0"/>
                </a:lnTo>
                <a:lnTo>
                  <a:pt x="360797" y="554008"/>
                </a:lnTo>
                <a:lnTo>
                  <a:pt x="0" y="5540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57" name="TextBox 57"/>
          <p:cNvSpPr txBox="1"/>
          <p:nvPr/>
        </p:nvSpPr>
        <p:spPr>
          <a:xfrm>
            <a:off x="14031480" y="6312731"/>
            <a:ext cx="711801" cy="630544"/>
          </a:xfrm>
          <a:prstGeom prst="rect">
            <a:avLst/>
          </a:prstGeom>
        </p:spPr>
        <p:txBody>
          <a:bodyPr lIns="0" tIns="0" rIns="0" bIns="0" rtlCol="0" anchor="t">
            <a:spAutoFit/>
          </a:bodyPr>
          <a:lstStyle/>
          <a:p>
            <a:pPr algn="ctr">
              <a:lnSpc>
                <a:spcPts val="2520"/>
              </a:lnSpc>
            </a:pPr>
            <a:r>
              <a:rPr lang="en-US" sz="1800">
                <a:solidFill>
                  <a:srgbClr val="4C585A"/>
                </a:solidFill>
                <a:latin typeface="Raleway 1"/>
              </a:rPr>
              <a:t>South </a:t>
            </a:r>
          </a:p>
          <a:p>
            <a:pPr algn="ctr">
              <a:lnSpc>
                <a:spcPts val="2520"/>
              </a:lnSpc>
            </a:pPr>
            <a:r>
              <a:rPr lang="en-US" sz="1800">
                <a:solidFill>
                  <a:srgbClr val="4C585A"/>
                </a:solidFill>
                <a:latin typeface="Raleway 1"/>
              </a:rPr>
              <a:t>Africa</a:t>
            </a:r>
          </a:p>
        </p:txBody>
      </p:sp>
      <p:sp>
        <p:nvSpPr>
          <p:cNvPr id="58" name="TextBox 58"/>
          <p:cNvSpPr txBox="1"/>
          <p:nvPr/>
        </p:nvSpPr>
        <p:spPr>
          <a:xfrm>
            <a:off x="11904720" y="6151561"/>
            <a:ext cx="997123" cy="630544"/>
          </a:xfrm>
          <a:prstGeom prst="rect">
            <a:avLst/>
          </a:prstGeom>
        </p:spPr>
        <p:txBody>
          <a:bodyPr lIns="0" tIns="0" rIns="0" bIns="0" rtlCol="0" anchor="t">
            <a:spAutoFit/>
          </a:bodyPr>
          <a:lstStyle/>
          <a:p>
            <a:pPr algn="ctr">
              <a:lnSpc>
                <a:spcPts val="2520"/>
              </a:lnSpc>
            </a:pPr>
            <a:r>
              <a:rPr lang="en-US" sz="1800">
                <a:solidFill>
                  <a:srgbClr val="4C585A"/>
                </a:solidFill>
                <a:latin typeface="Raleway 1"/>
              </a:rPr>
              <a:t>South </a:t>
            </a:r>
          </a:p>
          <a:p>
            <a:pPr algn="ctr">
              <a:lnSpc>
                <a:spcPts val="2520"/>
              </a:lnSpc>
            </a:pPr>
            <a:r>
              <a:rPr lang="en-US" sz="1800">
                <a:solidFill>
                  <a:srgbClr val="4C585A"/>
                </a:solidFill>
                <a:latin typeface="Raleway 1"/>
              </a:rPr>
              <a:t>America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51" t="-19808" r="-1119" b="-19808"/>
            </a:stretch>
          </a:blipFill>
        </p:spPr>
        <p:txBody>
          <a:bodyPr/>
          <a:lstStyle/>
          <a:p>
            <a:endParaRPr lang="en-GB"/>
          </a:p>
        </p:txBody>
      </p:sp>
      <p:sp>
        <p:nvSpPr>
          <p:cNvPr id="3" name="Freeform 3"/>
          <p:cNvSpPr/>
          <p:nvPr/>
        </p:nvSpPr>
        <p:spPr>
          <a:xfrm>
            <a:off x="-2706737" y="4696191"/>
            <a:ext cx="9392792" cy="8416379"/>
          </a:xfrm>
          <a:custGeom>
            <a:avLst/>
            <a:gdLst/>
            <a:ahLst/>
            <a:cxnLst/>
            <a:rect l="l" t="t" r="r" b="b"/>
            <a:pathLst>
              <a:path w="9392792" h="8416379">
                <a:moveTo>
                  <a:pt x="0" y="0"/>
                </a:moveTo>
                <a:lnTo>
                  <a:pt x="9392792" y="0"/>
                </a:lnTo>
                <a:lnTo>
                  <a:pt x="9392792" y="8416379"/>
                </a:lnTo>
                <a:lnTo>
                  <a:pt x="0" y="8416379"/>
                </a:lnTo>
                <a:lnTo>
                  <a:pt x="0" y="0"/>
                </a:lnTo>
                <a:close/>
              </a:path>
            </a:pathLst>
          </a:custGeom>
          <a:blipFill>
            <a:blip r:embed="rId3"/>
            <a:stretch>
              <a:fillRect r="-207186" b="-4429"/>
            </a:stretch>
          </a:blipFill>
        </p:spPr>
        <p:txBody>
          <a:bodyPr/>
          <a:lstStyle/>
          <a:p>
            <a:endParaRPr lang="en-GB"/>
          </a:p>
        </p:txBody>
      </p:sp>
      <p:grpSp>
        <p:nvGrpSpPr>
          <p:cNvPr id="4" name="Group 4"/>
          <p:cNvGrpSpPr/>
          <p:nvPr/>
        </p:nvGrpSpPr>
        <p:grpSpPr>
          <a:xfrm>
            <a:off x="-315675" y="0"/>
            <a:ext cx="18919350" cy="10630002"/>
            <a:chOff x="0" y="0"/>
            <a:chExt cx="4982874" cy="2799671"/>
          </a:xfrm>
        </p:grpSpPr>
        <p:sp>
          <p:nvSpPr>
            <p:cNvPr id="5" name="Freeform 5"/>
            <p:cNvSpPr/>
            <p:nvPr/>
          </p:nvSpPr>
          <p:spPr>
            <a:xfrm>
              <a:off x="0" y="0"/>
              <a:ext cx="4982874" cy="2799671"/>
            </a:xfrm>
            <a:custGeom>
              <a:avLst/>
              <a:gdLst/>
              <a:ahLst/>
              <a:cxnLst/>
              <a:rect l="l" t="t" r="r" b="b"/>
              <a:pathLst>
                <a:path w="4982874" h="2799671">
                  <a:moveTo>
                    <a:pt x="0" y="0"/>
                  </a:moveTo>
                  <a:lnTo>
                    <a:pt x="4982874" y="0"/>
                  </a:lnTo>
                  <a:lnTo>
                    <a:pt x="4982874" y="2799671"/>
                  </a:lnTo>
                  <a:lnTo>
                    <a:pt x="0" y="2799671"/>
                  </a:lnTo>
                  <a:close/>
                </a:path>
              </a:pathLst>
            </a:custGeom>
            <a:solidFill>
              <a:srgbClr val="263D49">
                <a:alpha val="85882"/>
              </a:srgbClr>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7" name="TextBox 7"/>
          <p:cNvSpPr txBox="1"/>
          <p:nvPr/>
        </p:nvSpPr>
        <p:spPr>
          <a:xfrm>
            <a:off x="3684345" y="2602769"/>
            <a:ext cx="11176222" cy="5221606"/>
          </a:xfrm>
          <a:prstGeom prst="rect">
            <a:avLst/>
          </a:prstGeom>
        </p:spPr>
        <p:txBody>
          <a:bodyPr lIns="0" tIns="0" rIns="0" bIns="0" rtlCol="0" anchor="t">
            <a:spAutoFit/>
          </a:bodyPr>
          <a:lstStyle/>
          <a:p>
            <a:pPr algn="ctr">
              <a:lnSpc>
                <a:spcPts val="4619"/>
              </a:lnSpc>
            </a:pPr>
            <a:r>
              <a:rPr lang="en-US" sz="3299">
                <a:solidFill>
                  <a:srgbClr val="FFFFFF"/>
                </a:solidFill>
                <a:latin typeface="Raleway 2"/>
              </a:rPr>
              <a:t>Climate Essentials is a clean tech company enabling the transition to net zero for cities and private organisations.</a:t>
            </a:r>
          </a:p>
          <a:p>
            <a:pPr algn="ctr">
              <a:lnSpc>
                <a:spcPts val="4619"/>
              </a:lnSpc>
            </a:pPr>
            <a:endParaRPr lang="en-US" sz="3299">
              <a:solidFill>
                <a:srgbClr val="FFFFFF"/>
              </a:solidFill>
              <a:latin typeface="Raleway 2"/>
            </a:endParaRPr>
          </a:p>
          <a:p>
            <a:pPr algn="ctr">
              <a:lnSpc>
                <a:spcPts val="4619"/>
              </a:lnSpc>
            </a:pPr>
            <a:r>
              <a:rPr lang="en-US" sz="3299">
                <a:solidFill>
                  <a:srgbClr val="FFFFFF"/>
                </a:solidFill>
                <a:latin typeface="Raleway 2"/>
              </a:rPr>
              <a:t>Our award-winning Climate Intelligence Platform, uses data to plan, mobilise and action the decarbonisation strategy of different stakeholders across their entire value chain.</a:t>
            </a:r>
          </a:p>
          <a:p>
            <a:pPr algn="ctr">
              <a:lnSpc>
                <a:spcPts val="4619"/>
              </a:lnSpc>
            </a:pPr>
            <a:endParaRPr lang="en-US" sz="3299">
              <a:solidFill>
                <a:srgbClr val="FFFFFF"/>
              </a:solidFill>
              <a:latin typeface="Raleway 2"/>
            </a:endParaRPr>
          </a:p>
          <a:p>
            <a:pPr algn="ctr">
              <a:lnSpc>
                <a:spcPts val="4619"/>
              </a:lnSpc>
              <a:spcBef>
                <a:spcPct val="0"/>
              </a:spcBef>
            </a:pPr>
            <a:endParaRPr lang="en-US" sz="3299">
              <a:solidFill>
                <a:srgbClr val="FFFFFF"/>
              </a:solidFill>
              <a:latin typeface="Raleway 2"/>
            </a:endParaRPr>
          </a:p>
        </p:txBody>
      </p:sp>
      <p:grpSp>
        <p:nvGrpSpPr>
          <p:cNvPr id="8" name="Group 8"/>
          <p:cNvGrpSpPr/>
          <p:nvPr/>
        </p:nvGrpSpPr>
        <p:grpSpPr>
          <a:xfrm>
            <a:off x="3041751" y="1989742"/>
            <a:ext cx="2920548" cy="2826561"/>
            <a:chOff x="0" y="0"/>
            <a:chExt cx="3894064" cy="3768749"/>
          </a:xfrm>
        </p:grpSpPr>
        <p:sp>
          <p:nvSpPr>
            <p:cNvPr id="9" name="AutoShape 9"/>
            <p:cNvSpPr/>
            <p:nvPr/>
          </p:nvSpPr>
          <p:spPr>
            <a:xfrm flipV="1">
              <a:off x="6516" y="31749"/>
              <a:ext cx="3887340" cy="25400"/>
            </a:xfrm>
            <a:prstGeom prst="line">
              <a:avLst/>
            </a:prstGeom>
            <a:ln w="63500" cap="flat">
              <a:solidFill>
                <a:srgbClr val="9EA451"/>
              </a:solidFill>
              <a:prstDash val="solid"/>
              <a:headEnd type="none" w="sm" len="sm"/>
              <a:tailEnd type="oval" w="lg" len="lg"/>
            </a:ln>
          </p:spPr>
          <p:txBody>
            <a:bodyPr/>
            <a:lstStyle/>
            <a:p>
              <a:endParaRPr lang="en-GB"/>
            </a:p>
          </p:txBody>
        </p:sp>
        <p:sp>
          <p:nvSpPr>
            <p:cNvPr id="10" name="AutoShape 10"/>
            <p:cNvSpPr/>
            <p:nvPr/>
          </p:nvSpPr>
          <p:spPr>
            <a:xfrm>
              <a:off x="31749" y="84019"/>
              <a:ext cx="25357" cy="3684511"/>
            </a:xfrm>
            <a:prstGeom prst="line">
              <a:avLst/>
            </a:prstGeom>
            <a:ln w="63500" cap="flat">
              <a:solidFill>
                <a:srgbClr val="9EA451"/>
              </a:solidFill>
              <a:prstDash val="solid"/>
              <a:headEnd type="none" w="sm" len="sm"/>
              <a:tailEnd type="oval" w="lg" len="lg"/>
            </a:ln>
          </p:spPr>
          <p:txBody>
            <a:bodyPr/>
            <a:lstStyle/>
            <a:p>
              <a:endParaRPr lang="en-GB"/>
            </a:p>
          </p:txBody>
        </p:sp>
      </p:grpSp>
      <p:grpSp>
        <p:nvGrpSpPr>
          <p:cNvPr id="11" name="Group 11"/>
          <p:cNvGrpSpPr/>
          <p:nvPr/>
        </p:nvGrpSpPr>
        <p:grpSpPr>
          <a:xfrm rot="-10800000">
            <a:off x="12195974" y="5143500"/>
            <a:ext cx="2920548" cy="2826561"/>
            <a:chOff x="0" y="0"/>
            <a:chExt cx="3894064" cy="3768749"/>
          </a:xfrm>
        </p:grpSpPr>
        <p:sp>
          <p:nvSpPr>
            <p:cNvPr id="12" name="AutoShape 12"/>
            <p:cNvSpPr/>
            <p:nvPr/>
          </p:nvSpPr>
          <p:spPr>
            <a:xfrm flipV="1">
              <a:off x="6516" y="31749"/>
              <a:ext cx="3887340" cy="25400"/>
            </a:xfrm>
            <a:prstGeom prst="line">
              <a:avLst/>
            </a:prstGeom>
            <a:ln w="63500" cap="flat">
              <a:solidFill>
                <a:srgbClr val="9EA451"/>
              </a:solidFill>
              <a:prstDash val="solid"/>
              <a:headEnd type="none" w="sm" len="sm"/>
              <a:tailEnd type="oval" w="lg" len="lg"/>
            </a:ln>
          </p:spPr>
          <p:txBody>
            <a:bodyPr/>
            <a:lstStyle/>
            <a:p>
              <a:endParaRPr lang="en-GB"/>
            </a:p>
          </p:txBody>
        </p:sp>
        <p:sp>
          <p:nvSpPr>
            <p:cNvPr id="13" name="AutoShape 13"/>
            <p:cNvSpPr/>
            <p:nvPr/>
          </p:nvSpPr>
          <p:spPr>
            <a:xfrm>
              <a:off x="31749" y="84019"/>
              <a:ext cx="25357" cy="3684511"/>
            </a:xfrm>
            <a:prstGeom prst="line">
              <a:avLst/>
            </a:prstGeom>
            <a:ln w="63500" cap="flat">
              <a:solidFill>
                <a:srgbClr val="9EA451"/>
              </a:solidFill>
              <a:prstDash val="solid"/>
              <a:headEnd type="none" w="sm" len="sm"/>
              <a:tailEnd type="oval" w="lg" len="lg"/>
            </a:ln>
          </p:spPr>
          <p:txBody>
            <a:bodyPr/>
            <a:lstStyle/>
            <a:p>
              <a:endParaRPr lang="en-GB"/>
            </a:p>
          </p:txBody>
        </p:sp>
      </p:grpSp>
      <p:sp>
        <p:nvSpPr>
          <p:cNvPr id="14" name="Freeform 14"/>
          <p:cNvSpPr/>
          <p:nvPr/>
        </p:nvSpPr>
        <p:spPr>
          <a:xfrm>
            <a:off x="13918974" y="414891"/>
            <a:ext cx="4030058" cy="1227618"/>
          </a:xfrm>
          <a:custGeom>
            <a:avLst/>
            <a:gdLst/>
            <a:ahLst/>
            <a:cxnLst/>
            <a:rect l="l" t="t" r="r" b="b"/>
            <a:pathLst>
              <a:path w="4030058" h="1227618">
                <a:moveTo>
                  <a:pt x="0" y="0"/>
                </a:moveTo>
                <a:lnTo>
                  <a:pt x="4030058" y="0"/>
                </a:lnTo>
                <a:lnTo>
                  <a:pt x="4030058" y="1227618"/>
                </a:lnTo>
                <a:lnTo>
                  <a:pt x="0" y="1227618"/>
                </a:lnTo>
                <a:lnTo>
                  <a:pt x="0" y="0"/>
                </a:lnTo>
                <a:close/>
              </a:path>
            </a:pathLst>
          </a:custGeom>
          <a:blipFill>
            <a:blip r:embed="rId4"/>
            <a:stretch>
              <a:fillRect/>
            </a:stretch>
          </a:blipFill>
        </p:spPr>
        <p:txBody>
          <a:bodyPr/>
          <a:lstStyle/>
          <a:p>
            <a:endParaRPr lang="en-GB"/>
          </a:p>
        </p:txBody>
      </p:sp>
      <p:sp>
        <p:nvSpPr>
          <p:cNvPr id="15" name="TextBox 15"/>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6680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4" name="Freeform 4"/>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2">
              <a:alphaModFix amt="18000"/>
            </a:blip>
            <a:stretch>
              <a:fillRect r="-203380"/>
            </a:stretch>
          </a:blipFill>
        </p:spPr>
        <p:txBody>
          <a:bodyPr/>
          <a:lstStyle/>
          <a:p>
            <a:endParaRPr lang="en-GB"/>
          </a:p>
        </p:txBody>
      </p:sp>
      <p:sp>
        <p:nvSpPr>
          <p:cNvPr id="5" name="AutoShape 5"/>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sp>
        <p:nvSpPr>
          <p:cNvPr id="6" name="Freeform 6"/>
          <p:cNvSpPr/>
          <p:nvPr/>
        </p:nvSpPr>
        <p:spPr>
          <a:xfrm>
            <a:off x="2815718" y="4938188"/>
            <a:ext cx="2492234" cy="2492234"/>
          </a:xfrm>
          <a:custGeom>
            <a:avLst/>
            <a:gdLst/>
            <a:ahLst/>
            <a:cxnLst/>
            <a:rect l="l" t="t" r="r" b="b"/>
            <a:pathLst>
              <a:path w="2492234" h="2492234">
                <a:moveTo>
                  <a:pt x="0" y="0"/>
                </a:moveTo>
                <a:lnTo>
                  <a:pt x="2492233" y="0"/>
                </a:lnTo>
                <a:lnTo>
                  <a:pt x="2492233" y="2492234"/>
                </a:lnTo>
                <a:lnTo>
                  <a:pt x="0" y="2492234"/>
                </a:lnTo>
                <a:lnTo>
                  <a:pt x="0" y="0"/>
                </a:lnTo>
                <a:close/>
              </a:path>
            </a:pathLst>
          </a:custGeom>
          <a:blipFill>
            <a:blip r:embed="rId3"/>
            <a:stretch>
              <a:fillRect/>
            </a:stretch>
          </a:blipFill>
        </p:spPr>
        <p:txBody>
          <a:bodyPr/>
          <a:lstStyle/>
          <a:p>
            <a:endParaRPr lang="en-GB"/>
          </a:p>
        </p:txBody>
      </p:sp>
      <p:sp>
        <p:nvSpPr>
          <p:cNvPr id="7" name="AutoShape 7"/>
          <p:cNvSpPr/>
          <p:nvPr/>
        </p:nvSpPr>
        <p:spPr>
          <a:xfrm flipV="1">
            <a:off x="12550265" y="4287052"/>
            <a:ext cx="0" cy="725447"/>
          </a:xfrm>
          <a:prstGeom prst="line">
            <a:avLst/>
          </a:prstGeom>
          <a:ln w="38100" cap="flat">
            <a:solidFill>
              <a:srgbClr val="000000"/>
            </a:solidFill>
            <a:prstDash val="sysDot"/>
            <a:headEnd type="none" w="sm" len="sm"/>
            <a:tailEnd type="arrow" w="med" len="sm"/>
          </a:ln>
        </p:spPr>
        <p:txBody>
          <a:bodyPr/>
          <a:lstStyle/>
          <a:p>
            <a:endParaRPr lang="en-GB"/>
          </a:p>
        </p:txBody>
      </p:sp>
      <p:sp>
        <p:nvSpPr>
          <p:cNvPr id="8" name="Freeform 8"/>
          <p:cNvSpPr/>
          <p:nvPr/>
        </p:nvSpPr>
        <p:spPr>
          <a:xfrm>
            <a:off x="11070937" y="4964328"/>
            <a:ext cx="670909" cy="670909"/>
          </a:xfrm>
          <a:custGeom>
            <a:avLst/>
            <a:gdLst/>
            <a:ahLst/>
            <a:cxnLst/>
            <a:rect l="l" t="t" r="r" b="b"/>
            <a:pathLst>
              <a:path w="670909" h="670909">
                <a:moveTo>
                  <a:pt x="0" y="0"/>
                </a:moveTo>
                <a:lnTo>
                  <a:pt x="670909" y="0"/>
                </a:lnTo>
                <a:lnTo>
                  <a:pt x="670909" y="670909"/>
                </a:lnTo>
                <a:lnTo>
                  <a:pt x="0" y="670909"/>
                </a:lnTo>
                <a:lnTo>
                  <a:pt x="0" y="0"/>
                </a:lnTo>
                <a:close/>
              </a:path>
            </a:pathLst>
          </a:custGeom>
          <a:blipFill>
            <a:blip r:embed="rId4"/>
            <a:stretch>
              <a:fillRect/>
            </a:stretch>
          </a:blipFill>
        </p:spPr>
        <p:txBody>
          <a:bodyPr/>
          <a:lstStyle/>
          <a:p>
            <a:endParaRPr lang="en-GB"/>
          </a:p>
        </p:txBody>
      </p:sp>
      <p:sp>
        <p:nvSpPr>
          <p:cNvPr id="9" name="Freeform 9"/>
          <p:cNvSpPr/>
          <p:nvPr/>
        </p:nvSpPr>
        <p:spPr>
          <a:xfrm>
            <a:off x="13543352" y="4976607"/>
            <a:ext cx="566514" cy="566514"/>
          </a:xfrm>
          <a:custGeom>
            <a:avLst/>
            <a:gdLst/>
            <a:ahLst/>
            <a:cxnLst/>
            <a:rect l="l" t="t" r="r" b="b"/>
            <a:pathLst>
              <a:path w="566514" h="566514">
                <a:moveTo>
                  <a:pt x="0" y="0"/>
                </a:moveTo>
                <a:lnTo>
                  <a:pt x="566514" y="0"/>
                </a:lnTo>
                <a:lnTo>
                  <a:pt x="566514" y="566514"/>
                </a:lnTo>
                <a:lnTo>
                  <a:pt x="0" y="566514"/>
                </a:lnTo>
                <a:lnTo>
                  <a:pt x="0" y="0"/>
                </a:lnTo>
                <a:close/>
              </a:path>
            </a:pathLst>
          </a:custGeom>
          <a:blipFill>
            <a:blip r:embed="rId5"/>
            <a:stretch>
              <a:fillRect/>
            </a:stretch>
          </a:blipFill>
        </p:spPr>
        <p:txBody>
          <a:bodyPr/>
          <a:lstStyle/>
          <a:p>
            <a:endParaRPr lang="en-GB"/>
          </a:p>
        </p:txBody>
      </p:sp>
      <p:sp>
        <p:nvSpPr>
          <p:cNvPr id="10" name="Freeform 10"/>
          <p:cNvSpPr/>
          <p:nvPr/>
        </p:nvSpPr>
        <p:spPr>
          <a:xfrm>
            <a:off x="12231873" y="4986174"/>
            <a:ext cx="636784" cy="636784"/>
          </a:xfrm>
          <a:custGeom>
            <a:avLst/>
            <a:gdLst/>
            <a:ahLst/>
            <a:cxnLst/>
            <a:rect l="l" t="t" r="r" b="b"/>
            <a:pathLst>
              <a:path w="636784" h="636784">
                <a:moveTo>
                  <a:pt x="0" y="0"/>
                </a:moveTo>
                <a:lnTo>
                  <a:pt x="636784" y="0"/>
                </a:lnTo>
                <a:lnTo>
                  <a:pt x="636784" y="636784"/>
                </a:lnTo>
                <a:lnTo>
                  <a:pt x="0" y="636784"/>
                </a:lnTo>
                <a:lnTo>
                  <a:pt x="0" y="0"/>
                </a:lnTo>
                <a:close/>
              </a:path>
            </a:pathLst>
          </a:custGeom>
          <a:blipFill>
            <a:blip r:embed="rId6"/>
            <a:stretch>
              <a:fillRect/>
            </a:stretch>
          </a:blipFill>
        </p:spPr>
        <p:txBody>
          <a:bodyPr/>
          <a:lstStyle/>
          <a:p>
            <a:endParaRPr lang="en-GB"/>
          </a:p>
        </p:txBody>
      </p:sp>
      <p:sp>
        <p:nvSpPr>
          <p:cNvPr id="11" name="AutoShape 11"/>
          <p:cNvSpPr/>
          <p:nvPr/>
        </p:nvSpPr>
        <p:spPr>
          <a:xfrm>
            <a:off x="10410564" y="8291079"/>
            <a:ext cx="1119543" cy="0"/>
          </a:xfrm>
          <a:prstGeom prst="line">
            <a:avLst/>
          </a:prstGeom>
          <a:ln w="38100" cap="flat">
            <a:solidFill>
              <a:srgbClr val="000000"/>
            </a:solidFill>
            <a:prstDash val="sysDot"/>
            <a:headEnd type="none" w="sm" len="sm"/>
            <a:tailEnd type="arrow" w="med" len="sm"/>
          </a:ln>
        </p:spPr>
        <p:txBody>
          <a:bodyPr/>
          <a:lstStyle/>
          <a:p>
            <a:endParaRPr lang="en-GB"/>
          </a:p>
        </p:txBody>
      </p:sp>
      <p:sp>
        <p:nvSpPr>
          <p:cNvPr id="12" name="AutoShape 12"/>
          <p:cNvSpPr/>
          <p:nvPr/>
        </p:nvSpPr>
        <p:spPr>
          <a:xfrm>
            <a:off x="10410564" y="7744432"/>
            <a:ext cx="1119543" cy="0"/>
          </a:xfrm>
          <a:prstGeom prst="line">
            <a:avLst/>
          </a:prstGeom>
          <a:ln w="38100" cap="flat">
            <a:solidFill>
              <a:srgbClr val="000000"/>
            </a:solidFill>
            <a:prstDash val="sysDot"/>
            <a:headEnd type="none" w="sm" len="sm"/>
            <a:tailEnd type="arrow" w="med" len="sm"/>
          </a:ln>
        </p:spPr>
        <p:txBody>
          <a:bodyPr/>
          <a:lstStyle/>
          <a:p>
            <a:endParaRPr lang="en-GB"/>
          </a:p>
        </p:txBody>
      </p:sp>
      <p:sp>
        <p:nvSpPr>
          <p:cNvPr id="13" name="AutoShape 13"/>
          <p:cNvSpPr/>
          <p:nvPr/>
        </p:nvSpPr>
        <p:spPr>
          <a:xfrm>
            <a:off x="10410564" y="8759307"/>
            <a:ext cx="1119543" cy="0"/>
          </a:xfrm>
          <a:prstGeom prst="line">
            <a:avLst/>
          </a:prstGeom>
          <a:ln w="38100" cap="flat">
            <a:solidFill>
              <a:srgbClr val="000000"/>
            </a:solidFill>
            <a:prstDash val="sysDot"/>
            <a:headEnd type="none" w="sm" len="sm"/>
            <a:tailEnd type="arrow" w="med" len="sm"/>
          </a:ln>
        </p:spPr>
        <p:txBody>
          <a:bodyPr/>
          <a:lstStyle/>
          <a:p>
            <a:endParaRPr lang="en-GB"/>
          </a:p>
        </p:txBody>
      </p:sp>
      <p:sp>
        <p:nvSpPr>
          <p:cNvPr id="14" name="Freeform 14"/>
          <p:cNvSpPr/>
          <p:nvPr/>
        </p:nvSpPr>
        <p:spPr>
          <a:xfrm>
            <a:off x="11200944" y="7156211"/>
            <a:ext cx="4150146" cy="2410293"/>
          </a:xfrm>
          <a:custGeom>
            <a:avLst/>
            <a:gdLst/>
            <a:ahLst/>
            <a:cxnLst/>
            <a:rect l="l" t="t" r="r" b="b"/>
            <a:pathLst>
              <a:path w="4150146" h="2410293">
                <a:moveTo>
                  <a:pt x="0" y="0"/>
                </a:moveTo>
                <a:lnTo>
                  <a:pt x="4150147" y="0"/>
                </a:lnTo>
                <a:lnTo>
                  <a:pt x="4150147" y="2410293"/>
                </a:lnTo>
                <a:lnTo>
                  <a:pt x="0" y="2410293"/>
                </a:lnTo>
                <a:lnTo>
                  <a:pt x="0" y="0"/>
                </a:lnTo>
                <a:close/>
              </a:path>
            </a:pathLst>
          </a:custGeom>
          <a:blipFill>
            <a:blip r:embed="rId7"/>
            <a:stretch>
              <a:fillRect/>
            </a:stretch>
          </a:blipFill>
        </p:spPr>
        <p:txBody>
          <a:bodyPr/>
          <a:lstStyle/>
          <a:p>
            <a:endParaRPr lang="en-GB"/>
          </a:p>
        </p:txBody>
      </p:sp>
      <p:sp>
        <p:nvSpPr>
          <p:cNvPr id="15" name="AutoShape 15"/>
          <p:cNvSpPr/>
          <p:nvPr/>
        </p:nvSpPr>
        <p:spPr>
          <a:xfrm flipV="1">
            <a:off x="13170782" y="6391374"/>
            <a:ext cx="0" cy="723174"/>
          </a:xfrm>
          <a:prstGeom prst="line">
            <a:avLst/>
          </a:prstGeom>
          <a:ln w="38100" cap="flat">
            <a:solidFill>
              <a:srgbClr val="000000"/>
            </a:solidFill>
            <a:prstDash val="sysDot"/>
            <a:headEnd type="none" w="sm" len="sm"/>
            <a:tailEnd type="arrow" w="med" len="sm"/>
          </a:ln>
        </p:spPr>
        <p:txBody>
          <a:bodyPr/>
          <a:lstStyle/>
          <a:p>
            <a:endParaRPr lang="en-GB"/>
          </a:p>
        </p:txBody>
      </p:sp>
      <p:sp>
        <p:nvSpPr>
          <p:cNvPr id="16" name="Freeform 16"/>
          <p:cNvSpPr/>
          <p:nvPr/>
        </p:nvSpPr>
        <p:spPr>
          <a:xfrm>
            <a:off x="11212598" y="1914205"/>
            <a:ext cx="3954466" cy="2296647"/>
          </a:xfrm>
          <a:custGeom>
            <a:avLst/>
            <a:gdLst/>
            <a:ahLst/>
            <a:cxnLst/>
            <a:rect l="l" t="t" r="r" b="b"/>
            <a:pathLst>
              <a:path w="3954466" h="2296647">
                <a:moveTo>
                  <a:pt x="0" y="0"/>
                </a:moveTo>
                <a:lnTo>
                  <a:pt x="3954467" y="0"/>
                </a:lnTo>
                <a:lnTo>
                  <a:pt x="3954467" y="2296647"/>
                </a:lnTo>
                <a:lnTo>
                  <a:pt x="0" y="2296647"/>
                </a:lnTo>
                <a:lnTo>
                  <a:pt x="0" y="0"/>
                </a:lnTo>
                <a:close/>
              </a:path>
            </a:pathLst>
          </a:custGeom>
          <a:blipFill>
            <a:blip r:embed="rId8"/>
            <a:stretch>
              <a:fillRect/>
            </a:stretch>
          </a:blipFill>
        </p:spPr>
        <p:txBody>
          <a:bodyPr/>
          <a:lstStyle/>
          <a:p>
            <a:endParaRPr lang="en-GB"/>
          </a:p>
        </p:txBody>
      </p:sp>
      <p:sp>
        <p:nvSpPr>
          <p:cNvPr id="17" name="AutoShape 17"/>
          <p:cNvSpPr/>
          <p:nvPr/>
        </p:nvSpPr>
        <p:spPr>
          <a:xfrm flipV="1">
            <a:off x="11425442" y="4287052"/>
            <a:ext cx="0" cy="725447"/>
          </a:xfrm>
          <a:prstGeom prst="line">
            <a:avLst/>
          </a:prstGeom>
          <a:ln w="38100" cap="flat">
            <a:solidFill>
              <a:srgbClr val="000000"/>
            </a:solidFill>
            <a:prstDash val="sysDot"/>
            <a:headEnd type="none" w="sm" len="sm"/>
            <a:tailEnd type="arrow" w="med" len="sm"/>
          </a:ln>
        </p:spPr>
        <p:txBody>
          <a:bodyPr/>
          <a:lstStyle/>
          <a:p>
            <a:endParaRPr lang="en-GB"/>
          </a:p>
        </p:txBody>
      </p:sp>
      <p:sp>
        <p:nvSpPr>
          <p:cNvPr id="18" name="AutoShape 18"/>
          <p:cNvSpPr/>
          <p:nvPr/>
        </p:nvSpPr>
        <p:spPr>
          <a:xfrm flipV="1">
            <a:off x="13807559" y="4299331"/>
            <a:ext cx="0" cy="725447"/>
          </a:xfrm>
          <a:prstGeom prst="line">
            <a:avLst/>
          </a:prstGeom>
          <a:ln w="38100" cap="flat">
            <a:solidFill>
              <a:srgbClr val="000000"/>
            </a:solidFill>
            <a:prstDash val="sysDot"/>
            <a:headEnd type="none" w="sm" len="sm"/>
            <a:tailEnd type="arrow" w="med" len="sm"/>
          </a:ln>
        </p:spPr>
        <p:txBody>
          <a:bodyPr/>
          <a:lstStyle/>
          <a:p>
            <a:endParaRPr lang="en-GB"/>
          </a:p>
        </p:txBody>
      </p:sp>
      <p:sp>
        <p:nvSpPr>
          <p:cNvPr id="19" name="AutoShape 19"/>
          <p:cNvSpPr/>
          <p:nvPr/>
        </p:nvSpPr>
        <p:spPr>
          <a:xfrm flipV="1">
            <a:off x="14812143" y="4323820"/>
            <a:ext cx="0" cy="725447"/>
          </a:xfrm>
          <a:prstGeom prst="line">
            <a:avLst/>
          </a:prstGeom>
          <a:ln w="38100" cap="flat">
            <a:solidFill>
              <a:srgbClr val="000000"/>
            </a:solidFill>
            <a:prstDash val="sysDot"/>
            <a:headEnd type="none" w="sm" len="sm"/>
            <a:tailEnd type="arrow" w="med" len="sm"/>
          </a:ln>
        </p:spPr>
        <p:txBody>
          <a:bodyPr/>
          <a:lstStyle/>
          <a:p>
            <a:endParaRPr lang="en-GB"/>
          </a:p>
        </p:txBody>
      </p:sp>
      <p:sp>
        <p:nvSpPr>
          <p:cNvPr id="20" name="TextBox 20"/>
          <p:cNvSpPr txBox="1"/>
          <p:nvPr/>
        </p:nvSpPr>
        <p:spPr>
          <a:xfrm>
            <a:off x="12813046" y="5587612"/>
            <a:ext cx="2039601" cy="630555"/>
          </a:xfrm>
          <a:prstGeom prst="rect">
            <a:avLst/>
          </a:prstGeom>
        </p:spPr>
        <p:txBody>
          <a:bodyPr lIns="0" tIns="0" rIns="0" bIns="0" rtlCol="0" anchor="t">
            <a:spAutoFit/>
          </a:bodyPr>
          <a:lstStyle/>
          <a:p>
            <a:pPr algn="ctr">
              <a:lnSpc>
                <a:spcPts val="2520"/>
              </a:lnSpc>
            </a:pPr>
            <a:r>
              <a:rPr lang="en-US" sz="1800">
                <a:solidFill>
                  <a:srgbClr val="4C585A"/>
                </a:solidFill>
                <a:latin typeface="Raleway 1"/>
              </a:rPr>
              <a:t>Heating </a:t>
            </a:r>
          </a:p>
          <a:p>
            <a:pPr algn="ctr">
              <a:lnSpc>
                <a:spcPts val="2520"/>
              </a:lnSpc>
            </a:pPr>
            <a:r>
              <a:rPr lang="en-US" sz="1800">
                <a:solidFill>
                  <a:srgbClr val="4C585A"/>
                </a:solidFill>
                <a:latin typeface="Raleway 1"/>
              </a:rPr>
              <a:t>requirements</a:t>
            </a:r>
          </a:p>
        </p:txBody>
      </p:sp>
      <p:sp>
        <p:nvSpPr>
          <p:cNvPr id="21" name="TextBox 21"/>
          <p:cNvSpPr txBox="1"/>
          <p:nvPr/>
        </p:nvSpPr>
        <p:spPr>
          <a:xfrm>
            <a:off x="11595278" y="5587612"/>
            <a:ext cx="1871874" cy="630555"/>
          </a:xfrm>
          <a:prstGeom prst="rect">
            <a:avLst/>
          </a:prstGeom>
        </p:spPr>
        <p:txBody>
          <a:bodyPr lIns="0" tIns="0" rIns="0" bIns="0" rtlCol="0" anchor="t">
            <a:spAutoFit/>
          </a:bodyPr>
          <a:lstStyle/>
          <a:p>
            <a:pPr algn="ctr">
              <a:lnSpc>
                <a:spcPts val="2520"/>
              </a:lnSpc>
            </a:pPr>
            <a:r>
              <a:rPr lang="en-US" sz="1800">
                <a:solidFill>
                  <a:srgbClr val="4C585A"/>
                </a:solidFill>
                <a:latin typeface="Raleway 1"/>
              </a:rPr>
              <a:t>Commute </a:t>
            </a:r>
          </a:p>
          <a:p>
            <a:pPr algn="ctr">
              <a:lnSpc>
                <a:spcPts val="2520"/>
              </a:lnSpc>
            </a:pPr>
            <a:r>
              <a:rPr lang="en-US" sz="1800">
                <a:solidFill>
                  <a:srgbClr val="4C585A"/>
                </a:solidFill>
                <a:latin typeface="Raleway 1"/>
              </a:rPr>
              <a:t>needs</a:t>
            </a:r>
          </a:p>
        </p:txBody>
      </p:sp>
      <p:sp>
        <p:nvSpPr>
          <p:cNvPr id="22" name="TextBox 22"/>
          <p:cNvSpPr txBox="1"/>
          <p:nvPr/>
        </p:nvSpPr>
        <p:spPr>
          <a:xfrm>
            <a:off x="10489505" y="5575333"/>
            <a:ext cx="1871874" cy="630555"/>
          </a:xfrm>
          <a:prstGeom prst="rect">
            <a:avLst/>
          </a:prstGeom>
        </p:spPr>
        <p:txBody>
          <a:bodyPr lIns="0" tIns="0" rIns="0" bIns="0" rtlCol="0" anchor="t">
            <a:spAutoFit/>
          </a:bodyPr>
          <a:lstStyle/>
          <a:p>
            <a:pPr algn="ctr">
              <a:lnSpc>
                <a:spcPts val="2520"/>
              </a:lnSpc>
            </a:pPr>
            <a:r>
              <a:rPr lang="en-US" sz="1800">
                <a:solidFill>
                  <a:srgbClr val="4C585A"/>
                </a:solidFill>
                <a:latin typeface="Raleway 1"/>
              </a:rPr>
              <a:t>Charging </a:t>
            </a:r>
          </a:p>
          <a:p>
            <a:pPr algn="ctr">
              <a:lnSpc>
                <a:spcPts val="2520"/>
              </a:lnSpc>
            </a:pPr>
            <a:r>
              <a:rPr lang="en-US" sz="1800">
                <a:solidFill>
                  <a:srgbClr val="4C585A"/>
                </a:solidFill>
                <a:latin typeface="Raleway 1"/>
              </a:rPr>
              <a:t>points</a:t>
            </a:r>
          </a:p>
        </p:txBody>
      </p:sp>
      <p:sp>
        <p:nvSpPr>
          <p:cNvPr id="23" name="TextBox 23"/>
          <p:cNvSpPr txBox="1"/>
          <p:nvPr/>
        </p:nvSpPr>
        <p:spPr>
          <a:xfrm>
            <a:off x="14273210" y="5251062"/>
            <a:ext cx="1693692" cy="711200"/>
          </a:xfrm>
          <a:prstGeom prst="rect">
            <a:avLst/>
          </a:prstGeom>
        </p:spPr>
        <p:txBody>
          <a:bodyPr lIns="0" tIns="0" rIns="0" bIns="0" rtlCol="0" anchor="t">
            <a:spAutoFit/>
          </a:bodyPr>
          <a:lstStyle/>
          <a:p>
            <a:pPr algn="ctr">
              <a:lnSpc>
                <a:spcPts val="2800"/>
              </a:lnSpc>
            </a:pPr>
            <a:r>
              <a:rPr lang="en-US" sz="2000">
                <a:solidFill>
                  <a:srgbClr val="D6783D"/>
                </a:solidFill>
                <a:latin typeface="Raleway 1 Bold"/>
              </a:rPr>
              <a:t>&gt;700 data points</a:t>
            </a:r>
          </a:p>
        </p:txBody>
      </p:sp>
      <p:sp>
        <p:nvSpPr>
          <p:cNvPr id="24" name="Freeform 24"/>
          <p:cNvSpPr/>
          <p:nvPr/>
        </p:nvSpPr>
        <p:spPr>
          <a:xfrm rot="2360713">
            <a:off x="9100374" y="3987414"/>
            <a:ext cx="2445711" cy="2436817"/>
          </a:xfrm>
          <a:custGeom>
            <a:avLst/>
            <a:gdLst/>
            <a:ahLst/>
            <a:cxnLst/>
            <a:rect l="l" t="t" r="r" b="b"/>
            <a:pathLst>
              <a:path w="2445711" h="2436817">
                <a:moveTo>
                  <a:pt x="0" y="0"/>
                </a:moveTo>
                <a:lnTo>
                  <a:pt x="2445710" y="0"/>
                </a:lnTo>
                <a:lnTo>
                  <a:pt x="2445710" y="2436817"/>
                </a:lnTo>
                <a:lnTo>
                  <a:pt x="0" y="24368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5" name="TextBox 25"/>
          <p:cNvSpPr txBox="1"/>
          <p:nvPr/>
        </p:nvSpPr>
        <p:spPr>
          <a:xfrm>
            <a:off x="16461111" y="4546212"/>
            <a:ext cx="1596377" cy="1416050"/>
          </a:xfrm>
          <a:prstGeom prst="rect">
            <a:avLst/>
          </a:prstGeom>
        </p:spPr>
        <p:txBody>
          <a:bodyPr lIns="0" tIns="0" rIns="0" bIns="0" rtlCol="0" anchor="t">
            <a:spAutoFit/>
          </a:bodyPr>
          <a:lstStyle/>
          <a:p>
            <a:pPr algn="ctr">
              <a:lnSpc>
                <a:spcPts val="2800"/>
              </a:lnSpc>
            </a:pPr>
            <a:r>
              <a:rPr lang="en-US" sz="2000">
                <a:solidFill>
                  <a:srgbClr val="4C585A"/>
                </a:solidFill>
                <a:latin typeface="Raleway 2"/>
              </a:rPr>
              <a:t>Tailored support </a:t>
            </a:r>
          </a:p>
          <a:p>
            <a:pPr algn="ctr">
              <a:lnSpc>
                <a:spcPts val="2800"/>
              </a:lnSpc>
            </a:pPr>
            <a:r>
              <a:rPr lang="en-US" sz="2000">
                <a:solidFill>
                  <a:srgbClr val="4C585A"/>
                </a:solidFill>
                <a:latin typeface="Raleway 2"/>
              </a:rPr>
              <a:t>and </a:t>
            </a:r>
          </a:p>
          <a:p>
            <a:pPr algn="ctr">
              <a:lnSpc>
                <a:spcPts val="2800"/>
              </a:lnSpc>
            </a:pPr>
            <a:r>
              <a:rPr lang="en-US" sz="2000">
                <a:solidFill>
                  <a:srgbClr val="4C585A"/>
                </a:solidFill>
                <a:latin typeface="Raleway 2"/>
              </a:rPr>
              <a:t>engagement</a:t>
            </a:r>
          </a:p>
        </p:txBody>
      </p:sp>
      <p:sp>
        <p:nvSpPr>
          <p:cNvPr id="26" name="Freeform 26"/>
          <p:cNvSpPr/>
          <p:nvPr/>
        </p:nvSpPr>
        <p:spPr>
          <a:xfrm rot="-8436953">
            <a:off x="14605267" y="4178498"/>
            <a:ext cx="2445711" cy="2436817"/>
          </a:xfrm>
          <a:custGeom>
            <a:avLst/>
            <a:gdLst/>
            <a:ahLst/>
            <a:cxnLst/>
            <a:rect l="l" t="t" r="r" b="b"/>
            <a:pathLst>
              <a:path w="2445711" h="2436817">
                <a:moveTo>
                  <a:pt x="0" y="0"/>
                </a:moveTo>
                <a:lnTo>
                  <a:pt x="2445711" y="0"/>
                </a:lnTo>
                <a:lnTo>
                  <a:pt x="2445711" y="2436817"/>
                </a:lnTo>
                <a:lnTo>
                  <a:pt x="0" y="24368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7" name="Freeform 27"/>
          <p:cNvSpPr/>
          <p:nvPr/>
        </p:nvSpPr>
        <p:spPr>
          <a:xfrm rot="2091753">
            <a:off x="1629990" y="5542278"/>
            <a:ext cx="1486795" cy="1481389"/>
          </a:xfrm>
          <a:custGeom>
            <a:avLst/>
            <a:gdLst/>
            <a:ahLst/>
            <a:cxnLst/>
            <a:rect l="l" t="t" r="r" b="b"/>
            <a:pathLst>
              <a:path w="1486795" h="1481389">
                <a:moveTo>
                  <a:pt x="0" y="0"/>
                </a:moveTo>
                <a:lnTo>
                  <a:pt x="1486796" y="0"/>
                </a:lnTo>
                <a:lnTo>
                  <a:pt x="1486796" y="1481389"/>
                </a:lnTo>
                <a:lnTo>
                  <a:pt x="0" y="14813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8" name="Freeform 28"/>
          <p:cNvSpPr/>
          <p:nvPr/>
        </p:nvSpPr>
        <p:spPr>
          <a:xfrm rot="-8705913">
            <a:off x="4875801" y="5556394"/>
            <a:ext cx="1486795" cy="1481389"/>
          </a:xfrm>
          <a:custGeom>
            <a:avLst/>
            <a:gdLst/>
            <a:ahLst/>
            <a:cxnLst/>
            <a:rect l="l" t="t" r="r" b="b"/>
            <a:pathLst>
              <a:path w="1486795" h="1481389">
                <a:moveTo>
                  <a:pt x="0" y="0"/>
                </a:moveTo>
                <a:lnTo>
                  <a:pt x="1486795" y="0"/>
                </a:lnTo>
                <a:lnTo>
                  <a:pt x="1486795" y="1481389"/>
                </a:lnTo>
                <a:lnTo>
                  <a:pt x="0" y="14813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Freeform 29"/>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11"/>
            <a:stretch>
              <a:fillRect/>
            </a:stretch>
          </a:blipFill>
        </p:spPr>
        <p:txBody>
          <a:bodyPr/>
          <a:lstStyle/>
          <a:p>
            <a:endParaRPr lang="en-GB"/>
          </a:p>
        </p:txBody>
      </p:sp>
      <p:sp>
        <p:nvSpPr>
          <p:cNvPr id="30" name="Freeform 30"/>
          <p:cNvSpPr/>
          <p:nvPr/>
        </p:nvSpPr>
        <p:spPr>
          <a:xfrm>
            <a:off x="11750459" y="7315664"/>
            <a:ext cx="3061684" cy="1920775"/>
          </a:xfrm>
          <a:custGeom>
            <a:avLst/>
            <a:gdLst/>
            <a:ahLst/>
            <a:cxnLst/>
            <a:rect l="l" t="t" r="r" b="b"/>
            <a:pathLst>
              <a:path w="3061684" h="1920775">
                <a:moveTo>
                  <a:pt x="0" y="0"/>
                </a:moveTo>
                <a:lnTo>
                  <a:pt x="3061684" y="0"/>
                </a:lnTo>
                <a:lnTo>
                  <a:pt x="3061684" y="1920775"/>
                </a:lnTo>
                <a:lnTo>
                  <a:pt x="0" y="1920775"/>
                </a:lnTo>
                <a:lnTo>
                  <a:pt x="0" y="0"/>
                </a:lnTo>
                <a:close/>
              </a:path>
            </a:pathLst>
          </a:custGeom>
          <a:blipFill>
            <a:blip r:embed="rId12"/>
            <a:stretch>
              <a:fillRect l="-17409" r="-12727"/>
            </a:stretch>
          </a:blipFill>
        </p:spPr>
        <p:txBody>
          <a:bodyPr/>
          <a:lstStyle/>
          <a:p>
            <a:endParaRPr lang="en-GB"/>
          </a:p>
        </p:txBody>
      </p:sp>
      <p:sp>
        <p:nvSpPr>
          <p:cNvPr id="31" name="Freeform 31"/>
          <p:cNvSpPr/>
          <p:nvPr/>
        </p:nvSpPr>
        <p:spPr>
          <a:xfrm>
            <a:off x="11741846" y="2051278"/>
            <a:ext cx="2922495" cy="1807150"/>
          </a:xfrm>
          <a:custGeom>
            <a:avLst/>
            <a:gdLst/>
            <a:ahLst/>
            <a:cxnLst/>
            <a:rect l="l" t="t" r="r" b="b"/>
            <a:pathLst>
              <a:path w="2922495" h="1807150">
                <a:moveTo>
                  <a:pt x="0" y="0"/>
                </a:moveTo>
                <a:lnTo>
                  <a:pt x="2922495" y="0"/>
                </a:lnTo>
                <a:lnTo>
                  <a:pt x="2922495" y="1807149"/>
                </a:lnTo>
                <a:lnTo>
                  <a:pt x="0" y="1807149"/>
                </a:lnTo>
                <a:lnTo>
                  <a:pt x="0" y="0"/>
                </a:lnTo>
                <a:close/>
              </a:path>
            </a:pathLst>
          </a:custGeom>
          <a:blipFill>
            <a:blip r:embed="rId13"/>
            <a:stretch>
              <a:fillRect l="-4889"/>
            </a:stretch>
          </a:blipFill>
        </p:spPr>
        <p:txBody>
          <a:bodyPr/>
          <a:lstStyle/>
          <a:p>
            <a:endParaRPr lang="en-GB"/>
          </a:p>
        </p:txBody>
      </p:sp>
      <p:sp>
        <p:nvSpPr>
          <p:cNvPr id="32" name="TextBox 32"/>
          <p:cNvSpPr txBox="1"/>
          <p:nvPr/>
        </p:nvSpPr>
        <p:spPr>
          <a:xfrm>
            <a:off x="1028700" y="1149894"/>
            <a:ext cx="8924484" cy="615950"/>
          </a:xfrm>
          <a:prstGeom prst="rect">
            <a:avLst/>
          </a:prstGeom>
        </p:spPr>
        <p:txBody>
          <a:bodyPr lIns="0" tIns="0" rIns="0" bIns="0" rtlCol="0" anchor="t">
            <a:spAutoFit/>
          </a:bodyPr>
          <a:lstStyle/>
          <a:p>
            <a:pPr>
              <a:lnSpc>
                <a:spcPts val="4900"/>
              </a:lnSpc>
            </a:pPr>
            <a:r>
              <a:rPr lang="en-US" sz="3500">
                <a:solidFill>
                  <a:srgbClr val="4C585A"/>
                </a:solidFill>
                <a:latin typeface="Raleway 1 Bold"/>
              </a:rPr>
              <a:t>Climate Essentials Platform</a:t>
            </a:r>
          </a:p>
        </p:txBody>
      </p:sp>
      <p:sp>
        <p:nvSpPr>
          <p:cNvPr id="33" name="TextBox 33"/>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
        <p:nvSpPr>
          <p:cNvPr id="34" name="TextBox 34"/>
          <p:cNvSpPr txBox="1"/>
          <p:nvPr/>
        </p:nvSpPr>
        <p:spPr>
          <a:xfrm>
            <a:off x="9767314" y="1241969"/>
            <a:ext cx="6952536" cy="523875"/>
          </a:xfrm>
          <a:prstGeom prst="rect">
            <a:avLst/>
          </a:prstGeom>
        </p:spPr>
        <p:txBody>
          <a:bodyPr lIns="0" tIns="0" rIns="0" bIns="0" rtlCol="0" anchor="t">
            <a:spAutoFit/>
          </a:bodyPr>
          <a:lstStyle/>
          <a:p>
            <a:pPr algn="ctr">
              <a:lnSpc>
                <a:spcPts val="4200"/>
              </a:lnSpc>
            </a:pPr>
            <a:r>
              <a:rPr lang="en-US" sz="3000">
                <a:solidFill>
                  <a:srgbClr val="BABD3B"/>
                </a:solidFill>
                <a:latin typeface="Raleway 1 Bold"/>
              </a:rPr>
              <a:t>Climate Intelligence for Multiplicators</a:t>
            </a:r>
          </a:p>
        </p:txBody>
      </p:sp>
      <p:sp>
        <p:nvSpPr>
          <p:cNvPr id="35" name="TextBox 35"/>
          <p:cNvSpPr txBox="1"/>
          <p:nvPr/>
        </p:nvSpPr>
        <p:spPr>
          <a:xfrm>
            <a:off x="848446" y="2615994"/>
            <a:ext cx="6426777" cy="1308100"/>
          </a:xfrm>
          <a:prstGeom prst="rect">
            <a:avLst/>
          </a:prstGeom>
        </p:spPr>
        <p:txBody>
          <a:bodyPr lIns="0" tIns="0" rIns="0" bIns="0" rtlCol="0" anchor="t">
            <a:spAutoFit/>
          </a:bodyPr>
          <a:lstStyle/>
          <a:p>
            <a:pPr marL="0" lvl="0" indent="0" algn="ctr">
              <a:lnSpc>
                <a:spcPts val="3499"/>
              </a:lnSpc>
              <a:spcBef>
                <a:spcPct val="0"/>
              </a:spcBef>
            </a:pPr>
            <a:r>
              <a:rPr lang="en-US" sz="2499" u="none">
                <a:solidFill>
                  <a:srgbClr val="4C585A"/>
                </a:solidFill>
                <a:latin typeface="Raleway 2"/>
              </a:rPr>
              <a:t>Provides bottom-up data analytics of SME emissions to Multiplicator organisations to inform carbon reduction policy/ initiatives</a:t>
            </a:r>
          </a:p>
        </p:txBody>
      </p:sp>
      <p:sp>
        <p:nvSpPr>
          <p:cNvPr id="36" name="TextBox 36"/>
          <p:cNvSpPr txBox="1"/>
          <p:nvPr/>
        </p:nvSpPr>
        <p:spPr>
          <a:xfrm>
            <a:off x="1136926" y="7802534"/>
            <a:ext cx="6007645" cy="1308100"/>
          </a:xfrm>
          <a:prstGeom prst="rect">
            <a:avLst/>
          </a:prstGeom>
        </p:spPr>
        <p:txBody>
          <a:bodyPr lIns="0" tIns="0" rIns="0" bIns="0" rtlCol="0" anchor="t">
            <a:spAutoFit/>
          </a:bodyPr>
          <a:lstStyle/>
          <a:p>
            <a:pPr algn="ctr">
              <a:lnSpc>
                <a:spcPts val="3499"/>
              </a:lnSpc>
              <a:spcBef>
                <a:spcPct val="0"/>
              </a:spcBef>
            </a:pPr>
            <a:r>
              <a:rPr lang="en-US" sz="2499">
                <a:solidFill>
                  <a:srgbClr val="4C585A"/>
                </a:solidFill>
                <a:latin typeface="Raleway 2"/>
              </a:rPr>
              <a:t>Delivers a tool that is simple to use and empowers SMEs to measure and reduce their carbon emissions</a:t>
            </a:r>
          </a:p>
        </p:txBody>
      </p:sp>
      <p:sp>
        <p:nvSpPr>
          <p:cNvPr id="37" name="TextBox 37"/>
          <p:cNvSpPr txBox="1"/>
          <p:nvPr/>
        </p:nvSpPr>
        <p:spPr>
          <a:xfrm>
            <a:off x="8376262" y="7543454"/>
            <a:ext cx="1871874" cy="316230"/>
          </a:xfrm>
          <a:prstGeom prst="rect">
            <a:avLst/>
          </a:prstGeom>
        </p:spPr>
        <p:txBody>
          <a:bodyPr lIns="0" tIns="0" rIns="0" bIns="0" rtlCol="0" anchor="t">
            <a:spAutoFit/>
          </a:bodyPr>
          <a:lstStyle/>
          <a:p>
            <a:pPr algn="r">
              <a:lnSpc>
                <a:spcPts val="2520"/>
              </a:lnSpc>
            </a:pPr>
            <a:r>
              <a:rPr lang="en-US" sz="1800">
                <a:solidFill>
                  <a:srgbClr val="4C585A"/>
                </a:solidFill>
                <a:latin typeface="Raleway 1"/>
              </a:rPr>
              <a:t>Utility bills</a:t>
            </a:r>
          </a:p>
        </p:txBody>
      </p:sp>
      <p:sp>
        <p:nvSpPr>
          <p:cNvPr id="38" name="TextBox 38"/>
          <p:cNvSpPr txBox="1"/>
          <p:nvPr/>
        </p:nvSpPr>
        <p:spPr>
          <a:xfrm>
            <a:off x="8400819" y="8110680"/>
            <a:ext cx="1871874" cy="316230"/>
          </a:xfrm>
          <a:prstGeom prst="rect">
            <a:avLst/>
          </a:prstGeom>
        </p:spPr>
        <p:txBody>
          <a:bodyPr lIns="0" tIns="0" rIns="0" bIns="0" rtlCol="0" anchor="t">
            <a:spAutoFit/>
          </a:bodyPr>
          <a:lstStyle/>
          <a:p>
            <a:pPr algn="r">
              <a:lnSpc>
                <a:spcPts val="2520"/>
              </a:lnSpc>
            </a:pPr>
            <a:r>
              <a:rPr lang="en-US" sz="1800">
                <a:solidFill>
                  <a:srgbClr val="4C585A"/>
                </a:solidFill>
                <a:latin typeface="Raleway 1"/>
              </a:rPr>
              <a:t>Employee data</a:t>
            </a:r>
          </a:p>
        </p:txBody>
      </p:sp>
      <p:sp>
        <p:nvSpPr>
          <p:cNvPr id="39" name="TextBox 39"/>
          <p:cNvSpPr txBox="1"/>
          <p:nvPr/>
        </p:nvSpPr>
        <p:spPr>
          <a:xfrm>
            <a:off x="8400819" y="8596429"/>
            <a:ext cx="1871874" cy="316230"/>
          </a:xfrm>
          <a:prstGeom prst="rect">
            <a:avLst/>
          </a:prstGeom>
        </p:spPr>
        <p:txBody>
          <a:bodyPr lIns="0" tIns="0" rIns="0" bIns="0" rtlCol="0" anchor="t">
            <a:spAutoFit/>
          </a:bodyPr>
          <a:lstStyle/>
          <a:p>
            <a:pPr algn="r">
              <a:lnSpc>
                <a:spcPts val="2520"/>
              </a:lnSpc>
            </a:pPr>
            <a:r>
              <a:rPr lang="en-US" sz="1800">
                <a:solidFill>
                  <a:srgbClr val="4C585A"/>
                </a:solidFill>
                <a:latin typeface="Raleway 1"/>
              </a:rPr>
              <a:t>Expenditure</a:t>
            </a:r>
          </a:p>
        </p:txBody>
      </p:sp>
      <p:sp>
        <p:nvSpPr>
          <p:cNvPr id="40" name="TextBox 40"/>
          <p:cNvSpPr txBox="1"/>
          <p:nvPr/>
        </p:nvSpPr>
        <p:spPr>
          <a:xfrm>
            <a:off x="9345282" y="9513718"/>
            <a:ext cx="7796599" cy="523875"/>
          </a:xfrm>
          <a:prstGeom prst="rect">
            <a:avLst/>
          </a:prstGeom>
        </p:spPr>
        <p:txBody>
          <a:bodyPr lIns="0" tIns="0" rIns="0" bIns="0" rtlCol="0" anchor="t">
            <a:spAutoFit/>
          </a:bodyPr>
          <a:lstStyle/>
          <a:p>
            <a:pPr algn="ctr">
              <a:lnSpc>
                <a:spcPts val="4200"/>
              </a:lnSpc>
            </a:pPr>
            <a:r>
              <a:rPr lang="en-US" sz="3000">
                <a:solidFill>
                  <a:srgbClr val="BABD3B"/>
                </a:solidFill>
                <a:latin typeface="Raleway 1 Bold"/>
              </a:rPr>
              <a:t>Net-Zero Platform for Businesses</a:t>
            </a:r>
          </a:p>
        </p:txBody>
      </p:sp>
      <p:sp>
        <p:nvSpPr>
          <p:cNvPr id="41" name="TextBox 41"/>
          <p:cNvSpPr txBox="1"/>
          <p:nvPr/>
        </p:nvSpPr>
        <p:spPr>
          <a:xfrm>
            <a:off x="7871887" y="4744178"/>
            <a:ext cx="1693692" cy="1063625"/>
          </a:xfrm>
          <a:prstGeom prst="rect">
            <a:avLst/>
          </a:prstGeom>
        </p:spPr>
        <p:txBody>
          <a:bodyPr lIns="0" tIns="0" rIns="0" bIns="0" rtlCol="0" anchor="t">
            <a:spAutoFit/>
          </a:bodyPr>
          <a:lstStyle/>
          <a:p>
            <a:pPr algn="ctr">
              <a:lnSpc>
                <a:spcPts val="2800"/>
              </a:lnSpc>
            </a:pPr>
            <a:r>
              <a:rPr lang="en-US" sz="2000">
                <a:solidFill>
                  <a:srgbClr val="4C585A"/>
                </a:solidFill>
                <a:latin typeface="Raleway 2"/>
              </a:rPr>
              <a:t>Data Analytics and Insights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8893"/>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4" name="Freeform 4"/>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2"/>
            <a:stretch>
              <a:fillRect/>
            </a:stretch>
          </a:blipFill>
        </p:spPr>
        <p:txBody>
          <a:bodyPr/>
          <a:lstStyle/>
          <a:p>
            <a:endParaRPr lang="en-GB"/>
          </a:p>
        </p:txBody>
      </p:sp>
      <p:sp>
        <p:nvSpPr>
          <p:cNvPr id="5" name="TextBox 5"/>
          <p:cNvSpPr txBox="1"/>
          <p:nvPr/>
        </p:nvSpPr>
        <p:spPr>
          <a:xfrm>
            <a:off x="1364288" y="7252216"/>
            <a:ext cx="2338274" cy="679450"/>
          </a:xfrm>
          <a:prstGeom prst="rect">
            <a:avLst/>
          </a:prstGeom>
        </p:spPr>
        <p:txBody>
          <a:bodyPr lIns="0" tIns="0" rIns="0" bIns="0" rtlCol="0" anchor="t">
            <a:spAutoFit/>
          </a:bodyPr>
          <a:lstStyle/>
          <a:p>
            <a:pPr algn="r">
              <a:lnSpc>
                <a:spcPts val="5599"/>
              </a:lnSpc>
            </a:pPr>
            <a:r>
              <a:rPr lang="en-US" sz="3999">
                <a:solidFill>
                  <a:srgbClr val="4C585A"/>
                </a:solidFill>
                <a:latin typeface="Raleway 1 Bold"/>
              </a:rPr>
              <a:t>Measure </a:t>
            </a:r>
          </a:p>
        </p:txBody>
      </p:sp>
      <p:sp>
        <p:nvSpPr>
          <p:cNvPr id="6" name="TextBox 6"/>
          <p:cNvSpPr txBox="1"/>
          <p:nvPr/>
        </p:nvSpPr>
        <p:spPr>
          <a:xfrm>
            <a:off x="5987812" y="7252216"/>
            <a:ext cx="1391018" cy="679450"/>
          </a:xfrm>
          <a:prstGeom prst="rect">
            <a:avLst/>
          </a:prstGeom>
        </p:spPr>
        <p:txBody>
          <a:bodyPr lIns="0" tIns="0" rIns="0" bIns="0" rtlCol="0" anchor="t">
            <a:spAutoFit/>
          </a:bodyPr>
          <a:lstStyle/>
          <a:p>
            <a:pPr algn="r">
              <a:lnSpc>
                <a:spcPts val="5599"/>
              </a:lnSpc>
            </a:pPr>
            <a:r>
              <a:rPr lang="en-US" sz="3999">
                <a:solidFill>
                  <a:srgbClr val="4C585A"/>
                </a:solidFill>
                <a:latin typeface="Raleway 1 Bold"/>
              </a:rPr>
              <a:t>Track</a:t>
            </a:r>
          </a:p>
        </p:txBody>
      </p:sp>
      <p:sp>
        <p:nvSpPr>
          <p:cNvPr id="7" name="TextBox 7"/>
          <p:cNvSpPr txBox="1"/>
          <p:nvPr/>
        </p:nvSpPr>
        <p:spPr>
          <a:xfrm>
            <a:off x="10487526" y="7252216"/>
            <a:ext cx="2171189" cy="679450"/>
          </a:xfrm>
          <a:prstGeom prst="rect">
            <a:avLst/>
          </a:prstGeom>
        </p:spPr>
        <p:txBody>
          <a:bodyPr lIns="0" tIns="0" rIns="0" bIns="0" rtlCol="0" anchor="t">
            <a:spAutoFit/>
          </a:bodyPr>
          <a:lstStyle/>
          <a:p>
            <a:pPr algn="just">
              <a:lnSpc>
                <a:spcPts val="5599"/>
              </a:lnSpc>
            </a:pPr>
            <a:r>
              <a:rPr lang="en-US" sz="3999">
                <a:solidFill>
                  <a:srgbClr val="4C585A"/>
                </a:solidFill>
                <a:latin typeface="Raleway 1 Bold"/>
              </a:rPr>
              <a:t>Reduce</a:t>
            </a:r>
          </a:p>
        </p:txBody>
      </p:sp>
      <p:sp>
        <p:nvSpPr>
          <p:cNvPr id="9" name="Freeform 9"/>
          <p:cNvSpPr/>
          <p:nvPr/>
        </p:nvSpPr>
        <p:spPr>
          <a:xfrm>
            <a:off x="14035386" y="4223480"/>
            <a:ext cx="4252614" cy="2705216"/>
          </a:xfrm>
          <a:custGeom>
            <a:avLst/>
            <a:gdLst/>
            <a:ahLst/>
            <a:cxnLst/>
            <a:rect l="l" t="t" r="r" b="b"/>
            <a:pathLst>
              <a:path w="4252614" h="2705216">
                <a:moveTo>
                  <a:pt x="0" y="0"/>
                </a:moveTo>
                <a:lnTo>
                  <a:pt x="4252614" y="0"/>
                </a:lnTo>
                <a:lnTo>
                  <a:pt x="4252614" y="2705216"/>
                </a:lnTo>
                <a:lnTo>
                  <a:pt x="0" y="2705216"/>
                </a:lnTo>
                <a:lnTo>
                  <a:pt x="0" y="0"/>
                </a:lnTo>
                <a:close/>
              </a:path>
            </a:pathLst>
          </a:custGeom>
          <a:blipFill>
            <a:blip r:embed="rId3"/>
            <a:stretch>
              <a:fillRect/>
            </a:stretch>
          </a:blipFill>
        </p:spPr>
        <p:txBody>
          <a:bodyPr/>
          <a:lstStyle/>
          <a:p>
            <a:endParaRPr lang="en-GB"/>
          </a:p>
        </p:txBody>
      </p:sp>
      <p:sp>
        <p:nvSpPr>
          <p:cNvPr id="10" name="Freeform 10"/>
          <p:cNvSpPr/>
          <p:nvPr/>
        </p:nvSpPr>
        <p:spPr>
          <a:xfrm>
            <a:off x="14035386" y="4290621"/>
            <a:ext cx="4252614" cy="2705216"/>
          </a:xfrm>
          <a:custGeom>
            <a:avLst/>
            <a:gdLst/>
            <a:ahLst/>
            <a:cxnLst/>
            <a:rect l="l" t="t" r="r" b="b"/>
            <a:pathLst>
              <a:path w="4252614" h="2705216">
                <a:moveTo>
                  <a:pt x="0" y="0"/>
                </a:moveTo>
                <a:lnTo>
                  <a:pt x="4252614" y="0"/>
                </a:lnTo>
                <a:lnTo>
                  <a:pt x="4252614" y="2705216"/>
                </a:lnTo>
                <a:lnTo>
                  <a:pt x="0" y="2705216"/>
                </a:lnTo>
                <a:lnTo>
                  <a:pt x="0" y="0"/>
                </a:lnTo>
                <a:close/>
              </a:path>
            </a:pathLst>
          </a:custGeom>
          <a:blipFill>
            <a:blip r:embed="rId3"/>
            <a:stretch>
              <a:fillRect/>
            </a:stretch>
          </a:blipFill>
        </p:spPr>
        <p:txBody>
          <a:bodyPr/>
          <a:lstStyle/>
          <a:p>
            <a:endParaRPr lang="en-GB"/>
          </a:p>
        </p:txBody>
      </p:sp>
      <p:sp>
        <p:nvSpPr>
          <p:cNvPr id="11" name="Freeform 11"/>
          <p:cNvSpPr/>
          <p:nvPr/>
        </p:nvSpPr>
        <p:spPr>
          <a:xfrm>
            <a:off x="2937868" y="5614844"/>
            <a:ext cx="11772900" cy="88297"/>
          </a:xfrm>
          <a:custGeom>
            <a:avLst/>
            <a:gdLst/>
            <a:ahLst/>
            <a:cxnLst/>
            <a:rect l="l" t="t" r="r" b="b"/>
            <a:pathLst>
              <a:path w="11772900" h="88297">
                <a:moveTo>
                  <a:pt x="0" y="0"/>
                </a:moveTo>
                <a:lnTo>
                  <a:pt x="11772900" y="0"/>
                </a:lnTo>
                <a:lnTo>
                  <a:pt x="11772900" y="88297"/>
                </a:lnTo>
                <a:lnTo>
                  <a:pt x="0" y="88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2"/>
          <p:cNvSpPr/>
          <p:nvPr/>
        </p:nvSpPr>
        <p:spPr>
          <a:xfrm>
            <a:off x="9446813" y="4257051"/>
            <a:ext cx="4252614" cy="2705216"/>
          </a:xfrm>
          <a:custGeom>
            <a:avLst/>
            <a:gdLst/>
            <a:ahLst/>
            <a:cxnLst/>
            <a:rect l="l" t="t" r="r" b="b"/>
            <a:pathLst>
              <a:path w="4252614" h="2705216">
                <a:moveTo>
                  <a:pt x="0" y="0"/>
                </a:moveTo>
                <a:lnTo>
                  <a:pt x="4252614" y="0"/>
                </a:lnTo>
                <a:lnTo>
                  <a:pt x="4252614" y="2705216"/>
                </a:lnTo>
                <a:lnTo>
                  <a:pt x="0" y="2705216"/>
                </a:lnTo>
                <a:lnTo>
                  <a:pt x="0" y="0"/>
                </a:lnTo>
                <a:close/>
              </a:path>
            </a:pathLst>
          </a:custGeom>
          <a:blipFill>
            <a:blip r:embed="rId6"/>
            <a:stretch>
              <a:fillRect/>
            </a:stretch>
          </a:blipFill>
        </p:spPr>
        <p:txBody>
          <a:bodyPr/>
          <a:lstStyle/>
          <a:p>
            <a:endParaRPr lang="en-GB"/>
          </a:p>
        </p:txBody>
      </p:sp>
      <p:sp>
        <p:nvSpPr>
          <p:cNvPr id="13" name="Freeform 13"/>
          <p:cNvSpPr/>
          <p:nvPr/>
        </p:nvSpPr>
        <p:spPr>
          <a:xfrm>
            <a:off x="4759944" y="4257051"/>
            <a:ext cx="4252614" cy="2705216"/>
          </a:xfrm>
          <a:custGeom>
            <a:avLst/>
            <a:gdLst/>
            <a:ahLst/>
            <a:cxnLst/>
            <a:rect l="l" t="t" r="r" b="b"/>
            <a:pathLst>
              <a:path w="4252614" h="2705216">
                <a:moveTo>
                  <a:pt x="0" y="0"/>
                </a:moveTo>
                <a:lnTo>
                  <a:pt x="4252614" y="0"/>
                </a:lnTo>
                <a:lnTo>
                  <a:pt x="4252614" y="2705216"/>
                </a:lnTo>
                <a:lnTo>
                  <a:pt x="0" y="2705216"/>
                </a:lnTo>
                <a:lnTo>
                  <a:pt x="0" y="0"/>
                </a:lnTo>
                <a:close/>
              </a:path>
            </a:pathLst>
          </a:custGeom>
          <a:blipFill>
            <a:blip r:embed="rId7"/>
            <a:stretch>
              <a:fillRect/>
            </a:stretch>
          </a:blipFill>
        </p:spPr>
        <p:txBody>
          <a:bodyPr/>
          <a:lstStyle/>
          <a:p>
            <a:endParaRPr lang="en-GB"/>
          </a:p>
        </p:txBody>
      </p:sp>
      <p:sp>
        <p:nvSpPr>
          <p:cNvPr id="14" name="Freeform 14"/>
          <p:cNvSpPr/>
          <p:nvPr/>
        </p:nvSpPr>
        <p:spPr>
          <a:xfrm>
            <a:off x="177405" y="4257051"/>
            <a:ext cx="4252614" cy="2705216"/>
          </a:xfrm>
          <a:custGeom>
            <a:avLst/>
            <a:gdLst/>
            <a:ahLst/>
            <a:cxnLst/>
            <a:rect l="l" t="t" r="r" b="b"/>
            <a:pathLst>
              <a:path w="4252614" h="2705216">
                <a:moveTo>
                  <a:pt x="0" y="0"/>
                </a:moveTo>
                <a:lnTo>
                  <a:pt x="4252614" y="0"/>
                </a:lnTo>
                <a:lnTo>
                  <a:pt x="4252614" y="2705216"/>
                </a:lnTo>
                <a:lnTo>
                  <a:pt x="0" y="2705216"/>
                </a:lnTo>
                <a:lnTo>
                  <a:pt x="0" y="0"/>
                </a:lnTo>
                <a:close/>
              </a:path>
            </a:pathLst>
          </a:custGeom>
          <a:blipFill>
            <a:blip r:embed="rId7"/>
            <a:stretch>
              <a:fillRect/>
            </a:stretch>
          </a:blipFill>
        </p:spPr>
        <p:txBody>
          <a:bodyPr/>
          <a:lstStyle/>
          <a:p>
            <a:endParaRPr lang="en-GB"/>
          </a:p>
        </p:txBody>
      </p:sp>
      <p:sp>
        <p:nvSpPr>
          <p:cNvPr id="15" name="Freeform 15"/>
          <p:cNvSpPr/>
          <p:nvPr/>
        </p:nvSpPr>
        <p:spPr>
          <a:xfrm>
            <a:off x="5283509" y="4515634"/>
            <a:ext cx="3196463" cy="1997790"/>
          </a:xfrm>
          <a:custGeom>
            <a:avLst/>
            <a:gdLst/>
            <a:ahLst/>
            <a:cxnLst/>
            <a:rect l="l" t="t" r="r" b="b"/>
            <a:pathLst>
              <a:path w="3196463" h="1997790">
                <a:moveTo>
                  <a:pt x="0" y="0"/>
                </a:moveTo>
                <a:lnTo>
                  <a:pt x="3196463" y="0"/>
                </a:lnTo>
                <a:lnTo>
                  <a:pt x="3196463" y="1997790"/>
                </a:lnTo>
                <a:lnTo>
                  <a:pt x="0" y="1997790"/>
                </a:lnTo>
                <a:lnTo>
                  <a:pt x="0" y="0"/>
                </a:lnTo>
                <a:close/>
              </a:path>
            </a:pathLst>
          </a:custGeom>
          <a:blipFill>
            <a:blip r:embed="rId8"/>
            <a:stretch>
              <a:fillRect/>
            </a:stretch>
          </a:blipFill>
        </p:spPr>
        <p:txBody>
          <a:bodyPr/>
          <a:lstStyle/>
          <a:p>
            <a:endParaRPr lang="en-GB"/>
          </a:p>
        </p:txBody>
      </p:sp>
      <p:sp>
        <p:nvSpPr>
          <p:cNvPr id="16" name="Freeform 16"/>
          <p:cNvSpPr/>
          <p:nvPr/>
        </p:nvSpPr>
        <p:spPr>
          <a:xfrm>
            <a:off x="9984287" y="4530860"/>
            <a:ext cx="3177667" cy="2026712"/>
          </a:xfrm>
          <a:custGeom>
            <a:avLst/>
            <a:gdLst/>
            <a:ahLst/>
            <a:cxnLst/>
            <a:rect l="l" t="t" r="r" b="b"/>
            <a:pathLst>
              <a:path w="3177667" h="2026712">
                <a:moveTo>
                  <a:pt x="0" y="0"/>
                </a:moveTo>
                <a:lnTo>
                  <a:pt x="3177667" y="0"/>
                </a:lnTo>
                <a:lnTo>
                  <a:pt x="3177667" y="2026712"/>
                </a:lnTo>
                <a:lnTo>
                  <a:pt x="0" y="2026712"/>
                </a:lnTo>
                <a:lnTo>
                  <a:pt x="0" y="0"/>
                </a:lnTo>
                <a:close/>
              </a:path>
            </a:pathLst>
          </a:custGeom>
          <a:blipFill>
            <a:blip r:embed="rId9"/>
            <a:stretch>
              <a:fillRect r="-2047"/>
            </a:stretch>
          </a:blipFill>
        </p:spPr>
        <p:txBody>
          <a:bodyPr/>
          <a:lstStyle/>
          <a:p>
            <a:endParaRPr lang="en-GB"/>
          </a:p>
        </p:txBody>
      </p:sp>
      <p:sp>
        <p:nvSpPr>
          <p:cNvPr id="17" name="Freeform 17"/>
          <p:cNvSpPr/>
          <p:nvPr/>
        </p:nvSpPr>
        <p:spPr>
          <a:xfrm>
            <a:off x="14527006" y="4555068"/>
            <a:ext cx="3249088" cy="2030680"/>
          </a:xfrm>
          <a:custGeom>
            <a:avLst/>
            <a:gdLst/>
            <a:ahLst/>
            <a:cxnLst/>
            <a:rect l="l" t="t" r="r" b="b"/>
            <a:pathLst>
              <a:path w="3249088" h="2030680">
                <a:moveTo>
                  <a:pt x="0" y="0"/>
                </a:moveTo>
                <a:lnTo>
                  <a:pt x="3249089" y="0"/>
                </a:lnTo>
                <a:lnTo>
                  <a:pt x="3249089" y="2030680"/>
                </a:lnTo>
                <a:lnTo>
                  <a:pt x="0" y="2030680"/>
                </a:lnTo>
                <a:lnTo>
                  <a:pt x="0" y="0"/>
                </a:lnTo>
                <a:close/>
              </a:path>
            </a:pathLst>
          </a:custGeom>
          <a:blipFill>
            <a:blip r:embed="rId10"/>
            <a:stretch>
              <a:fillRect/>
            </a:stretch>
          </a:blipFill>
        </p:spPr>
        <p:txBody>
          <a:bodyPr/>
          <a:lstStyle/>
          <a:p>
            <a:endParaRPr lang="en-GB"/>
          </a:p>
        </p:txBody>
      </p:sp>
      <p:sp>
        <p:nvSpPr>
          <p:cNvPr id="18" name="AutoShape 18"/>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sp>
        <p:nvSpPr>
          <p:cNvPr id="19" name="TextBox 19"/>
          <p:cNvSpPr txBox="1"/>
          <p:nvPr/>
        </p:nvSpPr>
        <p:spPr>
          <a:xfrm>
            <a:off x="1009838" y="1149894"/>
            <a:ext cx="12936846" cy="615950"/>
          </a:xfrm>
          <a:prstGeom prst="rect">
            <a:avLst/>
          </a:prstGeom>
        </p:spPr>
        <p:txBody>
          <a:bodyPr lIns="0" tIns="0" rIns="0" bIns="0" rtlCol="0" anchor="t">
            <a:spAutoFit/>
          </a:bodyPr>
          <a:lstStyle/>
          <a:p>
            <a:pPr>
              <a:lnSpc>
                <a:spcPts val="4900"/>
              </a:lnSpc>
            </a:pPr>
            <a:r>
              <a:rPr lang="en-US" sz="3500">
                <a:solidFill>
                  <a:srgbClr val="4C585A"/>
                </a:solidFill>
                <a:latin typeface="Raleway 1 Bold"/>
              </a:rPr>
              <a:t>Climate Essentials - The Components for Businesses</a:t>
            </a:r>
          </a:p>
        </p:txBody>
      </p:sp>
      <p:sp>
        <p:nvSpPr>
          <p:cNvPr id="20" name="TextBox 20"/>
          <p:cNvSpPr txBox="1"/>
          <p:nvPr/>
        </p:nvSpPr>
        <p:spPr>
          <a:xfrm>
            <a:off x="15368359" y="7252216"/>
            <a:ext cx="1805511" cy="679450"/>
          </a:xfrm>
          <a:prstGeom prst="rect">
            <a:avLst/>
          </a:prstGeom>
        </p:spPr>
        <p:txBody>
          <a:bodyPr lIns="0" tIns="0" rIns="0" bIns="0" rtlCol="0" anchor="t">
            <a:spAutoFit/>
          </a:bodyPr>
          <a:lstStyle/>
          <a:p>
            <a:pPr algn="just">
              <a:lnSpc>
                <a:spcPts val="5599"/>
              </a:lnSpc>
            </a:pPr>
            <a:r>
              <a:rPr lang="en-US" sz="3999">
                <a:solidFill>
                  <a:srgbClr val="4C585A"/>
                </a:solidFill>
                <a:latin typeface="Raleway 1 Bold"/>
              </a:rPr>
              <a:t>Report</a:t>
            </a:r>
          </a:p>
        </p:txBody>
      </p:sp>
      <p:sp>
        <p:nvSpPr>
          <p:cNvPr id="21" name="Freeform 21"/>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11">
              <a:alphaModFix amt="18000"/>
            </a:blip>
            <a:stretch>
              <a:fillRect r="-203380"/>
            </a:stretch>
          </a:blipFill>
        </p:spPr>
        <p:txBody>
          <a:bodyPr/>
          <a:lstStyle/>
          <a:p>
            <a:endParaRPr lang="en-GB"/>
          </a:p>
        </p:txBody>
      </p:sp>
      <p:sp>
        <p:nvSpPr>
          <p:cNvPr id="22" name="Freeform 22"/>
          <p:cNvSpPr/>
          <p:nvPr/>
        </p:nvSpPr>
        <p:spPr>
          <a:xfrm>
            <a:off x="667132" y="4533905"/>
            <a:ext cx="3240175" cy="2025110"/>
          </a:xfrm>
          <a:custGeom>
            <a:avLst/>
            <a:gdLst/>
            <a:ahLst/>
            <a:cxnLst/>
            <a:rect l="l" t="t" r="r" b="b"/>
            <a:pathLst>
              <a:path w="3240175" h="2025110">
                <a:moveTo>
                  <a:pt x="0" y="0"/>
                </a:moveTo>
                <a:lnTo>
                  <a:pt x="3240176" y="0"/>
                </a:lnTo>
                <a:lnTo>
                  <a:pt x="3240176" y="2025110"/>
                </a:lnTo>
                <a:lnTo>
                  <a:pt x="0" y="2025110"/>
                </a:lnTo>
                <a:lnTo>
                  <a:pt x="0" y="0"/>
                </a:lnTo>
                <a:close/>
              </a:path>
            </a:pathLst>
          </a:custGeom>
          <a:blipFill>
            <a:blip r:embed="rId12"/>
            <a:stretch>
              <a:fillRect/>
            </a:stretch>
          </a:blipFill>
        </p:spPr>
        <p:txBody>
          <a:bodyPr/>
          <a:lstStyle/>
          <a:p>
            <a:endParaRPr lang="en-GB"/>
          </a:p>
        </p:txBody>
      </p:sp>
      <p:sp>
        <p:nvSpPr>
          <p:cNvPr id="23" name="TextBox 23"/>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6680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4" name="Freeform 4"/>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2">
              <a:alphaModFix amt="18000"/>
            </a:blip>
            <a:stretch>
              <a:fillRect r="-203380"/>
            </a:stretch>
          </a:blipFill>
        </p:spPr>
        <p:txBody>
          <a:bodyPr/>
          <a:lstStyle/>
          <a:p>
            <a:endParaRPr lang="en-GB"/>
          </a:p>
        </p:txBody>
      </p:sp>
      <p:sp>
        <p:nvSpPr>
          <p:cNvPr id="5" name="AutoShape 5"/>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sp>
        <p:nvSpPr>
          <p:cNvPr id="6" name="Freeform 6"/>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3"/>
            <a:stretch>
              <a:fillRect/>
            </a:stretch>
          </a:blipFill>
        </p:spPr>
        <p:txBody>
          <a:bodyPr/>
          <a:lstStyle/>
          <a:p>
            <a:endParaRPr lang="en-GB"/>
          </a:p>
        </p:txBody>
      </p:sp>
      <p:sp>
        <p:nvSpPr>
          <p:cNvPr id="7" name="Freeform 7"/>
          <p:cNvSpPr/>
          <p:nvPr/>
        </p:nvSpPr>
        <p:spPr>
          <a:xfrm>
            <a:off x="381971" y="3451337"/>
            <a:ext cx="4726738" cy="4726738"/>
          </a:xfrm>
          <a:custGeom>
            <a:avLst/>
            <a:gdLst/>
            <a:ahLst/>
            <a:cxnLst/>
            <a:rect l="l" t="t" r="r" b="b"/>
            <a:pathLst>
              <a:path w="4726738" h="4726738">
                <a:moveTo>
                  <a:pt x="0" y="0"/>
                </a:moveTo>
                <a:lnTo>
                  <a:pt x="4726738" y="0"/>
                </a:lnTo>
                <a:lnTo>
                  <a:pt x="4726738" y="4726738"/>
                </a:lnTo>
                <a:lnTo>
                  <a:pt x="0" y="4726738"/>
                </a:lnTo>
                <a:lnTo>
                  <a:pt x="0" y="0"/>
                </a:lnTo>
                <a:close/>
              </a:path>
            </a:pathLst>
          </a:custGeom>
          <a:blipFill>
            <a:blip r:embed="rId4"/>
            <a:stretch>
              <a:fillRect/>
            </a:stretch>
          </a:blipFill>
        </p:spPr>
        <p:txBody>
          <a:bodyPr/>
          <a:lstStyle/>
          <a:p>
            <a:endParaRPr lang="en-GB"/>
          </a:p>
        </p:txBody>
      </p:sp>
      <p:sp>
        <p:nvSpPr>
          <p:cNvPr id="8" name="Freeform 8"/>
          <p:cNvSpPr/>
          <p:nvPr/>
        </p:nvSpPr>
        <p:spPr>
          <a:xfrm>
            <a:off x="5246985" y="3795471"/>
            <a:ext cx="8196595" cy="4098298"/>
          </a:xfrm>
          <a:custGeom>
            <a:avLst/>
            <a:gdLst/>
            <a:ahLst/>
            <a:cxnLst/>
            <a:rect l="l" t="t" r="r" b="b"/>
            <a:pathLst>
              <a:path w="8196595" h="4098298">
                <a:moveTo>
                  <a:pt x="0" y="0"/>
                </a:moveTo>
                <a:lnTo>
                  <a:pt x="8196595" y="0"/>
                </a:lnTo>
                <a:lnTo>
                  <a:pt x="8196595" y="4098298"/>
                </a:lnTo>
                <a:lnTo>
                  <a:pt x="0" y="4098298"/>
                </a:lnTo>
                <a:lnTo>
                  <a:pt x="0" y="0"/>
                </a:lnTo>
                <a:close/>
              </a:path>
            </a:pathLst>
          </a:custGeom>
          <a:blipFill>
            <a:blip r:embed="rId5"/>
            <a:stretch>
              <a:fillRect/>
            </a:stretch>
          </a:blipFill>
        </p:spPr>
        <p:txBody>
          <a:bodyPr/>
          <a:lstStyle/>
          <a:p>
            <a:endParaRPr lang="en-GB"/>
          </a:p>
        </p:txBody>
      </p:sp>
      <p:sp>
        <p:nvSpPr>
          <p:cNvPr id="9" name="Freeform 9"/>
          <p:cNvSpPr/>
          <p:nvPr/>
        </p:nvSpPr>
        <p:spPr>
          <a:xfrm>
            <a:off x="13386433" y="3795471"/>
            <a:ext cx="4310554" cy="4310554"/>
          </a:xfrm>
          <a:custGeom>
            <a:avLst/>
            <a:gdLst/>
            <a:ahLst/>
            <a:cxnLst/>
            <a:rect l="l" t="t" r="r" b="b"/>
            <a:pathLst>
              <a:path w="4310554" h="4310554">
                <a:moveTo>
                  <a:pt x="0" y="0"/>
                </a:moveTo>
                <a:lnTo>
                  <a:pt x="4310554" y="0"/>
                </a:lnTo>
                <a:lnTo>
                  <a:pt x="4310554" y="4310554"/>
                </a:lnTo>
                <a:lnTo>
                  <a:pt x="0" y="4310554"/>
                </a:lnTo>
                <a:lnTo>
                  <a:pt x="0" y="0"/>
                </a:lnTo>
                <a:close/>
              </a:path>
            </a:pathLst>
          </a:custGeom>
          <a:blipFill>
            <a:blip r:embed="rId6"/>
            <a:stretch>
              <a:fillRect/>
            </a:stretch>
          </a:blipFill>
        </p:spPr>
        <p:txBody>
          <a:bodyPr/>
          <a:lstStyle/>
          <a:p>
            <a:endParaRPr lang="en-GB"/>
          </a:p>
        </p:txBody>
      </p:sp>
      <p:sp>
        <p:nvSpPr>
          <p:cNvPr id="10" name="Freeform 10"/>
          <p:cNvSpPr/>
          <p:nvPr/>
        </p:nvSpPr>
        <p:spPr>
          <a:xfrm>
            <a:off x="2735051" y="8290062"/>
            <a:ext cx="13708378" cy="1365126"/>
          </a:xfrm>
          <a:custGeom>
            <a:avLst/>
            <a:gdLst/>
            <a:ahLst/>
            <a:cxnLst/>
            <a:rect l="l" t="t" r="r" b="b"/>
            <a:pathLst>
              <a:path w="13708378" h="1365126">
                <a:moveTo>
                  <a:pt x="0" y="0"/>
                </a:moveTo>
                <a:lnTo>
                  <a:pt x="13708377" y="0"/>
                </a:lnTo>
                <a:lnTo>
                  <a:pt x="13708377" y="1365126"/>
                </a:lnTo>
                <a:lnTo>
                  <a:pt x="0" y="1365126"/>
                </a:lnTo>
                <a:lnTo>
                  <a:pt x="0" y="0"/>
                </a:lnTo>
                <a:close/>
              </a:path>
            </a:pathLst>
          </a:custGeom>
          <a:blipFill>
            <a:blip r:embed="rId7"/>
            <a:stretch>
              <a:fillRect/>
            </a:stretch>
          </a:blipFill>
        </p:spPr>
        <p:txBody>
          <a:bodyPr/>
          <a:lstStyle/>
          <a:p>
            <a:endParaRPr lang="en-GB"/>
          </a:p>
        </p:txBody>
      </p:sp>
      <p:sp>
        <p:nvSpPr>
          <p:cNvPr id="11" name="TextBox 11"/>
          <p:cNvSpPr txBox="1"/>
          <p:nvPr/>
        </p:nvSpPr>
        <p:spPr>
          <a:xfrm>
            <a:off x="1028700" y="1149894"/>
            <a:ext cx="8924484" cy="615950"/>
          </a:xfrm>
          <a:prstGeom prst="rect">
            <a:avLst/>
          </a:prstGeom>
        </p:spPr>
        <p:txBody>
          <a:bodyPr lIns="0" tIns="0" rIns="0" bIns="0" rtlCol="0" anchor="t">
            <a:spAutoFit/>
          </a:bodyPr>
          <a:lstStyle/>
          <a:p>
            <a:pPr>
              <a:lnSpc>
                <a:spcPts val="4900"/>
              </a:lnSpc>
            </a:pPr>
            <a:r>
              <a:rPr lang="en-US" sz="3500">
                <a:solidFill>
                  <a:srgbClr val="4C585A"/>
                </a:solidFill>
                <a:latin typeface="Raleway 1 Bold"/>
              </a:rPr>
              <a:t>Carbon Analytics &amp; Reporting </a:t>
            </a:r>
          </a:p>
        </p:txBody>
      </p:sp>
      <p:sp>
        <p:nvSpPr>
          <p:cNvPr id="12" name="TextBox 12"/>
          <p:cNvSpPr txBox="1"/>
          <p:nvPr/>
        </p:nvSpPr>
        <p:spPr>
          <a:xfrm>
            <a:off x="1028700" y="2253507"/>
            <a:ext cx="16230600" cy="869950"/>
          </a:xfrm>
          <a:prstGeom prst="rect">
            <a:avLst/>
          </a:prstGeom>
        </p:spPr>
        <p:txBody>
          <a:bodyPr lIns="0" tIns="0" rIns="0" bIns="0" rtlCol="0" anchor="t">
            <a:spAutoFit/>
          </a:bodyPr>
          <a:lstStyle/>
          <a:p>
            <a:pPr marL="0" lvl="0" indent="0">
              <a:lnSpc>
                <a:spcPts val="3499"/>
              </a:lnSpc>
              <a:spcBef>
                <a:spcPct val="0"/>
              </a:spcBef>
            </a:pPr>
            <a:r>
              <a:rPr lang="en-US" sz="2499">
                <a:solidFill>
                  <a:srgbClr val="4C585A"/>
                </a:solidFill>
                <a:latin typeface="Raleway 2"/>
              </a:rPr>
              <a:t>Data visualisation of your business ecosystem. Supporting CSR and ESG reporting. Quantifying the impact of your ecosystem carbon emissions, reductions, and net-zero strategies.</a:t>
            </a:r>
          </a:p>
        </p:txBody>
      </p:sp>
      <p:sp>
        <p:nvSpPr>
          <p:cNvPr id="13" name="TextBox 13"/>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4775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4" name="Freeform 4"/>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2">
              <a:alphaModFix amt="18000"/>
            </a:blip>
            <a:stretch>
              <a:fillRect r="-203380"/>
            </a:stretch>
          </a:blipFill>
        </p:spPr>
        <p:txBody>
          <a:bodyPr/>
          <a:lstStyle/>
          <a:p>
            <a:endParaRPr lang="en-GB"/>
          </a:p>
        </p:txBody>
      </p:sp>
      <p:sp>
        <p:nvSpPr>
          <p:cNvPr id="5" name="AutoShape 5"/>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grpSp>
        <p:nvGrpSpPr>
          <p:cNvPr id="6" name="Group 6"/>
          <p:cNvGrpSpPr/>
          <p:nvPr/>
        </p:nvGrpSpPr>
        <p:grpSpPr>
          <a:xfrm>
            <a:off x="1028700" y="3441543"/>
            <a:ext cx="2189583" cy="6535123"/>
            <a:chOff x="0" y="0"/>
            <a:chExt cx="2919444" cy="8713498"/>
          </a:xfrm>
        </p:grpSpPr>
        <p:sp>
          <p:nvSpPr>
            <p:cNvPr id="7" name="AutoShape 7"/>
            <p:cNvSpPr/>
            <p:nvPr/>
          </p:nvSpPr>
          <p:spPr>
            <a:xfrm>
              <a:off x="0" y="5808999"/>
              <a:ext cx="2852367" cy="2904499"/>
            </a:xfrm>
            <a:prstGeom prst="rect">
              <a:avLst/>
            </a:prstGeom>
            <a:solidFill>
              <a:srgbClr val="4C585A"/>
            </a:solidFill>
          </p:spPr>
          <p:txBody>
            <a:bodyPr/>
            <a:lstStyle/>
            <a:p>
              <a:endParaRPr lang="en-GB"/>
            </a:p>
          </p:txBody>
        </p:sp>
        <p:sp>
          <p:nvSpPr>
            <p:cNvPr id="8" name="AutoShape 8"/>
            <p:cNvSpPr/>
            <p:nvPr/>
          </p:nvSpPr>
          <p:spPr>
            <a:xfrm>
              <a:off x="0" y="2904499"/>
              <a:ext cx="2852367" cy="2904499"/>
            </a:xfrm>
            <a:prstGeom prst="rect">
              <a:avLst/>
            </a:prstGeom>
            <a:solidFill>
              <a:srgbClr val="BABD3B"/>
            </a:solidFill>
          </p:spPr>
          <p:txBody>
            <a:bodyPr/>
            <a:lstStyle/>
            <a:p>
              <a:endParaRPr lang="en-GB"/>
            </a:p>
          </p:txBody>
        </p:sp>
        <p:sp>
          <p:nvSpPr>
            <p:cNvPr id="9" name="AutoShape 9"/>
            <p:cNvSpPr/>
            <p:nvPr/>
          </p:nvSpPr>
          <p:spPr>
            <a:xfrm>
              <a:off x="0" y="0"/>
              <a:ext cx="2852367" cy="2904499"/>
            </a:xfrm>
            <a:prstGeom prst="rect">
              <a:avLst/>
            </a:prstGeom>
            <a:solidFill>
              <a:srgbClr val="4C585A"/>
            </a:solidFill>
          </p:spPr>
          <p:txBody>
            <a:bodyPr/>
            <a:lstStyle/>
            <a:p>
              <a:endParaRPr lang="en-GB"/>
            </a:p>
          </p:txBody>
        </p:sp>
        <p:sp>
          <p:nvSpPr>
            <p:cNvPr id="10" name="TextBox 10"/>
            <p:cNvSpPr txBox="1"/>
            <p:nvPr/>
          </p:nvSpPr>
          <p:spPr>
            <a:xfrm>
              <a:off x="388242" y="-91459"/>
              <a:ext cx="2075884" cy="2827693"/>
            </a:xfrm>
            <a:prstGeom prst="rect">
              <a:avLst/>
            </a:prstGeom>
          </p:spPr>
          <p:txBody>
            <a:bodyPr lIns="0" tIns="0" rIns="0" bIns="0" rtlCol="0" anchor="t">
              <a:spAutoFit/>
            </a:bodyPr>
            <a:lstStyle/>
            <a:p>
              <a:pPr algn="ctr">
                <a:lnSpc>
                  <a:spcPts val="17719"/>
                </a:lnSpc>
                <a:spcBef>
                  <a:spcPct val="0"/>
                </a:spcBef>
              </a:pPr>
              <a:r>
                <a:rPr lang="en-US" sz="12656" spc="-379">
                  <a:solidFill>
                    <a:srgbClr val="EEEEEC"/>
                  </a:solidFill>
                  <a:latin typeface="Tall Bold"/>
                </a:rPr>
                <a:t>180</a:t>
              </a:r>
            </a:p>
          </p:txBody>
        </p:sp>
        <p:sp>
          <p:nvSpPr>
            <p:cNvPr id="11" name="TextBox 11"/>
            <p:cNvSpPr txBox="1"/>
            <p:nvPr/>
          </p:nvSpPr>
          <p:spPr>
            <a:xfrm>
              <a:off x="180266" y="2059686"/>
              <a:ext cx="2491834" cy="614137"/>
            </a:xfrm>
            <a:prstGeom prst="rect">
              <a:avLst/>
            </a:prstGeom>
          </p:spPr>
          <p:txBody>
            <a:bodyPr lIns="0" tIns="0" rIns="0" bIns="0" rtlCol="0" anchor="t">
              <a:spAutoFit/>
            </a:bodyPr>
            <a:lstStyle/>
            <a:p>
              <a:pPr algn="ctr">
                <a:lnSpc>
                  <a:spcPts val="1904"/>
                </a:lnSpc>
                <a:spcBef>
                  <a:spcPct val="0"/>
                </a:spcBef>
              </a:pPr>
              <a:r>
                <a:rPr lang="en-US" sz="1360">
                  <a:solidFill>
                    <a:srgbClr val="EEEEEC"/>
                  </a:solidFill>
                  <a:latin typeface="Roboto Condensed"/>
                </a:rPr>
                <a:t>SUPPORTED TO MEASURE AND REDUCE EMISSIONS</a:t>
              </a:r>
            </a:p>
          </p:txBody>
        </p:sp>
        <p:sp>
          <p:nvSpPr>
            <p:cNvPr id="12" name="TextBox 12"/>
            <p:cNvSpPr txBox="1"/>
            <p:nvPr/>
          </p:nvSpPr>
          <p:spPr>
            <a:xfrm>
              <a:off x="455319" y="2656449"/>
              <a:ext cx="2075884" cy="2827693"/>
            </a:xfrm>
            <a:prstGeom prst="rect">
              <a:avLst/>
            </a:prstGeom>
          </p:spPr>
          <p:txBody>
            <a:bodyPr lIns="0" tIns="0" rIns="0" bIns="0" rtlCol="0" anchor="t">
              <a:spAutoFit/>
            </a:bodyPr>
            <a:lstStyle/>
            <a:p>
              <a:pPr algn="ctr">
                <a:lnSpc>
                  <a:spcPts val="17719"/>
                </a:lnSpc>
                <a:spcBef>
                  <a:spcPct val="0"/>
                </a:spcBef>
              </a:pPr>
              <a:r>
                <a:rPr lang="en-US" sz="12656" spc="-379">
                  <a:solidFill>
                    <a:srgbClr val="4C585A"/>
                  </a:solidFill>
                  <a:latin typeface="Tall"/>
                </a:rPr>
                <a:t>4KT</a:t>
              </a:r>
            </a:p>
          </p:txBody>
        </p:sp>
        <p:sp>
          <p:nvSpPr>
            <p:cNvPr id="13" name="TextBox 13"/>
            <p:cNvSpPr txBox="1"/>
            <p:nvPr/>
          </p:nvSpPr>
          <p:spPr>
            <a:xfrm>
              <a:off x="247344" y="4807595"/>
              <a:ext cx="2491834" cy="614137"/>
            </a:xfrm>
            <a:prstGeom prst="rect">
              <a:avLst/>
            </a:prstGeom>
          </p:spPr>
          <p:txBody>
            <a:bodyPr lIns="0" tIns="0" rIns="0" bIns="0" rtlCol="0" anchor="t">
              <a:spAutoFit/>
            </a:bodyPr>
            <a:lstStyle/>
            <a:p>
              <a:pPr algn="ctr">
                <a:lnSpc>
                  <a:spcPts val="1904"/>
                </a:lnSpc>
                <a:spcBef>
                  <a:spcPct val="0"/>
                </a:spcBef>
              </a:pPr>
              <a:r>
                <a:rPr lang="en-US" sz="1360">
                  <a:solidFill>
                    <a:srgbClr val="4C585A"/>
                  </a:solidFill>
                  <a:latin typeface="Roboto Condensed"/>
                </a:rPr>
                <a:t>CO₂e PLEDGED TO BE REDUCED</a:t>
              </a:r>
            </a:p>
          </p:txBody>
        </p:sp>
        <p:sp>
          <p:nvSpPr>
            <p:cNvPr id="14" name="TextBox 14"/>
            <p:cNvSpPr txBox="1"/>
            <p:nvPr/>
          </p:nvSpPr>
          <p:spPr>
            <a:xfrm>
              <a:off x="388242" y="5551824"/>
              <a:ext cx="2075884" cy="2717490"/>
            </a:xfrm>
            <a:prstGeom prst="rect">
              <a:avLst/>
            </a:prstGeom>
          </p:spPr>
          <p:txBody>
            <a:bodyPr lIns="0" tIns="0" rIns="0" bIns="0" rtlCol="0" anchor="t">
              <a:spAutoFit/>
            </a:bodyPr>
            <a:lstStyle/>
            <a:p>
              <a:pPr algn="ctr">
                <a:lnSpc>
                  <a:spcPts val="17015"/>
                </a:lnSpc>
                <a:spcBef>
                  <a:spcPct val="0"/>
                </a:spcBef>
              </a:pPr>
              <a:r>
                <a:rPr lang="en-US" sz="12154" spc="-364">
                  <a:solidFill>
                    <a:srgbClr val="EEEEEC"/>
                  </a:solidFill>
                  <a:latin typeface="Tall Bold"/>
                </a:rPr>
                <a:t>400%</a:t>
              </a:r>
            </a:p>
          </p:txBody>
        </p:sp>
        <p:sp>
          <p:nvSpPr>
            <p:cNvPr id="15" name="TextBox 15"/>
            <p:cNvSpPr txBox="1"/>
            <p:nvPr/>
          </p:nvSpPr>
          <p:spPr>
            <a:xfrm>
              <a:off x="67077" y="7902674"/>
              <a:ext cx="2852367" cy="614137"/>
            </a:xfrm>
            <a:prstGeom prst="rect">
              <a:avLst/>
            </a:prstGeom>
          </p:spPr>
          <p:txBody>
            <a:bodyPr lIns="0" tIns="0" rIns="0" bIns="0" rtlCol="0" anchor="t">
              <a:spAutoFit/>
            </a:bodyPr>
            <a:lstStyle/>
            <a:p>
              <a:pPr algn="ctr">
                <a:lnSpc>
                  <a:spcPts val="1904"/>
                </a:lnSpc>
                <a:spcBef>
                  <a:spcPct val="0"/>
                </a:spcBef>
              </a:pPr>
              <a:r>
                <a:rPr lang="en-US" sz="1360">
                  <a:solidFill>
                    <a:srgbClr val="EEEEEC"/>
                  </a:solidFill>
                  <a:latin typeface="Roboto Condensed"/>
                </a:rPr>
                <a:t>SURPASSED THE CO₂e REDUCTION GOAL</a:t>
              </a:r>
            </a:p>
          </p:txBody>
        </p:sp>
      </p:grpSp>
      <p:grpSp>
        <p:nvGrpSpPr>
          <p:cNvPr id="16" name="Group 16"/>
          <p:cNvGrpSpPr/>
          <p:nvPr/>
        </p:nvGrpSpPr>
        <p:grpSpPr>
          <a:xfrm>
            <a:off x="3888630" y="3441543"/>
            <a:ext cx="2189583" cy="6535123"/>
            <a:chOff x="0" y="0"/>
            <a:chExt cx="2919444" cy="8713498"/>
          </a:xfrm>
        </p:grpSpPr>
        <p:sp>
          <p:nvSpPr>
            <p:cNvPr id="17" name="AutoShape 17"/>
            <p:cNvSpPr/>
            <p:nvPr/>
          </p:nvSpPr>
          <p:spPr>
            <a:xfrm>
              <a:off x="0" y="5808999"/>
              <a:ext cx="2852367" cy="2904499"/>
            </a:xfrm>
            <a:prstGeom prst="rect">
              <a:avLst/>
            </a:prstGeom>
            <a:solidFill>
              <a:srgbClr val="4C585A"/>
            </a:solidFill>
          </p:spPr>
          <p:txBody>
            <a:bodyPr/>
            <a:lstStyle/>
            <a:p>
              <a:endParaRPr lang="en-GB"/>
            </a:p>
          </p:txBody>
        </p:sp>
        <p:sp>
          <p:nvSpPr>
            <p:cNvPr id="18" name="AutoShape 18"/>
            <p:cNvSpPr/>
            <p:nvPr/>
          </p:nvSpPr>
          <p:spPr>
            <a:xfrm>
              <a:off x="0" y="2904499"/>
              <a:ext cx="2852367" cy="2904499"/>
            </a:xfrm>
            <a:prstGeom prst="rect">
              <a:avLst/>
            </a:prstGeom>
            <a:solidFill>
              <a:srgbClr val="BABD3B"/>
            </a:solidFill>
          </p:spPr>
          <p:txBody>
            <a:bodyPr/>
            <a:lstStyle/>
            <a:p>
              <a:endParaRPr lang="en-GB"/>
            </a:p>
          </p:txBody>
        </p:sp>
        <p:sp>
          <p:nvSpPr>
            <p:cNvPr id="19" name="AutoShape 19"/>
            <p:cNvSpPr/>
            <p:nvPr/>
          </p:nvSpPr>
          <p:spPr>
            <a:xfrm>
              <a:off x="0" y="0"/>
              <a:ext cx="2852367" cy="2904499"/>
            </a:xfrm>
            <a:prstGeom prst="rect">
              <a:avLst/>
            </a:prstGeom>
            <a:solidFill>
              <a:srgbClr val="4C585A"/>
            </a:solidFill>
          </p:spPr>
          <p:txBody>
            <a:bodyPr/>
            <a:lstStyle/>
            <a:p>
              <a:endParaRPr lang="en-GB"/>
            </a:p>
          </p:txBody>
        </p:sp>
        <p:sp>
          <p:nvSpPr>
            <p:cNvPr id="20" name="TextBox 20"/>
            <p:cNvSpPr txBox="1"/>
            <p:nvPr/>
          </p:nvSpPr>
          <p:spPr>
            <a:xfrm>
              <a:off x="388242" y="-91459"/>
              <a:ext cx="2075884" cy="2827693"/>
            </a:xfrm>
            <a:prstGeom prst="rect">
              <a:avLst/>
            </a:prstGeom>
          </p:spPr>
          <p:txBody>
            <a:bodyPr lIns="0" tIns="0" rIns="0" bIns="0" rtlCol="0" anchor="t">
              <a:spAutoFit/>
            </a:bodyPr>
            <a:lstStyle/>
            <a:p>
              <a:pPr algn="ctr">
                <a:lnSpc>
                  <a:spcPts val="17719"/>
                </a:lnSpc>
                <a:spcBef>
                  <a:spcPct val="0"/>
                </a:spcBef>
              </a:pPr>
              <a:r>
                <a:rPr lang="en-US" sz="12656" spc="-379">
                  <a:solidFill>
                    <a:srgbClr val="EEEEEC"/>
                  </a:solidFill>
                  <a:latin typeface="Tall"/>
                </a:rPr>
                <a:t>600+</a:t>
              </a:r>
            </a:p>
          </p:txBody>
        </p:sp>
        <p:sp>
          <p:nvSpPr>
            <p:cNvPr id="21" name="TextBox 21"/>
            <p:cNvSpPr txBox="1"/>
            <p:nvPr/>
          </p:nvSpPr>
          <p:spPr>
            <a:xfrm>
              <a:off x="180266" y="2059686"/>
              <a:ext cx="2491834" cy="614137"/>
            </a:xfrm>
            <a:prstGeom prst="rect">
              <a:avLst/>
            </a:prstGeom>
          </p:spPr>
          <p:txBody>
            <a:bodyPr lIns="0" tIns="0" rIns="0" bIns="0" rtlCol="0" anchor="t">
              <a:spAutoFit/>
            </a:bodyPr>
            <a:lstStyle/>
            <a:p>
              <a:pPr algn="ctr">
                <a:lnSpc>
                  <a:spcPts val="1904"/>
                </a:lnSpc>
                <a:spcBef>
                  <a:spcPct val="0"/>
                </a:spcBef>
              </a:pPr>
              <a:r>
                <a:rPr lang="en-US" sz="1360">
                  <a:solidFill>
                    <a:srgbClr val="EEEEEC"/>
                  </a:solidFill>
                  <a:latin typeface="Roboto Condensed"/>
                </a:rPr>
                <a:t>SMEs ACROSS LONDON WITH ACCESS</a:t>
              </a:r>
            </a:p>
          </p:txBody>
        </p:sp>
        <p:sp>
          <p:nvSpPr>
            <p:cNvPr id="22" name="TextBox 22"/>
            <p:cNvSpPr txBox="1"/>
            <p:nvPr/>
          </p:nvSpPr>
          <p:spPr>
            <a:xfrm>
              <a:off x="455319" y="2656449"/>
              <a:ext cx="2075884" cy="2827693"/>
            </a:xfrm>
            <a:prstGeom prst="rect">
              <a:avLst/>
            </a:prstGeom>
          </p:spPr>
          <p:txBody>
            <a:bodyPr lIns="0" tIns="0" rIns="0" bIns="0" rtlCol="0" anchor="t">
              <a:spAutoFit/>
            </a:bodyPr>
            <a:lstStyle/>
            <a:p>
              <a:pPr algn="ctr">
                <a:lnSpc>
                  <a:spcPts val="17719"/>
                </a:lnSpc>
                <a:spcBef>
                  <a:spcPct val="0"/>
                </a:spcBef>
              </a:pPr>
              <a:r>
                <a:rPr lang="en-US" sz="12656" spc="-379">
                  <a:solidFill>
                    <a:srgbClr val="4C585A"/>
                  </a:solidFill>
                  <a:latin typeface="Tall"/>
                </a:rPr>
                <a:t>2</a:t>
              </a:r>
            </a:p>
          </p:txBody>
        </p:sp>
        <p:sp>
          <p:nvSpPr>
            <p:cNvPr id="23" name="TextBox 23"/>
            <p:cNvSpPr txBox="1"/>
            <p:nvPr/>
          </p:nvSpPr>
          <p:spPr>
            <a:xfrm>
              <a:off x="247344" y="4807595"/>
              <a:ext cx="2491834" cy="614137"/>
            </a:xfrm>
            <a:prstGeom prst="rect">
              <a:avLst/>
            </a:prstGeom>
          </p:spPr>
          <p:txBody>
            <a:bodyPr lIns="0" tIns="0" rIns="0" bIns="0" rtlCol="0" anchor="t">
              <a:spAutoFit/>
            </a:bodyPr>
            <a:lstStyle/>
            <a:p>
              <a:pPr algn="ctr">
                <a:lnSpc>
                  <a:spcPts val="1904"/>
                </a:lnSpc>
                <a:spcBef>
                  <a:spcPct val="0"/>
                </a:spcBef>
              </a:pPr>
              <a:r>
                <a:rPr lang="en-US" sz="1360">
                  <a:solidFill>
                    <a:srgbClr val="4C585A"/>
                  </a:solidFill>
                  <a:latin typeface="Roboto Condensed"/>
                </a:rPr>
                <a:t>SMEs AWARDED 'HEROS OF NET ZERO' AT COP 26</a:t>
              </a:r>
            </a:p>
          </p:txBody>
        </p:sp>
        <p:sp>
          <p:nvSpPr>
            <p:cNvPr id="24" name="TextBox 24"/>
            <p:cNvSpPr txBox="1"/>
            <p:nvPr/>
          </p:nvSpPr>
          <p:spPr>
            <a:xfrm>
              <a:off x="388242" y="5551824"/>
              <a:ext cx="2075884" cy="2717490"/>
            </a:xfrm>
            <a:prstGeom prst="rect">
              <a:avLst/>
            </a:prstGeom>
          </p:spPr>
          <p:txBody>
            <a:bodyPr lIns="0" tIns="0" rIns="0" bIns="0" rtlCol="0" anchor="t">
              <a:spAutoFit/>
            </a:bodyPr>
            <a:lstStyle/>
            <a:p>
              <a:pPr algn="ctr">
                <a:lnSpc>
                  <a:spcPts val="17015"/>
                </a:lnSpc>
                <a:spcBef>
                  <a:spcPct val="0"/>
                </a:spcBef>
              </a:pPr>
              <a:r>
                <a:rPr lang="en-US" sz="12154" spc="-364">
                  <a:solidFill>
                    <a:srgbClr val="EEEEEC"/>
                  </a:solidFill>
                  <a:latin typeface="Tall Bold"/>
                </a:rPr>
                <a:t>5</a:t>
              </a:r>
            </a:p>
          </p:txBody>
        </p:sp>
        <p:sp>
          <p:nvSpPr>
            <p:cNvPr id="25" name="TextBox 25"/>
            <p:cNvSpPr txBox="1"/>
            <p:nvPr/>
          </p:nvSpPr>
          <p:spPr>
            <a:xfrm>
              <a:off x="67077" y="7902674"/>
              <a:ext cx="2852367" cy="614137"/>
            </a:xfrm>
            <a:prstGeom prst="rect">
              <a:avLst/>
            </a:prstGeom>
          </p:spPr>
          <p:txBody>
            <a:bodyPr lIns="0" tIns="0" rIns="0" bIns="0" rtlCol="0" anchor="t">
              <a:spAutoFit/>
            </a:bodyPr>
            <a:lstStyle/>
            <a:p>
              <a:pPr algn="ctr">
                <a:lnSpc>
                  <a:spcPts val="1904"/>
                </a:lnSpc>
                <a:spcBef>
                  <a:spcPct val="0"/>
                </a:spcBef>
              </a:pPr>
              <a:r>
                <a:rPr lang="en-US" sz="1360">
                  <a:solidFill>
                    <a:srgbClr val="EEEEEC"/>
                  </a:solidFill>
                  <a:latin typeface="Roboto Condensed"/>
                </a:rPr>
                <a:t>ADDITIONAL CONTRACTS WON THROUGH THIS WORK</a:t>
              </a:r>
            </a:p>
          </p:txBody>
        </p:sp>
      </p:grpSp>
      <p:sp>
        <p:nvSpPr>
          <p:cNvPr id="26" name="Freeform 26"/>
          <p:cNvSpPr/>
          <p:nvPr/>
        </p:nvSpPr>
        <p:spPr>
          <a:xfrm>
            <a:off x="580949" y="2154390"/>
            <a:ext cx="3094574" cy="1287154"/>
          </a:xfrm>
          <a:custGeom>
            <a:avLst/>
            <a:gdLst/>
            <a:ahLst/>
            <a:cxnLst/>
            <a:rect l="l" t="t" r="r" b="b"/>
            <a:pathLst>
              <a:path w="3094574" h="1287154">
                <a:moveTo>
                  <a:pt x="0" y="0"/>
                </a:moveTo>
                <a:lnTo>
                  <a:pt x="3094575" y="0"/>
                </a:lnTo>
                <a:lnTo>
                  <a:pt x="3094575" y="1287153"/>
                </a:lnTo>
                <a:lnTo>
                  <a:pt x="0" y="1287153"/>
                </a:lnTo>
                <a:lnTo>
                  <a:pt x="0" y="0"/>
                </a:lnTo>
                <a:close/>
              </a:path>
            </a:pathLst>
          </a:custGeom>
          <a:blipFill>
            <a:blip r:embed="rId3"/>
            <a:stretch>
              <a:fillRect/>
            </a:stretch>
          </a:blipFill>
        </p:spPr>
        <p:txBody>
          <a:bodyPr/>
          <a:lstStyle/>
          <a:p>
            <a:endParaRPr lang="en-GB"/>
          </a:p>
        </p:txBody>
      </p:sp>
      <p:sp>
        <p:nvSpPr>
          <p:cNvPr id="27" name="Freeform 27"/>
          <p:cNvSpPr/>
          <p:nvPr/>
        </p:nvSpPr>
        <p:spPr>
          <a:xfrm>
            <a:off x="4152674" y="2446517"/>
            <a:ext cx="1713541" cy="905483"/>
          </a:xfrm>
          <a:custGeom>
            <a:avLst/>
            <a:gdLst/>
            <a:ahLst/>
            <a:cxnLst/>
            <a:rect l="l" t="t" r="r" b="b"/>
            <a:pathLst>
              <a:path w="1713541" h="905483">
                <a:moveTo>
                  <a:pt x="0" y="0"/>
                </a:moveTo>
                <a:lnTo>
                  <a:pt x="1713540" y="0"/>
                </a:lnTo>
                <a:lnTo>
                  <a:pt x="1713540" y="905483"/>
                </a:lnTo>
                <a:lnTo>
                  <a:pt x="0" y="905483"/>
                </a:lnTo>
                <a:lnTo>
                  <a:pt x="0" y="0"/>
                </a:lnTo>
                <a:close/>
              </a:path>
            </a:pathLst>
          </a:custGeom>
          <a:blipFill>
            <a:blip r:embed="rId4"/>
            <a:stretch>
              <a:fillRect l="-7444" t="-59234" r="-7764" b="-58786"/>
            </a:stretch>
          </a:blipFill>
        </p:spPr>
        <p:txBody>
          <a:bodyPr/>
          <a:lstStyle/>
          <a:p>
            <a:endParaRPr lang="en-GB"/>
          </a:p>
        </p:txBody>
      </p:sp>
      <p:grpSp>
        <p:nvGrpSpPr>
          <p:cNvPr id="28" name="Group 28"/>
          <p:cNvGrpSpPr/>
          <p:nvPr/>
        </p:nvGrpSpPr>
        <p:grpSpPr>
          <a:xfrm>
            <a:off x="6744963" y="3441543"/>
            <a:ext cx="2179962" cy="6506408"/>
            <a:chOff x="0" y="0"/>
            <a:chExt cx="2906616" cy="8675210"/>
          </a:xfrm>
        </p:grpSpPr>
        <p:sp>
          <p:nvSpPr>
            <p:cNvPr id="29" name="AutoShape 29"/>
            <p:cNvSpPr/>
            <p:nvPr/>
          </p:nvSpPr>
          <p:spPr>
            <a:xfrm>
              <a:off x="0" y="5783473"/>
              <a:ext cx="2839833" cy="2891737"/>
            </a:xfrm>
            <a:prstGeom prst="rect">
              <a:avLst/>
            </a:prstGeom>
            <a:solidFill>
              <a:srgbClr val="4C585A"/>
            </a:solidFill>
          </p:spPr>
          <p:txBody>
            <a:bodyPr/>
            <a:lstStyle/>
            <a:p>
              <a:endParaRPr lang="en-GB"/>
            </a:p>
          </p:txBody>
        </p:sp>
        <p:sp>
          <p:nvSpPr>
            <p:cNvPr id="30" name="AutoShape 30"/>
            <p:cNvSpPr/>
            <p:nvPr/>
          </p:nvSpPr>
          <p:spPr>
            <a:xfrm>
              <a:off x="0" y="2891737"/>
              <a:ext cx="2839833" cy="2891737"/>
            </a:xfrm>
            <a:prstGeom prst="rect">
              <a:avLst/>
            </a:prstGeom>
            <a:solidFill>
              <a:srgbClr val="BABD3B"/>
            </a:solidFill>
          </p:spPr>
          <p:txBody>
            <a:bodyPr/>
            <a:lstStyle/>
            <a:p>
              <a:endParaRPr lang="en-GB"/>
            </a:p>
          </p:txBody>
        </p:sp>
        <p:sp>
          <p:nvSpPr>
            <p:cNvPr id="31" name="AutoShape 31"/>
            <p:cNvSpPr/>
            <p:nvPr/>
          </p:nvSpPr>
          <p:spPr>
            <a:xfrm>
              <a:off x="0" y="0"/>
              <a:ext cx="2839833" cy="2891737"/>
            </a:xfrm>
            <a:prstGeom prst="rect">
              <a:avLst/>
            </a:prstGeom>
            <a:solidFill>
              <a:srgbClr val="4C585A"/>
            </a:solidFill>
          </p:spPr>
          <p:txBody>
            <a:bodyPr/>
            <a:lstStyle/>
            <a:p>
              <a:endParaRPr lang="en-GB"/>
            </a:p>
          </p:txBody>
        </p:sp>
        <p:sp>
          <p:nvSpPr>
            <p:cNvPr id="32" name="TextBox 32"/>
            <p:cNvSpPr txBox="1"/>
            <p:nvPr/>
          </p:nvSpPr>
          <p:spPr>
            <a:xfrm>
              <a:off x="386536" y="-82704"/>
              <a:ext cx="2066762" cy="2806914"/>
            </a:xfrm>
            <a:prstGeom prst="rect">
              <a:avLst/>
            </a:prstGeom>
          </p:spPr>
          <p:txBody>
            <a:bodyPr lIns="0" tIns="0" rIns="0" bIns="0" rtlCol="0" anchor="t">
              <a:spAutoFit/>
            </a:bodyPr>
            <a:lstStyle/>
            <a:p>
              <a:pPr algn="ctr">
                <a:lnSpc>
                  <a:spcPts val="17641"/>
                </a:lnSpc>
                <a:spcBef>
                  <a:spcPct val="0"/>
                </a:spcBef>
              </a:pPr>
              <a:r>
                <a:rPr lang="en-US" sz="12600" spc="-378">
                  <a:solidFill>
                    <a:srgbClr val="EEEEEC"/>
                  </a:solidFill>
                  <a:latin typeface="Tall"/>
                </a:rPr>
                <a:t>90</a:t>
              </a:r>
            </a:p>
          </p:txBody>
        </p:sp>
        <p:sp>
          <p:nvSpPr>
            <p:cNvPr id="33" name="TextBox 33"/>
            <p:cNvSpPr txBox="1"/>
            <p:nvPr/>
          </p:nvSpPr>
          <p:spPr>
            <a:xfrm>
              <a:off x="179474" y="2059993"/>
              <a:ext cx="2480885" cy="602080"/>
            </a:xfrm>
            <a:prstGeom prst="rect">
              <a:avLst/>
            </a:prstGeom>
          </p:spPr>
          <p:txBody>
            <a:bodyPr lIns="0" tIns="0" rIns="0" bIns="0" rtlCol="0" anchor="t">
              <a:spAutoFit/>
            </a:bodyPr>
            <a:lstStyle/>
            <a:p>
              <a:pPr algn="ctr">
                <a:lnSpc>
                  <a:spcPts val="1896"/>
                </a:lnSpc>
                <a:spcBef>
                  <a:spcPct val="0"/>
                </a:spcBef>
              </a:pPr>
              <a:r>
                <a:rPr lang="en-US" sz="1354">
                  <a:solidFill>
                    <a:srgbClr val="EEEEEC"/>
                  </a:solidFill>
                  <a:latin typeface="Roboto Condensed"/>
                </a:rPr>
                <a:t>SMEs ON THE PROGRAMME SO FAR</a:t>
              </a:r>
            </a:p>
          </p:txBody>
        </p:sp>
        <p:sp>
          <p:nvSpPr>
            <p:cNvPr id="34" name="TextBox 34"/>
            <p:cNvSpPr txBox="1"/>
            <p:nvPr/>
          </p:nvSpPr>
          <p:spPr>
            <a:xfrm>
              <a:off x="453318" y="2653130"/>
              <a:ext cx="2066762" cy="2806914"/>
            </a:xfrm>
            <a:prstGeom prst="rect">
              <a:avLst/>
            </a:prstGeom>
          </p:spPr>
          <p:txBody>
            <a:bodyPr lIns="0" tIns="0" rIns="0" bIns="0" rtlCol="0" anchor="t">
              <a:spAutoFit/>
            </a:bodyPr>
            <a:lstStyle/>
            <a:p>
              <a:pPr algn="ctr">
                <a:lnSpc>
                  <a:spcPts val="17641"/>
                </a:lnSpc>
                <a:spcBef>
                  <a:spcPct val="0"/>
                </a:spcBef>
              </a:pPr>
              <a:r>
                <a:rPr lang="en-US" sz="12600" spc="-378">
                  <a:solidFill>
                    <a:srgbClr val="4C585A"/>
                  </a:solidFill>
                  <a:latin typeface="Tall Bold"/>
                </a:rPr>
                <a:t>66KT</a:t>
              </a:r>
            </a:p>
          </p:txBody>
        </p:sp>
        <p:sp>
          <p:nvSpPr>
            <p:cNvPr id="35" name="TextBox 35"/>
            <p:cNvSpPr txBox="1"/>
            <p:nvPr/>
          </p:nvSpPr>
          <p:spPr>
            <a:xfrm>
              <a:off x="246257" y="4795827"/>
              <a:ext cx="2480885" cy="602080"/>
            </a:xfrm>
            <a:prstGeom prst="rect">
              <a:avLst/>
            </a:prstGeom>
          </p:spPr>
          <p:txBody>
            <a:bodyPr lIns="0" tIns="0" rIns="0" bIns="0" rtlCol="0" anchor="t">
              <a:spAutoFit/>
            </a:bodyPr>
            <a:lstStyle/>
            <a:p>
              <a:pPr algn="ctr">
                <a:lnSpc>
                  <a:spcPts val="1896"/>
                </a:lnSpc>
                <a:spcBef>
                  <a:spcPct val="0"/>
                </a:spcBef>
              </a:pPr>
              <a:r>
                <a:rPr lang="en-US" sz="1354">
                  <a:solidFill>
                    <a:srgbClr val="4C585A"/>
                  </a:solidFill>
                  <a:latin typeface="Roboto Condensed"/>
                </a:rPr>
                <a:t>CO₂e MEASURED IN FIRST PILOT</a:t>
              </a:r>
            </a:p>
          </p:txBody>
        </p:sp>
        <p:sp>
          <p:nvSpPr>
            <p:cNvPr id="36" name="TextBox 36"/>
            <p:cNvSpPr txBox="1"/>
            <p:nvPr/>
          </p:nvSpPr>
          <p:spPr>
            <a:xfrm>
              <a:off x="386536" y="5526298"/>
              <a:ext cx="2066762" cy="2706680"/>
            </a:xfrm>
            <a:prstGeom prst="rect">
              <a:avLst/>
            </a:prstGeom>
          </p:spPr>
          <p:txBody>
            <a:bodyPr lIns="0" tIns="0" rIns="0" bIns="0" rtlCol="0" anchor="t">
              <a:spAutoFit/>
            </a:bodyPr>
            <a:lstStyle/>
            <a:p>
              <a:pPr algn="ctr">
                <a:lnSpc>
                  <a:spcPts val="16941"/>
                </a:lnSpc>
                <a:spcBef>
                  <a:spcPct val="0"/>
                </a:spcBef>
              </a:pPr>
              <a:r>
                <a:rPr lang="en-US" sz="12100" spc="-363">
                  <a:solidFill>
                    <a:srgbClr val="EEEEEC"/>
                  </a:solidFill>
                  <a:latin typeface="Tall Bold"/>
                </a:rPr>
                <a:t>2</a:t>
              </a:r>
            </a:p>
          </p:txBody>
        </p:sp>
        <p:sp>
          <p:nvSpPr>
            <p:cNvPr id="37" name="TextBox 37"/>
            <p:cNvSpPr txBox="1"/>
            <p:nvPr/>
          </p:nvSpPr>
          <p:spPr>
            <a:xfrm>
              <a:off x="66783" y="7867781"/>
              <a:ext cx="2839833" cy="675195"/>
            </a:xfrm>
            <a:prstGeom prst="rect">
              <a:avLst/>
            </a:prstGeom>
          </p:spPr>
          <p:txBody>
            <a:bodyPr lIns="0" tIns="0" rIns="0" bIns="0" rtlCol="0" anchor="t">
              <a:spAutoFit/>
            </a:bodyPr>
            <a:lstStyle/>
            <a:p>
              <a:pPr algn="ctr">
                <a:lnSpc>
                  <a:spcPts val="2031"/>
                </a:lnSpc>
                <a:spcBef>
                  <a:spcPct val="0"/>
                </a:spcBef>
              </a:pPr>
              <a:r>
                <a:rPr lang="en-US" sz="1451">
                  <a:solidFill>
                    <a:srgbClr val="EEEEEC"/>
                  </a:solidFill>
                  <a:latin typeface="Roboto Condensed"/>
                </a:rPr>
                <a:t>YEAR CONTRACT EXTENSION</a:t>
              </a:r>
            </a:p>
          </p:txBody>
        </p:sp>
      </p:grpSp>
      <p:sp>
        <p:nvSpPr>
          <p:cNvPr id="38" name="Freeform 38"/>
          <p:cNvSpPr/>
          <p:nvPr/>
        </p:nvSpPr>
        <p:spPr>
          <a:xfrm>
            <a:off x="6567487" y="2633258"/>
            <a:ext cx="2534915" cy="570356"/>
          </a:xfrm>
          <a:custGeom>
            <a:avLst/>
            <a:gdLst/>
            <a:ahLst/>
            <a:cxnLst/>
            <a:rect l="l" t="t" r="r" b="b"/>
            <a:pathLst>
              <a:path w="2534915" h="570356">
                <a:moveTo>
                  <a:pt x="0" y="0"/>
                </a:moveTo>
                <a:lnTo>
                  <a:pt x="2534914" y="0"/>
                </a:lnTo>
                <a:lnTo>
                  <a:pt x="2534914" y="570356"/>
                </a:lnTo>
                <a:lnTo>
                  <a:pt x="0" y="570356"/>
                </a:lnTo>
                <a:lnTo>
                  <a:pt x="0" y="0"/>
                </a:lnTo>
                <a:close/>
              </a:path>
            </a:pathLst>
          </a:custGeom>
          <a:blipFill>
            <a:blip r:embed="rId5"/>
            <a:stretch>
              <a:fillRect/>
            </a:stretch>
          </a:blipFill>
        </p:spPr>
        <p:txBody>
          <a:bodyPr/>
          <a:lstStyle/>
          <a:p>
            <a:endParaRPr lang="en-GB"/>
          </a:p>
        </p:txBody>
      </p:sp>
      <p:sp>
        <p:nvSpPr>
          <p:cNvPr id="39" name="Freeform 39"/>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6"/>
            <a:stretch>
              <a:fillRect/>
            </a:stretch>
          </a:blipFill>
        </p:spPr>
        <p:txBody>
          <a:bodyPr/>
          <a:lstStyle/>
          <a:p>
            <a:endParaRPr lang="en-GB"/>
          </a:p>
        </p:txBody>
      </p:sp>
      <p:sp>
        <p:nvSpPr>
          <p:cNvPr id="40" name="Freeform 40"/>
          <p:cNvSpPr/>
          <p:nvPr/>
        </p:nvSpPr>
        <p:spPr>
          <a:xfrm>
            <a:off x="13682737" y="3189654"/>
            <a:ext cx="2006178" cy="693749"/>
          </a:xfrm>
          <a:custGeom>
            <a:avLst/>
            <a:gdLst/>
            <a:ahLst/>
            <a:cxnLst/>
            <a:rect l="l" t="t" r="r" b="b"/>
            <a:pathLst>
              <a:path w="2006178" h="693749">
                <a:moveTo>
                  <a:pt x="0" y="0"/>
                </a:moveTo>
                <a:lnTo>
                  <a:pt x="2006178" y="0"/>
                </a:lnTo>
                <a:lnTo>
                  <a:pt x="2006178" y="693750"/>
                </a:lnTo>
                <a:lnTo>
                  <a:pt x="0" y="693750"/>
                </a:lnTo>
                <a:lnTo>
                  <a:pt x="0" y="0"/>
                </a:lnTo>
                <a:close/>
              </a:path>
            </a:pathLst>
          </a:custGeom>
          <a:blipFill>
            <a:blip r:embed="rId7"/>
            <a:stretch>
              <a:fillRect/>
            </a:stretch>
          </a:blipFill>
        </p:spPr>
        <p:txBody>
          <a:bodyPr/>
          <a:lstStyle/>
          <a:p>
            <a:endParaRPr lang="en-GB"/>
          </a:p>
        </p:txBody>
      </p:sp>
      <p:sp>
        <p:nvSpPr>
          <p:cNvPr id="41" name="Freeform 41"/>
          <p:cNvSpPr/>
          <p:nvPr/>
        </p:nvSpPr>
        <p:spPr>
          <a:xfrm>
            <a:off x="12216442" y="5791380"/>
            <a:ext cx="1596987" cy="877012"/>
          </a:xfrm>
          <a:custGeom>
            <a:avLst/>
            <a:gdLst/>
            <a:ahLst/>
            <a:cxnLst/>
            <a:rect l="l" t="t" r="r" b="b"/>
            <a:pathLst>
              <a:path w="1596987" h="877012">
                <a:moveTo>
                  <a:pt x="0" y="0"/>
                </a:moveTo>
                <a:lnTo>
                  <a:pt x="1596987" y="0"/>
                </a:lnTo>
                <a:lnTo>
                  <a:pt x="1596987" y="877012"/>
                </a:lnTo>
                <a:lnTo>
                  <a:pt x="0" y="877012"/>
                </a:lnTo>
                <a:lnTo>
                  <a:pt x="0" y="0"/>
                </a:lnTo>
                <a:close/>
              </a:path>
            </a:pathLst>
          </a:custGeom>
          <a:blipFill>
            <a:blip r:embed="rId8"/>
            <a:stretch>
              <a:fillRect/>
            </a:stretch>
          </a:blipFill>
        </p:spPr>
        <p:txBody>
          <a:bodyPr/>
          <a:lstStyle/>
          <a:p>
            <a:endParaRPr lang="en-GB"/>
          </a:p>
        </p:txBody>
      </p:sp>
      <p:grpSp>
        <p:nvGrpSpPr>
          <p:cNvPr id="42" name="Group 42"/>
          <p:cNvGrpSpPr/>
          <p:nvPr/>
        </p:nvGrpSpPr>
        <p:grpSpPr>
          <a:xfrm>
            <a:off x="14401559" y="2039838"/>
            <a:ext cx="3082205" cy="813359"/>
            <a:chOff x="0" y="0"/>
            <a:chExt cx="4109607" cy="1084478"/>
          </a:xfrm>
        </p:grpSpPr>
        <p:sp>
          <p:nvSpPr>
            <p:cNvPr id="43" name="Freeform 43"/>
            <p:cNvSpPr/>
            <p:nvPr/>
          </p:nvSpPr>
          <p:spPr>
            <a:xfrm>
              <a:off x="1948324" y="0"/>
              <a:ext cx="2161282" cy="1084478"/>
            </a:xfrm>
            <a:custGeom>
              <a:avLst/>
              <a:gdLst/>
              <a:ahLst/>
              <a:cxnLst/>
              <a:rect l="l" t="t" r="r" b="b"/>
              <a:pathLst>
                <a:path w="2161282" h="1084478">
                  <a:moveTo>
                    <a:pt x="0" y="0"/>
                  </a:moveTo>
                  <a:lnTo>
                    <a:pt x="2161283" y="0"/>
                  </a:lnTo>
                  <a:lnTo>
                    <a:pt x="2161283" y="1084478"/>
                  </a:lnTo>
                  <a:lnTo>
                    <a:pt x="0" y="1084478"/>
                  </a:lnTo>
                  <a:lnTo>
                    <a:pt x="0" y="0"/>
                  </a:lnTo>
                  <a:close/>
                </a:path>
              </a:pathLst>
            </a:custGeom>
            <a:blipFill>
              <a:blip r:embed="rId9"/>
              <a:stretch>
                <a:fillRect l="-70748" t="-15258" r="-304" b="-11299"/>
              </a:stretch>
            </a:blipFill>
          </p:spPr>
          <p:txBody>
            <a:bodyPr/>
            <a:lstStyle/>
            <a:p>
              <a:endParaRPr lang="en-GB"/>
            </a:p>
          </p:txBody>
        </p:sp>
        <p:sp>
          <p:nvSpPr>
            <p:cNvPr id="44" name="Freeform 44"/>
            <p:cNvSpPr/>
            <p:nvPr/>
          </p:nvSpPr>
          <p:spPr>
            <a:xfrm>
              <a:off x="0" y="127181"/>
              <a:ext cx="2006634" cy="741582"/>
            </a:xfrm>
            <a:custGeom>
              <a:avLst/>
              <a:gdLst/>
              <a:ahLst/>
              <a:cxnLst/>
              <a:rect l="l" t="t" r="r" b="b"/>
              <a:pathLst>
                <a:path w="2006634" h="741582">
                  <a:moveTo>
                    <a:pt x="0" y="0"/>
                  </a:moveTo>
                  <a:lnTo>
                    <a:pt x="2006634" y="0"/>
                  </a:lnTo>
                  <a:lnTo>
                    <a:pt x="2006634" y="741582"/>
                  </a:lnTo>
                  <a:lnTo>
                    <a:pt x="0" y="741582"/>
                  </a:lnTo>
                  <a:lnTo>
                    <a:pt x="0" y="0"/>
                  </a:lnTo>
                  <a:close/>
                </a:path>
              </a:pathLst>
            </a:custGeom>
            <a:blipFill>
              <a:blip r:embed="rId10"/>
              <a:stretch>
                <a:fillRect/>
              </a:stretch>
            </a:blipFill>
          </p:spPr>
          <p:txBody>
            <a:bodyPr/>
            <a:lstStyle/>
            <a:p>
              <a:endParaRPr lang="en-GB"/>
            </a:p>
          </p:txBody>
        </p:sp>
      </p:grpSp>
      <p:grpSp>
        <p:nvGrpSpPr>
          <p:cNvPr id="45" name="Group 45"/>
          <p:cNvGrpSpPr/>
          <p:nvPr/>
        </p:nvGrpSpPr>
        <p:grpSpPr>
          <a:xfrm>
            <a:off x="13727104" y="4184315"/>
            <a:ext cx="1181407" cy="1089526"/>
            <a:chOff x="0" y="0"/>
            <a:chExt cx="1575209" cy="1452702"/>
          </a:xfrm>
        </p:grpSpPr>
        <p:sp>
          <p:nvSpPr>
            <p:cNvPr id="46" name="Freeform 46"/>
            <p:cNvSpPr/>
            <p:nvPr/>
          </p:nvSpPr>
          <p:spPr>
            <a:xfrm>
              <a:off x="0" y="0"/>
              <a:ext cx="1575209" cy="1063922"/>
            </a:xfrm>
            <a:custGeom>
              <a:avLst/>
              <a:gdLst/>
              <a:ahLst/>
              <a:cxnLst/>
              <a:rect l="l" t="t" r="r" b="b"/>
              <a:pathLst>
                <a:path w="1575209" h="1063922">
                  <a:moveTo>
                    <a:pt x="0" y="0"/>
                  </a:moveTo>
                  <a:lnTo>
                    <a:pt x="1575209" y="0"/>
                  </a:lnTo>
                  <a:lnTo>
                    <a:pt x="1575209" y="1063922"/>
                  </a:lnTo>
                  <a:lnTo>
                    <a:pt x="0" y="1063922"/>
                  </a:lnTo>
                  <a:lnTo>
                    <a:pt x="0" y="0"/>
                  </a:lnTo>
                  <a:close/>
                </a:path>
              </a:pathLst>
            </a:custGeom>
            <a:blipFill>
              <a:blip r:embed="rId11"/>
              <a:stretch>
                <a:fillRect/>
              </a:stretch>
            </a:blipFill>
          </p:spPr>
          <p:txBody>
            <a:bodyPr/>
            <a:lstStyle/>
            <a:p>
              <a:endParaRPr lang="en-GB"/>
            </a:p>
          </p:txBody>
        </p:sp>
        <p:sp>
          <p:nvSpPr>
            <p:cNvPr id="47" name="Freeform 47"/>
            <p:cNvSpPr/>
            <p:nvPr/>
          </p:nvSpPr>
          <p:spPr>
            <a:xfrm>
              <a:off x="0" y="1146848"/>
              <a:ext cx="1575209" cy="305853"/>
            </a:xfrm>
            <a:custGeom>
              <a:avLst/>
              <a:gdLst/>
              <a:ahLst/>
              <a:cxnLst/>
              <a:rect l="l" t="t" r="r" b="b"/>
              <a:pathLst>
                <a:path w="1575209" h="305853">
                  <a:moveTo>
                    <a:pt x="0" y="0"/>
                  </a:moveTo>
                  <a:lnTo>
                    <a:pt x="1575209" y="0"/>
                  </a:lnTo>
                  <a:lnTo>
                    <a:pt x="1575209" y="305854"/>
                  </a:lnTo>
                  <a:lnTo>
                    <a:pt x="0" y="305854"/>
                  </a:lnTo>
                  <a:lnTo>
                    <a:pt x="0" y="0"/>
                  </a:lnTo>
                  <a:close/>
                </a:path>
              </a:pathLst>
            </a:custGeom>
            <a:blipFill>
              <a:blip r:embed="rId12"/>
              <a:stretch>
                <a:fillRect/>
              </a:stretch>
            </a:blipFill>
          </p:spPr>
          <p:txBody>
            <a:bodyPr/>
            <a:lstStyle/>
            <a:p>
              <a:endParaRPr lang="en-GB"/>
            </a:p>
          </p:txBody>
        </p:sp>
      </p:grpSp>
      <p:grpSp>
        <p:nvGrpSpPr>
          <p:cNvPr id="48" name="Group 48"/>
          <p:cNvGrpSpPr/>
          <p:nvPr/>
        </p:nvGrpSpPr>
        <p:grpSpPr>
          <a:xfrm>
            <a:off x="14908511" y="8438648"/>
            <a:ext cx="1744794" cy="1729173"/>
            <a:chOff x="0" y="0"/>
            <a:chExt cx="2326392" cy="2305565"/>
          </a:xfrm>
        </p:grpSpPr>
        <p:sp>
          <p:nvSpPr>
            <p:cNvPr id="49" name="Freeform 49"/>
            <p:cNvSpPr/>
            <p:nvPr/>
          </p:nvSpPr>
          <p:spPr>
            <a:xfrm>
              <a:off x="0" y="0"/>
              <a:ext cx="2326392" cy="967637"/>
            </a:xfrm>
            <a:custGeom>
              <a:avLst/>
              <a:gdLst/>
              <a:ahLst/>
              <a:cxnLst/>
              <a:rect l="l" t="t" r="r" b="b"/>
              <a:pathLst>
                <a:path w="2326392" h="967637">
                  <a:moveTo>
                    <a:pt x="0" y="0"/>
                  </a:moveTo>
                  <a:lnTo>
                    <a:pt x="2326392" y="0"/>
                  </a:lnTo>
                  <a:lnTo>
                    <a:pt x="2326392" y="967637"/>
                  </a:lnTo>
                  <a:lnTo>
                    <a:pt x="0" y="967637"/>
                  </a:lnTo>
                  <a:lnTo>
                    <a:pt x="0" y="0"/>
                  </a:lnTo>
                  <a:close/>
                </a:path>
              </a:pathLst>
            </a:custGeom>
            <a:blipFill>
              <a:blip r:embed="rId3"/>
              <a:stretch>
                <a:fillRect/>
              </a:stretch>
            </a:blipFill>
          </p:spPr>
          <p:txBody>
            <a:bodyPr/>
            <a:lstStyle/>
            <a:p>
              <a:endParaRPr lang="en-GB"/>
            </a:p>
          </p:txBody>
        </p:sp>
        <p:sp>
          <p:nvSpPr>
            <p:cNvPr id="50" name="Freeform 50"/>
            <p:cNvSpPr/>
            <p:nvPr/>
          </p:nvSpPr>
          <p:spPr>
            <a:xfrm>
              <a:off x="115380" y="885170"/>
              <a:ext cx="2060543" cy="559405"/>
            </a:xfrm>
            <a:custGeom>
              <a:avLst/>
              <a:gdLst/>
              <a:ahLst/>
              <a:cxnLst/>
              <a:rect l="l" t="t" r="r" b="b"/>
              <a:pathLst>
                <a:path w="2060543" h="559405">
                  <a:moveTo>
                    <a:pt x="0" y="0"/>
                  </a:moveTo>
                  <a:lnTo>
                    <a:pt x="2060543" y="0"/>
                  </a:lnTo>
                  <a:lnTo>
                    <a:pt x="2060543" y="559405"/>
                  </a:lnTo>
                  <a:lnTo>
                    <a:pt x="0" y="559405"/>
                  </a:lnTo>
                  <a:lnTo>
                    <a:pt x="0" y="0"/>
                  </a:lnTo>
                  <a:close/>
                </a:path>
              </a:pathLst>
            </a:custGeom>
            <a:blipFill>
              <a:blip r:embed="rId13"/>
              <a:stretch>
                <a:fillRect/>
              </a:stretch>
            </a:blipFill>
          </p:spPr>
          <p:txBody>
            <a:bodyPr/>
            <a:lstStyle/>
            <a:p>
              <a:endParaRPr lang="en-GB"/>
            </a:p>
          </p:txBody>
        </p:sp>
        <p:sp>
          <p:nvSpPr>
            <p:cNvPr id="51" name="Freeform 51"/>
            <p:cNvSpPr/>
            <p:nvPr/>
          </p:nvSpPr>
          <p:spPr>
            <a:xfrm>
              <a:off x="255316" y="1528971"/>
              <a:ext cx="1815761" cy="776594"/>
            </a:xfrm>
            <a:custGeom>
              <a:avLst/>
              <a:gdLst/>
              <a:ahLst/>
              <a:cxnLst/>
              <a:rect l="l" t="t" r="r" b="b"/>
              <a:pathLst>
                <a:path w="1815761" h="776594">
                  <a:moveTo>
                    <a:pt x="0" y="0"/>
                  </a:moveTo>
                  <a:lnTo>
                    <a:pt x="1815761" y="0"/>
                  </a:lnTo>
                  <a:lnTo>
                    <a:pt x="1815761" y="776594"/>
                  </a:lnTo>
                  <a:lnTo>
                    <a:pt x="0" y="776594"/>
                  </a:lnTo>
                  <a:lnTo>
                    <a:pt x="0" y="0"/>
                  </a:lnTo>
                  <a:close/>
                </a:path>
              </a:pathLst>
            </a:custGeom>
            <a:blipFill>
              <a:blip r:embed="rId14"/>
              <a:stretch>
                <a:fillRect/>
              </a:stretch>
            </a:blipFill>
          </p:spPr>
          <p:txBody>
            <a:bodyPr/>
            <a:lstStyle/>
            <a:p>
              <a:endParaRPr lang="en-GB"/>
            </a:p>
          </p:txBody>
        </p:sp>
      </p:grpSp>
      <p:grpSp>
        <p:nvGrpSpPr>
          <p:cNvPr id="52" name="Group 52"/>
          <p:cNvGrpSpPr/>
          <p:nvPr/>
        </p:nvGrpSpPr>
        <p:grpSpPr>
          <a:xfrm>
            <a:off x="9719038" y="1738859"/>
            <a:ext cx="2131788" cy="1384598"/>
            <a:chOff x="0" y="0"/>
            <a:chExt cx="2842384" cy="1846131"/>
          </a:xfrm>
        </p:grpSpPr>
        <p:sp>
          <p:nvSpPr>
            <p:cNvPr id="53" name="Freeform 53"/>
            <p:cNvSpPr/>
            <p:nvPr/>
          </p:nvSpPr>
          <p:spPr>
            <a:xfrm>
              <a:off x="0" y="0"/>
              <a:ext cx="2842384" cy="1110306"/>
            </a:xfrm>
            <a:custGeom>
              <a:avLst/>
              <a:gdLst/>
              <a:ahLst/>
              <a:cxnLst/>
              <a:rect l="l" t="t" r="r" b="b"/>
              <a:pathLst>
                <a:path w="2842384" h="1110306">
                  <a:moveTo>
                    <a:pt x="0" y="0"/>
                  </a:moveTo>
                  <a:lnTo>
                    <a:pt x="2842384" y="0"/>
                  </a:lnTo>
                  <a:lnTo>
                    <a:pt x="2842384" y="1110306"/>
                  </a:lnTo>
                  <a:lnTo>
                    <a:pt x="0" y="1110306"/>
                  </a:lnTo>
                  <a:lnTo>
                    <a:pt x="0" y="0"/>
                  </a:lnTo>
                  <a:close/>
                </a:path>
              </a:pathLst>
            </a:custGeom>
            <a:blipFill>
              <a:blip r:embed="rId15"/>
              <a:stretch>
                <a:fillRect/>
              </a:stretch>
            </a:blipFill>
          </p:spPr>
          <p:txBody>
            <a:bodyPr/>
            <a:lstStyle/>
            <a:p>
              <a:endParaRPr lang="en-GB"/>
            </a:p>
          </p:txBody>
        </p:sp>
        <p:sp>
          <p:nvSpPr>
            <p:cNvPr id="54" name="Freeform 54"/>
            <p:cNvSpPr/>
            <p:nvPr/>
          </p:nvSpPr>
          <p:spPr>
            <a:xfrm>
              <a:off x="396962" y="896307"/>
              <a:ext cx="1914237" cy="949824"/>
            </a:xfrm>
            <a:custGeom>
              <a:avLst/>
              <a:gdLst/>
              <a:ahLst/>
              <a:cxnLst/>
              <a:rect l="l" t="t" r="r" b="b"/>
              <a:pathLst>
                <a:path w="1914237" h="949824">
                  <a:moveTo>
                    <a:pt x="0" y="0"/>
                  </a:moveTo>
                  <a:lnTo>
                    <a:pt x="1914236" y="0"/>
                  </a:lnTo>
                  <a:lnTo>
                    <a:pt x="1914236" y="949824"/>
                  </a:lnTo>
                  <a:lnTo>
                    <a:pt x="0" y="949824"/>
                  </a:lnTo>
                  <a:lnTo>
                    <a:pt x="0" y="0"/>
                  </a:lnTo>
                  <a:close/>
                </a:path>
              </a:pathLst>
            </a:custGeom>
            <a:blipFill>
              <a:blip r:embed="rId16"/>
              <a:stretch>
                <a:fillRect/>
              </a:stretch>
            </a:blipFill>
          </p:spPr>
          <p:txBody>
            <a:bodyPr/>
            <a:lstStyle/>
            <a:p>
              <a:endParaRPr lang="en-GB"/>
            </a:p>
          </p:txBody>
        </p:sp>
      </p:grpSp>
      <p:sp>
        <p:nvSpPr>
          <p:cNvPr id="55" name="Freeform 55"/>
          <p:cNvSpPr/>
          <p:nvPr/>
        </p:nvSpPr>
        <p:spPr>
          <a:xfrm>
            <a:off x="15642495" y="4798975"/>
            <a:ext cx="1981519" cy="424611"/>
          </a:xfrm>
          <a:custGeom>
            <a:avLst/>
            <a:gdLst/>
            <a:ahLst/>
            <a:cxnLst/>
            <a:rect l="l" t="t" r="r" b="b"/>
            <a:pathLst>
              <a:path w="1981519" h="424611">
                <a:moveTo>
                  <a:pt x="0" y="0"/>
                </a:moveTo>
                <a:lnTo>
                  <a:pt x="1981519" y="0"/>
                </a:lnTo>
                <a:lnTo>
                  <a:pt x="1981519" y="424612"/>
                </a:lnTo>
                <a:lnTo>
                  <a:pt x="0" y="424612"/>
                </a:lnTo>
                <a:lnTo>
                  <a:pt x="0" y="0"/>
                </a:lnTo>
                <a:close/>
              </a:path>
            </a:pathLst>
          </a:custGeom>
          <a:blipFill>
            <a:blip r:embed="rId17"/>
            <a:stretch>
              <a:fillRect/>
            </a:stretch>
          </a:blipFill>
        </p:spPr>
        <p:txBody>
          <a:bodyPr/>
          <a:lstStyle/>
          <a:p>
            <a:endParaRPr lang="en-GB"/>
          </a:p>
        </p:txBody>
      </p:sp>
      <p:sp>
        <p:nvSpPr>
          <p:cNvPr id="56" name="Freeform 56"/>
          <p:cNvSpPr/>
          <p:nvPr/>
        </p:nvSpPr>
        <p:spPr>
          <a:xfrm>
            <a:off x="11895329" y="3776983"/>
            <a:ext cx="1466134" cy="728732"/>
          </a:xfrm>
          <a:custGeom>
            <a:avLst/>
            <a:gdLst/>
            <a:ahLst/>
            <a:cxnLst/>
            <a:rect l="l" t="t" r="r" b="b"/>
            <a:pathLst>
              <a:path w="1466134" h="728732">
                <a:moveTo>
                  <a:pt x="0" y="0"/>
                </a:moveTo>
                <a:lnTo>
                  <a:pt x="1466134" y="0"/>
                </a:lnTo>
                <a:lnTo>
                  <a:pt x="1466134" y="728732"/>
                </a:lnTo>
                <a:lnTo>
                  <a:pt x="0" y="728732"/>
                </a:lnTo>
                <a:lnTo>
                  <a:pt x="0" y="0"/>
                </a:lnTo>
                <a:close/>
              </a:path>
            </a:pathLst>
          </a:custGeom>
          <a:blipFill>
            <a:blip r:embed="rId18"/>
            <a:stretch>
              <a:fillRect l="-23305" t="-5927" r="-21348" b="-3208"/>
            </a:stretch>
          </a:blipFill>
        </p:spPr>
        <p:txBody>
          <a:bodyPr/>
          <a:lstStyle/>
          <a:p>
            <a:endParaRPr lang="en-GB"/>
          </a:p>
        </p:txBody>
      </p:sp>
      <p:sp>
        <p:nvSpPr>
          <p:cNvPr id="57" name="Freeform 57"/>
          <p:cNvSpPr/>
          <p:nvPr/>
        </p:nvSpPr>
        <p:spPr>
          <a:xfrm>
            <a:off x="9761239" y="7892953"/>
            <a:ext cx="1527527" cy="253570"/>
          </a:xfrm>
          <a:custGeom>
            <a:avLst/>
            <a:gdLst/>
            <a:ahLst/>
            <a:cxnLst/>
            <a:rect l="l" t="t" r="r" b="b"/>
            <a:pathLst>
              <a:path w="1527527" h="253570">
                <a:moveTo>
                  <a:pt x="0" y="0"/>
                </a:moveTo>
                <a:lnTo>
                  <a:pt x="1527528" y="0"/>
                </a:lnTo>
                <a:lnTo>
                  <a:pt x="1527528" y="253570"/>
                </a:lnTo>
                <a:lnTo>
                  <a:pt x="0" y="253570"/>
                </a:lnTo>
                <a:lnTo>
                  <a:pt x="0" y="0"/>
                </a:lnTo>
                <a:close/>
              </a:path>
            </a:pathLst>
          </a:custGeom>
          <a:blipFill>
            <a:blip r:embed="rId19"/>
            <a:stretch>
              <a:fillRect/>
            </a:stretch>
          </a:blipFill>
        </p:spPr>
        <p:txBody>
          <a:bodyPr/>
          <a:lstStyle/>
          <a:p>
            <a:endParaRPr lang="en-GB"/>
          </a:p>
        </p:txBody>
      </p:sp>
      <p:sp>
        <p:nvSpPr>
          <p:cNvPr id="58" name="Freeform 58"/>
          <p:cNvSpPr/>
          <p:nvPr/>
        </p:nvSpPr>
        <p:spPr>
          <a:xfrm>
            <a:off x="12166169" y="7266334"/>
            <a:ext cx="1506808" cy="1506808"/>
          </a:xfrm>
          <a:custGeom>
            <a:avLst/>
            <a:gdLst/>
            <a:ahLst/>
            <a:cxnLst/>
            <a:rect l="l" t="t" r="r" b="b"/>
            <a:pathLst>
              <a:path w="1506808" h="1506808">
                <a:moveTo>
                  <a:pt x="0" y="0"/>
                </a:moveTo>
                <a:lnTo>
                  <a:pt x="1506807" y="0"/>
                </a:lnTo>
                <a:lnTo>
                  <a:pt x="1506807" y="1506808"/>
                </a:lnTo>
                <a:lnTo>
                  <a:pt x="0" y="1506808"/>
                </a:lnTo>
                <a:lnTo>
                  <a:pt x="0" y="0"/>
                </a:lnTo>
                <a:close/>
              </a:path>
            </a:pathLst>
          </a:custGeom>
          <a:blipFill>
            <a:blip r:embed="rId20"/>
            <a:stretch>
              <a:fillRect/>
            </a:stretch>
          </a:blipFill>
        </p:spPr>
        <p:txBody>
          <a:bodyPr/>
          <a:lstStyle/>
          <a:p>
            <a:endParaRPr lang="en-GB"/>
          </a:p>
        </p:txBody>
      </p:sp>
      <p:sp>
        <p:nvSpPr>
          <p:cNvPr id="59" name="Freeform 59"/>
          <p:cNvSpPr/>
          <p:nvPr/>
        </p:nvSpPr>
        <p:spPr>
          <a:xfrm>
            <a:off x="16082911" y="3629834"/>
            <a:ext cx="938443" cy="875880"/>
          </a:xfrm>
          <a:custGeom>
            <a:avLst/>
            <a:gdLst/>
            <a:ahLst/>
            <a:cxnLst/>
            <a:rect l="l" t="t" r="r" b="b"/>
            <a:pathLst>
              <a:path w="938443" h="875880">
                <a:moveTo>
                  <a:pt x="0" y="0"/>
                </a:moveTo>
                <a:lnTo>
                  <a:pt x="938443" y="0"/>
                </a:lnTo>
                <a:lnTo>
                  <a:pt x="938443" y="875881"/>
                </a:lnTo>
                <a:lnTo>
                  <a:pt x="0" y="875881"/>
                </a:lnTo>
                <a:lnTo>
                  <a:pt x="0" y="0"/>
                </a:lnTo>
                <a:close/>
              </a:path>
            </a:pathLst>
          </a:custGeom>
          <a:blipFill>
            <a:blip r:embed="rId21"/>
            <a:stretch>
              <a:fillRect/>
            </a:stretch>
          </a:blipFill>
        </p:spPr>
        <p:txBody>
          <a:bodyPr/>
          <a:lstStyle/>
          <a:p>
            <a:endParaRPr lang="en-GB"/>
          </a:p>
        </p:txBody>
      </p:sp>
      <p:sp>
        <p:nvSpPr>
          <p:cNvPr id="60" name="Freeform 60"/>
          <p:cNvSpPr/>
          <p:nvPr/>
        </p:nvSpPr>
        <p:spPr>
          <a:xfrm>
            <a:off x="11453853" y="4946985"/>
            <a:ext cx="1424632" cy="511020"/>
          </a:xfrm>
          <a:custGeom>
            <a:avLst/>
            <a:gdLst/>
            <a:ahLst/>
            <a:cxnLst/>
            <a:rect l="l" t="t" r="r" b="b"/>
            <a:pathLst>
              <a:path w="1424632" h="511020">
                <a:moveTo>
                  <a:pt x="0" y="0"/>
                </a:moveTo>
                <a:lnTo>
                  <a:pt x="1424632" y="0"/>
                </a:lnTo>
                <a:lnTo>
                  <a:pt x="1424632" y="511020"/>
                </a:lnTo>
                <a:lnTo>
                  <a:pt x="0" y="511020"/>
                </a:lnTo>
                <a:lnTo>
                  <a:pt x="0" y="0"/>
                </a:lnTo>
                <a:close/>
              </a:path>
            </a:pathLst>
          </a:custGeom>
          <a:blipFill>
            <a:blip r:embed="rId22"/>
            <a:stretch>
              <a:fillRect/>
            </a:stretch>
          </a:blipFill>
        </p:spPr>
        <p:txBody>
          <a:bodyPr/>
          <a:lstStyle/>
          <a:p>
            <a:endParaRPr lang="en-GB"/>
          </a:p>
        </p:txBody>
      </p:sp>
      <p:sp>
        <p:nvSpPr>
          <p:cNvPr id="61" name="Freeform 61"/>
          <p:cNvSpPr/>
          <p:nvPr/>
        </p:nvSpPr>
        <p:spPr>
          <a:xfrm>
            <a:off x="9591675" y="6057900"/>
            <a:ext cx="1636904" cy="886656"/>
          </a:xfrm>
          <a:custGeom>
            <a:avLst/>
            <a:gdLst/>
            <a:ahLst/>
            <a:cxnLst/>
            <a:rect l="l" t="t" r="r" b="b"/>
            <a:pathLst>
              <a:path w="1636904" h="886656">
                <a:moveTo>
                  <a:pt x="0" y="0"/>
                </a:moveTo>
                <a:lnTo>
                  <a:pt x="1636904" y="0"/>
                </a:lnTo>
                <a:lnTo>
                  <a:pt x="1636904" y="886656"/>
                </a:lnTo>
                <a:lnTo>
                  <a:pt x="0" y="886656"/>
                </a:lnTo>
                <a:lnTo>
                  <a:pt x="0" y="0"/>
                </a:lnTo>
                <a:close/>
              </a:path>
            </a:pathLst>
          </a:custGeom>
          <a:blipFill>
            <a:blip r:embed="rId23"/>
            <a:stretch>
              <a:fillRect/>
            </a:stretch>
          </a:blipFill>
        </p:spPr>
        <p:txBody>
          <a:bodyPr/>
          <a:lstStyle/>
          <a:p>
            <a:endParaRPr lang="en-GB"/>
          </a:p>
        </p:txBody>
      </p:sp>
      <p:sp>
        <p:nvSpPr>
          <p:cNvPr id="62" name="Freeform 62"/>
          <p:cNvSpPr/>
          <p:nvPr/>
        </p:nvSpPr>
        <p:spPr>
          <a:xfrm>
            <a:off x="14954879" y="6113606"/>
            <a:ext cx="2304421" cy="486384"/>
          </a:xfrm>
          <a:custGeom>
            <a:avLst/>
            <a:gdLst/>
            <a:ahLst/>
            <a:cxnLst/>
            <a:rect l="l" t="t" r="r" b="b"/>
            <a:pathLst>
              <a:path w="2304421" h="486384">
                <a:moveTo>
                  <a:pt x="0" y="0"/>
                </a:moveTo>
                <a:lnTo>
                  <a:pt x="2304421" y="0"/>
                </a:lnTo>
                <a:lnTo>
                  <a:pt x="2304421" y="486384"/>
                </a:lnTo>
                <a:lnTo>
                  <a:pt x="0" y="486384"/>
                </a:lnTo>
                <a:lnTo>
                  <a:pt x="0" y="0"/>
                </a:lnTo>
                <a:close/>
              </a:path>
            </a:pathLst>
          </a:custGeom>
          <a:blipFill>
            <a:blip r:embed="rId24"/>
            <a:stretch>
              <a:fillRect/>
            </a:stretch>
          </a:blipFill>
        </p:spPr>
        <p:txBody>
          <a:bodyPr/>
          <a:lstStyle/>
          <a:p>
            <a:endParaRPr lang="en-GB"/>
          </a:p>
        </p:txBody>
      </p:sp>
      <p:grpSp>
        <p:nvGrpSpPr>
          <p:cNvPr id="63" name="Group 63"/>
          <p:cNvGrpSpPr/>
          <p:nvPr/>
        </p:nvGrpSpPr>
        <p:grpSpPr>
          <a:xfrm>
            <a:off x="16552133" y="7131107"/>
            <a:ext cx="1316638" cy="1523693"/>
            <a:chOff x="0" y="0"/>
            <a:chExt cx="1755518" cy="2031591"/>
          </a:xfrm>
        </p:grpSpPr>
        <p:sp>
          <p:nvSpPr>
            <p:cNvPr id="64" name="Freeform 64"/>
            <p:cNvSpPr/>
            <p:nvPr/>
          </p:nvSpPr>
          <p:spPr>
            <a:xfrm>
              <a:off x="172526" y="0"/>
              <a:ext cx="1410465" cy="745329"/>
            </a:xfrm>
            <a:custGeom>
              <a:avLst/>
              <a:gdLst/>
              <a:ahLst/>
              <a:cxnLst/>
              <a:rect l="l" t="t" r="r" b="b"/>
              <a:pathLst>
                <a:path w="1410465" h="745329">
                  <a:moveTo>
                    <a:pt x="0" y="0"/>
                  </a:moveTo>
                  <a:lnTo>
                    <a:pt x="1410465" y="0"/>
                  </a:lnTo>
                  <a:lnTo>
                    <a:pt x="1410465" y="745329"/>
                  </a:lnTo>
                  <a:lnTo>
                    <a:pt x="0" y="745329"/>
                  </a:lnTo>
                  <a:lnTo>
                    <a:pt x="0" y="0"/>
                  </a:lnTo>
                  <a:close/>
                </a:path>
              </a:pathLst>
            </a:custGeom>
            <a:blipFill>
              <a:blip r:embed="rId4"/>
              <a:stretch>
                <a:fillRect l="-7444" t="-59234" r="-7764" b="-58786"/>
              </a:stretch>
            </a:blipFill>
          </p:spPr>
          <p:txBody>
            <a:bodyPr/>
            <a:lstStyle/>
            <a:p>
              <a:endParaRPr lang="en-GB"/>
            </a:p>
          </p:txBody>
        </p:sp>
        <p:sp>
          <p:nvSpPr>
            <p:cNvPr id="65" name="Freeform 65"/>
            <p:cNvSpPr/>
            <p:nvPr/>
          </p:nvSpPr>
          <p:spPr>
            <a:xfrm>
              <a:off x="0" y="861246"/>
              <a:ext cx="1755518" cy="1170345"/>
            </a:xfrm>
            <a:custGeom>
              <a:avLst/>
              <a:gdLst/>
              <a:ahLst/>
              <a:cxnLst/>
              <a:rect l="l" t="t" r="r" b="b"/>
              <a:pathLst>
                <a:path w="1755518" h="1170345">
                  <a:moveTo>
                    <a:pt x="0" y="0"/>
                  </a:moveTo>
                  <a:lnTo>
                    <a:pt x="1755518" y="0"/>
                  </a:lnTo>
                  <a:lnTo>
                    <a:pt x="1755518" y="1170345"/>
                  </a:lnTo>
                  <a:lnTo>
                    <a:pt x="0" y="1170345"/>
                  </a:lnTo>
                  <a:lnTo>
                    <a:pt x="0" y="0"/>
                  </a:lnTo>
                  <a:close/>
                </a:path>
              </a:pathLst>
            </a:custGeom>
            <a:blipFill>
              <a:blip r:embed="rId25"/>
              <a:stretch>
                <a:fillRect/>
              </a:stretch>
            </a:blipFill>
          </p:spPr>
          <p:txBody>
            <a:bodyPr/>
            <a:lstStyle/>
            <a:p>
              <a:endParaRPr lang="en-GB"/>
            </a:p>
          </p:txBody>
        </p:sp>
      </p:grpSp>
      <p:sp>
        <p:nvSpPr>
          <p:cNvPr id="66" name="Freeform 66"/>
          <p:cNvSpPr/>
          <p:nvPr/>
        </p:nvSpPr>
        <p:spPr>
          <a:xfrm>
            <a:off x="14008844" y="7347259"/>
            <a:ext cx="946035" cy="1091389"/>
          </a:xfrm>
          <a:custGeom>
            <a:avLst/>
            <a:gdLst/>
            <a:ahLst/>
            <a:cxnLst/>
            <a:rect l="l" t="t" r="r" b="b"/>
            <a:pathLst>
              <a:path w="946035" h="1091389">
                <a:moveTo>
                  <a:pt x="0" y="0"/>
                </a:moveTo>
                <a:lnTo>
                  <a:pt x="946035" y="0"/>
                </a:lnTo>
                <a:lnTo>
                  <a:pt x="946035" y="1091389"/>
                </a:lnTo>
                <a:lnTo>
                  <a:pt x="0" y="1091389"/>
                </a:lnTo>
                <a:lnTo>
                  <a:pt x="0" y="0"/>
                </a:lnTo>
                <a:close/>
              </a:path>
            </a:pathLst>
          </a:custGeom>
          <a:blipFill>
            <a:blip r:embed="rId26"/>
            <a:stretch>
              <a:fillRect/>
            </a:stretch>
          </a:blipFill>
        </p:spPr>
        <p:txBody>
          <a:bodyPr/>
          <a:lstStyle/>
          <a:p>
            <a:endParaRPr lang="en-GB"/>
          </a:p>
        </p:txBody>
      </p:sp>
      <p:sp>
        <p:nvSpPr>
          <p:cNvPr id="67" name="Freeform 67"/>
          <p:cNvSpPr/>
          <p:nvPr/>
        </p:nvSpPr>
        <p:spPr>
          <a:xfrm>
            <a:off x="12467462" y="1823490"/>
            <a:ext cx="1094946" cy="1094946"/>
          </a:xfrm>
          <a:custGeom>
            <a:avLst/>
            <a:gdLst/>
            <a:ahLst/>
            <a:cxnLst/>
            <a:rect l="l" t="t" r="r" b="b"/>
            <a:pathLst>
              <a:path w="1094946" h="1094946">
                <a:moveTo>
                  <a:pt x="0" y="0"/>
                </a:moveTo>
                <a:lnTo>
                  <a:pt x="1094946" y="0"/>
                </a:lnTo>
                <a:lnTo>
                  <a:pt x="1094946" y="1094946"/>
                </a:lnTo>
                <a:lnTo>
                  <a:pt x="0" y="1094946"/>
                </a:lnTo>
                <a:lnTo>
                  <a:pt x="0" y="0"/>
                </a:lnTo>
                <a:close/>
              </a:path>
            </a:pathLst>
          </a:custGeom>
          <a:blipFill>
            <a:blip r:embed="rId27"/>
            <a:stretch>
              <a:fillRect/>
            </a:stretch>
          </a:blipFill>
        </p:spPr>
        <p:txBody>
          <a:bodyPr/>
          <a:lstStyle/>
          <a:p>
            <a:endParaRPr lang="en-GB"/>
          </a:p>
        </p:txBody>
      </p:sp>
      <p:grpSp>
        <p:nvGrpSpPr>
          <p:cNvPr id="68" name="Group 68"/>
          <p:cNvGrpSpPr/>
          <p:nvPr/>
        </p:nvGrpSpPr>
        <p:grpSpPr>
          <a:xfrm>
            <a:off x="9467474" y="3486200"/>
            <a:ext cx="1761105" cy="1312775"/>
            <a:chOff x="0" y="0"/>
            <a:chExt cx="2348140" cy="1750367"/>
          </a:xfrm>
        </p:grpSpPr>
        <p:sp>
          <p:nvSpPr>
            <p:cNvPr id="69" name="Freeform 69"/>
            <p:cNvSpPr/>
            <p:nvPr/>
          </p:nvSpPr>
          <p:spPr>
            <a:xfrm>
              <a:off x="0" y="0"/>
              <a:ext cx="2348140" cy="927043"/>
            </a:xfrm>
            <a:custGeom>
              <a:avLst/>
              <a:gdLst/>
              <a:ahLst/>
              <a:cxnLst/>
              <a:rect l="l" t="t" r="r" b="b"/>
              <a:pathLst>
                <a:path w="2348140" h="927043">
                  <a:moveTo>
                    <a:pt x="0" y="0"/>
                  </a:moveTo>
                  <a:lnTo>
                    <a:pt x="2348140" y="0"/>
                  </a:lnTo>
                  <a:lnTo>
                    <a:pt x="2348140" y="927043"/>
                  </a:lnTo>
                  <a:lnTo>
                    <a:pt x="0" y="927043"/>
                  </a:lnTo>
                  <a:lnTo>
                    <a:pt x="0" y="0"/>
                  </a:lnTo>
                  <a:close/>
                </a:path>
              </a:pathLst>
            </a:custGeom>
            <a:blipFill>
              <a:blip r:embed="rId28"/>
              <a:stretch>
                <a:fillRect/>
              </a:stretch>
            </a:blipFill>
          </p:spPr>
          <p:txBody>
            <a:bodyPr/>
            <a:lstStyle/>
            <a:p>
              <a:endParaRPr lang="en-GB"/>
            </a:p>
          </p:txBody>
        </p:sp>
        <p:sp>
          <p:nvSpPr>
            <p:cNvPr id="70" name="Freeform 70"/>
            <p:cNvSpPr/>
            <p:nvPr/>
          </p:nvSpPr>
          <p:spPr>
            <a:xfrm>
              <a:off x="48589" y="983717"/>
              <a:ext cx="2298651" cy="766649"/>
            </a:xfrm>
            <a:custGeom>
              <a:avLst/>
              <a:gdLst/>
              <a:ahLst/>
              <a:cxnLst/>
              <a:rect l="l" t="t" r="r" b="b"/>
              <a:pathLst>
                <a:path w="2298651" h="766649">
                  <a:moveTo>
                    <a:pt x="0" y="0"/>
                  </a:moveTo>
                  <a:lnTo>
                    <a:pt x="2298651" y="0"/>
                  </a:lnTo>
                  <a:lnTo>
                    <a:pt x="2298651" y="766650"/>
                  </a:lnTo>
                  <a:lnTo>
                    <a:pt x="0" y="766650"/>
                  </a:lnTo>
                  <a:lnTo>
                    <a:pt x="0" y="0"/>
                  </a:lnTo>
                  <a:close/>
                </a:path>
              </a:pathLst>
            </a:custGeom>
            <a:blipFill>
              <a:blip r:embed="rId29"/>
              <a:stretch>
                <a:fillRect/>
              </a:stretch>
            </a:blipFill>
          </p:spPr>
          <p:txBody>
            <a:bodyPr/>
            <a:lstStyle/>
            <a:p>
              <a:endParaRPr lang="en-GB"/>
            </a:p>
          </p:txBody>
        </p:sp>
      </p:grpSp>
      <p:sp>
        <p:nvSpPr>
          <p:cNvPr id="71" name="Freeform 71"/>
          <p:cNvSpPr/>
          <p:nvPr/>
        </p:nvSpPr>
        <p:spPr>
          <a:xfrm>
            <a:off x="10171805" y="8784571"/>
            <a:ext cx="3624040" cy="1288120"/>
          </a:xfrm>
          <a:custGeom>
            <a:avLst/>
            <a:gdLst/>
            <a:ahLst/>
            <a:cxnLst/>
            <a:rect l="l" t="t" r="r" b="b"/>
            <a:pathLst>
              <a:path w="3624040" h="1288120">
                <a:moveTo>
                  <a:pt x="0" y="0"/>
                </a:moveTo>
                <a:lnTo>
                  <a:pt x="3624040" y="0"/>
                </a:lnTo>
                <a:lnTo>
                  <a:pt x="3624040" y="1288120"/>
                </a:lnTo>
                <a:lnTo>
                  <a:pt x="0" y="1288120"/>
                </a:lnTo>
                <a:lnTo>
                  <a:pt x="0" y="0"/>
                </a:lnTo>
                <a:close/>
              </a:path>
            </a:pathLst>
          </a:custGeom>
          <a:blipFill>
            <a:blip r:embed="rId30"/>
            <a:stretch>
              <a:fillRect/>
            </a:stretch>
          </a:blipFill>
        </p:spPr>
        <p:txBody>
          <a:bodyPr/>
          <a:lstStyle/>
          <a:p>
            <a:endParaRPr lang="en-GB"/>
          </a:p>
        </p:txBody>
      </p:sp>
      <p:sp>
        <p:nvSpPr>
          <p:cNvPr id="72" name="TextBox 72"/>
          <p:cNvSpPr txBox="1"/>
          <p:nvPr/>
        </p:nvSpPr>
        <p:spPr>
          <a:xfrm>
            <a:off x="1072265" y="1168930"/>
            <a:ext cx="15094364" cy="615950"/>
          </a:xfrm>
          <a:prstGeom prst="rect">
            <a:avLst/>
          </a:prstGeom>
        </p:spPr>
        <p:txBody>
          <a:bodyPr lIns="0" tIns="0" rIns="0" bIns="0" rtlCol="0" anchor="t">
            <a:spAutoFit/>
          </a:bodyPr>
          <a:lstStyle/>
          <a:p>
            <a:pPr>
              <a:lnSpc>
                <a:spcPts val="4900"/>
              </a:lnSpc>
            </a:pPr>
            <a:r>
              <a:rPr lang="en-US" sz="3500">
                <a:solidFill>
                  <a:srgbClr val="4C585A"/>
                </a:solidFill>
                <a:latin typeface="Raleway 1 Bold"/>
              </a:rPr>
              <a:t>Programme Impact &amp; Testimonials</a:t>
            </a:r>
          </a:p>
        </p:txBody>
      </p:sp>
      <p:sp>
        <p:nvSpPr>
          <p:cNvPr id="73" name="TextBox 73"/>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6680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4" name="Freeform 4"/>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2">
              <a:alphaModFix amt="18000"/>
            </a:blip>
            <a:stretch>
              <a:fillRect r="-203380"/>
            </a:stretch>
          </a:blipFill>
        </p:spPr>
        <p:txBody>
          <a:bodyPr/>
          <a:lstStyle/>
          <a:p>
            <a:endParaRPr lang="en-GB"/>
          </a:p>
        </p:txBody>
      </p:sp>
      <p:sp>
        <p:nvSpPr>
          <p:cNvPr id="5" name="AutoShape 5"/>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grpSp>
        <p:nvGrpSpPr>
          <p:cNvPr id="6" name="Group 6"/>
          <p:cNvGrpSpPr/>
          <p:nvPr/>
        </p:nvGrpSpPr>
        <p:grpSpPr>
          <a:xfrm>
            <a:off x="695486" y="6588903"/>
            <a:ext cx="5198241" cy="1817441"/>
            <a:chOff x="0" y="0"/>
            <a:chExt cx="4948321" cy="1730062"/>
          </a:xfrm>
        </p:grpSpPr>
        <p:sp>
          <p:nvSpPr>
            <p:cNvPr id="7" name="Freeform 7"/>
            <p:cNvSpPr/>
            <p:nvPr/>
          </p:nvSpPr>
          <p:spPr>
            <a:xfrm>
              <a:off x="0" y="0"/>
              <a:ext cx="4948322" cy="1730062"/>
            </a:xfrm>
            <a:custGeom>
              <a:avLst/>
              <a:gdLst/>
              <a:ahLst/>
              <a:cxnLst/>
              <a:rect l="l" t="t" r="r" b="b"/>
              <a:pathLst>
                <a:path w="4948322" h="1730062">
                  <a:moveTo>
                    <a:pt x="4823861" y="1730062"/>
                  </a:moveTo>
                  <a:lnTo>
                    <a:pt x="124460" y="1730062"/>
                  </a:lnTo>
                  <a:cubicBezTo>
                    <a:pt x="55880" y="1730062"/>
                    <a:pt x="0" y="1674182"/>
                    <a:pt x="0" y="1605602"/>
                  </a:cubicBezTo>
                  <a:lnTo>
                    <a:pt x="0" y="124460"/>
                  </a:lnTo>
                  <a:cubicBezTo>
                    <a:pt x="0" y="55880"/>
                    <a:pt x="55880" y="0"/>
                    <a:pt x="124460" y="0"/>
                  </a:cubicBezTo>
                  <a:lnTo>
                    <a:pt x="4823861" y="0"/>
                  </a:lnTo>
                  <a:cubicBezTo>
                    <a:pt x="4892441" y="0"/>
                    <a:pt x="4948322" y="55880"/>
                    <a:pt x="4948322" y="124460"/>
                  </a:cubicBezTo>
                  <a:lnTo>
                    <a:pt x="4948322" y="1605602"/>
                  </a:lnTo>
                  <a:cubicBezTo>
                    <a:pt x="4948322" y="1674182"/>
                    <a:pt x="4892441" y="1730062"/>
                    <a:pt x="4823861" y="1730062"/>
                  </a:cubicBezTo>
                  <a:close/>
                </a:path>
              </a:pathLst>
            </a:custGeom>
            <a:solidFill>
              <a:srgbClr val="BFC47E">
                <a:alpha val="34902"/>
              </a:srgbClr>
            </a:solidFill>
          </p:spPr>
          <p:txBody>
            <a:bodyPr/>
            <a:lstStyle/>
            <a:p>
              <a:endParaRPr lang="en-GB"/>
            </a:p>
          </p:txBody>
        </p:sp>
      </p:grpSp>
      <p:grpSp>
        <p:nvGrpSpPr>
          <p:cNvPr id="8" name="Group 8"/>
          <p:cNvGrpSpPr/>
          <p:nvPr/>
        </p:nvGrpSpPr>
        <p:grpSpPr>
          <a:xfrm>
            <a:off x="1570707" y="2848692"/>
            <a:ext cx="3444602" cy="344460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585A">
                <a:alpha val="60784"/>
              </a:srgbClr>
            </a:solidFill>
          </p:spPr>
          <p:txBody>
            <a:bodyPr/>
            <a:lstStyle/>
            <a:p>
              <a:endParaRPr lang="en-GB"/>
            </a:p>
          </p:txBody>
        </p:sp>
        <p:sp>
          <p:nvSpPr>
            <p:cNvPr id="10" name="TextBox 10"/>
            <p:cNvSpPr txBox="1"/>
            <p:nvPr/>
          </p:nvSpPr>
          <p:spPr>
            <a:xfrm>
              <a:off x="76200" y="-66675"/>
              <a:ext cx="660400" cy="803275"/>
            </a:xfrm>
            <a:prstGeom prst="rect">
              <a:avLst/>
            </a:prstGeom>
          </p:spPr>
          <p:txBody>
            <a:bodyPr lIns="44447" tIns="44447" rIns="44447" bIns="44447" rtlCol="0" anchor="ctr"/>
            <a:lstStyle/>
            <a:p>
              <a:pPr algn="ctr">
                <a:lnSpc>
                  <a:spcPts val="9799"/>
                </a:lnSpc>
              </a:pPr>
              <a:endParaRPr/>
            </a:p>
          </p:txBody>
        </p:sp>
      </p:grpSp>
      <p:grpSp>
        <p:nvGrpSpPr>
          <p:cNvPr id="11" name="Group 11"/>
          <p:cNvGrpSpPr/>
          <p:nvPr/>
        </p:nvGrpSpPr>
        <p:grpSpPr>
          <a:xfrm>
            <a:off x="1570707" y="3007036"/>
            <a:ext cx="3127914" cy="312791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C585A"/>
            </a:solidFill>
          </p:spPr>
          <p:txBody>
            <a:bodyPr/>
            <a:lstStyle/>
            <a:p>
              <a:endParaRPr lang="en-GB"/>
            </a:p>
          </p:txBody>
        </p:sp>
        <p:sp>
          <p:nvSpPr>
            <p:cNvPr id="13" name="TextBox 13"/>
            <p:cNvSpPr txBox="1"/>
            <p:nvPr/>
          </p:nvSpPr>
          <p:spPr>
            <a:xfrm>
              <a:off x="76200" y="-47625"/>
              <a:ext cx="660400" cy="784225"/>
            </a:xfrm>
            <a:prstGeom prst="rect">
              <a:avLst/>
            </a:prstGeom>
          </p:spPr>
          <p:txBody>
            <a:bodyPr lIns="44447" tIns="44447" rIns="44447" bIns="44447" rtlCol="0" anchor="ctr"/>
            <a:lstStyle/>
            <a:p>
              <a:pPr algn="ctr">
                <a:lnSpc>
                  <a:spcPts val="8680"/>
                </a:lnSpc>
              </a:pPr>
              <a:endParaRPr/>
            </a:p>
          </p:txBody>
        </p:sp>
      </p:grpSp>
      <p:grpSp>
        <p:nvGrpSpPr>
          <p:cNvPr id="14" name="Group 14"/>
          <p:cNvGrpSpPr/>
          <p:nvPr/>
        </p:nvGrpSpPr>
        <p:grpSpPr>
          <a:xfrm>
            <a:off x="7502821" y="2791876"/>
            <a:ext cx="3444602" cy="344460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B84E">
                <a:alpha val="42745"/>
              </a:srgbClr>
            </a:solidFill>
          </p:spPr>
          <p:txBody>
            <a:bodyPr/>
            <a:lstStyle/>
            <a:p>
              <a:endParaRPr lang="en-GB"/>
            </a:p>
          </p:txBody>
        </p:sp>
        <p:sp>
          <p:nvSpPr>
            <p:cNvPr id="16" name="TextBox 16"/>
            <p:cNvSpPr txBox="1"/>
            <p:nvPr/>
          </p:nvSpPr>
          <p:spPr>
            <a:xfrm>
              <a:off x="76200" y="-66675"/>
              <a:ext cx="660400" cy="803275"/>
            </a:xfrm>
            <a:prstGeom prst="rect">
              <a:avLst/>
            </a:prstGeom>
          </p:spPr>
          <p:txBody>
            <a:bodyPr lIns="44447" tIns="44447" rIns="44447" bIns="44447" rtlCol="0" anchor="ctr"/>
            <a:lstStyle/>
            <a:p>
              <a:pPr algn="ctr">
                <a:lnSpc>
                  <a:spcPts val="9799"/>
                </a:lnSpc>
              </a:pPr>
              <a:endParaRPr/>
            </a:p>
          </p:txBody>
        </p:sp>
      </p:grpSp>
      <p:grpSp>
        <p:nvGrpSpPr>
          <p:cNvPr id="17" name="Group 17"/>
          <p:cNvGrpSpPr/>
          <p:nvPr/>
        </p:nvGrpSpPr>
        <p:grpSpPr>
          <a:xfrm>
            <a:off x="7508952" y="2950220"/>
            <a:ext cx="3127914" cy="312791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A451"/>
            </a:solidFill>
          </p:spPr>
          <p:txBody>
            <a:bodyPr/>
            <a:lstStyle/>
            <a:p>
              <a:endParaRPr lang="en-GB"/>
            </a:p>
          </p:txBody>
        </p:sp>
        <p:sp>
          <p:nvSpPr>
            <p:cNvPr id="19" name="TextBox 19"/>
            <p:cNvSpPr txBox="1"/>
            <p:nvPr/>
          </p:nvSpPr>
          <p:spPr>
            <a:xfrm>
              <a:off x="76200" y="-47625"/>
              <a:ext cx="660400" cy="784225"/>
            </a:xfrm>
            <a:prstGeom prst="rect">
              <a:avLst/>
            </a:prstGeom>
          </p:spPr>
          <p:txBody>
            <a:bodyPr lIns="44447" tIns="44447" rIns="44447" bIns="44447" rtlCol="0" anchor="ctr"/>
            <a:lstStyle/>
            <a:p>
              <a:pPr algn="ctr">
                <a:lnSpc>
                  <a:spcPts val="8680"/>
                </a:lnSpc>
              </a:pPr>
              <a:endParaRPr/>
            </a:p>
          </p:txBody>
        </p:sp>
      </p:grpSp>
      <p:grpSp>
        <p:nvGrpSpPr>
          <p:cNvPr id="20" name="Group 20"/>
          <p:cNvGrpSpPr/>
          <p:nvPr/>
        </p:nvGrpSpPr>
        <p:grpSpPr>
          <a:xfrm>
            <a:off x="13461592" y="2848692"/>
            <a:ext cx="3444602" cy="344460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6177">
                <a:alpha val="42745"/>
              </a:srgbClr>
            </a:solidFill>
          </p:spPr>
          <p:txBody>
            <a:bodyPr/>
            <a:lstStyle/>
            <a:p>
              <a:endParaRPr lang="en-GB"/>
            </a:p>
          </p:txBody>
        </p:sp>
        <p:sp>
          <p:nvSpPr>
            <p:cNvPr id="22" name="TextBox 22"/>
            <p:cNvSpPr txBox="1"/>
            <p:nvPr/>
          </p:nvSpPr>
          <p:spPr>
            <a:xfrm>
              <a:off x="76200" y="-66675"/>
              <a:ext cx="660400" cy="803275"/>
            </a:xfrm>
            <a:prstGeom prst="rect">
              <a:avLst/>
            </a:prstGeom>
          </p:spPr>
          <p:txBody>
            <a:bodyPr lIns="44447" tIns="44447" rIns="44447" bIns="44447" rtlCol="0" anchor="ctr"/>
            <a:lstStyle/>
            <a:p>
              <a:pPr algn="ctr">
                <a:lnSpc>
                  <a:spcPts val="9799"/>
                </a:lnSpc>
              </a:pPr>
              <a:endParaRPr/>
            </a:p>
          </p:txBody>
        </p:sp>
      </p:grpSp>
      <p:grpSp>
        <p:nvGrpSpPr>
          <p:cNvPr id="23" name="Group 23"/>
          <p:cNvGrpSpPr/>
          <p:nvPr/>
        </p:nvGrpSpPr>
        <p:grpSpPr>
          <a:xfrm>
            <a:off x="13461592" y="3007036"/>
            <a:ext cx="3127914" cy="312791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6B89"/>
            </a:solidFill>
          </p:spPr>
          <p:txBody>
            <a:bodyPr/>
            <a:lstStyle/>
            <a:p>
              <a:endParaRPr lang="en-GB"/>
            </a:p>
          </p:txBody>
        </p:sp>
        <p:sp>
          <p:nvSpPr>
            <p:cNvPr id="25" name="TextBox 25"/>
            <p:cNvSpPr txBox="1"/>
            <p:nvPr/>
          </p:nvSpPr>
          <p:spPr>
            <a:xfrm>
              <a:off x="76200" y="-47625"/>
              <a:ext cx="660400" cy="784225"/>
            </a:xfrm>
            <a:prstGeom prst="rect">
              <a:avLst/>
            </a:prstGeom>
          </p:spPr>
          <p:txBody>
            <a:bodyPr lIns="44447" tIns="44447" rIns="44447" bIns="44447" rtlCol="0" anchor="ctr"/>
            <a:lstStyle/>
            <a:p>
              <a:pPr algn="ctr">
                <a:lnSpc>
                  <a:spcPts val="8679"/>
                </a:lnSpc>
              </a:pPr>
              <a:endParaRPr/>
            </a:p>
          </p:txBody>
        </p:sp>
      </p:grpSp>
      <p:grpSp>
        <p:nvGrpSpPr>
          <p:cNvPr id="26" name="Group 26"/>
          <p:cNvGrpSpPr/>
          <p:nvPr/>
        </p:nvGrpSpPr>
        <p:grpSpPr>
          <a:xfrm>
            <a:off x="14370198" y="1358965"/>
            <a:ext cx="3294130" cy="813757"/>
            <a:chOff x="0" y="0"/>
            <a:chExt cx="867590" cy="214323"/>
          </a:xfrm>
        </p:grpSpPr>
        <p:sp>
          <p:nvSpPr>
            <p:cNvPr id="27" name="Freeform 27"/>
            <p:cNvSpPr/>
            <p:nvPr/>
          </p:nvSpPr>
          <p:spPr>
            <a:xfrm>
              <a:off x="0" y="0"/>
              <a:ext cx="867590" cy="214323"/>
            </a:xfrm>
            <a:custGeom>
              <a:avLst/>
              <a:gdLst/>
              <a:ahLst/>
              <a:cxnLst/>
              <a:rect l="l" t="t" r="r" b="b"/>
              <a:pathLst>
                <a:path w="867590" h="214323">
                  <a:moveTo>
                    <a:pt x="107161" y="0"/>
                  </a:moveTo>
                  <a:lnTo>
                    <a:pt x="760428" y="0"/>
                  </a:lnTo>
                  <a:cubicBezTo>
                    <a:pt x="788849" y="0"/>
                    <a:pt x="816106" y="11290"/>
                    <a:pt x="836203" y="31387"/>
                  </a:cubicBezTo>
                  <a:cubicBezTo>
                    <a:pt x="856300" y="51484"/>
                    <a:pt x="867590" y="78740"/>
                    <a:pt x="867590" y="107161"/>
                  </a:cubicBezTo>
                  <a:lnTo>
                    <a:pt x="867590" y="107161"/>
                  </a:lnTo>
                  <a:cubicBezTo>
                    <a:pt x="867590" y="166345"/>
                    <a:pt x="819612" y="214323"/>
                    <a:pt x="760428" y="214323"/>
                  </a:cubicBezTo>
                  <a:lnTo>
                    <a:pt x="107161" y="214323"/>
                  </a:lnTo>
                  <a:cubicBezTo>
                    <a:pt x="47978" y="214323"/>
                    <a:pt x="0" y="166345"/>
                    <a:pt x="0" y="107161"/>
                  </a:cubicBezTo>
                  <a:lnTo>
                    <a:pt x="0" y="107161"/>
                  </a:lnTo>
                  <a:cubicBezTo>
                    <a:pt x="0" y="47978"/>
                    <a:pt x="47978" y="0"/>
                    <a:pt x="107161" y="0"/>
                  </a:cubicBezTo>
                  <a:close/>
                </a:path>
              </a:pathLst>
            </a:custGeom>
            <a:solidFill>
              <a:srgbClr val="D6783D"/>
            </a:solidFill>
          </p:spPr>
          <p:txBody>
            <a:bodyPr/>
            <a:lstStyle/>
            <a:p>
              <a:endParaRPr lang="en-GB"/>
            </a:p>
          </p:txBody>
        </p:sp>
        <p:sp>
          <p:nvSpPr>
            <p:cNvPr id="28" name="TextBox 28"/>
            <p:cNvSpPr txBox="1"/>
            <p:nvPr/>
          </p:nvSpPr>
          <p:spPr>
            <a:xfrm>
              <a:off x="0" y="-47625"/>
              <a:ext cx="812800" cy="860425"/>
            </a:xfrm>
            <a:prstGeom prst="rect">
              <a:avLst/>
            </a:prstGeom>
          </p:spPr>
          <p:txBody>
            <a:bodyPr lIns="50800" tIns="50800" rIns="50800" bIns="50800" rtlCol="0" anchor="ctr"/>
            <a:lstStyle/>
            <a:p>
              <a:pPr algn="ctr">
                <a:lnSpc>
                  <a:spcPts val="2520"/>
                </a:lnSpc>
              </a:pPr>
              <a:r>
                <a:rPr lang="en-US" sz="1800" u="sng">
                  <a:solidFill>
                    <a:srgbClr val="FFFFFF"/>
                  </a:solidFill>
                  <a:latin typeface="Raleway 1 Bold"/>
                  <a:hlinkClick r:id="rId3" tooltip="https://t.sidekickopen01.com/s3t/c/5/f18dQhb0V1-gmb8bWDq2W4Q8-XY2zGCwVN8Jbw_8QsNH0W1yqj7R1p1kkHW7dWWcg6Hcz2Vf197v5Y04?te=W3R5hFj4cm2zwW3Q_2ZM3T1jZnW3Fbt5S3M4STMW1GyyZk3Xv5wyW1Vqq5S23gQ0Hn1JzCLZ203&amp;si=8000000021440443&amp;pi=0374bcdb-ae34-455b-9829-20cdb5476bc0"/>
                </a:rPr>
                <a:t>Read our 2022 impact report</a:t>
              </a:r>
            </a:p>
          </p:txBody>
        </p:sp>
      </p:grpSp>
      <p:grpSp>
        <p:nvGrpSpPr>
          <p:cNvPr id="29" name="Group 29"/>
          <p:cNvGrpSpPr/>
          <p:nvPr/>
        </p:nvGrpSpPr>
        <p:grpSpPr>
          <a:xfrm>
            <a:off x="6607432" y="6588903"/>
            <a:ext cx="5198241" cy="1817441"/>
            <a:chOff x="0" y="0"/>
            <a:chExt cx="4948321" cy="1730062"/>
          </a:xfrm>
        </p:grpSpPr>
        <p:sp>
          <p:nvSpPr>
            <p:cNvPr id="30" name="Freeform 30"/>
            <p:cNvSpPr/>
            <p:nvPr/>
          </p:nvSpPr>
          <p:spPr>
            <a:xfrm>
              <a:off x="0" y="0"/>
              <a:ext cx="4948322" cy="1730062"/>
            </a:xfrm>
            <a:custGeom>
              <a:avLst/>
              <a:gdLst/>
              <a:ahLst/>
              <a:cxnLst/>
              <a:rect l="l" t="t" r="r" b="b"/>
              <a:pathLst>
                <a:path w="4948322" h="1730062">
                  <a:moveTo>
                    <a:pt x="4823861" y="1730062"/>
                  </a:moveTo>
                  <a:lnTo>
                    <a:pt x="124460" y="1730062"/>
                  </a:lnTo>
                  <a:cubicBezTo>
                    <a:pt x="55880" y="1730062"/>
                    <a:pt x="0" y="1674182"/>
                    <a:pt x="0" y="1605602"/>
                  </a:cubicBezTo>
                  <a:lnTo>
                    <a:pt x="0" y="124460"/>
                  </a:lnTo>
                  <a:cubicBezTo>
                    <a:pt x="0" y="55880"/>
                    <a:pt x="55880" y="0"/>
                    <a:pt x="124460" y="0"/>
                  </a:cubicBezTo>
                  <a:lnTo>
                    <a:pt x="4823861" y="0"/>
                  </a:lnTo>
                  <a:cubicBezTo>
                    <a:pt x="4892441" y="0"/>
                    <a:pt x="4948322" y="55880"/>
                    <a:pt x="4948322" y="124460"/>
                  </a:cubicBezTo>
                  <a:lnTo>
                    <a:pt x="4948322" y="1605602"/>
                  </a:lnTo>
                  <a:cubicBezTo>
                    <a:pt x="4948322" y="1674182"/>
                    <a:pt x="4892441" y="1730062"/>
                    <a:pt x="4823861" y="1730062"/>
                  </a:cubicBezTo>
                  <a:close/>
                </a:path>
              </a:pathLst>
            </a:custGeom>
            <a:solidFill>
              <a:srgbClr val="BFC47E">
                <a:alpha val="34902"/>
              </a:srgbClr>
            </a:solidFill>
          </p:spPr>
          <p:txBody>
            <a:bodyPr/>
            <a:lstStyle/>
            <a:p>
              <a:endParaRPr lang="en-GB"/>
            </a:p>
          </p:txBody>
        </p:sp>
      </p:grpSp>
      <p:grpSp>
        <p:nvGrpSpPr>
          <p:cNvPr id="31" name="Group 31"/>
          <p:cNvGrpSpPr/>
          <p:nvPr/>
        </p:nvGrpSpPr>
        <p:grpSpPr>
          <a:xfrm>
            <a:off x="12394273" y="6585656"/>
            <a:ext cx="5198241" cy="1817441"/>
            <a:chOff x="0" y="0"/>
            <a:chExt cx="4948321" cy="1730062"/>
          </a:xfrm>
        </p:grpSpPr>
        <p:sp>
          <p:nvSpPr>
            <p:cNvPr id="32" name="Freeform 32"/>
            <p:cNvSpPr/>
            <p:nvPr/>
          </p:nvSpPr>
          <p:spPr>
            <a:xfrm>
              <a:off x="0" y="0"/>
              <a:ext cx="4948322" cy="1730062"/>
            </a:xfrm>
            <a:custGeom>
              <a:avLst/>
              <a:gdLst/>
              <a:ahLst/>
              <a:cxnLst/>
              <a:rect l="l" t="t" r="r" b="b"/>
              <a:pathLst>
                <a:path w="4948322" h="1730062">
                  <a:moveTo>
                    <a:pt x="4823861" y="1730062"/>
                  </a:moveTo>
                  <a:lnTo>
                    <a:pt x="124460" y="1730062"/>
                  </a:lnTo>
                  <a:cubicBezTo>
                    <a:pt x="55880" y="1730062"/>
                    <a:pt x="0" y="1674182"/>
                    <a:pt x="0" y="1605602"/>
                  </a:cubicBezTo>
                  <a:lnTo>
                    <a:pt x="0" y="124460"/>
                  </a:lnTo>
                  <a:cubicBezTo>
                    <a:pt x="0" y="55880"/>
                    <a:pt x="55880" y="0"/>
                    <a:pt x="124460" y="0"/>
                  </a:cubicBezTo>
                  <a:lnTo>
                    <a:pt x="4823861" y="0"/>
                  </a:lnTo>
                  <a:cubicBezTo>
                    <a:pt x="4892441" y="0"/>
                    <a:pt x="4948322" y="55880"/>
                    <a:pt x="4948322" y="124460"/>
                  </a:cubicBezTo>
                  <a:lnTo>
                    <a:pt x="4948322" y="1605602"/>
                  </a:lnTo>
                  <a:cubicBezTo>
                    <a:pt x="4948322" y="1674182"/>
                    <a:pt x="4892441" y="1730062"/>
                    <a:pt x="4823861" y="1730062"/>
                  </a:cubicBezTo>
                  <a:close/>
                </a:path>
              </a:pathLst>
            </a:custGeom>
            <a:solidFill>
              <a:srgbClr val="BFC47E">
                <a:alpha val="34902"/>
              </a:srgbClr>
            </a:solidFill>
          </p:spPr>
          <p:txBody>
            <a:bodyPr/>
            <a:lstStyle/>
            <a:p>
              <a:endParaRPr lang="en-GB"/>
            </a:p>
          </p:txBody>
        </p:sp>
      </p:grpSp>
      <p:sp>
        <p:nvSpPr>
          <p:cNvPr id="33" name="Freeform 33"/>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4"/>
            <a:stretch>
              <a:fillRect/>
            </a:stretch>
          </a:blipFill>
        </p:spPr>
        <p:txBody>
          <a:bodyPr/>
          <a:lstStyle/>
          <a:p>
            <a:endParaRPr lang="en-GB"/>
          </a:p>
        </p:txBody>
      </p:sp>
      <p:sp>
        <p:nvSpPr>
          <p:cNvPr id="34" name="TextBox 34"/>
          <p:cNvSpPr txBox="1"/>
          <p:nvPr/>
        </p:nvSpPr>
        <p:spPr>
          <a:xfrm>
            <a:off x="1028700" y="1149894"/>
            <a:ext cx="8924484" cy="1235075"/>
          </a:xfrm>
          <a:prstGeom prst="rect">
            <a:avLst/>
          </a:prstGeom>
        </p:spPr>
        <p:txBody>
          <a:bodyPr lIns="0" tIns="0" rIns="0" bIns="0" rtlCol="0" anchor="t">
            <a:spAutoFit/>
          </a:bodyPr>
          <a:lstStyle/>
          <a:p>
            <a:pPr>
              <a:lnSpc>
                <a:spcPts val="4900"/>
              </a:lnSpc>
            </a:pPr>
            <a:r>
              <a:rPr lang="en-US" sz="3500">
                <a:solidFill>
                  <a:srgbClr val="4C585A"/>
                </a:solidFill>
                <a:latin typeface="Raleway 1 Bold"/>
              </a:rPr>
              <a:t>Purpose-Driven and Impact-Based</a:t>
            </a:r>
          </a:p>
          <a:p>
            <a:pPr>
              <a:lnSpc>
                <a:spcPts val="4900"/>
              </a:lnSpc>
            </a:pPr>
            <a:endParaRPr lang="en-US" sz="3500">
              <a:solidFill>
                <a:srgbClr val="4C585A"/>
              </a:solidFill>
              <a:latin typeface="Raleway 1 Bold"/>
            </a:endParaRPr>
          </a:p>
        </p:txBody>
      </p:sp>
      <p:sp>
        <p:nvSpPr>
          <p:cNvPr id="35" name="TextBox 35"/>
          <p:cNvSpPr txBox="1"/>
          <p:nvPr/>
        </p:nvSpPr>
        <p:spPr>
          <a:xfrm>
            <a:off x="10316338" y="9878080"/>
            <a:ext cx="7764214" cy="291194"/>
          </a:xfrm>
          <a:prstGeom prst="rect">
            <a:avLst/>
          </a:prstGeom>
        </p:spPr>
        <p:txBody>
          <a:bodyPr lIns="0" tIns="0" rIns="0" bIns="0" rtlCol="0" anchor="t">
            <a:spAutoFit/>
          </a:bodyPr>
          <a:lstStyle/>
          <a:p>
            <a:pPr>
              <a:lnSpc>
                <a:spcPts val="2324"/>
              </a:lnSpc>
              <a:spcBef>
                <a:spcPct val="0"/>
              </a:spcBef>
            </a:pPr>
            <a:r>
              <a:rPr lang="en-US" sz="1660">
                <a:solidFill>
                  <a:srgbClr val="4C585A"/>
                </a:solidFill>
                <a:latin typeface="Raleway 2"/>
              </a:rPr>
              <a:t>¹Independent Review of Net Zero - Chair, Net Zero Review, MP Chris Skidmore</a:t>
            </a:r>
          </a:p>
        </p:txBody>
      </p:sp>
      <p:sp>
        <p:nvSpPr>
          <p:cNvPr id="36" name="TextBox 36"/>
          <p:cNvSpPr txBox="1"/>
          <p:nvPr/>
        </p:nvSpPr>
        <p:spPr>
          <a:xfrm>
            <a:off x="820591" y="6669583"/>
            <a:ext cx="4948032" cy="1198880"/>
          </a:xfrm>
          <a:prstGeom prst="rect">
            <a:avLst/>
          </a:prstGeom>
        </p:spPr>
        <p:txBody>
          <a:bodyPr lIns="0" tIns="0" rIns="0" bIns="0" rtlCol="0" anchor="t">
            <a:spAutoFit/>
          </a:bodyPr>
          <a:lstStyle/>
          <a:p>
            <a:pPr algn="ctr">
              <a:lnSpc>
                <a:spcPts val="3219"/>
              </a:lnSpc>
            </a:pPr>
            <a:r>
              <a:rPr lang="en-US" sz="2299">
                <a:solidFill>
                  <a:srgbClr val="4C585A"/>
                </a:solidFill>
                <a:latin typeface="Raleway 1"/>
              </a:rPr>
              <a:t>Have started measuring their emissions and devising a net-zero strategy using Climate Essentials</a:t>
            </a:r>
          </a:p>
        </p:txBody>
      </p:sp>
      <p:sp>
        <p:nvSpPr>
          <p:cNvPr id="37" name="TextBox 37"/>
          <p:cNvSpPr txBox="1"/>
          <p:nvPr/>
        </p:nvSpPr>
        <p:spPr>
          <a:xfrm>
            <a:off x="6561419" y="6666336"/>
            <a:ext cx="5290266" cy="1598930"/>
          </a:xfrm>
          <a:prstGeom prst="rect">
            <a:avLst/>
          </a:prstGeom>
        </p:spPr>
        <p:txBody>
          <a:bodyPr lIns="0" tIns="0" rIns="0" bIns="0" rtlCol="0" anchor="t">
            <a:spAutoFit/>
          </a:bodyPr>
          <a:lstStyle/>
          <a:p>
            <a:pPr algn="ctr">
              <a:lnSpc>
                <a:spcPts val="3219"/>
              </a:lnSpc>
            </a:pPr>
            <a:r>
              <a:rPr lang="en-US" sz="2299">
                <a:solidFill>
                  <a:srgbClr val="4C585A"/>
                </a:solidFill>
                <a:latin typeface="Raleway 1"/>
              </a:rPr>
              <a:t>Delivered with local authorities and other multiplicators. Westminster City Council, Milton Keynes, and Bournemouth are some of our clients</a:t>
            </a:r>
          </a:p>
        </p:txBody>
      </p:sp>
      <p:sp>
        <p:nvSpPr>
          <p:cNvPr id="38" name="TextBox 38"/>
          <p:cNvSpPr txBox="1"/>
          <p:nvPr/>
        </p:nvSpPr>
        <p:spPr>
          <a:xfrm>
            <a:off x="12518435" y="6669583"/>
            <a:ext cx="4948032" cy="1598930"/>
          </a:xfrm>
          <a:prstGeom prst="rect">
            <a:avLst/>
          </a:prstGeom>
        </p:spPr>
        <p:txBody>
          <a:bodyPr lIns="0" tIns="0" rIns="0" bIns="0" rtlCol="0" anchor="t">
            <a:spAutoFit/>
          </a:bodyPr>
          <a:lstStyle/>
          <a:p>
            <a:pPr algn="ctr">
              <a:lnSpc>
                <a:spcPts val="3219"/>
              </a:lnSpc>
            </a:pPr>
            <a:r>
              <a:rPr lang="en-US" sz="2299">
                <a:solidFill>
                  <a:srgbClr val="4C585A"/>
                </a:solidFill>
                <a:latin typeface="Raleway 1"/>
              </a:rPr>
              <a:t>Reductions achieved through our platform. This is equal to £292,000 worth of energy cost savings for 2022 </a:t>
            </a:r>
          </a:p>
        </p:txBody>
      </p:sp>
      <p:sp>
        <p:nvSpPr>
          <p:cNvPr id="39" name="TextBox 39"/>
          <p:cNvSpPr txBox="1"/>
          <p:nvPr/>
        </p:nvSpPr>
        <p:spPr>
          <a:xfrm>
            <a:off x="1177219" y="4907869"/>
            <a:ext cx="4026608" cy="330898"/>
          </a:xfrm>
          <a:prstGeom prst="rect">
            <a:avLst/>
          </a:prstGeom>
        </p:spPr>
        <p:txBody>
          <a:bodyPr lIns="0" tIns="0" rIns="0" bIns="0" rtlCol="0" anchor="t">
            <a:spAutoFit/>
          </a:bodyPr>
          <a:lstStyle/>
          <a:p>
            <a:pPr algn="ctr">
              <a:lnSpc>
                <a:spcPts val="2694"/>
              </a:lnSpc>
            </a:pPr>
            <a:r>
              <a:rPr lang="en-US" sz="1924">
                <a:solidFill>
                  <a:srgbClr val="EEEEEC"/>
                </a:solidFill>
                <a:latin typeface="Raleway 1 Bold"/>
              </a:rPr>
              <a:t>organisations</a:t>
            </a:r>
          </a:p>
        </p:txBody>
      </p:sp>
      <p:sp>
        <p:nvSpPr>
          <p:cNvPr id="40" name="TextBox 40"/>
          <p:cNvSpPr txBox="1"/>
          <p:nvPr/>
        </p:nvSpPr>
        <p:spPr>
          <a:xfrm>
            <a:off x="7059604" y="4907869"/>
            <a:ext cx="4026608" cy="672588"/>
          </a:xfrm>
          <a:prstGeom prst="rect">
            <a:avLst/>
          </a:prstGeom>
        </p:spPr>
        <p:txBody>
          <a:bodyPr lIns="0" tIns="0" rIns="0" bIns="0" rtlCol="0" anchor="t">
            <a:spAutoFit/>
          </a:bodyPr>
          <a:lstStyle/>
          <a:p>
            <a:pPr algn="ctr">
              <a:lnSpc>
                <a:spcPts val="2694"/>
              </a:lnSpc>
            </a:pPr>
            <a:r>
              <a:rPr lang="en-US" sz="1924">
                <a:solidFill>
                  <a:srgbClr val="EEEEEC"/>
                </a:solidFill>
                <a:latin typeface="Raleway 1 Bold"/>
              </a:rPr>
              <a:t>business engagement programmes</a:t>
            </a:r>
          </a:p>
        </p:txBody>
      </p:sp>
      <p:sp>
        <p:nvSpPr>
          <p:cNvPr id="41" name="TextBox 41"/>
          <p:cNvSpPr txBox="1"/>
          <p:nvPr/>
        </p:nvSpPr>
        <p:spPr>
          <a:xfrm>
            <a:off x="12980089" y="4959001"/>
            <a:ext cx="4026608" cy="330898"/>
          </a:xfrm>
          <a:prstGeom prst="rect">
            <a:avLst/>
          </a:prstGeom>
        </p:spPr>
        <p:txBody>
          <a:bodyPr lIns="0" tIns="0" rIns="0" bIns="0" rtlCol="0" anchor="t">
            <a:spAutoFit/>
          </a:bodyPr>
          <a:lstStyle/>
          <a:p>
            <a:pPr algn="ctr">
              <a:lnSpc>
                <a:spcPts val="2694"/>
              </a:lnSpc>
            </a:pPr>
            <a:r>
              <a:rPr lang="en-US" sz="1924">
                <a:solidFill>
                  <a:srgbClr val="EEEEEC"/>
                </a:solidFill>
                <a:latin typeface="Raleway 1 Bold"/>
              </a:rPr>
              <a:t>tonnes CO2e</a:t>
            </a:r>
          </a:p>
        </p:txBody>
      </p:sp>
      <p:sp>
        <p:nvSpPr>
          <p:cNvPr id="42" name="TextBox 42"/>
          <p:cNvSpPr txBox="1"/>
          <p:nvPr/>
        </p:nvSpPr>
        <p:spPr>
          <a:xfrm>
            <a:off x="3794641" y="8968347"/>
            <a:ext cx="10698718" cy="504825"/>
          </a:xfrm>
          <a:prstGeom prst="rect">
            <a:avLst/>
          </a:prstGeom>
        </p:spPr>
        <p:txBody>
          <a:bodyPr lIns="0" tIns="0" rIns="0" bIns="0" rtlCol="0" anchor="t">
            <a:spAutoFit/>
          </a:bodyPr>
          <a:lstStyle/>
          <a:p>
            <a:pPr algn="ctr">
              <a:lnSpc>
                <a:spcPts val="4199"/>
              </a:lnSpc>
              <a:spcBef>
                <a:spcPct val="0"/>
              </a:spcBef>
            </a:pPr>
            <a:r>
              <a:rPr lang="en-US" sz="2999">
                <a:solidFill>
                  <a:srgbClr val="4E595B"/>
                </a:solidFill>
                <a:latin typeface="Raleway 1 Bold"/>
              </a:rPr>
              <a:t>“Net zero is the economic opportunity of the 21st century”¹</a:t>
            </a:r>
          </a:p>
        </p:txBody>
      </p:sp>
      <p:sp>
        <p:nvSpPr>
          <p:cNvPr id="43" name="TextBox 43"/>
          <p:cNvSpPr txBox="1"/>
          <p:nvPr/>
        </p:nvSpPr>
        <p:spPr>
          <a:xfrm>
            <a:off x="1177219" y="3780696"/>
            <a:ext cx="4026608" cy="1212849"/>
          </a:xfrm>
          <a:prstGeom prst="rect">
            <a:avLst/>
          </a:prstGeom>
        </p:spPr>
        <p:txBody>
          <a:bodyPr lIns="0" tIns="0" rIns="0" bIns="0" rtlCol="0" anchor="t">
            <a:spAutoFit/>
          </a:bodyPr>
          <a:lstStyle/>
          <a:p>
            <a:pPr algn="ctr">
              <a:lnSpc>
                <a:spcPts val="9800"/>
              </a:lnSpc>
            </a:pPr>
            <a:r>
              <a:rPr lang="en-US" sz="7000">
                <a:solidFill>
                  <a:srgbClr val="EEEEEC"/>
                </a:solidFill>
                <a:latin typeface="Raleway 1 Bold"/>
              </a:rPr>
              <a:t>1000+</a:t>
            </a:r>
          </a:p>
        </p:txBody>
      </p:sp>
      <p:sp>
        <p:nvSpPr>
          <p:cNvPr id="44" name="TextBox 44"/>
          <p:cNvSpPr txBox="1"/>
          <p:nvPr/>
        </p:nvSpPr>
        <p:spPr>
          <a:xfrm>
            <a:off x="7078654" y="3674643"/>
            <a:ext cx="4026608" cy="1212849"/>
          </a:xfrm>
          <a:prstGeom prst="rect">
            <a:avLst/>
          </a:prstGeom>
        </p:spPr>
        <p:txBody>
          <a:bodyPr lIns="0" tIns="0" rIns="0" bIns="0" rtlCol="0" anchor="t">
            <a:spAutoFit/>
          </a:bodyPr>
          <a:lstStyle/>
          <a:p>
            <a:pPr algn="ctr">
              <a:lnSpc>
                <a:spcPts val="9800"/>
              </a:lnSpc>
            </a:pPr>
            <a:r>
              <a:rPr lang="en-US" sz="7000">
                <a:solidFill>
                  <a:srgbClr val="EEEEEC"/>
                </a:solidFill>
                <a:latin typeface="Raleway 1 Bold"/>
              </a:rPr>
              <a:t>17</a:t>
            </a:r>
          </a:p>
        </p:txBody>
      </p:sp>
      <p:sp>
        <p:nvSpPr>
          <p:cNvPr id="45" name="TextBox 45"/>
          <p:cNvSpPr txBox="1"/>
          <p:nvPr/>
        </p:nvSpPr>
        <p:spPr>
          <a:xfrm>
            <a:off x="12980089" y="3733120"/>
            <a:ext cx="4026608" cy="1212849"/>
          </a:xfrm>
          <a:prstGeom prst="rect">
            <a:avLst/>
          </a:prstGeom>
        </p:spPr>
        <p:txBody>
          <a:bodyPr lIns="0" tIns="0" rIns="0" bIns="0" rtlCol="0" anchor="t">
            <a:spAutoFit/>
          </a:bodyPr>
          <a:lstStyle/>
          <a:p>
            <a:pPr algn="ctr">
              <a:lnSpc>
                <a:spcPts val="9800"/>
              </a:lnSpc>
            </a:pPr>
            <a:r>
              <a:rPr lang="en-US" sz="7000">
                <a:solidFill>
                  <a:srgbClr val="EEEEEC"/>
                </a:solidFill>
                <a:latin typeface="Raleway 1 Bold"/>
              </a:rPr>
              <a:t>14,000</a:t>
            </a:r>
          </a:p>
        </p:txBody>
      </p:sp>
      <p:sp>
        <p:nvSpPr>
          <p:cNvPr id="46" name="TextBox 46"/>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4775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4" name="Freeform 4"/>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2">
              <a:alphaModFix amt="18000"/>
            </a:blip>
            <a:stretch>
              <a:fillRect r="-203380"/>
            </a:stretch>
          </a:blipFill>
        </p:spPr>
        <p:txBody>
          <a:bodyPr/>
          <a:lstStyle/>
          <a:p>
            <a:endParaRPr lang="en-GB"/>
          </a:p>
        </p:txBody>
      </p:sp>
      <p:sp>
        <p:nvSpPr>
          <p:cNvPr id="5" name="AutoShape 5"/>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grpSp>
        <p:nvGrpSpPr>
          <p:cNvPr id="6" name="Group 6"/>
          <p:cNvGrpSpPr/>
          <p:nvPr/>
        </p:nvGrpSpPr>
        <p:grpSpPr>
          <a:xfrm>
            <a:off x="408274" y="7011071"/>
            <a:ext cx="8037531" cy="3158169"/>
            <a:chOff x="0" y="0"/>
            <a:chExt cx="10716709" cy="4210892"/>
          </a:xfrm>
        </p:grpSpPr>
        <p:sp>
          <p:nvSpPr>
            <p:cNvPr id="7" name="Freeform 7"/>
            <p:cNvSpPr/>
            <p:nvPr/>
          </p:nvSpPr>
          <p:spPr>
            <a:xfrm>
              <a:off x="0" y="0"/>
              <a:ext cx="5105146" cy="4210892"/>
            </a:xfrm>
            <a:custGeom>
              <a:avLst/>
              <a:gdLst/>
              <a:ahLst/>
              <a:cxnLst/>
              <a:rect l="l" t="t" r="r" b="b"/>
              <a:pathLst>
                <a:path w="5105146" h="4210892">
                  <a:moveTo>
                    <a:pt x="0" y="0"/>
                  </a:moveTo>
                  <a:lnTo>
                    <a:pt x="5105146" y="0"/>
                  </a:lnTo>
                  <a:lnTo>
                    <a:pt x="5105146" y="4210892"/>
                  </a:lnTo>
                  <a:lnTo>
                    <a:pt x="0" y="4210892"/>
                  </a:lnTo>
                  <a:lnTo>
                    <a:pt x="0" y="0"/>
                  </a:lnTo>
                  <a:close/>
                </a:path>
              </a:pathLst>
            </a:custGeom>
            <a:blipFill>
              <a:blip r:embed="rId3"/>
              <a:stretch>
                <a:fillRect r="-617" b="-21985"/>
              </a:stretch>
            </a:blipFill>
          </p:spPr>
          <p:txBody>
            <a:bodyPr/>
            <a:lstStyle/>
            <a:p>
              <a:endParaRPr lang="en-GB"/>
            </a:p>
          </p:txBody>
        </p:sp>
        <p:sp>
          <p:nvSpPr>
            <p:cNvPr id="8" name="Freeform 8"/>
            <p:cNvSpPr/>
            <p:nvPr/>
          </p:nvSpPr>
          <p:spPr>
            <a:xfrm>
              <a:off x="4189257" y="3122360"/>
              <a:ext cx="1028134" cy="843007"/>
            </a:xfrm>
            <a:custGeom>
              <a:avLst/>
              <a:gdLst/>
              <a:ahLst/>
              <a:cxnLst/>
              <a:rect l="l" t="t" r="r" b="b"/>
              <a:pathLst>
                <a:path w="1028134" h="843007">
                  <a:moveTo>
                    <a:pt x="0" y="0"/>
                  </a:moveTo>
                  <a:lnTo>
                    <a:pt x="1028134" y="0"/>
                  </a:lnTo>
                  <a:lnTo>
                    <a:pt x="1028134" y="843007"/>
                  </a:lnTo>
                  <a:lnTo>
                    <a:pt x="0" y="843007"/>
                  </a:lnTo>
                  <a:lnTo>
                    <a:pt x="0" y="0"/>
                  </a:lnTo>
                  <a:close/>
                </a:path>
              </a:pathLst>
            </a:custGeom>
            <a:blipFill>
              <a:blip r:embed="rId4"/>
              <a:stretch>
                <a:fillRect l="-27050" r="-22212" b="-82041"/>
              </a:stretch>
            </a:blipFill>
          </p:spPr>
          <p:txBody>
            <a:bodyPr/>
            <a:lstStyle/>
            <a:p>
              <a:endParaRPr lang="en-GB"/>
            </a:p>
          </p:txBody>
        </p:sp>
        <p:sp>
          <p:nvSpPr>
            <p:cNvPr id="9" name="TextBox 9"/>
            <p:cNvSpPr txBox="1"/>
            <p:nvPr/>
          </p:nvSpPr>
          <p:spPr>
            <a:xfrm>
              <a:off x="4189257" y="1019153"/>
              <a:ext cx="4796915" cy="493818"/>
            </a:xfrm>
            <a:prstGeom prst="rect">
              <a:avLst/>
            </a:prstGeom>
          </p:spPr>
          <p:txBody>
            <a:bodyPr lIns="0" tIns="0" rIns="0" bIns="0" rtlCol="0" anchor="t">
              <a:spAutoFit/>
            </a:bodyPr>
            <a:lstStyle/>
            <a:p>
              <a:pPr>
                <a:lnSpc>
                  <a:spcPts val="3079"/>
                </a:lnSpc>
              </a:pPr>
              <a:r>
                <a:rPr lang="en-US" sz="2199">
                  <a:solidFill>
                    <a:srgbClr val="4C585A"/>
                  </a:solidFill>
                  <a:latin typeface="Raleway 1 Bold"/>
                </a:rPr>
                <a:t>Andrew Dakers</a:t>
              </a:r>
            </a:p>
          </p:txBody>
        </p:sp>
        <p:sp>
          <p:nvSpPr>
            <p:cNvPr id="10" name="TextBox 10"/>
            <p:cNvSpPr txBox="1"/>
            <p:nvPr/>
          </p:nvSpPr>
          <p:spPr>
            <a:xfrm>
              <a:off x="4189257" y="1467039"/>
              <a:ext cx="3707811" cy="405765"/>
            </a:xfrm>
            <a:prstGeom prst="rect">
              <a:avLst/>
            </a:prstGeom>
          </p:spPr>
          <p:txBody>
            <a:bodyPr lIns="0" tIns="0" rIns="0" bIns="0" rtlCol="0" anchor="t">
              <a:spAutoFit/>
            </a:bodyPr>
            <a:lstStyle/>
            <a:p>
              <a:pPr>
                <a:lnSpc>
                  <a:spcPts val="2520"/>
                </a:lnSpc>
              </a:pPr>
              <a:r>
                <a:rPr lang="en-US" sz="1800">
                  <a:solidFill>
                    <a:srgbClr val="838943"/>
                  </a:solidFill>
                  <a:latin typeface="Raleway 1 Bold"/>
                </a:rPr>
                <a:t>Advisor</a:t>
              </a:r>
            </a:p>
          </p:txBody>
        </p:sp>
        <p:sp>
          <p:nvSpPr>
            <p:cNvPr id="11" name="TextBox 11"/>
            <p:cNvSpPr txBox="1"/>
            <p:nvPr/>
          </p:nvSpPr>
          <p:spPr>
            <a:xfrm>
              <a:off x="4189257" y="1834696"/>
              <a:ext cx="6527452" cy="124396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4C585A"/>
                  </a:solidFill>
                  <a:latin typeface="Raleway 1"/>
                </a:rPr>
                <a:t>Chief Executive of West London Business</a:t>
              </a:r>
            </a:p>
            <a:p>
              <a:pPr marL="388620" lvl="1" indent="-194310">
                <a:lnSpc>
                  <a:spcPts val="2520"/>
                </a:lnSpc>
                <a:buFont typeface="Arial"/>
                <a:buChar char="•"/>
              </a:pPr>
              <a:r>
                <a:rPr lang="en-US" sz="1800">
                  <a:solidFill>
                    <a:srgbClr val="4C585A"/>
                  </a:solidFill>
                  <a:latin typeface="Raleway 1"/>
                </a:rPr>
                <a:t>Expertise and network in local government partnerships</a:t>
              </a:r>
            </a:p>
          </p:txBody>
        </p:sp>
        <p:sp>
          <p:nvSpPr>
            <p:cNvPr id="12" name="Freeform 12"/>
            <p:cNvSpPr/>
            <p:nvPr/>
          </p:nvSpPr>
          <p:spPr>
            <a:xfrm>
              <a:off x="5512611" y="3249360"/>
              <a:ext cx="1359727" cy="838498"/>
            </a:xfrm>
            <a:custGeom>
              <a:avLst/>
              <a:gdLst/>
              <a:ahLst/>
              <a:cxnLst/>
              <a:rect l="l" t="t" r="r" b="b"/>
              <a:pathLst>
                <a:path w="1359727" h="838498">
                  <a:moveTo>
                    <a:pt x="0" y="0"/>
                  </a:moveTo>
                  <a:lnTo>
                    <a:pt x="1359727" y="0"/>
                  </a:lnTo>
                  <a:lnTo>
                    <a:pt x="1359727" y="838498"/>
                  </a:lnTo>
                  <a:lnTo>
                    <a:pt x="0" y="838498"/>
                  </a:lnTo>
                  <a:lnTo>
                    <a:pt x="0" y="0"/>
                  </a:lnTo>
                  <a:close/>
                </a:path>
              </a:pathLst>
            </a:custGeom>
            <a:blipFill>
              <a:blip r:embed="rId5"/>
              <a:stretch>
                <a:fillRect/>
              </a:stretch>
            </a:blipFill>
          </p:spPr>
          <p:txBody>
            <a:bodyPr/>
            <a:lstStyle/>
            <a:p>
              <a:endParaRPr lang="en-GB"/>
            </a:p>
          </p:txBody>
        </p:sp>
        <p:sp>
          <p:nvSpPr>
            <p:cNvPr id="13" name="Freeform 13"/>
            <p:cNvSpPr/>
            <p:nvPr/>
          </p:nvSpPr>
          <p:spPr>
            <a:xfrm>
              <a:off x="7015661" y="3136026"/>
              <a:ext cx="1069676" cy="1069676"/>
            </a:xfrm>
            <a:custGeom>
              <a:avLst/>
              <a:gdLst/>
              <a:ahLst/>
              <a:cxnLst/>
              <a:rect l="l" t="t" r="r" b="b"/>
              <a:pathLst>
                <a:path w="1069676" h="1069676">
                  <a:moveTo>
                    <a:pt x="0" y="0"/>
                  </a:moveTo>
                  <a:lnTo>
                    <a:pt x="1069676" y="0"/>
                  </a:lnTo>
                  <a:lnTo>
                    <a:pt x="1069676" y="1069675"/>
                  </a:lnTo>
                  <a:lnTo>
                    <a:pt x="0" y="1069675"/>
                  </a:lnTo>
                  <a:lnTo>
                    <a:pt x="0" y="0"/>
                  </a:lnTo>
                  <a:close/>
                </a:path>
              </a:pathLst>
            </a:custGeom>
            <a:blipFill>
              <a:blip r:embed="rId6"/>
              <a:stretch>
                <a:fillRect/>
              </a:stretch>
            </a:blipFill>
          </p:spPr>
          <p:txBody>
            <a:bodyPr/>
            <a:lstStyle/>
            <a:p>
              <a:endParaRPr lang="en-GB"/>
            </a:p>
          </p:txBody>
        </p:sp>
      </p:grpSp>
      <p:sp>
        <p:nvSpPr>
          <p:cNvPr id="14" name="TextBox 14"/>
          <p:cNvSpPr txBox="1"/>
          <p:nvPr/>
        </p:nvSpPr>
        <p:spPr>
          <a:xfrm>
            <a:off x="1072265" y="1168930"/>
            <a:ext cx="2308668" cy="615950"/>
          </a:xfrm>
          <a:prstGeom prst="rect">
            <a:avLst/>
          </a:prstGeom>
        </p:spPr>
        <p:txBody>
          <a:bodyPr lIns="0" tIns="0" rIns="0" bIns="0" rtlCol="0" anchor="t">
            <a:spAutoFit/>
          </a:bodyPr>
          <a:lstStyle/>
          <a:p>
            <a:pPr>
              <a:lnSpc>
                <a:spcPts val="4900"/>
              </a:lnSpc>
            </a:pPr>
            <a:r>
              <a:rPr lang="en-US" sz="3500">
                <a:solidFill>
                  <a:srgbClr val="4C585A"/>
                </a:solidFill>
                <a:latin typeface="Raleway 1 Bold"/>
              </a:rPr>
              <a:t>Team</a:t>
            </a:r>
          </a:p>
        </p:txBody>
      </p:sp>
      <p:sp>
        <p:nvSpPr>
          <p:cNvPr id="15" name="Freeform 15"/>
          <p:cNvSpPr/>
          <p:nvPr/>
        </p:nvSpPr>
        <p:spPr>
          <a:xfrm>
            <a:off x="11933975" y="6759829"/>
            <a:ext cx="1196943" cy="626844"/>
          </a:xfrm>
          <a:custGeom>
            <a:avLst/>
            <a:gdLst/>
            <a:ahLst/>
            <a:cxnLst/>
            <a:rect l="l" t="t" r="r" b="b"/>
            <a:pathLst>
              <a:path w="1196943" h="626844">
                <a:moveTo>
                  <a:pt x="0" y="0"/>
                </a:moveTo>
                <a:lnTo>
                  <a:pt x="1196942" y="0"/>
                </a:lnTo>
                <a:lnTo>
                  <a:pt x="1196942" y="626845"/>
                </a:lnTo>
                <a:lnTo>
                  <a:pt x="0" y="626845"/>
                </a:lnTo>
                <a:lnTo>
                  <a:pt x="0" y="0"/>
                </a:lnTo>
                <a:close/>
              </a:path>
            </a:pathLst>
          </a:custGeom>
          <a:blipFill>
            <a:blip r:embed="rId7"/>
            <a:stretch>
              <a:fillRect/>
            </a:stretch>
          </a:blipFill>
        </p:spPr>
        <p:txBody>
          <a:bodyPr/>
          <a:lstStyle/>
          <a:p>
            <a:endParaRPr lang="en-GB"/>
          </a:p>
        </p:txBody>
      </p:sp>
      <p:sp>
        <p:nvSpPr>
          <p:cNvPr id="16" name="Freeform 16"/>
          <p:cNvSpPr/>
          <p:nvPr/>
        </p:nvSpPr>
        <p:spPr>
          <a:xfrm>
            <a:off x="13308010" y="6904874"/>
            <a:ext cx="1439921" cy="336756"/>
          </a:xfrm>
          <a:custGeom>
            <a:avLst/>
            <a:gdLst/>
            <a:ahLst/>
            <a:cxnLst/>
            <a:rect l="l" t="t" r="r" b="b"/>
            <a:pathLst>
              <a:path w="1439921" h="336756">
                <a:moveTo>
                  <a:pt x="0" y="0"/>
                </a:moveTo>
                <a:lnTo>
                  <a:pt x="1439922" y="0"/>
                </a:lnTo>
                <a:lnTo>
                  <a:pt x="1439922" y="336755"/>
                </a:lnTo>
                <a:lnTo>
                  <a:pt x="0" y="336755"/>
                </a:lnTo>
                <a:lnTo>
                  <a:pt x="0" y="0"/>
                </a:lnTo>
                <a:close/>
              </a:path>
            </a:pathLst>
          </a:custGeom>
          <a:blipFill>
            <a:blip r:embed="rId8"/>
            <a:stretch>
              <a:fillRect/>
            </a:stretch>
          </a:blipFill>
        </p:spPr>
        <p:txBody>
          <a:bodyPr/>
          <a:lstStyle/>
          <a:p>
            <a:endParaRPr lang="en-GB"/>
          </a:p>
        </p:txBody>
      </p:sp>
      <p:sp>
        <p:nvSpPr>
          <p:cNvPr id="17" name="Freeform 17"/>
          <p:cNvSpPr/>
          <p:nvPr/>
        </p:nvSpPr>
        <p:spPr>
          <a:xfrm>
            <a:off x="14986057" y="6904874"/>
            <a:ext cx="1905300" cy="421527"/>
          </a:xfrm>
          <a:custGeom>
            <a:avLst/>
            <a:gdLst/>
            <a:ahLst/>
            <a:cxnLst/>
            <a:rect l="l" t="t" r="r" b="b"/>
            <a:pathLst>
              <a:path w="1905300" h="421527">
                <a:moveTo>
                  <a:pt x="0" y="0"/>
                </a:moveTo>
                <a:lnTo>
                  <a:pt x="1905300" y="0"/>
                </a:lnTo>
                <a:lnTo>
                  <a:pt x="1905300" y="421526"/>
                </a:lnTo>
                <a:lnTo>
                  <a:pt x="0" y="421526"/>
                </a:lnTo>
                <a:lnTo>
                  <a:pt x="0" y="0"/>
                </a:lnTo>
                <a:close/>
              </a:path>
            </a:pathLst>
          </a:custGeom>
          <a:blipFill>
            <a:blip r:embed="rId9"/>
            <a:stretch>
              <a:fillRect/>
            </a:stretch>
          </a:blipFill>
        </p:spPr>
        <p:txBody>
          <a:bodyPr/>
          <a:lstStyle/>
          <a:p>
            <a:endParaRPr lang="en-GB"/>
          </a:p>
        </p:txBody>
      </p:sp>
      <p:sp>
        <p:nvSpPr>
          <p:cNvPr id="18" name="TextBox 18"/>
          <p:cNvSpPr txBox="1"/>
          <p:nvPr/>
        </p:nvSpPr>
        <p:spPr>
          <a:xfrm>
            <a:off x="11933975" y="4983099"/>
            <a:ext cx="3628434" cy="382270"/>
          </a:xfrm>
          <a:prstGeom prst="rect">
            <a:avLst/>
          </a:prstGeom>
        </p:spPr>
        <p:txBody>
          <a:bodyPr lIns="0" tIns="0" rIns="0" bIns="0" rtlCol="0" anchor="t">
            <a:spAutoFit/>
          </a:bodyPr>
          <a:lstStyle/>
          <a:p>
            <a:pPr>
              <a:lnSpc>
                <a:spcPts val="3080"/>
              </a:lnSpc>
            </a:pPr>
            <a:r>
              <a:rPr lang="en-US" sz="2200">
                <a:solidFill>
                  <a:srgbClr val="4C585A"/>
                </a:solidFill>
                <a:latin typeface="Raleway 1 Bold"/>
              </a:rPr>
              <a:t>Dr. Garry Felgate</a:t>
            </a:r>
          </a:p>
        </p:txBody>
      </p:sp>
      <p:sp>
        <p:nvSpPr>
          <p:cNvPr id="19" name="TextBox 19"/>
          <p:cNvSpPr txBox="1"/>
          <p:nvPr/>
        </p:nvSpPr>
        <p:spPr>
          <a:xfrm>
            <a:off x="11933975" y="5327269"/>
            <a:ext cx="2804624" cy="316230"/>
          </a:xfrm>
          <a:prstGeom prst="rect">
            <a:avLst/>
          </a:prstGeom>
        </p:spPr>
        <p:txBody>
          <a:bodyPr lIns="0" tIns="0" rIns="0" bIns="0" rtlCol="0" anchor="t">
            <a:spAutoFit/>
          </a:bodyPr>
          <a:lstStyle/>
          <a:p>
            <a:pPr>
              <a:lnSpc>
                <a:spcPts val="2520"/>
              </a:lnSpc>
            </a:pPr>
            <a:r>
              <a:rPr lang="en-US" sz="1800">
                <a:solidFill>
                  <a:srgbClr val="838943"/>
                </a:solidFill>
                <a:latin typeface="Raleway 1 Bold"/>
              </a:rPr>
              <a:t>Advisor</a:t>
            </a:r>
          </a:p>
        </p:txBody>
      </p:sp>
      <p:sp>
        <p:nvSpPr>
          <p:cNvPr id="20" name="TextBox 20"/>
          <p:cNvSpPr txBox="1"/>
          <p:nvPr/>
        </p:nvSpPr>
        <p:spPr>
          <a:xfrm>
            <a:off x="11933975" y="5605399"/>
            <a:ext cx="5325325" cy="944880"/>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4C585A"/>
                </a:solidFill>
                <a:latin typeface="Raleway 1"/>
              </a:rPr>
              <a:t>Founder/ Director of the Carbon Trust</a:t>
            </a:r>
          </a:p>
          <a:p>
            <a:pPr marL="388620" lvl="1" indent="-194310">
              <a:lnSpc>
                <a:spcPts val="2520"/>
              </a:lnSpc>
              <a:buFont typeface="Arial"/>
              <a:buChar char="•"/>
            </a:pPr>
            <a:r>
              <a:rPr lang="en-US" sz="1800">
                <a:solidFill>
                  <a:srgbClr val="4C585A"/>
                </a:solidFill>
                <a:latin typeface="Raleway 1"/>
              </a:rPr>
              <a:t>Deep expertise in clean energy</a:t>
            </a:r>
          </a:p>
          <a:p>
            <a:pPr marL="388620" lvl="1" indent="-194310">
              <a:lnSpc>
                <a:spcPts val="2520"/>
              </a:lnSpc>
              <a:buFont typeface="Arial"/>
              <a:buChar char="•"/>
            </a:pPr>
            <a:r>
              <a:rPr lang="en-US" sz="1800">
                <a:solidFill>
                  <a:srgbClr val="4C585A"/>
                </a:solidFill>
                <a:latin typeface="Raleway 1"/>
              </a:rPr>
              <a:t>Co-founded and scaled energy company</a:t>
            </a:r>
          </a:p>
        </p:txBody>
      </p:sp>
      <p:sp>
        <p:nvSpPr>
          <p:cNvPr id="21" name="Freeform 21"/>
          <p:cNvSpPr/>
          <p:nvPr/>
        </p:nvSpPr>
        <p:spPr>
          <a:xfrm>
            <a:off x="3550216" y="3822855"/>
            <a:ext cx="1118290" cy="1118290"/>
          </a:xfrm>
          <a:custGeom>
            <a:avLst/>
            <a:gdLst/>
            <a:ahLst/>
            <a:cxnLst/>
            <a:rect l="l" t="t" r="r" b="b"/>
            <a:pathLst>
              <a:path w="1118290" h="1118290">
                <a:moveTo>
                  <a:pt x="0" y="0"/>
                </a:moveTo>
                <a:lnTo>
                  <a:pt x="1118290" y="0"/>
                </a:lnTo>
                <a:lnTo>
                  <a:pt x="1118290" y="1118290"/>
                </a:lnTo>
                <a:lnTo>
                  <a:pt x="0" y="1118290"/>
                </a:lnTo>
                <a:lnTo>
                  <a:pt x="0" y="0"/>
                </a:lnTo>
                <a:close/>
              </a:path>
            </a:pathLst>
          </a:custGeom>
          <a:blipFill>
            <a:blip r:embed="rId10"/>
            <a:stretch>
              <a:fillRect/>
            </a:stretch>
          </a:blipFill>
        </p:spPr>
        <p:txBody>
          <a:bodyPr/>
          <a:lstStyle/>
          <a:p>
            <a:endParaRPr lang="en-GB"/>
          </a:p>
        </p:txBody>
      </p:sp>
      <p:sp>
        <p:nvSpPr>
          <p:cNvPr id="22" name="Freeform 22"/>
          <p:cNvSpPr/>
          <p:nvPr/>
        </p:nvSpPr>
        <p:spPr>
          <a:xfrm>
            <a:off x="6016001" y="4127040"/>
            <a:ext cx="764882" cy="509921"/>
          </a:xfrm>
          <a:custGeom>
            <a:avLst/>
            <a:gdLst/>
            <a:ahLst/>
            <a:cxnLst/>
            <a:rect l="l" t="t" r="r" b="b"/>
            <a:pathLst>
              <a:path w="764882" h="509921">
                <a:moveTo>
                  <a:pt x="0" y="0"/>
                </a:moveTo>
                <a:lnTo>
                  <a:pt x="764882" y="0"/>
                </a:lnTo>
                <a:lnTo>
                  <a:pt x="764882" y="509921"/>
                </a:lnTo>
                <a:lnTo>
                  <a:pt x="0" y="509921"/>
                </a:lnTo>
                <a:lnTo>
                  <a:pt x="0" y="0"/>
                </a:lnTo>
                <a:close/>
              </a:path>
            </a:pathLst>
          </a:custGeom>
          <a:blipFill>
            <a:blip r:embed="rId11"/>
            <a:stretch>
              <a:fillRect/>
            </a:stretch>
          </a:blipFill>
        </p:spPr>
        <p:txBody>
          <a:bodyPr/>
          <a:lstStyle/>
          <a:p>
            <a:endParaRPr lang="en-GB"/>
          </a:p>
        </p:txBody>
      </p:sp>
      <p:sp>
        <p:nvSpPr>
          <p:cNvPr id="23" name="Freeform 23"/>
          <p:cNvSpPr/>
          <p:nvPr/>
        </p:nvSpPr>
        <p:spPr>
          <a:xfrm>
            <a:off x="4662641" y="3930880"/>
            <a:ext cx="1353360" cy="902240"/>
          </a:xfrm>
          <a:custGeom>
            <a:avLst/>
            <a:gdLst/>
            <a:ahLst/>
            <a:cxnLst/>
            <a:rect l="l" t="t" r="r" b="b"/>
            <a:pathLst>
              <a:path w="1353360" h="902240">
                <a:moveTo>
                  <a:pt x="0" y="0"/>
                </a:moveTo>
                <a:lnTo>
                  <a:pt x="1353360" y="0"/>
                </a:lnTo>
                <a:lnTo>
                  <a:pt x="1353360" y="902241"/>
                </a:lnTo>
                <a:lnTo>
                  <a:pt x="0" y="902241"/>
                </a:lnTo>
                <a:lnTo>
                  <a:pt x="0" y="0"/>
                </a:lnTo>
                <a:close/>
              </a:path>
            </a:pathLst>
          </a:custGeom>
          <a:blipFill>
            <a:blip r:embed="rId12"/>
            <a:stretch>
              <a:fillRect/>
            </a:stretch>
          </a:blipFill>
        </p:spPr>
        <p:txBody>
          <a:bodyPr/>
          <a:lstStyle/>
          <a:p>
            <a:endParaRPr lang="en-GB"/>
          </a:p>
        </p:txBody>
      </p:sp>
      <p:sp>
        <p:nvSpPr>
          <p:cNvPr id="24" name="TextBox 24"/>
          <p:cNvSpPr txBox="1"/>
          <p:nvPr/>
        </p:nvSpPr>
        <p:spPr>
          <a:xfrm>
            <a:off x="3550216" y="2886502"/>
            <a:ext cx="5267414" cy="961965"/>
          </a:xfrm>
          <a:prstGeom prst="rect">
            <a:avLst/>
          </a:prstGeom>
        </p:spPr>
        <p:txBody>
          <a:bodyPr lIns="0" tIns="0" rIns="0" bIns="0" rtlCol="0" anchor="t">
            <a:spAutoFit/>
          </a:bodyPr>
          <a:lstStyle/>
          <a:p>
            <a:pPr marL="389257" lvl="1" indent="-194629">
              <a:lnSpc>
                <a:spcPts val="2524"/>
              </a:lnSpc>
              <a:buFont typeface="Arial"/>
              <a:buChar char="•"/>
            </a:pPr>
            <a:r>
              <a:rPr lang="en-US" sz="1802">
                <a:solidFill>
                  <a:srgbClr val="4C585A"/>
                </a:solidFill>
                <a:latin typeface="Raleway 1"/>
              </a:rPr>
              <a:t>Managing Director, HAVI Global Logistics </a:t>
            </a:r>
          </a:p>
          <a:p>
            <a:pPr marL="389257" lvl="1" indent="-194629">
              <a:lnSpc>
                <a:spcPts val="2524"/>
              </a:lnSpc>
              <a:buFont typeface="Arial"/>
              <a:buChar char="•"/>
            </a:pPr>
            <a:r>
              <a:rPr lang="en-US" sz="1802">
                <a:solidFill>
                  <a:srgbClr val="4C585A"/>
                </a:solidFill>
                <a:latin typeface="Raleway 1"/>
              </a:rPr>
              <a:t>SVP HR and Strategy, Kodak</a:t>
            </a:r>
          </a:p>
          <a:p>
            <a:pPr marL="389257" lvl="1" indent="-194629">
              <a:lnSpc>
                <a:spcPts val="2524"/>
              </a:lnSpc>
              <a:buFont typeface="Arial"/>
              <a:buChar char="•"/>
            </a:pPr>
            <a:r>
              <a:rPr lang="en-US" sz="1802">
                <a:solidFill>
                  <a:srgbClr val="4C585A"/>
                </a:solidFill>
                <a:latin typeface="Raleway 1"/>
              </a:rPr>
              <a:t>Founded and scaled several tech companies</a:t>
            </a:r>
          </a:p>
        </p:txBody>
      </p:sp>
      <p:sp>
        <p:nvSpPr>
          <p:cNvPr id="25" name="TextBox 25"/>
          <p:cNvSpPr txBox="1"/>
          <p:nvPr/>
        </p:nvSpPr>
        <p:spPr>
          <a:xfrm>
            <a:off x="11872420" y="2278156"/>
            <a:ext cx="3614605" cy="382270"/>
          </a:xfrm>
          <a:prstGeom prst="rect">
            <a:avLst/>
          </a:prstGeom>
        </p:spPr>
        <p:txBody>
          <a:bodyPr lIns="0" tIns="0" rIns="0" bIns="0" rtlCol="0" anchor="t">
            <a:spAutoFit/>
          </a:bodyPr>
          <a:lstStyle/>
          <a:p>
            <a:pPr>
              <a:lnSpc>
                <a:spcPts val="3079"/>
              </a:lnSpc>
            </a:pPr>
            <a:r>
              <a:rPr lang="en-US" sz="2199">
                <a:solidFill>
                  <a:srgbClr val="4C585A"/>
                </a:solidFill>
                <a:latin typeface="Raleway 1 Bold"/>
              </a:rPr>
              <a:t>Steve Berry</a:t>
            </a:r>
          </a:p>
        </p:txBody>
      </p:sp>
      <p:sp>
        <p:nvSpPr>
          <p:cNvPr id="26" name="Freeform 26"/>
          <p:cNvSpPr/>
          <p:nvPr/>
        </p:nvSpPr>
        <p:spPr>
          <a:xfrm>
            <a:off x="8766951" y="1626410"/>
            <a:ext cx="3787493" cy="3104864"/>
          </a:xfrm>
          <a:custGeom>
            <a:avLst/>
            <a:gdLst/>
            <a:ahLst/>
            <a:cxnLst/>
            <a:rect l="l" t="t" r="r" b="b"/>
            <a:pathLst>
              <a:path w="3787493" h="3104864">
                <a:moveTo>
                  <a:pt x="0" y="0"/>
                </a:moveTo>
                <a:lnTo>
                  <a:pt x="3787494" y="0"/>
                </a:lnTo>
                <a:lnTo>
                  <a:pt x="3787494" y="3104864"/>
                </a:lnTo>
                <a:lnTo>
                  <a:pt x="0" y="3104864"/>
                </a:lnTo>
                <a:lnTo>
                  <a:pt x="0" y="0"/>
                </a:lnTo>
                <a:close/>
              </a:path>
            </a:pathLst>
          </a:custGeom>
          <a:blipFill>
            <a:blip r:embed="rId13"/>
            <a:stretch>
              <a:fillRect b="-21985"/>
            </a:stretch>
          </a:blipFill>
        </p:spPr>
        <p:txBody>
          <a:bodyPr/>
          <a:lstStyle/>
          <a:p>
            <a:endParaRPr lang="en-GB"/>
          </a:p>
        </p:txBody>
      </p:sp>
      <p:sp>
        <p:nvSpPr>
          <p:cNvPr id="27" name="Freeform 27"/>
          <p:cNvSpPr/>
          <p:nvPr/>
        </p:nvSpPr>
        <p:spPr>
          <a:xfrm>
            <a:off x="14765306" y="4353880"/>
            <a:ext cx="1465675" cy="526890"/>
          </a:xfrm>
          <a:custGeom>
            <a:avLst/>
            <a:gdLst/>
            <a:ahLst/>
            <a:cxnLst/>
            <a:rect l="l" t="t" r="r" b="b"/>
            <a:pathLst>
              <a:path w="1465675" h="526890">
                <a:moveTo>
                  <a:pt x="0" y="0"/>
                </a:moveTo>
                <a:lnTo>
                  <a:pt x="1465675" y="0"/>
                </a:lnTo>
                <a:lnTo>
                  <a:pt x="1465675" y="526890"/>
                </a:lnTo>
                <a:lnTo>
                  <a:pt x="0" y="526890"/>
                </a:lnTo>
                <a:lnTo>
                  <a:pt x="0" y="0"/>
                </a:lnTo>
                <a:close/>
              </a:path>
            </a:pathLst>
          </a:custGeom>
          <a:blipFill>
            <a:blip r:embed="rId14"/>
            <a:stretch>
              <a:fillRect t="-92232" b="-85941"/>
            </a:stretch>
          </a:blipFill>
        </p:spPr>
        <p:txBody>
          <a:bodyPr/>
          <a:lstStyle/>
          <a:p>
            <a:endParaRPr lang="en-GB"/>
          </a:p>
        </p:txBody>
      </p:sp>
      <p:sp>
        <p:nvSpPr>
          <p:cNvPr id="28" name="Freeform 28"/>
          <p:cNvSpPr/>
          <p:nvPr/>
        </p:nvSpPr>
        <p:spPr>
          <a:xfrm>
            <a:off x="13472268" y="4353880"/>
            <a:ext cx="1053284" cy="439746"/>
          </a:xfrm>
          <a:custGeom>
            <a:avLst/>
            <a:gdLst/>
            <a:ahLst/>
            <a:cxnLst/>
            <a:rect l="l" t="t" r="r" b="b"/>
            <a:pathLst>
              <a:path w="1053284" h="439746">
                <a:moveTo>
                  <a:pt x="0" y="0"/>
                </a:moveTo>
                <a:lnTo>
                  <a:pt x="1053284" y="0"/>
                </a:lnTo>
                <a:lnTo>
                  <a:pt x="1053284" y="439746"/>
                </a:lnTo>
                <a:lnTo>
                  <a:pt x="0" y="439746"/>
                </a:lnTo>
                <a:lnTo>
                  <a:pt x="0" y="0"/>
                </a:lnTo>
                <a:close/>
              </a:path>
            </a:pathLst>
          </a:custGeom>
          <a:blipFill>
            <a:blip r:embed="rId15"/>
            <a:stretch>
              <a:fillRect/>
            </a:stretch>
          </a:blipFill>
        </p:spPr>
        <p:txBody>
          <a:bodyPr/>
          <a:lstStyle/>
          <a:p>
            <a:endParaRPr lang="en-GB"/>
          </a:p>
        </p:txBody>
      </p:sp>
      <p:sp>
        <p:nvSpPr>
          <p:cNvPr id="29" name="Freeform 29"/>
          <p:cNvSpPr/>
          <p:nvPr/>
        </p:nvSpPr>
        <p:spPr>
          <a:xfrm>
            <a:off x="11924450" y="4417501"/>
            <a:ext cx="1223842" cy="309383"/>
          </a:xfrm>
          <a:custGeom>
            <a:avLst/>
            <a:gdLst/>
            <a:ahLst/>
            <a:cxnLst/>
            <a:rect l="l" t="t" r="r" b="b"/>
            <a:pathLst>
              <a:path w="1223842" h="309383">
                <a:moveTo>
                  <a:pt x="0" y="0"/>
                </a:moveTo>
                <a:lnTo>
                  <a:pt x="1223842" y="0"/>
                </a:lnTo>
                <a:lnTo>
                  <a:pt x="1223842" y="309383"/>
                </a:lnTo>
                <a:lnTo>
                  <a:pt x="0" y="309383"/>
                </a:lnTo>
                <a:lnTo>
                  <a:pt x="0" y="0"/>
                </a:lnTo>
                <a:close/>
              </a:path>
            </a:pathLst>
          </a:custGeom>
          <a:blipFill>
            <a:blip r:embed="rId16"/>
            <a:stretch>
              <a:fillRect/>
            </a:stretch>
          </a:blipFill>
        </p:spPr>
        <p:txBody>
          <a:bodyPr/>
          <a:lstStyle/>
          <a:p>
            <a:endParaRPr lang="en-GB"/>
          </a:p>
        </p:txBody>
      </p:sp>
      <p:sp>
        <p:nvSpPr>
          <p:cNvPr id="30" name="AutoShape 30"/>
          <p:cNvSpPr/>
          <p:nvPr/>
        </p:nvSpPr>
        <p:spPr>
          <a:xfrm>
            <a:off x="1028700" y="4875683"/>
            <a:ext cx="16230600" cy="0"/>
          </a:xfrm>
          <a:prstGeom prst="line">
            <a:avLst/>
          </a:prstGeom>
          <a:ln w="19050" cap="flat">
            <a:solidFill>
              <a:srgbClr val="BFC47E"/>
            </a:solidFill>
            <a:prstDash val="solid"/>
            <a:headEnd type="none" w="sm" len="sm"/>
            <a:tailEnd type="none" w="sm" len="sm"/>
          </a:ln>
        </p:spPr>
        <p:txBody>
          <a:bodyPr/>
          <a:lstStyle/>
          <a:p>
            <a:endParaRPr lang="en-GB"/>
          </a:p>
        </p:txBody>
      </p:sp>
      <p:sp>
        <p:nvSpPr>
          <p:cNvPr id="31" name="AutoShape 31"/>
          <p:cNvSpPr/>
          <p:nvPr/>
        </p:nvSpPr>
        <p:spPr>
          <a:xfrm>
            <a:off x="1100191" y="7599762"/>
            <a:ext cx="16230600" cy="0"/>
          </a:xfrm>
          <a:prstGeom prst="line">
            <a:avLst/>
          </a:prstGeom>
          <a:ln w="19050" cap="flat">
            <a:solidFill>
              <a:srgbClr val="BFC47E"/>
            </a:solidFill>
            <a:prstDash val="solid"/>
            <a:headEnd type="none" w="sm" len="sm"/>
            <a:tailEnd type="none" w="sm" len="sm"/>
          </a:ln>
        </p:spPr>
        <p:txBody>
          <a:bodyPr/>
          <a:lstStyle/>
          <a:p>
            <a:endParaRPr lang="en-GB"/>
          </a:p>
        </p:txBody>
      </p:sp>
      <p:sp>
        <p:nvSpPr>
          <p:cNvPr id="32" name="AutoShape 32"/>
          <p:cNvSpPr/>
          <p:nvPr/>
        </p:nvSpPr>
        <p:spPr>
          <a:xfrm flipH="1">
            <a:off x="9144139" y="2103665"/>
            <a:ext cx="9386" cy="7947816"/>
          </a:xfrm>
          <a:prstGeom prst="line">
            <a:avLst/>
          </a:prstGeom>
          <a:ln w="19050" cap="flat">
            <a:solidFill>
              <a:srgbClr val="BFC47E"/>
            </a:solidFill>
            <a:prstDash val="solid"/>
            <a:headEnd type="none" w="sm" len="sm"/>
            <a:tailEnd type="none" w="sm" len="sm"/>
          </a:ln>
        </p:spPr>
        <p:txBody>
          <a:bodyPr/>
          <a:lstStyle/>
          <a:p>
            <a:endParaRPr lang="en-GB"/>
          </a:p>
        </p:txBody>
      </p:sp>
      <p:sp>
        <p:nvSpPr>
          <p:cNvPr id="33" name="Freeform 33"/>
          <p:cNvSpPr/>
          <p:nvPr/>
        </p:nvSpPr>
        <p:spPr>
          <a:xfrm>
            <a:off x="11704510" y="9639019"/>
            <a:ext cx="2490990" cy="498198"/>
          </a:xfrm>
          <a:custGeom>
            <a:avLst/>
            <a:gdLst/>
            <a:ahLst/>
            <a:cxnLst/>
            <a:rect l="l" t="t" r="r" b="b"/>
            <a:pathLst>
              <a:path w="2490990" h="498198">
                <a:moveTo>
                  <a:pt x="0" y="0"/>
                </a:moveTo>
                <a:lnTo>
                  <a:pt x="2490990" y="0"/>
                </a:lnTo>
                <a:lnTo>
                  <a:pt x="2490990" y="498198"/>
                </a:lnTo>
                <a:lnTo>
                  <a:pt x="0" y="498198"/>
                </a:lnTo>
                <a:lnTo>
                  <a:pt x="0" y="0"/>
                </a:lnTo>
                <a:close/>
              </a:path>
            </a:pathLst>
          </a:custGeom>
          <a:blipFill>
            <a:blip r:embed="rId17"/>
            <a:stretch>
              <a:fillRect/>
            </a:stretch>
          </a:blipFill>
        </p:spPr>
        <p:txBody>
          <a:bodyPr/>
          <a:lstStyle/>
          <a:p>
            <a:endParaRPr lang="en-GB"/>
          </a:p>
        </p:txBody>
      </p:sp>
      <p:sp>
        <p:nvSpPr>
          <p:cNvPr id="34" name="Freeform 34"/>
          <p:cNvSpPr/>
          <p:nvPr/>
        </p:nvSpPr>
        <p:spPr>
          <a:xfrm>
            <a:off x="9382063" y="7677866"/>
            <a:ext cx="2557270" cy="2459351"/>
          </a:xfrm>
          <a:custGeom>
            <a:avLst/>
            <a:gdLst/>
            <a:ahLst/>
            <a:cxnLst/>
            <a:rect l="l" t="t" r="r" b="b"/>
            <a:pathLst>
              <a:path w="2557270" h="2459351">
                <a:moveTo>
                  <a:pt x="0" y="0"/>
                </a:moveTo>
                <a:lnTo>
                  <a:pt x="2557270" y="0"/>
                </a:lnTo>
                <a:lnTo>
                  <a:pt x="2557270" y="2459351"/>
                </a:lnTo>
                <a:lnTo>
                  <a:pt x="0" y="2459351"/>
                </a:lnTo>
                <a:lnTo>
                  <a:pt x="0" y="0"/>
                </a:lnTo>
                <a:close/>
              </a:path>
            </a:pathLst>
          </a:custGeom>
          <a:blipFill>
            <a:blip r:embed="rId18"/>
            <a:stretch>
              <a:fillRect l="-21980" t="-26180" r="-25177" b="-26837"/>
            </a:stretch>
          </a:blipFill>
        </p:spPr>
        <p:txBody>
          <a:bodyPr/>
          <a:lstStyle/>
          <a:p>
            <a:endParaRPr lang="en-GB"/>
          </a:p>
        </p:txBody>
      </p:sp>
      <p:grpSp>
        <p:nvGrpSpPr>
          <p:cNvPr id="35" name="Group 35"/>
          <p:cNvGrpSpPr/>
          <p:nvPr/>
        </p:nvGrpSpPr>
        <p:grpSpPr>
          <a:xfrm>
            <a:off x="408274" y="4311387"/>
            <a:ext cx="8586278" cy="3433093"/>
            <a:chOff x="0" y="0"/>
            <a:chExt cx="11448371" cy="4577458"/>
          </a:xfrm>
        </p:grpSpPr>
        <p:sp>
          <p:nvSpPr>
            <p:cNvPr id="36" name="Freeform 36"/>
            <p:cNvSpPr/>
            <p:nvPr/>
          </p:nvSpPr>
          <p:spPr>
            <a:xfrm>
              <a:off x="0" y="0"/>
              <a:ext cx="5049991" cy="4238252"/>
            </a:xfrm>
            <a:custGeom>
              <a:avLst/>
              <a:gdLst/>
              <a:ahLst/>
              <a:cxnLst/>
              <a:rect l="l" t="t" r="r" b="b"/>
              <a:pathLst>
                <a:path w="5049991" h="4238252">
                  <a:moveTo>
                    <a:pt x="0" y="0"/>
                  </a:moveTo>
                  <a:lnTo>
                    <a:pt x="5049991" y="0"/>
                  </a:lnTo>
                  <a:lnTo>
                    <a:pt x="5049991" y="4238252"/>
                  </a:lnTo>
                  <a:lnTo>
                    <a:pt x="0" y="4238252"/>
                  </a:lnTo>
                  <a:lnTo>
                    <a:pt x="0" y="0"/>
                  </a:lnTo>
                  <a:close/>
                </a:path>
              </a:pathLst>
            </a:custGeom>
            <a:blipFill>
              <a:blip r:embed="rId19"/>
              <a:stretch>
                <a:fillRect r="-3069" b="-22810"/>
              </a:stretch>
            </a:blipFill>
          </p:spPr>
          <p:txBody>
            <a:bodyPr/>
            <a:lstStyle/>
            <a:p>
              <a:endParaRPr lang="en-GB"/>
            </a:p>
          </p:txBody>
        </p:sp>
        <p:sp>
          <p:nvSpPr>
            <p:cNvPr id="37" name="Freeform 37"/>
            <p:cNvSpPr/>
            <p:nvPr/>
          </p:nvSpPr>
          <p:spPr>
            <a:xfrm>
              <a:off x="4334878" y="3382214"/>
              <a:ext cx="856037" cy="856037"/>
            </a:xfrm>
            <a:custGeom>
              <a:avLst/>
              <a:gdLst/>
              <a:ahLst/>
              <a:cxnLst/>
              <a:rect l="l" t="t" r="r" b="b"/>
              <a:pathLst>
                <a:path w="856037" h="856037">
                  <a:moveTo>
                    <a:pt x="0" y="0"/>
                  </a:moveTo>
                  <a:lnTo>
                    <a:pt x="856037" y="0"/>
                  </a:lnTo>
                  <a:lnTo>
                    <a:pt x="856037" y="856038"/>
                  </a:lnTo>
                  <a:lnTo>
                    <a:pt x="0" y="856038"/>
                  </a:lnTo>
                  <a:lnTo>
                    <a:pt x="0" y="0"/>
                  </a:lnTo>
                  <a:close/>
                </a:path>
              </a:pathLst>
            </a:custGeom>
            <a:blipFill>
              <a:blip r:embed="rId20"/>
              <a:stretch>
                <a:fillRect/>
              </a:stretch>
            </a:blipFill>
          </p:spPr>
          <p:txBody>
            <a:bodyPr/>
            <a:lstStyle/>
            <a:p>
              <a:endParaRPr lang="en-GB"/>
            </a:p>
          </p:txBody>
        </p:sp>
        <p:sp>
          <p:nvSpPr>
            <p:cNvPr id="38" name="Freeform 38"/>
            <p:cNvSpPr/>
            <p:nvPr/>
          </p:nvSpPr>
          <p:spPr>
            <a:xfrm>
              <a:off x="5369288" y="2931084"/>
              <a:ext cx="1646373" cy="1646373"/>
            </a:xfrm>
            <a:custGeom>
              <a:avLst/>
              <a:gdLst/>
              <a:ahLst/>
              <a:cxnLst/>
              <a:rect l="l" t="t" r="r" b="b"/>
              <a:pathLst>
                <a:path w="1646373" h="1646373">
                  <a:moveTo>
                    <a:pt x="0" y="0"/>
                  </a:moveTo>
                  <a:lnTo>
                    <a:pt x="1646373" y="0"/>
                  </a:lnTo>
                  <a:lnTo>
                    <a:pt x="1646373" y="1646374"/>
                  </a:lnTo>
                  <a:lnTo>
                    <a:pt x="0" y="1646374"/>
                  </a:lnTo>
                  <a:lnTo>
                    <a:pt x="0" y="0"/>
                  </a:lnTo>
                  <a:close/>
                </a:path>
              </a:pathLst>
            </a:custGeom>
            <a:blipFill>
              <a:blip r:embed="rId21"/>
              <a:stretch>
                <a:fillRect/>
              </a:stretch>
            </a:blipFill>
          </p:spPr>
          <p:txBody>
            <a:bodyPr/>
            <a:lstStyle/>
            <a:p>
              <a:endParaRPr lang="en-GB"/>
            </a:p>
          </p:txBody>
        </p:sp>
        <p:sp>
          <p:nvSpPr>
            <p:cNvPr id="39" name="TextBox 39"/>
            <p:cNvSpPr txBox="1"/>
            <p:nvPr/>
          </p:nvSpPr>
          <p:spPr>
            <a:xfrm>
              <a:off x="4189257" y="1626159"/>
              <a:ext cx="7259114" cy="208216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4C585A"/>
                  </a:solidFill>
                  <a:latin typeface="Raleway 1"/>
                </a:rPr>
                <a:t>Venture capitalist focused on impact investing </a:t>
              </a:r>
            </a:p>
            <a:p>
              <a:pPr marL="388620" lvl="1" indent="-194310">
                <a:lnSpc>
                  <a:spcPts val="2520"/>
                </a:lnSpc>
                <a:buFont typeface="Arial"/>
                <a:buChar char="•"/>
              </a:pPr>
              <a:r>
                <a:rPr lang="en-US" sz="1800">
                  <a:solidFill>
                    <a:srgbClr val="4C585A"/>
                  </a:solidFill>
                  <a:latin typeface="Raleway 1"/>
                </a:rPr>
                <a:t>ESG Operations Advisor - Advent International</a:t>
              </a:r>
            </a:p>
            <a:p>
              <a:pPr marL="388620" lvl="1" indent="-194310">
                <a:lnSpc>
                  <a:spcPts val="2520"/>
                </a:lnSpc>
                <a:buFont typeface="Arial"/>
                <a:buChar char="•"/>
              </a:pPr>
              <a:r>
                <a:rPr lang="en-US" sz="1800">
                  <a:solidFill>
                    <a:srgbClr val="4C585A"/>
                  </a:solidFill>
                  <a:latin typeface="Raleway 1"/>
                </a:rPr>
                <a:t>Founder &amp; CEO of Una Terra Fund, awarded Top Innovative Fund - World Economic Forum</a:t>
              </a:r>
            </a:p>
            <a:p>
              <a:pPr>
                <a:lnSpc>
                  <a:spcPts val="2520"/>
                </a:lnSpc>
              </a:pPr>
              <a:endParaRPr lang="en-US" sz="1800">
                <a:solidFill>
                  <a:srgbClr val="4C585A"/>
                </a:solidFill>
                <a:latin typeface="Raleway 1"/>
              </a:endParaRPr>
            </a:p>
          </p:txBody>
        </p:sp>
        <p:sp>
          <p:nvSpPr>
            <p:cNvPr id="40" name="TextBox 40"/>
            <p:cNvSpPr txBox="1"/>
            <p:nvPr/>
          </p:nvSpPr>
          <p:spPr>
            <a:xfrm>
              <a:off x="4189257" y="820298"/>
              <a:ext cx="4499848" cy="493818"/>
            </a:xfrm>
            <a:prstGeom prst="rect">
              <a:avLst/>
            </a:prstGeom>
          </p:spPr>
          <p:txBody>
            <a:bodyPr lIns="0" tIns="0" rIns="0" bIns="0" rtlCol="0" anchor="t">
              <a:spAutoFit/>
            </a:bodyPr>
            <a:lstStyle/>
            <a:p>
              <a:pPr>
                <a:lnSpc>
                  <a:spcPts val="3079"/>
                </a:lnSpc>
              </a:pPr>
              <a:r>
                <a:rPr lang="en-US" sz="2199">
                  <a:solidFill>
                    <a:srgbClr val="4C585A"/>
                  </a:solidFill>
                  <a:latin typeface="Raleway 1 Bold"/>
                </a:rPr>
                <a:t>Luca Zerbini</a:t>
              </a:r>
            </a:p>
          </p:txBody>
        </p:sp>
        <p:sp>
          <p:nvSpPr>
            <p:cNvPr id="41" name="TextBox 41"/>
            <p:cNvSpPr txBox="1"/>
            <p:nvPr/>
          </p:nvSpPr>
          <p:spPr>
            <a:xfrm>
              <a:off x="4189257" y="1266491"/>
              <a:ext cx="4499848" cy="405765"/>
            </a:xfrm>
            <a:prstGeom prst="rect">
              <a:avLst/>
            </a:prstGeom>
          </p:spPr>
          <p:txBody>
            <a:bodyPr lIns="0" tIns="0" rIns="0" bIns="0" rtlCol="0" anchor="t">
              <a:spAutoFit/>
            </a:bodyPr>
            <a:lstStyle/>
            <a:p>
              <a:pPr>
                <a:lnSpc>
                  <a:spcPts val="2520"/>
                </a:lnSpc>
              </a:pPr>
              <a:r>
                <a:rPr lang="en-US" sz="1800">
                  <a:solidFill>
                    <a:srgbClr val="838943"/>
                  </a:solidFill>
                  <a:latin typeface="Raleway 1 Bold"/>
                </a:rPr>
                <a:t>NED</a:t>
              </a:r>
            </a:p>
          </p:txBody>
        </p:sp>
      </p:grpSp>
      <p:sp>
        <p:nvSpPr>
          <p:cNvPr id="42" name="Freeform 42"/>
          <p:cNvSpPr/>
          <p:nvPr/>
        </p:nvSpPr>
        <p:spPr>
          <a:xfrm>
            <a:off x="5904583" y="7040938"/>
            <a:ext cx="1223842" cy="309383"/>
          </a:xfrm>
          <a:custGeom>
            <a:avLst/>
            <a:gdLst/>
            <a:ahLst/>
            <a:cxnLst/>
            <a:rect l="l" t="t" r="r" b="b"/>
            <a:pathLst>
              <a:path w="1223842" h="309383">
                <a:moveTo>
                  <a:pt x="0" y="0"/>
                </a:moveTo>
                <a:lnTo>
                  <a:pt x="1223842" y="0"/>
                </a:lnTo>
                <a:lnTo>
                  <a:pt x="1223842" y="309383"/>
                </a:lnTo>
                <a:lnTo>
                  <a:pt x="0" y="309383"/>
                </a:lnTo>
                <a:lnTo>
                  <a:pt x="0" y="0"/>
                </a:lnTo>
                <a:close/>
              </a:path>
            </a:pathLst>
          </a:custGeom>
          <a:blipFill>
            <a:blip r:embed="rId16"/>
            <a:stretch>
              <a:fillRect/>
            </a:stretch>
          </a:blipFill>
        </p:spPr>
        <p:txBody>
          <a:bodyPr/>
          <a:lstStyle/>
          <a:p>
            <a:endParaRPr lang="en-GB"/>
          </a:p>
        </p:txBody>
      </p:sp>
      <p:grpSp>
        <p:nvGrpSpPr>
          <p:cNvPr id="43" name="Group 43"/>
          <p:cNvGrpSpPr/>
          <p:nvPr/>
        </p:nvGrpSpPr>
        <p:grpSpPr>
          <a:xfrm>
            <a:off x="408274" y="1626410"/>
            <a:ext cx="3816195" cy="3162169"/>
            <a:chOff x="0" y="0"/>
            <a:chExt cx="5088260" cy="4216225"/>
          </a:xfrm>
        </p:grpSpPr>
        <p:sp>
          <p:nvSpPr>
            <p:cNvPr id="44" name="Freeform 44"/>
            <p:cNvSpPr/>
            <p:nvPr/>
          </p:nvSpPr>
          <p:spPr>
            <a:xfrm>
              <a:off x="0" y="0"/>
              <a:ext cx="5088260" cy="4216225"/>
            </a:xfrm>
            <a:custGeom>
              <a:avLst/>
              <a:gdLst/>
              <a:ahLst/>
              <a:cxnLst/>
              <a:rect l="l" t="t" r="r" b="b"/>
              <a:pathLst>
                <a:path w="5088260" h="4216225">
                  <a:moveTo>
                    <a:pt x="0" y="0"/>
                  </a:moveTo>
                  <a:lnTo>
                    <a:pt x="5088260" y="0"/>
                  </a:lnTo>
                  <a:lnTo>
                    <a:pt x="5088260" y="4216225"/>
                  </a:lnTo>
                  <a:lnTo>
                    <a:pt x="0" y="4216225"/>
                  </a:lnTo>
                  <a:lnTo>
                    <a:pt x="0" y="0"/>
                  </a:lnTo>
                  <a:close/>
                </a:path>
              </a:pathLst>
            </a:custGeom>
            <a:blipFill>
              <a:blip r:embed="rId22"/>
              <a:stretch>
                <a:fillRect r="-405" b="-21171"/>
              </a:stretch>
            </a:blipFill>
          </p:spPr>
          <p:txBody>
            <a:bodyPr/>
            <a:lstStyle/>
            <a:p>
              <a:endParaRPr lang="en-GB"/>
            </a:p>
          </p:txBody>
        </p:sp>
        <p:grpSp>
          <p:nvGrpSpPr>
            <p:cNvPr id="45" name="Group 45"/>
            <p:cNvGrpSpPr>
              <a:grpSpLocks noChangeAspect="1"/>
            </p:cNvGrpSpPr>
            <p:nvPr/>
          </p:nvGrpSpPr>
          <p:grpSpPr>
            <a:xfrm>
              <a:off x="1056888" y="1124392"/>
              <a:ext cx="2863506" cy="2863495"/>
              <a:chOff x="0" y="0"/>
              <a:chExt cx="6350000" cy="6349975"/>
            </a:xfrm>
          </p:grpSpPr>
          <p:sp>
            <p:nvSpPr>
              <p:cNvPr id="46" name="Freeform 4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t="-25000" b="-25000"/>
                </a:stretch>
              </a:blipFill>
            </p:spPr>
            <p:txBody>
              <a:bodyPr/>
              <a:lstStyle/>
              <a:p>
                <a:endParaRPr lang="en-GB"/>
              </a:p>
            </p:txBody>
          </p:sp>
        </p:grpSp>
      </p:grpSp>
      <p:sp>
        <p:nvSpPr>
          <p:cNvPr id="47" name="Freeform 47"/>
          <p:cNvSpPr/>
          <p:nvPr/>
        </p:nvSpPr>
        <p:spPr>
          <a:xfrm>
            <a:off x="8994552" y="4788578"/>
            <a:ext cx="3355241" cy="3355241"/>
          </a:xfrm>
          <a:custGeom>
            <a:avLst/>
            <a:gdLst/>
            <a:ahLst/>
            <a:cxnLst/>
            <a:rect l="l" t="t" r="r" b="b"/>
            <a:pathLst>
              <a:path w="3355241" h="3355241">
                <a:moveTo>
                  <a:pt x="0" y="0"/>
                </a:moveTo>
                <a:lnTo>
                  <a:pt x="3355241" y="0"/>
                </a:lnTo>
                <a:lnTo>
                  <a:pt x="3355241" y="3355242"/>
                </a:lnTo>
                <a:lnTo>
                  <a:pt x="0" y="3355242"/>
                </a:lnTo>
                <a:lnTo>
                  <a:pt x="0" y="0"/>
                </a:lnTo>
                <a:close/>
              </a:path>
            </a:pathLst>
          </a:custGeom>
          <a:blipFill>
            <a:blip r:embed="rId24"/>
            <a:stretch>
              <a:fillRect/>
            </a:stretch>
          </a:blipFill>
        </p:spPr>
        <p:txBody>
          <a:bodyPr/>
          <a:lstStyle/>
          <a:p>
            <a:endParaRPr lang="en-GB"/>
          </a:p>
        </p:txBody>
      </p:sp>
      <p:sp>
        <p:nvSpPr>
          <p:cNvPr id="48" name="TextBox 48"/>
          <p:cNvSpPr txBox="1"/>
          <p:nvPr/>
        </p:nvSpPr>
        <p:spPr>
          <a:xfrm>
            <a:off x="3550216" y="2278156"/>
            <a:ext cx="3578209" cy="382270"/>
          </a:xfrm>
          <a:prstGeom prst="rect">
            <a:avLst/>
          </a:prstGeom>
        </p:spPr>
        <p:txBody>
          <a:bodyPr lIns="0" tIns="0" rIns="0" bIns="0" rtlCol="0" anchor="t">
            <a:spAutoFit/>
          </a:bodyPr>
          <a:lstStyle/>
          <a:p>
            <a:pPr>
              <a:lnSpc>
                <a:spcPts val="3079"/>
              </a:lnSpc>
            </a:pPr>
            <a:r>
              <a:rPr lang="en-US" sz="2199">
                <a:solidFill>
                  <a:srgbClr val="4C585A"/>
                </a:solidFill>
                <a:latin typeface="Raleway 1 Bold"/>
              </a:rPr>
              <a:t>Daniela Menzky</a:t>
            </a:r>
          </a:p>
        </p:txBody>
      </p:sp>
      <p:sp>
        <p:nvSpPr>
          <p:cNvPr id="49" name="TextBox 49"/>
          <p:cNvSpPr txBox="1"/>
          <p:nvPr/>
        </p:nvSpPr>
        <p:spPr>
          <a:xfrm>
            <a:off x="3550216" y="2612252"/>
            <a:ext cx="2765803" cy="316155"/>
          </a:xfrm>
          <a:prstGeom prst="rect">
            <a:avLst/>
          </a:prstGeom>
        </p:spPr>
        <p:txBody>
          <a:bodyPr lIns="0" tIns="0" rIns="0" bIns="0" rtlCol="0" anchor="t">
            <a:spAutoFit/>
          </a:bodyPr>
          <a:lstStyle/>
          <a:p>
            <a:pPr>
              <a:lnSpc>
                <a:spcPts val="2524"/>
              </a:lnSpc>
            </a:pPr>
            <a:r>
              <a:rPr lang="en-US" sz="1802">
                <a:solidFill>
                  <a:srgbClr val="838943"/>
                </a:solidFill>
                <a:latin typeface="Raleway 1 Bold"/>
              </a:rPr>
              <a:t>Founder and Director</a:t>
            </a:r>
          </a:p>
        </p:txBody>
      </p:sp>
      <p:sp>
        <p:nvSpPr>
          <p:cNvPr id="50" name="TextBox 50"/>
          <p:cNvSpPr txBox="1"/>
          <p:nvPr/>
        </p:nvSpPr>
        <p:spPr>
          <a:xfrm>
            <a:off x="11872420" y="2612252"/>
            <a:ext cx="2793935" cy="316230"/>
          </a:xfrm>
          <a:prstGeom prst="rect">
            <a:avLst/>
          </a:prstGeom>
        </p:spPr>
        <p:txBody>
          <a:bodyPr lIns="0" tIns="0" rIns="0" bIns="0" rtlCol="0" anchor="t">
            <a:spAutoFit/>
          </a:bodyPr>
          <a:lstStyle/>
          <a:p>
            <a:pPr>
              <a:lnSpc>
                <a:spcPts val="2520"/>
              </a:lnSpc>
            </a:pPr>
            <a:r>
              <a:rPr lang="en-US" sz="1800">
                <a:solidFill>
                  <a:srgbClr val="838943"/>
                </a:solidFill>
                <a:latin typeface="Raleway 1 Bold"/>
              </a:rPr>
              <a:t>Director</a:t>
            </a:r>
          </a:p>
        </p:txBody>
      </p:sp>
      <p:sp>
        <p:nvSpPr>
          <p:cNvPr id="51" name="TextBox 51"/>
          <p:cNvSpPr txBox="1"/>
          <p:nvPr/>
        </p:nvSpPr>
        <p:spPr>
          <a:xfrm>
            <a:off x="11924450" y="2886502"/>
            <a:ext cx="5406342" cy="125920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4C585A"/>
                </a:solidFill>
                <a:latin typeface="Raleway 1"/>
              </a:rPr>
              <a:t>35 years of experience in corporate finance</a:t>
            </a:r>
          </a:p>
          <a:p>
            <a:pPr marL="388620" lvl="1" indent="-194310">
              <a:lnSpc>
                <a:spcPts val="2520"/>
              </a:lnSpc>
              <a:buFont typeface="Arial"/>
              <a:buChar char="•"/>
            </a:pPr>
            <a:r>
              <a:rPr lang="en-US" sz="1800">
                <a:solidFill>
                  <a:srgbClr val="4C585A"/>
                </a:solidFill>
                <a:latin typeface="Raleway 1"/>
              </a:rPr>
              <a:t>Prolific angel investor and mentor to several early stage companies</a:t>
            </a:r>
          </a:p>
          <a:p>
            <a:pPr marL="388620" lvl="1" indent="-194310">
              <a:lnSpc>
                <a:spcPts val="2520"/>
              </a:lnSpc>
              <a:buFont typeface="Arial"/>
              <a:buChar char="•"/>
            </a:pPr>
            <a:r>
              <a:rPr lang="en-US" sz="1800">
                <a:solidFill>
                  <a:srgbClr val="4C585A"/>
                </a:solidFill>
                <a:latin typeface="Raleway 1"/>
              </a:rPr>
              <a:t>Serial Entrepreneur, 2 IPOs</a:t>
            </a:r>
          </a:p>
        </p:txBody>
      </p:sp>
      <p:sp>
        <p:nvSpPr>
          <p:cNvPr id="52" name="TextBox 52"/>
          <p:cNvSpPr txBox="1"/>
          <p:nvPr/>
        </p:nvSpPr>
        <p:spPr>
          <a:xfrm>
            <a:off x="11872420" y="7662265"/>
            <a:ext cx="3628434" cy="382270"/>
          </a:xfrm>
          <a:prstGeom prst="rect">
            <a:avLst/>
          </a:prstGeom>
        </p:spPr>
        <p:txBody>
          <a:bodyPr lIns="0" tIns="0" rIns="0" bIns="0" rtlCol="0" anchor="t">
            <a:spAutoFit/>
          </a:bodyPr>
          <a:lstStyle/>
          <a:p>
            <a:pPr>
              <a:lnSpc>
                <a:spcPts val="3080"/>
              </a:lnSpc>
            </a:pPr>
            <a:r>
              <a:rPr lang="en-US" sz="2200">
                <a:solidFill>
                  <a:srgbClr val="4C585A"/>
                </a:solidFill>
                <a:latin typeface="Raleway 1 Bold"/>
              </a:rPr>
              <a:t>David van der Walt</a:t>
            </a:r>
          </a:p>
        </p:txBody>
      </p:sp>
      <p:sp>
        <p:nvSpPr>
          <p:cNvPr id="53" name="TextBox 53"/>
          <p:cNvSpPr txBox="1"/>
          <p:nvPr/>
        </p:nvSpPr>
        <p:spPr>
          <a:xfrm>
            <a:off x="11872420" y="8006434"/>
            <a:ext cx="2804624" cy="316230"/>
          </a:xfrm>
          <a:prstGeom prst="rect">
            <a:avLst/>
          </a:prstGeom>
        </p:spPr>
        <p:txBody>
          <a:bodyPr lIns="0" tIns="0" rIns="0" bIns="0" rtlCol="0" anchor="t">
            <a:spAutoFit/>
          </a:bodyPr>
          <a:lstStyle/>
          <a:p>
            <a:pPr>
              <a:lnSpc>
                <a:spcPts val="2520"/>
              </a:lnSpc>
            </a:pPr>
            <a:r>
              <a:rPr lang="en-US" sz="1800">
                <a:solidFill>
                  <a:srgbClr val="838943"/>
                </a:solidFill>
                <a:latin typeface="Raleway 1 Bold"/>
              </a:rPr>
              <a:t>Advisor</a:t>
            </a:r>
          </a:p>
        </p:txBody>
      </p:sp>
      <p:sp>
        <p:nvSpPr>
          <p:cNvPr id="54" name="TextBox 54"/>
          <p:cNvSpPr txBox="1"/>
          <p:nvPr/>
        </p:nvSpPr>
        <p:spPr>
          <a:xfrm>
            <a:off x="11872420" y="8284564"/>
            <a:ext cx="5325325" cy="944880"/>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4C585A"/>
                </a:solidFill>
                <a:latin typeface="Raleway 1"/>
              </a:rPr>
              <a:t>Former CEO for Investec Bank</a:t>
            </a:r>
          </a:p>
          <a:p>
            <a:pPr marL="388620" lvl="1" indent="-194310">
              <a:lnSpc>
                <a:spcPts val="2520"/>
              </a:lnSpc>
              <a:buFont typeface="Arial"/>
              <a:buChar char="•"/>
            </a:pPr>
            <a:r>
              <a:rPr lang="en-US" sz="1800">
                <a:solidFill>
                  <a:srgbClr val="4C585A"/>
                </a:solidFill>
                <a:latin typeface="Raleway 1"/>
              </a:rPr>
              <a:t>Several executive role across Investec Funds</a:t>
            </a:r>
          </a:p>
          <a:p>
            <a:pPr marL="388620" lvl="1" indent="-194310">
              <a:lnSpc>
                <a:spcPts val="2520"/>
              </a:lnSpc>
              <a:buFont typeface="Arial"/>
              <a:buChar char="•"/>
            </a:pPr>
            <a:r>
              <a:rPr lang="en-US" sz="1800">
                <a:solidFill>
                  <a:srgbClr val="4C585A"/>
                </a:solidFill>
                <a:latin typeface="Raleway 1"/>
              </a:rPr>
              <a:t>Deep financial and economic sector expertise</a:t>
            </a:r>
          </a:p>
        </p:txBody>
      </p:sp>
      <p:sp>
        <p:nvSpPr>
          <p:cNvPr id="55" name="Freeform 55"/>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25"/>
            <a:stretch>
              <a:fillRect/>
            </a:stretch>
          </a:blipFill>
        </p:spPr>
        <p:txBody>
          <a:bodyPr/>
          <a:lstStyle/>
          <a:p>
            <a:endParaRPr lang="en-GB"/>
          </a:p>
        </p:txBody>
      </p:sp>
      <p:sp>
        <p:nvSpPr>
          <p:cNvPr id="56" name="TextBox 56"/>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47750"/>
            <a:ext cx="18288000" cy="9239250"/>
            <a:chOff x="0" y="0"/>
            <a:chExt cx="4782916" cy="2416369"/>
          </a:xfrm>
        </p:grpSpPr>
        <p:sp>
          <p:nvSpPr>
            <p:cNvPr id="3" name="Freeform 3"/>
            <p:cNvSpPr/>
            <p:nvPr/>
          </p:nvSpPr>
          <p:spPr>
            <a:xfrm>
              <a:off x="0" y="0"/>
              <a:ext cx="4782916" cy="2416369"/>
            </a:xfrm>
            <a:custGeom>
              <a:avLst/>
              <a:gdLst/>
              <a:ahLst/>
              <a:cxnLst/>
              <a:rect l="l" t="t" r="r" b="b"/>
              <a:pathLst>
                <a:path w="4782916" h="2416369">
                  <a:moveTo>
                    <a:pt x="0" y="0"/>
                  </a:moveTo>
                  <a:lnTo>
                    <a:pt x="4782916" y="0"/>
                  </a:lnTo>
                  <a:lnTo>
                    <a:pt x="4782916" y="2416369"/>
                  </a:lnTo>
                  <a:lnTo>
                    <a:pt x="0" y="2416369"/>
                  </a:lnTo>
                  <a:close/>
                </a:path>
              </a:pathLst>
            </a:custGeom>
            <a:solidFill>
              <a:srgbClr val="EEEEEC"/>
            </a:solidFill>
          </p:spPr>
          <p:txBody>
            <a:bodyPr/>
            <a:lstStyle/>
            <a:p>
              <a:endParaRPr lang="en-GB"/>
            </a:p>
          </p:txBody>
        </p:sp>
      </p:grpSp>
      <p:sp>
        <p:nvSpPr>
          <p:cNvPr id="4" name="Freeform 4"/>
          <p:cNvSpPr/>
          <p:nvPr/>
        </p:nvSpPr>
        <p:spPr>
          <a:xfrm>
            <a:off x="-1632651" y="4993546"/>
            <a:ext cx="7302671" cy="6748726"/>
          </a:xfrm>
          <a:custGeom>
            <a:avLst/>
            <a:gdLst/>
            <a:ahLst/>
            <a:cxnLst/>
            <a:rect l="l" t="t" r="r" b="b"/>
            <a:pathLst>
              <a:path w="7302671" h="6748726">
                <a:moveTo>
                  <a:pt x="0" y="0"/>
                </a:moveTo>
                <a:lnTo>
                  <a:pt x="7302671" y="0"/>
                </a:lnTo>
                <a:lnTo>
                  <a:pt x="7302671" y="6748725"/>
                </a:lnTo>
                <a:lnTo>
                  <a:pt x="0" y="6748725"/>
                </a:lnTo>
                <a:lnTo>
                  <a:pt x="0" y="0"/>
                </a:lnTo>
                <a:close/>
              </a:path>
            </a:pathLst>
          </a:custGeom>
          <a:blipFill>
            <a:blip r:embed="rId2">
              <a:alphaModFix amt="18000"/>
            </a:blip>
            <a:stretch>
              <a:fillRect r="-203380"/>
            </a:stretch>
          </a:blipFill>
        </p:spPr>
        <p:txBody>
          <a:bodyPr/>
          <a:lstStyle/>
          <a:p>
            <a:endParaRPr lang="en-GB"/>
          </a:p>
        </p:txBody>
      </p:sp>
      <p:sp>
        <p:nvSpPr>
          <p:cNvPr id="5" name="TextBox 5"/>
          <p:cNvSpPr txBox="1"/>
          <p:nvPr/>
        </p:nvSpPr>
        <p:spPr>
          <a:xfrm>
            <a:off x="1072265" y="1168930"/>
            <a:ext cx="12449720" cy="615950"/>
          </a:xfrm>
          <a:prstGeom prst="rect">
            <a:avLst/>
          </a:prstGeom>
        </p:spPr>
        <p:txBody>
          <a:bodyPr lIns="0" tIns="0" rIns="0" bIns="0" rtlCol="0" anchor="t">
            <a:spAutoFit/>
          </a:bodyPr>
          <a:lstStyle/>
          <a:p>
            <a:pPr>
              <a:lnSpc>
                <a:spcPts val="4900"/>
              </a:lnSpc>
            </a:pPr>
            <a:r>
              <a:rPr lang="en-US" sz="3500">
                <a:solidFill>
                  <a:srgbClr val="4C585A"/>
                </a:solidFill>
                <a:latin typeface="Raleway 1 Bold"/>
              </a:rPr>
              <a:t>Team</a:t>
            </a:r>
          </a:p>
        </p:txBody>
      </p:sp>
      <p:sp>
        <p:nvSpPr>
          <p:cNvPr id="6" name="AutoShape 6"/>
          <p:cNvSpPr/>
          <p:nvPr/>
        </p:nvSpPr>
        <p:spPr>
          <a:xfrm>
            <a:off x="1028700" y="1998890"/>
            <a:ext cx="1327411" cy="0"/>
          </a:xfrm>
          <a:prstGeom prst="line">
            <a:avLst/>
          </a:prstGeom>
          <a:ln w="104775" cap="flat">
            <a:solidFill>
              <a:srgbClr val="BFC47E"/>
            </a:solidFill>
            <a:prstDash val="solid"/>
            <a:headEnd type="none" w="sm" len="sm"/>
            <a:tailEnd type="none" w="sm" len="sm"/>
          </a:ln>
        </p:spPr>
        <p:txBody>
          <a:bodyPr/>
          <a:lstStyle/>
          <a:p>
            <a:endParaRPr lang="en-GB"/>
          </a:p>
        </p:txBody>
      </p:sp>
      <p:sp>
        <p:nvSpPr>
          <p:cNvPr id="7" name="Freeform 7"/>
          <p:cNvSpPr/>
          <p:nvPr/>
        </p:nvSpPr>
        <p:spPr>
          <a:xfrm>
            <a:off x="8928455" y="1643312"/>
            <a:ext cx="2932381" cy="2411066"/>
          </a:xfrm>
          <a:custGeom>
            <a:avLst/>
            <a:gdLst/>
            <a:ahLst/>
            <a:cxnLst/>
            <a:rect l="l" t="t" r="r" b="b"/>
            <a:pathLst>
              <a:path w="2932381" h="2411066">
                <a:moveTo>
                  <a:pt x="0" y="0"/>
                </a:moveTo>
                <a:lnTo>
                  <a:pt x="2932381" y="0"/>
                </a:lnTo>
                <a:lnTo>
                  <a:pt x="2932381" y="2411067"/>
                </a:lnTo>
                <a:lnTo>
                  <a:pt x="0" y="2411067"/>
                </a:lnTo>
                <a:lnTo>
                  <a:pt x="0" y="0"/>
                </a:lnTo>
                <a:close/>
              </a:path>
            </a:pathLst>
          </a:custGeom>
          <a:blipFill>
            <a:blip r:embed="rId3"/>
            <a:stretch>
              <a:fillRect r="-691" b="-22462"/>
            </a:stretch>
          </a:blipFill>
        </p:spPr>
        <p:txBody>
          <a:bodyPr/>
          <a:lstStyle/>
          <a:p>
            <a:endParaRPr lang="en-GB"/>
          </a:p>
        </p:txBody>
      </p:sp>
      <p:sp>
        <p:nvSpPr>
          <p:cNvPr id="8" name="Freeform 8"/>
          <p:cNvSpPr/>
          <p:nvPr/>
        </p:nvSpPr>
        <p:spPr>
          <a:xfrm>
            <a:off x="970868" y="3703193"/>
            <a:ext cx="2930496" cy="2354824"/>
          </a:xfrm>
          <a:custGeom>
            <a:avLst/>
            <a:gdLst/>
            <a:ahLst/>
            <a:cxnLst/>
            <a:rect l="l" t="t" r="r" b="b"/>
            <a:pathLst>
              <a:path w="2930496" h="2354824">
                <a:moveTo>
                  <a:pt x="0" y="0"/>
                </a:moveTo>
                <a:lnTo>
                  <a:pt x="2930496" y="0"/>
                </a:lnTo>
                <a:lnTo>
                  <a:pt x="2930496" y="2354824"/>
                </a:lnTo>
                <a:lnTo>
                  <a:pt x="0" y="2354824"/>
                </a:lnTo>
                <a:lnTo>
                  <a:pt x="0" y="0"/>
                </a:lnTo>
                <a:close/>
              </a:path>
            </a:pathLst>
          </a:custGeom>
          <a:blipFill>
            <a:blip r:embed="rId4"/>
            <a:stretch>
              <a:fillRect b="-24446"/>
            </a:stretch>
          </a:blipFill>
        </p:spPr>
        <p:txBody>
          <a:bodyPr/>
          <a:lstStyle/>
          <a:p>
            <a:endParaRPr lang="en-GB"/>
          </a:p>
        </p:txBody>
      </p:sp>
      <p:sp>
        <p:nvSpPr>
          <p:cNvPr id="9" name="AutoShape 9"/>
          <p:cNvSpPr/>
          <p:nvPr/>
        </p:nvSpPr>
        <p:spPr>
          <a:xfrm>
            <a:off x="1157156" y="4066802"/>
            <a:ext cx="16230600" cy="0"/>
          </a:xfrm>
          <a:prstGeom prst="line">
            <a:avLst/>
          </a:prstGeom>
          <a:ln w="19050" cap="flat">
            <a:solidFill>
              <a:srgbClr val="BFC47E"/>
            </a:solidFill>
            <a:prstDash val="solid"/>
            <a:headEnd type="none" w="sm" len="sm"/>
            <a:tailEnd type="none" w="sm" len="sm"/>
          </a:ln>
        </p:spPr>
        <p:txBody>
          <a:bodyPr/>
          <a:lstStyle/>
          <a:p>
            <a:endParaRPr lang="en-GB"/>
          </a:p>
        </p:txBody>
      </p:sp>
      <p:sp>
        <p:nvSpPr>
          <p:cNvPr id="10" name="AutoShape 10"/>
          <p:cNvSpPr/>
          <p:nvPr/>
        </p:nvSpPr>
        <p:spPr>
          <a:xfrm>
            <a:off x="1092350" y="6087098"/>
            <a:ext cx="16230600" cy="0"/>
          </a:xfrm>
          <a:prstGeom prst="line">
            <a:avLst/>
          </a:prstGeom>
          <a:ln w="19050" cap="flat">
            <a:solidFill>
              <a:srgbClr val="BFC47E"/>
            </a:solidFill>
            <a:prstDash val="solid"/>
            <a:headEnd type="none" w="sm" len="sm"/>
            <a:tailEnd type="none" w="sm" len="sm"/>
          </a:ln>
        </p:spPr>
        <p:txBody>
          <a:bodyPr/>
          <a:lstStyle/>
          <a:p>
            <a:endParaRPr lang="en-GB"/>
          </a:p>
        </p:txBody>
      </p:sp>
      <p:sp>
        <p:nvSpPr>
          <p:cNvPr id="11" name="AutoShape 11"/>
          <p:cNvSpPr/>
          <p:nvPr/>
        </p:nvSpPr>
        <p:spPr>
          <a:xfrm rot="5404059">
            <a:off x="5174921" y="6068048"/>
            <a:ext cx="7947822" cy="0"/>
          </a:xfrm>
          <a:prstGeom prst="line">
            <a:avLst/>
          </a:prstGeom>
          <a:ln w="19050" cap="flat">
            <a:solidFill>
              <a:srgbClr val="BFC47E"/>
            </a:solidFill>
            <a:prstDash val="solid"/>
            <a:headEnd type="none" w="sm" len="sm"/>
            <a:tailEnd type="none" w="sm" len="sm"/>
          </a:ln>
        </p:spPr>
        <p:txBody>
          <a:bodyPr/>
          <a:lstStyle/>
          <a:p>
            <a:endParaRPr lang="en-GB"/>
          </a:p>
        </p:txBody>
      </p:sp>
      <p:sp>
        <p:nvSpPr>
          <p:cNvPr id="12" name="Freeform 12"/>
          <p:cNvSpPr/>
          <p:nvPr/>
        </p:nvSpPr>
        <p:spPr>
          <a:xfrm>
            <a:off x="5137914" y="5215144"/>
            <a:ext cx="702091" cy="696519"/>
          </a:xfrm>
          <a:custGeom>
            <a:avLst/>
            <a:gdLst/>
            <a:ahLst/>
            <a:cxnLst/>
            <a:rect l="l" t="t" r="r" b="b"/>
            <a:pathLst>
              <a:path w="702091" h="696519">
                <a:moveTo>
                  <a:pt x="0" y="0"/>
                </a:moveTo>
                <a:lnTo>
                  <a:pt x="702091" y="0"/>
                </a:lnTo>
                <a:lnTo>
                  <a:pt x="702091" y="696519"/>
                </a:lnTo>
                <a:lnTo>
                  <a:pt x="0" y="696519"/>
                </a:lnTo>
                <a:lnTo>
                  <a:pt x="0" y="0"/>
                </a:lnTo>
                <a:close/>
              </a:path>
            </a:pathLst>
          </a:custGeom>
          <a:blipFill>
            <a:blip r:embed="rId5"/>
            <a:stretch>
              <a:fillRect/>
            </a:stretch>
          </a:blipFill>
        </p:spPr>
        <p:txBody>
          <a:bodyPr/>
          <a:lstStyle/>
          <a:p>
            <a:endParaRPr lang="en-GB"/>
          </a:p>
        </p:txBody>
      </p:sp>
      <p:sp>
        <p:nvSpPr>
          <p:cNvPr id="13" name="Freeform 13"/>
          <p:cNvSpPr/>
          <p:nvPr/>
        </p:nvSpPr>
        <p:spPr>
          <a:xfrm>
            <a:off x="1028700" y="1643312"/>
            <a:ext cx="2799799" cy="2413965"/>
          </a:xfrm>
          <a:custGeom>
            <a:avLst/>
            <a:gdLst/>
            <a:ahLst/>
            <a:cxnLst/>
            <a:rect l="l" t="t" r="r" b="b"/>
            <a:pathLst>
              <a:path w="2799799" h="2413965">
                <a:moveTo>
                  <a:pt x="0" y="0"/>
                </a:moveTo>
                <a:lnTo>
                  <a:pt x="2799799" y="0"/>
                </a:lnTo>
                <a:lnTo>
                  <a:pt x="2799799" y="2413965"/>
                </a:lnTo>
                <a:lnTo>
                  <a:pt x="0" y="2413965"/>
                </a:lnTo>
                <a:lnTo>
                  <a:pt x="0" y="0"/>
                </a:lnTo>
                <a:close/>
              </a:path>
            </a:pathLst>
          </a:custGeom>
          <a:blipFill>
            <a:blip r:embed="rId6"/>
            <a:stretch>
              <a:fillRect r="-5051" b="-21842"/>
            </a:stretch>
          </a:blipFill>
        </p:spPr>
        <p:txBody>
          <a:bodyPr/>
          <a:lstStyle/>
          <a:p>
            <a:endParaRPr lang="en-GB"/>
          </a:p>
        </p:txBody>
      </p:sp>
      <p:sp>
        <p:nvSpPr>
          <p:cNvPr id="14" name="Freeform 14"/>
          <p:cNvSpPr/>
          <p:nvPr/>
        </p:nvSpPr>
        <p:spPr>
          <a:xfrm>
            <a:off x="3686192" y="3132951"/>
            <a:ext cx="702605" cy="669002"/>
          </a:xfrm>
          <a:custGeom>
            <a:avLst/>
            <a:gdLst/>
            <a:ahLst/>
            <a:cxnLst/>
            <a:rect l="l" t="t" r="r" b="b"/>
            <a:pathLst>
              <a:path w="702605" h="669002">
                <a:moveTo>
                  <a:pt x="0" y="0"/>
                </a:moveTo>
                <a:lnTo>
                  <a:pt x="702605" y="0"/>
                </a:lnTo>
                <a:lnTo>
                  <a:pt x="702605" y="669003"/>
                </a:lnTo>
                <a:lnTo>
                  <a:pt x="0" y="669003"/>
                </a:lnTo>
                <a:lnTo>
                  <a:pt x="0" y="0"/>
                </a:lnTo>
                <a:close/>
              </a:path>
            </a:pathLst>
          </a:custGeom>
          <a:blipFill>
            <a:blip r:embed="rId7"/>
            <a:stretch>
              <a:fillRect/>
            </a:stretch>
          </a:blipFill>
        </p:spPr>
        <p:txBody>
          <a:bodyPr/>
          <a:lstStyle/>
          <a:p>
            <a:endParaRPr lang="en-GB"/>
          </a:p>
        </p:txBody>
      </p:sp>
      <p:sp>
        <p:nvSpPr>
          <p:cNvPr id="15" name="Freeform 15"/>
          <p:cNvSpPr/>
          <p:nvPr/>
        </p:nvSpPr>
        <p:spPr>
          <a:xfrm>
            <a:off x="5948525" y="5183978"/>
            <a:ext cx="606845" cy="758853"/>
          </a:xfrm>
          <a:custGeom>
            <a:avLst/>
            <a:gdLst/>
            <a:ahLst/>
            <a:cxnLst/>
            <a:rect l="l" t="t" r="r" b="b"/>
            <a:pathLst>
              <a:path w="606845" h="758853">
                <a:moveTo>
                  <a:pt x="0" y="0"/>
                </a:moveTo>
                <a:lnTo>
                  <a:pt x="606845" y="0"/>
                </a:lnTo>
                <a:lnTo>
                  <a:pt x="606845" y="758852"/>
                </a:lnTo>
                <a:lnTo>
                  <a:pt x="0" y="758852"/>
                </a:lnTo>
                <a:lnTo>
                  <a:pt x="0" y="0"/>
                </a:lnTo>
                <a:close/>
              </a:path>
            </a:pathLst>
          </a:custGeom>
          <a:blipFill>
            <a:blip r:embed="rId8"/>
            <a:stretch>
              <a:fillRect/>
            </a:stretch>
          </a:blipFill>
        </p:spPr>
        <p:txBody>
          <a:bodyPr/>
          <a:lstStyle/>
          <a:p>
            <a:endParaRPr lang="en-GB"/>
          </a:p>
        </p:txBody>
      </p:sp>
      <p:sp>
        <p:nvSpPr>
          <p:cNvPr id="16" name="Freeform 16"/>
          <p:cNvSpPr/>
          <p:nvPr/>
        </p:nvSpPr>
        <p:spPr>
          <a:xfrm>
            <a:off x="11684689" y="3172255"/>
            <a:ext cx="661572" cy="546516"/>
          </a:xfrm>
          <a:custGeom>
            <a:avLst/>
            <a:gdLst/>
            <a:ahLst/>
            <a:cxnLst/>
            <a:rect l="l" t="t" r="r" b="b"/>
            <a:pathLst>
              <a:path w="661572" h="546516">
                <a:moveTo>
                  <a:pt x="0" y="0"/>
                </a:moveTo>
                <a:lnTo>
                  <a:pt x="661573" y="0"/>
                </a:lnTo>
                <a:lnTo>
                  <a:pt x="661573" y="546516"/>
                </a:lnTo>
                <a:lnTo>
                  <a:pt x="0" y="546516"/>
                </a:lnTo>
                <a:lnTo>
                  <a:pt x="0" y="0"/>
                </a:lnTo>
                <a:close/>
              </a:path>
            </a:pathLst>
          </a:custGeom>
          <a:blipFill>
            <a:blip r:embed="rId9"/>
            <a:stretch>
              <a:fillRect/>
            </a:stretch>
          </a:blipFill>
        </p:spPr>
        <p:txBody>
          <a:bodyPr/>
          <a:lstStyle/>
          <a:p>
            <a:endParaRPr lang="en-GB"/>
          </a:p>
        </p:txBody>
      </p:sp>
      <p:sp>
        <p:nvSpPr>
          <p:cNvPr id="17" name="Freeform 17"/>
          <p:cNvSpPr/>
          <p:nvPr/>
        </p:nvSpPr>
        <p:spPr>
          <a:xfrm>
            <a:off x="12497094" y="3096114"/>
            <a:ext cx="1526574" cy="698799"/>
          </a:xfrm>
          <a:custGeom>
            <a:avLst/>
            <a:gdLst/>
            <a:ahLst/>
            <a:cxnLst/>
            <a:rect l="l" t="t" r="r" b="b"/>
            <a:pathLst>
              <a:path w="1526574" h="698799">
                <a:moveTo>
                  <a:pt x="0" y="0"/>
                </a:moveTo>
                <a:lnTo>
                  <a:pt x="1526574" y="0"/>
                </a:lnTo>
                <a:lnTo>
                  <a:pt x="1526574" y="698799"/>
                </a:lnTo>
                <a:lnTo>
                  <a:pt x="0" y="698799"/>
                </a:lnTo>
                <a:lnTo>
                  <a:pt x="0" y="0"/>
                </a:lnTo>
                <a:close/>
              </a:path>
            </a:pathLst>
          </a:custGeom>
          <a:blipFill>
            <a:blip r:embed="rId10"/>
            <a:stretch>
              <a:fillRect l="-20398" t="-18905" r="-19780" b="-19511"/>
            </a:stretch>
          </a:blipFill>
        </p:spPr>
        <p:txBody>
          <a:bodyPr/>
          <a:lstStyle/>
          <a:p>
            <a:endParaRPr lang="en-GB"/>
          </a:p>
        </p:txBody>
      </p:sp>
      <p:sp>
        <p:nvSpPr>
          <p:cNvPr id="18" name="Freeform 18"/>
          <p:cNvSpPr/>
          <p:nvPr/>
        </p:nvSpPr>
        <p:spPr>
          <a:xfrm>
            <a:off x="3675425" y="5358601"/>
            <a:ext cx="1342599" cy="409606"/>
          </a:xfrm>
          <a:custGeom>
            <a:avLst/>
            <a:gdLst/>
            <a:ahLst/>
            <a:cxnLst/>
            <a:rect l="l" t="t" r="r" b="b"/>
            <a:pathLst>
              <a:path w="1342599" h="409606">
                <a:moveTo>
                  <a:pt x="0" y="0"/>
                </a:moveTo>
                <a:lnTo>
                  <a:pt x="1342598" y="0"/>
                </a:lnTo>
                <a:lnTo>
                  <a:pt x="1342598" y="409606"/>
                </a:lnTo>
                <a:lnTo>
                  <a:pt x="0" y="409606"/>
                </a:lnTo>
                <a:lnTo>
                  <a:pt x="0" y="0"/>
                </a:lnTo>
                <a:close/>
              </a:path>
            </a:pathLst>
          </a:custGeom>
          <a:blipFill>
            <a:blip r:embed="rId11"/>
            <a:stretch>
              <a:fillRect/>
            </a:stretch>
          </a:blipFill>
        </p:spPr>
        <p:txBody>
          <a:bodyPr/>
          <a:lstStyle/>
          <a:p>
            <a:endParaRPr lang="en-GB"/>
          </a:p>
        </p:txBody>
      </p:sp>
      <p:sp>
        <p:nvSpPr>
          <p:cNvPr id="19" name="Freeform 19"/>
          <p:cNvSpPr/>
          <p:nvPr/>
        </p:nvSpPr>
        <p:spPr>
          <a:xfrm>
            <a:off x="4493317" y="3200626"/>
            <a:ext cx="1769397" cy="464467"/>
          </a:xfrm>
          <a:custGeom>
            <a:avLst/>
            <a:gdLst/>
            <a:ahLst/>
            <a:cxnLst/>
            <a:rect l="l" t="t" r="r" b="b"/>
            <a:pathLst>
              <a:path w="1769397" h="464467">
                <a:moveTo>
                  <a:pt x="0" y="0"/>
                </a:moveTo>
                <a:lnTo>
                  <a:pt x="1769398" y="0"/>
                </a:lnTo>
                <a:lnTo>
                  <a:pt x="1769398" y="464467"/>
                </a:lnTo>
                <a:lnTo>
                  <a:pt x="0" y="464467"/>
                </a:lnTo>
                <a:lnTo>
                  <a:pt x="0" y="0"/>
                </a:lnTo>
                <a:close/>
              </a:path>
            </a:pathLst>
          </a:custGeom>
          <a:blipFill>
            <a:blip r:embed="rId12"/>
            <a:stretch>
              <a:fillRect/>
            </a:stretch>
          </a:blipFill>
        </p:spPr>
        <p:txBody>
          <a:bodyPr/>
          <a:lstStyle/>
          <a:p>
            <a:endParaRPr lang="en-GB"/>
          </a:p>
        </p:txBody>
      </p:sp>
      <p:sp>
        <p:nvSpPr>
          <p:cNvPr id="20" name="Freeform 20"/>
          <p:cNvSpPr/>
          <p:nvPr/>
        </p:nvSpPr>
        <p:spPr>
          <a:xfrm>
            <a:off x="9183888" y="6004199"/>
            <a:ext cx="2497017" cy="2042384"/>
          </a:xfrm>
          <a:custGeom>
            <a:avLst/>
            <a:gdLst/>
            <a:ahLst/>
            <a:cxnLst/>
            <a:rect l="l" t="t" r="r" b="b"/>
            <a:pathLst>
              <a:path w="2497017" h="2042384">
                <a:moveTo>
                  <a:pt x="0" y="0"/>
                </a:moveTo>
                <a:lnTo>
                  <a:pt x="2497017" y="0"/>
                </a:lnTo>
                <a:lnTo>
                  <a:pt x="2497017" y="2042383"/>
                </a:lnTo>
                <a:lnTo>
                  <a:pt x="0" y="2042383"/>
                </a:lnTo>
                <a:lnTo>
                  <a:pt x="0" y="0"/>
                </a:lnTo>
                <a:close/>
              </a:path>
            </a:pathLst>
          </a:custGeom>
          <a:blipFill>
            <a:blip r:embed="rId13"/>
            <a:stretch>
              <a:fillRect b="-22259"/>
            </a:stretch>
          </a:blipFill>
        </p:spPr>
        <p:txBody>
          <a:bodyPr/>
          <a:lstStyle/>
          <a:p>
            <a:endParaRPr lang="en-GB"/>
          </a:p>
        </p:txBody>
      </p:sp>
      <p:sp>
        <p:nvSpPr>
          <p:cNvPr id="21" name="Freeform 21"/>
          <p:cNvSpPr/>
          <p:nvPr/>
        </p:nvSpPr>
        <p:spPr>
          <a:xfrm>
            <a:off x="11582711" y="7160070"/>
            <a:ext cx="1769397" cy="464467"/>
          </a:xfrm>
          <a:custGeom>
            <a:avLst/>
            <a:gdLst/>
            <a:ahLst/>
            <a:cxnLst/>
            <a:rect l="l" t="t" r="r" b="b"/>
            <a:pathLst>
              <a:path w="1769397" h="464467">
                <a:moveTo>
                  <a:pt x="0" y="0"/>
                </a:moveTo>
                <a:lnTo>
                  <a:pt x="1769397" y="0"/>
                </a:lnTo>
                <a:lnTo>
                  <a:pt x="1769397" y="464467"/>
                </a:lnTo>
                <a:lnTo>
                  <a:pt x="0" y="464467"/>
                </a:lnTo>
                <a:lnTo>
                  <a:pt x="0" y="0"/>
                </a:lnTo>
                <a:close/>
              </a:path>
            </a:pathLst>
          </a:custGeom>
          <a:blipFill>
            <a:blip r:embed="rId12"/>
            <a:stretch>
              <a:fillRect/>
            </a:stretch>
          </a:blipFill>
        </p:spPr>
        <p:txBody>
          <a:bodyPr/>
          <a:lstStyle/>
          <a:p>
            <a:endParaRPr lang="en-GB"/>
          </a:p>
        </p:txBody>
      </p:sp>
      <p:sp>
        <p:nvSpPr>
          <p:cNvPr id="22" name="Freeform 22"/>
          <p:cNvSpPr/>
          <p:nvPr/>
        </p:nvSpPr>
        <p:spPr>
          <a:xfrm>
            <a:off x="13519914" y="7040179"/>
            <a:ext cx="1322028" cy="789085"/>
          </a:xfrm>
          <a:custGeom>
            <a:avLst/>
            <a:gdLst/>
            <a:ahLst/>
            <a:cxnLst/>
            <a:rect l="l" t="t" r="r" b="b"/>
            <a:pathLst>
              <a:path w="1322028" h="789085">
                <a:moveTo>
                  <a:pt x="0" y="0"/>
                </a:moveTo>
                <a:lnTo>
                  <a:pt x="1322028" y="0"/>
                </a:lnTo>
                <a:lnTo>
                  <a:pt x="1322028" y="789086"/>
                </a:lnTo>
                <a:lnTo>
                  <a:pt x="0" y="789086"/>
                </a:lnTo>
                <a:lnTo>
                  <a:pt x="0" y="0"/>
                </a:lnTo>
                <a:close/>
              </a:path>
            </a:pathLst>
          </a:custGeom>
          <a:blipFill>
            <a:blip r:embed="rId14"/>
            <a:stretch>
              <a:fillRect/>
            </a:stretch>
          </a:blipFill>
        </p:spPr>
        <p:txBody>
          <a:bodyPr/>
          <a:lstStyle/>
          <a:p>
            <a:endParaRPr lang="en-GB"/>
          </a:p>
        </p:txBody>
      </p:sp>
      <p:sp>
        <p:nvSpPr>
          <p:cNvPr id="23" name="AutoShape 23"/>
          <p:cNvSpPr/>
          <p:nvPr/>
        </p:nvSpPr>
        <p:spPr>
          <a:xfrm>
            <a:off x="970868" y="8093601"/>
            <a:ext cx="16230600" cy="0"/>
          </a:xfrm>
          <a:prstGeom prst="line">
            <a:avLst/>
          </a:prstGeom>
          <a:ln w="19050" cap="flat">
            <a:solidFill>
              <a:srgbClr val="BFC47E"/>
            </a:solidFill>
            <a:prstDash val="solid"/>
            <a:headEnd type="none" w="sm" len="sm"/>
            <a:tailEnd type="none" w="sm" len="sm"/>
          </a:ln>
        </p:spPr>
        <p:txBody>
          <a:bodyPr/>
          <a:lstStyle/>
          <a:p>
            <a:endParaRPr lang="en-GB"/>
          </a:p>
        </p:txBody>
      </p:sp>
      <p:sp>
        <p:nvSpPr>
          <p:cNvPr id="24" name="Freeform 24"/>
          <p:cNvSpPr/>
          <p:nvPr/>
        </p:nvSpPr>
        <p:spPr>
          <a:xfrm>
            <a:off x="3753274" y="9205988"/>
            <a:ext cx="1847516" cy="595824"/>
          </a:xfrm>
          <a:custGeom>
            <a:avLst/>
            <a:gdLst/>
            <a:ahLst/>
            <a:cxnLst/>
            <a:rect l="l" t="t" r="r" b="b"/>
            <a:pathLst>
              <a:path w="1847516" h="595824">
                <a:moveTo>
                  <a:pt x="0" y="0"/>
                </a:moveTo>
                <a:lnTo>
                  <a:pt x="1847516" y="0"/>
                </a:lnTo>
                <a:lnTo>
                  <a:pt x="1847516" y="595824"/>
                </a:lnTo>
                <a:lnTo>
                  <a:pt x="0" y="595824"/>
                </a:lnTo>
                <a:lnTo>
                  <a:pt x="0" y="0"/>
                </a:lnTo>
                <a:close/>
              </a:path>
            </a:pathLst>
          </a:custGeom>
          <a:blipFill>
            <a:blip r:embed="rId15"/>
            <a:stretch>
              <a:fillRect/>
            </a:stretch>
          </a:blipFill>
        </p:spPr>
        <p:txBody>
          <a:bodyPr/>
          <a:lstStyle/>
          <a:p>
            <a:endParaRPr lang="en-GB"/>
          </a:p>
        </p:txBody>
      </p:sp>
      <p:sp>
        <p:nvSpPr>
          <p:cNvPr id="25" name="Freeform 25"/>
          <p:cNvSpPr/>
          <p:nvPr/>
        </p:nvSpPr>
        <p:spPr>
          <a:xfrm>
            <a:off x="13551183" y="9131701"/>
            <a:ext cx="1258621" cy="1004930"/>
          </a:xfrm>
          <a:custGeom>
            <a:avLst/>
            <a:gdLst/>
            <a:ahLst/>
            <a:cxnLst/>
            <a:rect l="l" t="t" r="r" b="b"/>
            <a:pathLst>
              <a:path w="1258621" h="1004930">
                <a:moveTo>
                  <a:pt x="0" y="0"/>
                </a:moveTo>
                <a:lnTo>
                  <a:pt x="1258621" y="0"/>
                </a:lnTo>
                <a:lnTo>
                  <a:pt x="1258621" y="1004930"/>
                </a:lnTo>
                <a:lnTo>
                  <a:pt x="0" y="1004930"/>
                </a:lnTo>
                <a:lnTo>
                  <a:pt x="0" y="0"/>
                </a:lnTo>
                <a:close/>
              </a:path>
            </a:pathLst>
          </a:custGeom>
          <a:blipFill>
            <a:blip r:embed="rId16"/>
            <a:stretch>
              <a:fillRect/>
            </a:stretch>
          </a:blipFill>
        </p:spPr>
        <p:txBody>
          <a:bodyPr/>
          <a:lstStyle/>
          <a:p>
            <a:endParaRPr lang="en-GB"/>
          </a:p>
        </p:txBody>
      </p:sp>
      <p:sp>
        <p:nvSpPr>
          <p:cNvPr id="26" name="Freeform 26"/>
          <p:cNvSpPr/>
          <p:nvPr/>
        </p:nvSpPr>
        <p:spPr>
          <a:xfrm>
            <a:off x="5670020" y="9192611"/>
            <a:ext cx="1641175" cy="858882"/>
          </a:xfrm>
          <a:custGeom>
            <a:avLst/>
            <a:gdLst/>
            <a:ahLst/>
            <a:cxnLst/>
            <a:rect l="l" t="t" r="r" b="b"/>
            <a:pathLst>
              <a:path w="1641175" h="858882">
                <a:moveTo>
                  <a:pt x="0" y="0"/>
                </a:moveTo>
                <a:lnTo>
                  <a:pt x="1641175" y="0"/>
                </a:lnTo>
                <a:lnTo>
                  <a:pt x="1641175" y="858881"/>
                </a:lnTo>
                <a:lnTo>
                  <a:pt x="0" y="858881"/>
                </a:lnTo>
                <a:lnTo>
                  <a:pt x="0" y="0"/>
                </a:lnTo>
                <a:close/>
              </a:path>
            </a:pathLst>
          </a:custGeom>
          <a:blipFill>
            <a:blip r:embed="rId17"/>
            <a:stretch>
              <a:fillRect/>
            </a:stretch>
          </a:blipFill>
        </p:spPr>
        <p:txBody>
          <a:bodyPr/>
          <a:lstStyle/>
          <a:p>
            <a:endParaRPr lang="en-GB"/>
          </a:p>
        </p:txBody>
      </p:sp>
      <p:sp>
        <p:nvSpPr>
          <p:cNvPr id="27" name="Freeform 27"/>
          <p:cNvSpPr/>
          <p:nvPr/>
        </p:nvSpPr>
        <p:spPr>
          <a:xfrm>
            <a:off x="11535149" y="9258300"/>
            <a:ext cx="1926454" cy="635730"/>
          </a:xfrm>
          <a:custGeom>
            <a:avLst/>
            <a:gdLst/>
            <a:ahLst/>
            <a:cxnLst/>
            <a:rect l="l" t="t" r="r" b="b"/>
            <a:pathLst>
              <a:path w="1926454" h="635730">
                <a:moveTo>
                  <a:pt x="0" y="0"/>
                </a:moveTo>
                <a:lnTo>
                  <a:pt x="1926454" y="0"/>
                </a:lnTo>
                <a:lnTo>
                  <a:pt x="1926454" y="635730"/>
                </a:lnTo>
                <a:lnTo>
                  <a:pt x="0" y="635730"/>
                </a:lnTo>
                <a:lnTo>
                  <a:pt x="0" y="0"/>
                </a:lnTo>
                <a:close/>
              </a:path>
            </a:pathLst>
          </a:custGeom>
          <a:blipFill>
            <a:blip r:embed="rId18"/>
            <a:stretch>
              <a:fillRect/>
            </a:stretch>
          </a:blipFill>
        </p:spPr>
        <p:txBody>
          <a:bodyPr/>
          <a:lstStyle/>
          <a:p>
            <a:endParaRPr lang="en-GB"/>
          </a:p>
        </p:txBody>
      </p:sp>
      <p:sp>
        <p:nvSpPr>
          <p:cNvPr id="28" name="Freeform 28"/>
          <p:cNvSpPr/>
          <p:nvPr/>
        </p:nvSpPr>
        <p:spPr>
          <a:xfrm>
            <a:off x="1255801" y="8046582"/>
            <a:ext cx="2547318" cy="2547318"/>
          </a:xfrm>
          <a:custGeom>
            <a:avLst/>
            <a:gdLst/>
            <a:ahLst/>
            <a:cxnLst/>
            <a:rect l="l" t="t" r="r" b="b"/>
            <a:pathLst>
              <a:path w="2547318" h="2547318">
                <a:moveTo>
                  <a:pt x="0" y="0"/>
                </a:moveTo>
                <a:lnTo>
                  <a:pt x="2547319" y="0"/>
                </a:lnTo>
                <a:lnTo>
                  <a:pt x="2547319" y="2547319"/>
                </a:lnTo>
                <a:lnTo>
                  <a:pt x="0" y="2547319"/>
                </a:lnTo>
                <a:lnTo>
                  <a:pt x="0" y="0"/>
                </a:lnTo>
                <a:close/>
              </a:path>
            </a:pathLst>
          </a:custGeom>
          <a:blipFill>
            <a:blip r:embed="rId19"/>
            <a:stretch>
              <a:fillRect/>
            </a:stretch>
          </a:blipFill>
        </p:spPr>
        <p:txBody>
          <a:bodyPr/>
          <a:lstStyle/>
          <a:p>
            <a:endParaRPr lang="en-GB"/>
          </a:p>
        </p:txBody>
      </p:sp>
      <p:sp>
        <p:nvSpPr>
          <p:cNvPr id="29" name="Freeform 29"/>
          <p:cNvSpPr/>
          <p:nvPr/>
        </p:nvSpPr>
        <p:spPr>
          <a:xfrm>
            <a:off x="9201150" y="8093601"/>
            <a:ext cx="2425090" cy="2119215"/>
          </a:xfrm>
          <a:custGeom>
            <a:avLst/>
            <a:gdLst/>
            <a:ahLst/>
            <a:cxnLst/>
            <a:rect l="l" t="t" r="r" b="b"/>
            <a:pathLst>
              <a:path w="2425090" h="2119215">
                <a:moveTo>
                  <a:pt x="0" y="0"/>
                </a:moveTo>
                <a:lnTo>
                  <a:pt x="2425090" y="0"/>
                </a:lnTo>
                <a:lnTo>
                  <a:pt x="2425090" y="2119215"/>
                </a:lnTo>
                <a:lnTo>
                  <a:pt x="0" y="2119215"/>
                </a:lnTo>
                <a:lnTo>
                  <a:pt x="0" y="0"/>
                </a:lnTo>
                <a:close/>
              </a:path>
            </a:pathLst>
          </a:custGeom>
          <a:blipFill>
            <a:blip r:embed="rId20"/>
            <a:stretch>
              <a:fillRect r="-3668" b="-18631"/>
            </a:stretch>
          </a:blipFill>
        </p:spPr>
        <p:txBody>
          <a:bodyPr/>
          <a:lstStyle/>
          <a:p>
            <a:endParaRPr lang="en-GB"/>
          </a:p>
        </p:txBody>
      </p:sp>
      <p:sp>
        <p:nvSpPr>
          <p:cNvPr id="30" name="Freeform 30"/>
          <p:cNvSpPr/>
          <p:nvPr/>
        </p:nvSpPr>
        <p:spPr>
          <a:xfrm>
            <a:off x="6845182" y="0"/>
            <a:ext cx="3342458" cy="1018164"/>
          </a:xfrm>
          <a:custGeom>
            <a:avLst/>
            <a:gdLst/>
            <a:ahLst/>
            <a:cxnLst/>
            <a:rect l="l" t="t" r="r" b="b"/>
            <a:pathLst>
              <a:path w="3342458" h="1018164">
                <a:moveTo>
                  <a:pt x="0" y="0"/>
                </a:moveTo>
                <a:lnTo>
                  <a:pt x="3342459" y="0"/>
                </a:lnTo>
                <a:lnTo>
                  <a:pt x="3342459" y="1018164"/>
                </a:lnTo>
                <a:lnTo>
                  <a:pt x="0" y="1018164"/>
                </a:lnTo>
                <a:lnTo>
                  <a:pt x="0" y="0"/>
                </a:lnTo>
                <a:close/>
              </a:path>
            </a:pathLst>
          </a:custGeom>
          <a:blipFill>
            <a:blip r:embed="rId21"/>
            <a:stretch>
              <a:fillRect/>
            </a:stretch>
          </a:blipFill>
        </p:spPr>
        <p:txBody>
          <a:bodyPr/>
          <a:lstStyle/>
          <a:p>
            <a:endParaRPr lang="en-GB"/>
          </a:p>
        </p:txBody>
      </p:sp>
      <p:sp>
        <p:nvSpPr>
          <p:cNvPr id="31" name="Freeform 31"/>
          <p:cNvSpPr/>
          <p:nvPr/>
        </p:nvSpPr>
        <p:spPr>
          <a:xfrm>
            <a:off x="3675425" y="7198949"/>
            <a:ext cx="643033" cy="643033"/>
          </a:xfrm>
          <a:custGeom>
            <a:avLst/>
            <a:gdLst/>
            <a:ahLst/>
            <a:cxnLst/>
            <a:rect l="l" t="t" r="r" b="b"/>
            <a:pathLst>
              <a:path w="643033" h="643033">
                <a:moveTo>
                  <a:pt x="0" y="0"/>
                </a:moveTo>
                <a:lnTo>
                  <a:pt x="643032" y="0"/>
                </a:lnTo>
                <a:lnTo>
                  <a:pt x="643032" y="643033"/>
                </a:lnTo>
                <a:lnTo>
                  <a:pt x="0" y="643033"/>
                </a:lnTo>
                <a:lnTo>
                  <a:pt x="0" y="0"/>
                </a:lnTo>
                <a:close/>
              </a:path>
            </a:pathLst>
          </a:custGeom>
          <a:blipFill>
            <a:blip r:embed="rId22"/>
            <a:stretch>
              <a:fillRect/>
            </a:stretch>
          </a:blipFill>
        </p:spPr>
        <p:txBody>
          <a:bodyPr/>
          <a:lstStyle/>
          <a:p>
            <a:endParaRPr lang="en-GB"/>
          </a:p>
        </p:txBody>
      </p:sp>
      <p:sp>
        <p:nvSpPr>
          <p:cNvPr id="32" name="Freeform 32"/>
          <p:cNvSpPr/>
          <p:nvPr/>
        </p:nvSpPr>
        <p:spPr>
          <a:xfrm>
            <a:off x="4410311" y="7179899"/>
            <a:ext cx="1358510" cy="699838"/>
          </a:xfrm>
          <a:custGeom>
            <a:avLst/>
            <a:gdLst/>
            <a:ahLst/>
            <a:cxnLst/>
            <a:rect l="l" t="t" r="r" b="b"/>
            <a:pathLst>
              <a:path w="1358510" h="699838">
                <a:moveTo>
                  <a:pt x="0" y="0"/>
                </a:moveTo>
                <a:lnTo>
                  <a:pt x="1358510" y="0"/>
                </a:lnTo>
                <a:lnTo>
                  <a:pt x="1358510" y="699839"/>
                </a:lnTo>
                <a:lnTo>
                  <a:pt x="0" y="699839"/>
                </a:lnTo>
                <a:lnTo>
                  <a:pt x="0" y="0"/>
                </a:lnTo>
                <a:close/>
              </a:path>
            </a:pathLst>
          </a:custGeom>
          <a:blipFill>
            <a:blip r:embed="rId23"/>
            <a:stretch>
              <a:fillRect/>
            </a:stretch>
          </a:blipFill>
        </p:spPr>
        <p:txBody>
          <a:bodyPr/>
          <a:lstStyle/>
          <a:p>
            <a:endParaRPr lang="en-GB"/>
          </a:p>
        </p:txBody>
      </p:sp>
      <p:sp>
        <p:nvSpPr>
          <p:cNvPr id="33" name="Freeform 33"/>
          <p:cNvSpPr/>
          <p:nvPr/>
        </p:nvSpPr>
        <p:spPr>
          <a:xfrm>
            <a:off x="5783614" y="7201112"/>
            <a:ext cx="2098947" cy="669877"/>
          </a:xfrm>
          <a:custGeom>
            <a:avLst/>
            <a:gdLst/>
            <a:ahLst/>
            <a:cxnLst/>
            <a:rect l="l" t="t" r="r" b="b"/>
            <a:pathLst>
              <a:path w="2098947" h="669877">
                <a:moveTo>
                  <a:pt x="0" y="0"/>
                </a:moveTo>
                <a:lnTo>
                  <a:pt x="2098947" y="0"/>
                </a:lnTo>
                <a:lnTo>
                  <a:pt x="2098947" y="669876"/>
                </a:lnTo>
                <a:lnTo>
                  <a:pt x="0" y="669876"/>
                </a:lnTo>
                <a:lnTo>
                  <a:pt x="0" y="0"/>
                </a:lnTo>
                <a:close/>
              </a:path>
            </a:pathLst>
          </a:custGeom>
          <a:blipFill>
            <a:blip r:embed="rId24"/>
            <a:stretch>
              <a:fillRect/>
            </a:stretch>
          </a:blipFill>
        </p:spPr>
        <p:txBody>
          <a:bodyPr/>
          <a:lstStyle/>
          <a:p>
            <a:endParaRPr lang="en-GB"/>
          </a:p>
        </p:txBody>
      </p:sp>
      <p:sp>
        <p:nvSpPr>
          <p:cNvPr id="34" name="Freeform 34"/>
          <p:cNvSpPr/>
          <p:nvPr/>
        </p:nvSpPr>
        <p:spPr>
          <a:xfrm>
            <a:off x="1187593" y="6004199"/>
            <a:ext cx="2497045" cy="2497045"/>
          </a:xfrm>
          <a:custGeom>
            <a:avLst/>
            <a:gdLst/>
            <a:ahLst/>
            <a:cxnLst/>
            <a:rect l="l" t="t" r="r" b="b"/>
            <a:pathLst>
              <a:path w="2497045" h="2497045">
                <a:moveTo>
                  <a:pt x="0" y="0"/>
                </a:moveTo>
                <a:lnTo>
                  <a:pt x="2497045" y="0"/>
                </a:lnTo>
                <a:lnTo>
                  <a:pt x="2497045" y="2497044"/>
                </a:lnTo>
                <a:lnTo>
                  <a:pt x="0" y="2497044"/>
                </a:lnTo>
                <a:lnTo>
                  <a:pt x="0" y="0"/>
                </a:lnTo>
                <a:close/>
              </a:path>
            </a:pathLst>
          </a:custGeom>
          <a:blipFill>
            <a:blip r:embed="rId25"/>
            <a:stretch>
              <a:fillRect/>
            </a:stretch>
          </a:blipFill>
        </p:spPr>
        <p:txBody>
          <a:bodyPr/>
          <a:lstStyle/>
          <a:p>
            <a:endParaRPr lang="en-GB"/>
          </a:p>
        </p:txBody>
      </p:sp>
      <p:sp>
        <p:nvSpPr>
          <p:cNvPr id="35" name="Freeform 35"/>
          <p:cNvSpPr/>
          <p:nvPr/>
        </p:nvSpPr>
        <p:spPr>
          <a:xfrm>
            <a:off x="9186470" y="4028635"/>
            <a:ext cx="2602104" cy="2067988"/>
          </a:xfrm>
          <a:custGeom>
            <a:avLst/>
            <a:gdLst/>
            <a:ahLst/>
            <a:cxnLst/>
            <a:rect l="l" t="t" r="r" b="b"/>
            <a:pathLst>
              <a:path w="2602104" h="2067988">
                <a:moveTo>
                  <a:pt x="0" y="0"/>
                </a:moveTo>
                <a:lnTo>
                  <a:pt x="2602103" y="0"/>
                </a:lnTo>
                <a:lnTo>
                  <a:pt x="2602103" y="2067988"/>
                </a:lnTo>
                <a:lnTo>
                  <a:pt x="0" y="2067988"/>
                </a:lnTo>
                <a:lnTo>
                  <a:pt x="0" y="0"/>
                </a:lnTo>
                <a:close/>
              </a:path>
            </a:pathLst>
          </a:custGeom>
          <a:blipFill>
            <a:blip r:embed="rId26"/>
            <a:stretch>
              <a:fillRect/>
            </a:stretch>
          </a:blipFill>
        </p:spPr>
        <p:txBody>
          <a:bodyPr/>
          <a:lstStyle/>
          <a:p>
            <a:endParaRPr lang="en-GB"/>
          </a:p>
        </p:txBody>
      </p:sp>
      <p:sp>
        <p:nvSpPr>
          <p:cNvPr id="36" name="Freeform 36"/>
          <p:cNvSpPr/>
          <p:nvPr/>
        </p:nvSpPr>
        <p:spPr>
          <a:xfrm>
            <a:off x="11430000" y="5123101"/>
            <a:ext cx="1550960" cy="930576"/>
          </a:xfrm>
          <a:custGeom>
            <a:avLst/>
            <a:gdLst/>
            <a:ahLst/>
            <a:cxnLst/>
            <a:rect l="l" t="t" r="r" b="b"/>
            <a:pathLst>
              <a:path w="1550960" h="930576">
                <a:moveTo>
                  <a:pt x="0" y="0"/>
                </a:moveTo>
                <a:lnTo>
                  <a:pt x="1550960" y="0"/>
                </a:lnTo>
                <a:lnTo>
                  <a:pt x="1550960" y="930576"/>
                </a:lnTo>
                <a:lnTo>
                  <a:pt x="0" y="930576"/>
                </a:lnTo>
                <a:lnTo>
                  <a:pt x="0" y="0"/>
                </a:lnTo>
                <a:close/>
              </a:path>
            </a:pathLst>
          </a:custGeom>
          <a:blipFill>
            <a:blip r:embed="rId27"/>
            <a:stretch>
              <a:fillRect/>
            </a:stretch>
          </a:blipFill>
        </p:spPr>
        <p:txBody>
          <a:bodyPr/>
          <a:lstStyle/>
          <a:p>
            <a:endParaRPr lang="en-GB"/>
          </a:p>
        </p:txBody>
      </p:sp>
      <p:sp>
        <p:nvSpPr>
          <p:cNvPr id="37" name="Freeform 37"/>
          <p:cNvSpPr/>
          <p:nvPr/>
        </p:nvSpPr>
        <p:spPr>
          <a:xfrm>
            <a:off x="12879490" y="5209250"/>
            <a:ext cx="796123" cy="775557"/>
          </a:xfrm>
          <a:custGeom>
            <a:avLst/>
            <a:gdLst/>
            <a:ahLst/>
            <a:cxnLst/>
            <a:rect l="l" t="t" r="r" b="b"/>
            <a:pathLst>
              <a:path w="796123" h="775557">
                <a:moveTo>
                  <a:pt x="0" y="0"/>
                </a:moveTo>
                <a:lnTo>
                  <a:pt x="796123" y="0"/>
                </a:lnTo>
                <a:lnTo>
                  <a:pt x="796123" y="775557"/>
                </a:lnTo>
                <a:lnTo>
                  <a:pt x="0" y="775557"/>
                </a:lnTo>
                <a:lnTo>
                  <a:pt x="0" y="0"/>
                </a:lnTo>
                <a:close/>
              </a:path>
            </a:pathLst>
          </a:custGeom>
          <a:blipFill>
            <a:blip r:embed="rId28"/>
            <a:stretch>
              <a:fillRect/>
            </a:stretch>
          </a:blipFill>
        </p:spPr>
        <p:txBody>
          <a:bodyPr/>
          <a:lstStyle/>
          <a:p>
            <a:endParaRPr lang="en-GB"/>
          </a:p>
        </p:txBody>
      </p:sp>
      <p:sp>
        <p:nvSpPr>
          <p:cNvPr id="38" name="Freeform 38"/>
          <p:cNvSpPr/>
          <p:nvPr/>
        </p:nvSpPr>
        <p:spPr>
          <a:xfrm>
            <a:off x="13805946" y="5431279"/>
            <a:ext cx="2860355" cy="379594"/>
          </a:xfrm>
          <a:custGeom>
            <a:avLst/>
            <a:gdLst/>
            <a:ahLst/>
            <a:cxnLst/>
            <a:rect l="l" t="t" r="r" b="b"/>
            <a:pathLst>
              <a:path w="2860355" h="379594">
                <a:moveTo>
                  <a:pt x="0" y="0"/>
                </a:moveTo>
                <a:lnTo>
                  <a:pt x="2860355" y="0"/>
                </a:lnTo>
                <a:lnTo>
                  <a:pt x="2860355" y="379594"/>
                </a:lnTo>
                <a:lnTo>
                  <a:pt x="0" y="379594"/>
                </a:lnTo>
                <a:lnTo>
                  <a:pt x="0" y="0"/>
                </a:lnTo>
                <a:close/>
              </a:path>
            </a:pathLst>
          </a:custGeom>
          <a:blipFill>
            <a:blip r:embed="rId29"/>
            <a:stretch>
              <a:fillRect t="-83052" b="-133429"/>
            </a:stretch>
          </a:blipFill>
        </p:spPr>
        <p:txBody>
          <a:bodyPr/>
          <a:lstStyle/>
          <a:p>
            <a:endParaRPr lang="en-GB"/>
          </a:p>
        </p:txBody>
      </p:sp>
      <p:sp>
        <p:nvSpPr>
          <p:cNvPr id="39" name="Freeform 39"/>
          <p:cNvSpPr/>
          <p:nvPr/>
        </p:nvSpPr>
        <p:spPr>
          <a:xfrm>
            <a:off x="15013392" y="7086979"/>
            <a:ext cx="932505" cy="792759"/>
          </a:xfrm>
          <a:custGeom>
            <a:avLst/>
            <a:gdLst/>
            <a:ahLst/>
            <a:cxnLst/>
            <a:rect l="l" t="t" r="r" b="b"/>
            <a:pathLst>
              <a:path w="932505" h="792759">
                <a:moveTo>
                  <a:pt x="0" y="0"/>
                </a:moveTo>
                <a:lnTo>
                  <a:pt x="932505" y="0"/>
                </a:lnTo>
                <a:lnTo>
                  <a:pt x="932505" y="792759"/>
                </a:lnTo>
                <a:lnTo>
                  <a:pt x="0" y="792759"/>
                </a:lnTo>
                <a:lnTo>
                  <a:pt x="0" y="0"/>
                </a:lnTo>
                <a:close/>
              </a:path>
            </a:pathLst>
          </a:custGeom>
          <a:blipFill>
            <a:blip r:embed="rId30"/>
            <a:stretch>
              <a:fillRect/>
            </a:stretch>
          </a:blipFill>
        </p:spPr>
        <p:txBody>
          <a:bodyPr/>
          <a:lstStyle/>
          <a:p>
            <a:endParaRPr lang="en-GB"/>
          </a:p>
        </p:txBody>
      </p:sp>
      <p:sp>
        <p:nvSpPr>
          <p:cNvPr id="40" name="TextBox 40"/>
          <p:cNvSpPr txBox="1"/>
          <p:nvPr/>
        </p:nvSpPr>
        <p:spPr>
          <a:xfrm>
            <a:off x="3655080" y="4365869"/>
            <a:ext cx="4227481" cy="364996"/>
          </a:xfrm>
          <a:prstGeom prst="rect">
            <a:avLst/>
          </a:prstGeom>
        </p:spPr>
        <p:txBody>
          <a:bodyPr lIns="0" tIns="0" rIns="0" bIns="0" rtlCol="0" anchor="t">
            <a:spAutoFit/>
          </a:bodyPr>
          <a:lstStyle/>
          <a:p>
            <a:pPr>
              <a:lnSpc>
                <a:spcPts val="2982"/>
              </a:lnSpc>
            </a:pPr>
            <a:r>
              <a:rPr lang="en-US" sz="2130">
                <a:solidFill>
                  <a:srgbClr val="4C585A"/>
                </a:solidFill>
                <a:latin typeface="Raleway 1 Bold"/>
              </a:rPr>
              <a:t>Laura Mitchell</a:t>
            </a:r>
          </a:p>
        </p:txBody>
      </p:sp>
      <p:sp>
        <p:nvSpPr>
          <p:cNvPr id="41" name="TextBox 41"/>
          <p:cNvSpPr txBox="1"/>
          <p:nvPr/>
        </p:nvSpPr>
        <p:spPr>
          <a:xfrm>
            <a:off x="3675425" y="4688955"/>
            <a:ext cx="5017297" cy="298633"/>
          </a:xfrm>
          <a:prstGeom prst="rect">
            <a:avLst/>
          </a:prstGeom>
        </p:spPr>
        <p:txBody>
          <a:bodyPr lIns="0" tIns="0" rIns="0" bIns="0" rtlCol="0" anchor="t">
            <a:spAutoFit/>
          </a:bodyPr>
          <a:lstStyle/>
          <a:p>
            <a:pPr>
              <a:lnSpc>
                <a:spcPts val="2439"/>
              </a:lnSpc>
            </a:pPr>
            <a:r>
              <a:rPr lang="en-US" sz="1742">
                <a:solidFill>
                  <a:srgbClr val="838943"/>
                </a:solidFill>
                <a:latin typeface="Raleway 1 Bold"/>
              </a:rPr>
              <a:t>Client Delivery Manager &amp; Investor Relations</a:t>
            </a:r>
          </a:p>
        </p:txBody>
      </p:sp>
      <p:sp>
        <p:nvSpPr>
          <p:cNvPr id="42" name="TextBox 42"/>
          <p:cNvSpPr txBox="1"/>
          <p:nvPr/>
        </p:nvSpPr>
        <p:spPr>
          <a:xfrm>
            <a:off x="11684689" y="2345790"/>
            <a:ext cx="4008492" cy="364995"/>
          </a:xfrm>
          <a:prstGeom prst="rect">
            <a:avLst/>
          </a:prstGeom>
        </p:spPr>
        <p:txBody>
          <a:bodyPr lIns="0" tIns="0" rIns="0" bIns="0" rtlCol="0" anchor="t">
            <a:spAutoFit/>
          </a:bodyPr>
          <a:lstStyle/>
          <a:p>
            <a:pPr>
              <a:lnSpc>
                <a:spcPts val="2982"/>
              </a:lnSpc>
            </a:pPr>
            <a:r>
              <a:rPr lang="en-US" sz="2130">
                <a:solidFill>
                  <a:srgbClr val="4C585A"/>
                </a:solidFill>
                <a:latin typeface="Raleway 1 Bold"/>
              </a:rPr>
              <a:t>Anna Campbell</a:t>
            </a:r>
          </a:p>
        </p:txBody>
      </p:sp>
      <p:sp>
        <p:nvSpPr>
          <p:cNvPr id="43" name="TextBox 43"/>
          <p:cNvSpPr txBox="1"/>
          <p:nvPr/>
        </p:nvSpPr>
        <p:spPr>
          <a:xfrm>
            <a:off x="11673389" y="2706995"/>
            <a:ext cx="4886686" cy="298594"/>
          </a:xfrm>
          <a:prstGeom prst="rect">
            <a:avLst/>
          </a:prstGeom>
        </p:spPr>
        <p:txBody>
          <a:bodyPr lIns="0" tIns="0" rIns="0" bIns="0" rtlCol="0" anchor="t">
            <a:spAutoFit/>
          </a:bodyPr>
          <a:lstStyle/>
          <a:p>
            <a:pPr>
              <a:lnSpc>
                <a:spcPts val="2442"/>
              </a:lnSpc>
            </a:pPr>
            <a:r>
              <a:rPr lang="en-US" sz="1744">
                <a:solidFill>
                  <a:srgbClr val="838943"/>
                </a:solidFill>
                <a:latin typeface="Raleway 1 Bold"/>
              </a:rPr>
              <a:t>Head of Client Engagement &amp; Delivery</a:t>
            </a:r>
          </a:p>
        </p:txBody>
      </p:sp>
      <p:sp>
        <p:nvSpPr>
          <p:cNvPr id="44" name="TextBox 44"/>
          <p:cNvSpPr txBox="1"/>
          <p:nvPr/>
        </p:nvSpPr>
        <p:spPr>
          <a:xfrm>
            <a:off x="3655080" y="6316246"/>
            <a:ext cx="3738799" cy="364995"/>
          </a:xfrm>
          <a:prstGeom prst="rect">
            <a:avLst/>
          </a:prstGeom>
        </p:spPr>
        <p:txBody>
          <a:bodyPr lIns="0" tIns="0" rIns="0" bIns="0" rtlCol="0" anchor="t">
            <a:spAutoFit/>
          </a:bodyPr>
          <a:lstStyle/>
          <a:p>
            <a:pPr>
              <a:lnSpc>
                <a:spcPts val="2982"/>
              </a:lnSpc>
            </a:pPr>
            <a:r>
              <a:rPr lang="en-US" sz="2130">
                <a:solidFill>
                  <a:srgbClr val="4C585A"/>
                </a:solidFill>
                <a:latin typeface="Raleway 1 Bold"/>
              </a:rPr>
              <a:t>Priyanka Dass Saharia</a:t>
            </a:r>
          </a:p>
        </p:txBody>
      </p:sp>
      <p:sp>
        <p:nvSpPr>
          <p:cNvPr id="45" name="TextBox 45"/>
          <p:cNvSpPr txBox="1"/>
          <p:nvPr/>
        </p:nvSpPr>
        <p:spPr>
          <a:xfrm>
            <a:off x="11692206" y="4406718"/>
            <a:ext cx="4227481" cy="364996"/>
          </a:xfrm>
          <a:prstGeom prst="rect">
            <a:avLst/>
          </a:prstGeom>
        </p:spPr>
        <p:txBody>
          <a:bodyPr lIns="0" tIns="0" rIns="0" bIns="0" rtlCol="0" anchor="t">
            <a:spAutoFit/>
          </a:bodyPr>
          <a:lstStyle/>
          <a:p>
            <a:pPr>
              <a:lnSpc>
                <a:spcPts val="2982"/>
              </a:lnSpc>
            </a:pPr>
            <a:r>
              <a:rPr lang="en-US" sz="2130">
                <a:solidFill>
                  <a:srgbClr val="4C585A"/>
                </a:solidFill>
                <a:latin typeface="Raleway 1 Bold"/>
              </a:rPr>
              <a:t>Dipesh Suralia</a:t>
            </a:r>
          </a:p>
        </p:txBody>
      </p:sp>
      <p:sp>
        <p:nvSpPr>
          <p:cNvPr id="46" name="TextBox 46"/>
          <p:cNvSpPr txBox="1"/>
          <p:nvPr/>
        </p:nvSpPr>
        <p:spPr>
          <a:xfrm>
            <a:off x="11719971" y="4786368"/>
            <a:ext cx="3220165" cy="298633"/>
          </a:xfrm>
          <a:prstGeom prst="rect">
            <a:avLst/>
          </a:prstGeom>
        </p:spPr>
        <p:txBody>
          <a:bodyPr lIns="0" tIns="0" rIns="0" bIns="0" rtlCol="0" anchor="t">
            <a:spAutoFit/>
          </a:bodyPr>
          <a:lstStyle/>
          <a:p>
            <a:pPr>
              <a:lnSpc>
                <a:spcPts val="2439"/>
              </a:lnSpc>
            </a:pPr>
            <a:r>
              <a:rPr lang="en-US" sz="1742">
                <a:solidFill>
                  <a:srgbClr val="838943"/>
                </a:solidFill>
                <a:latin typeface="Raleway 1 Bold"/>
              </a:rPr>
              <a:t>Client Engagement Manager</a:t>
            </a:r>
          </a:p>
        </p:txBody>
      </p:sp>
      <p:sp>
        <p:nvSpPr>
          <p:cNvPr id="47" name="TextBox 47"/>
          <p:cNvSpPr txBox="1"/>
          <p:nvPr/>
        </p:nvSpPr>
        <p:spPr>
          <a:xfrm>
            <a:off x="3647564" y="2340184"/>
            <a:ext cx="3647080" cy="364996"/>
          </a:xfrm>
          <a:prstGeom prst="rect">
            <a:avLst/>
          </a:prstGeom>
        </p:spPr>
        <p:txBody>
          <a:bodyPr lIns="0" tIns="0" rIns="0" bIns="0" rtlCol="0" anchor="t">
            <a:spAutoFit/>
          </a:bodyPr>
          <a:lstStyle/>
          <a:p>
            <a:pPr>
              <a:lnSpc>
                <a:spcPts val="2982"/>
              </a:lnSpc>
            </a:pPr>
            <a:r>
              <a:rPr lang="en-US" sz="2130">
                <a:solidFill>
                  <a:srgbClr val="4C585A"/>
                </a:solidFill>
                <a:latin typeface="Raleway 1 Bold"/>
              </a:rPr>
              <a:t>Martina Colman</a:t>
            </a:r>
          </a:p>
        </p:txBody>
      </p:sp>
      <p:sp>
        <p:nvSpPr>
          <p:cNvPr id="48" name="TextBox 48"/>
          <p:cNvSpPr txBox="1"/>
          <p:nvPr/>
        </p:nvSpPr>
        <p:spPr>
          <a:xfrm>
            <a:off x="3647564" y="2690236"/>
            <a:ext cx="4896484" cy="298633"/>
          </a:xfrm>
          <a:prstGeom prst="rect">
            <a:avLst/>
          </a:prstGeom>
        </p:spPr>
        <p:txBody>
          <a:bodyPr lIns="0" tIns="0" rIns="0" bIns="0" rtlCol="0" anchor="t">
            <a:spAutoFit/>
          </a:bodyPr>
          <a:lstStyle/>
          <a:p>
            <a:pPr>
              <a:lnSpc>
                <a:spcPts val="2439"/>
              </a:lnSpc>
            </a:pPr>
            <a:r>
              <a:rPr lang="en-US" sz="1742">
                <a:solidFill>
                  <a:srgbClr val="838943"/>
                </a:solidFill>
                <a:latin typeface="Raleway 1 Bold"/>
              </a:rPr>
              <a:t>Head of Climate Science and Engineering</a:t>
            </a:r>
          </a:p>
        </p:txBody>
      </p:sp>
      <p:sp>
        <p:nvSpPr>
          <p:cNvPr id="49" name="TextBox 49"/>
          <p:cNvSpPr txBox="1"/>
          <p:nvPr/>
        </p:nvSpPr>
        <p:spPr>
          <a:xfrm>
            <a:off x="11582711" y="6316246"/>
            <a:ext cx="4227481" cy="364996"/>
          </a:xfrm>
          <a:prstGeom prst="rect">
            <a:avLst/>
          </a:prstGeom>
        </p:spPr>
        <p:txBody>
          <a:bodyPr lIns="0" tIns="0" rIns="0" bIns="0" rtlCol="0" anchor="t">
            <a:spAutoFit/>
          </a:bodyPr>
          <a:lstStyle/>
          <a:p>
            <a:pPr>
              <a:lnSpc>
                <a:spcPts val="2982"/>
              </a:lnSpc>
            </a:pPr>
            <a:r>
              <a:rPr lang="en-US" sz="2130">
                <a:solidFill>
                  <a:srgbClr val="4C585A"/>
                </a:solidFill>
                <a:latin typeface="Raleway 1 Bold"/>
              </a:rPr>
              <a:t>Lucy Coomes</a:t>
            </a:r>
          </a:p>
        </p:txBody>
      </p:sp>
      <p:sp>
        <p:nvSpPr>
          <p:cNvPr id="50" name="TextBox 50"/>
          <p:cNvSpPr txBox="1"/>
          <p:nvPr/>
        </p:nvSpPr>
        <p:spPr>
          <a:xfrm>
            <a:off x="11589639" y="6678359"/>
            <a:ext cx="4970436" cy="298633"/>
          </a:xfrm>
          <a:prstGeom prst="rect">
            <a:avLst/>
          </a:prstGeom>
        </p:spPr>
        <p:txBody>
          <a:bodyPr lIns="0" tIns="0" rIns="0" bIns="0" rtlCol="0" anchor="t">
            <a:spAutoFit/>
          </a:bodyPr>
          <a:lstStyle/>
          <a:p>
            <a:pPr>
              <a:lnSpc>
                <a:spcPts val="2439"/>
              </a:lnSpc>
            </a:pPr>
            <a:r>
              <a:rPr lang="en-US" sz="1742">
                <a:solidFill>
                  <a:srgbClr val="838943"/>
                </a:solidFill>
                <a:latin typeface="Raleway 1 Bold"/>
              </a:rPr>
              <a:t>Marketing &amp; Communications Executive</a:t>
            </a:r>
          </a:p>
        </p:txBody>
      </p:sp>
      <p:sp>
        <p:nvSpPr>
          <p:cNvPr id="51" name="TextBox 51"/>
          <p:cNvSpPr txBox="1"/>
          <p:nvPr/>
        </p:nvSpPr>
        <p:spPr>
          <a:xfrm>
            <a:off x="3655080" y="8366242"/>
            <a:ext cx="4227481" cy="364996"/>
          </a:xfrm>
          <a:prstGeom prst="rect">
            <a:avLst/>
          </a:prstGeom>
        </p:spPr>
        <p:txBody>
          <a:bodyPr lIns="0" tIns="0" rIns="0" bIns="0" rtlCol="0" anchor="t">
            <a:spAutoFit/>
          </a:bodyPr>
          <a:lstStyle/>
          <a:p>
            <a:pPr>
              <a:lnSpc>
                <a:spcPts val="2982"/>
              </a:lnSpc>
            </a:pPr>
            <a:r>
              <a:rPr lang="en-US" sz="2130">
                <a:solidFill>
                  <a:srgbClr val="4C585A"/>
                </a:solidFill>
                <a:latin typeface="Raleway 1 Bold"/>
              </a:rPr>
              <a:t>Alexia Cammack</a:t>
            </a:r>
          </a:p>
        </p:txBody>
      </p:sp>
      <p:sp>
        <p:nvSpPr>
          <p:cNvPr id="52" name="TextBox 52"/>
          <p:cNvSpPr txBox="1"/>
          <p:nvPr/>
        </p:nvSpPr>
        <p:spPr>
          <a:xfrm>
            <a:off x="3682846" y="8745892"/>
            <a:ext cx="4024498" cy="298633"/>
          </a:xfrm>
          <a:prstGeom prst="rect">
            <a:avLst/>
          </a:prstGeom>
        </p:spPr>
        <p:txBody>
          <a:bodyPr lIns="0" tIns="0" rIns="0" bIns="0" rtlCol="0" anchor="t">
            <a:spAutoFit/>
          </a:bodyPr>
          <a:lstStyle/>
          <a:p>
            <a:pPr>
              <a:lnSpc>
                <a:spcPts val="2439"/>
              </a:lnSpc>
            </a:pPr>
            <a:r>
              <a:rPr lang="en-US" sz="1742">
                <a:solidFill>
                  <a:srgbClr val="838943"/>
                </a:solidFill>
                <a:latin typeface="Raleway 1 Bold"/>
              </a:rPr>
              <a:t>Commercial Development Executive</a:t>
            </a:r>
          </a:p>
        </p:txBody>
      </p:sp>
      <p:sp>
        <p:nvSpPr>
          <p:cNvPr id="53" name="TextBox 53"/>
          <p:cNvSpPr txBox="1"/>
          <p:nvPr/>
        </p:nvSpPr>
        <p:spPr>
          <a:xfrm>
            <a:off x="11561873" y="8387205"/>
            <a:ext cx="4227481" cy="364996"/>
          </a:xfrm>
          <a:prstGeom prst="rect">
            <a:avLst/>
          </a:prstGeom>
        </p:spPr>
        <p:txBody>
          <a:bodyPr lIns="0" tIns="0" rIns="0" bIns="0" rtlCol="0" anchor="t">
            <a:spAutoFit/>
          </a:bodyPr>
          <a:lstStyle/>
          <a:p>
            <a:pPr>
              <a:lnSpc>
                <a:spcPts val="2982"/>
              </a:lnSpc>
            </a:pPr>
            <a:r>
              <a:rPr lang="en-US" sz="2130">
                <a:solidFill>
                  <a:srgbClr val="4C585A"/>
                </a:solidFill>
                <a:latin typeface="Raleway 1 Bold"/>
              </a:rPr>
              <a:t>Khaled El Hariri</a:t>
            </a:r>
          </a:p>
        </p:txBody>
      </p:sp>
      <p:sp>
        <p:nvSpPr>
          <p:cNvPr id="54" name="TextBox 54"/>
          <p:cNvSpPr txBox="1"/>
          <p:nvPr/>
        </p:nvSpPr>
        <p:spPr>
          <a:xfrm>
            <a:off x="11589639" y="8766855"/>
            <a:ext cx="3220165" cy="298633"/>
          </a:xfrm>
          <a:prstGeom prst="rect">
            <a:avLst/>
          </a:prstGeom>
        </p:spPr>
        <p:txBody>
          <a:bodyPr lIns="0" tIns="0" rIns="0" bIns="0" rtlCol="0" anchor="t">
            <a:spAutoFit/>
          </a:bodyPr>
          <a:lstStyle/>
          <a:p>
            <a:pPr>
              <a:lnSpc>
                <a:spcPts val="2439"/>
              </a:lnSpc>
            </a:pPr>
            <a:r>
              <a:rPr lang="en-US" sz="1742">
                <a:solidFill>
                  <a:srgbClr val="838943"/>
                </a:solidFill>
                <a:latin typeface="Raleway 1 Bold"/>
              </a:rPr>
              <a:t>Climate Solutions Engineer</a:t>
            </a:r>
          </a:p>
        </p:txBody>
      </p:sp>
      <p:sp>
        <p:nvSpPr>
          <p:cNvPr id="55" name="TextBox 55"/>
          <p:cNvSpPr txBox="1"/>
          <p:nvPr/>
        </p:nvSpPr>
        <p:spPr>
          <a:xfrm>
            <a:off x="3675425" y="6643142"/>
            <a:ext cx="3267662" cy="298633"/>
          </a:xfrm>
          <a:prstGeom prst="rect">
            <a:avLst/>
          </a:prstGeom>
        </p:spPr>
        <p:txBody>
          <a:bodyPr lIns="0" tIns="0" rIns="0" bIns="0" rtlCol="0" anchor="t">
            <a:spAutoFit/>
          </a:bodyPr>
          <a:lstStyle/>
          <a:p>
            <a:pPr>
              <a:lnSpc>
                <a:spcPts val="2439"/>
              </a:lnSpc>
            </a:pPr>
            <a:r>
              <a:rPr lang="en-US" sz="1742">
                <a:solidFill>
                  <a:srgbClr val="838943"/>
                </a:solidFill>
                <a:latin typeface="Raleway 1 Bold"/>
              </a:rPr>
              <a:t>Client Delivery Manager</a:t>
            </a:r>
          </a:p>
        </p:txBody>
      </p:sp>
      <p:sp>
        <p:nvSpPr>
          <p:cNvPr id="56" name="TextBox 56"/>
          <p:cNvSpPr txBox="1"/>
          <p:nvPr/>
        </p:nvSpPr>
        <p:spPr>
          <a:xfrm>
            <a:off x="7978537" y="10032365"/>
            <a:ext cx="1480393" cy="273685"/>
          </a:xfrm>
          <a:prstGeom prst="rect">
            <a:avLst/>
          </a:prstGeom>
        </p:spPr>
        <p:txBody>
          <a:bodyPr lIns="0" tIns="0" rIns="0" bIns="0" rtlCol="0" anchor="t">
            <a:spAutoFit/>
          </a:bodyPr>
          <a:lstStyle/>
          <a:p>
            <a:pPr algn="ctr">
              <a:lnSpc>
                <a:spcPts val="2239"/>
              </a:lnSpc>
            </a:pPr>
            <a:r>
              <a:rPr lang="en-US" sz="1599">
                <a:solidFill>
                  <a:srgbClr val="A6A6A6"/>
                </a:solidFill>
                <a:latin typeface="Raleway 2"/>
              </a:rPr>
              <a:t>CONFIDENTIAL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7AE5EE-0397-4F4C-BBAF-F05D9EC8D98F}"/>
</file>

<file path=customXml/itemProps2.xml><?xml version="1.0" encoding="utf-8"?>
<ds:datastoreItem xmlns:ds="http://schemas.openxmlformats.org/officeDocument/2006/customXml" ds:itemID="{DD20A669-76D3-4FFA-81C9-AA60BC2E3666}"/>
</file>

<file path=docProps/app.xml><?xml version="1.0" encoding="utf-8"?>
<Properties xmlns="http://schemas.openxmlformats.org/officeDocument/2006/extended-properties" xmlns:vt="http://schemas.openxmlformats.org/officeDocument/2006/docPropsVTypes">
  <TotalTime>0</TotalTime>
  <Words>763</Words>
  <Application>Microsoft Office PowerPoint</Application>
  <PresentationFormat>Custom</PresentationFormat>
  <Paragraphs>157</Paragraphs>
  <Slides>12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Calibri</vt:lpstr>
      <vt:lpstr>Arial</vt:lpstr>
      <vt:lpstr>Raleway 1</vt:lpstr>
      <vt:lpstr>Raleway 1 Bold</vt:lpstr>
      <vt:lpstr>Tall Bold</vt:lpstr>
      <vt:lpstr>Tall</vt:lpstr>
      <vt:lpstr>Roboto Condensed</vt:lpstr>
      <vt:lpstr>Raleway 2 Bold</vt:lpstr>
      <vt:lpstr>Raleway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Govtech Slides</dc:title>
  <dc:creator>Martina Colman</dc:creator>
  <cp:lastModifiedBy>Martina Colman</cp:lastModifiedBy>
  <cp:revision>3</cp:revision>
  <dcterms:created xsi:type="dcterms:W3CDTF">2006-08-16T00:00:00Z</dcterms:created>
  <dcterms:modified xsi:type="dcterms:W3CDTF">2023-10-12T13:48:12Z</dcterms:modified>
  <dc:identifier>DAFxCXGMDQA</dc:identifier>
</cp:coreProperties>
</file>