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changesInfos/changesInfo1.xml" ContentType="application/vnd.ms-powerpoint.changes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6" r:id="rId11"/>
  </p:sldIdLst>
  <p:sldSz cx="15240000" cy="8572500"/>
  <p:notesSz cx="8572500" cy="15240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20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Pereira-Gurnell" userId="6d151a55-868d-4b2e-9e1f-3d3e06b7c1cf" providerId="ADAL" clId="{A973AFE2-77EA-48EE-B925-BBB71C6D2BEE}"/>
    <pc:docChg chg="undo custSel modSld">
      <pc:chgData name="Nicole Pereira-Gurnell" userId="6d151a55-868d-4b2e-9e1f-3d3e06b7c1cf" providerId="ADAL" clId="{A973AFE2-77EA-48EE-B925-BBB71C6D2BEE}" dt="2023-10-17T14:24:24.477" v="7" actId="1076"/>
      <pc:docMkLst>
        <pc:docMk/>
      </pc:docMkLst>
      <pc:sldChg chg="modSp mod">
        <pc:chgData name="Nicole Pereira-Gurnell" userId="6d151a55-868d-4b2e-9e1f-3d3e06b7c1cf" providerId="ADAL" clId="{A973AFE2-77EA-48EE-B925-BBB71C6D2BEE}" dt="2023-10-17T14:24:24.477" v="7" actId="1076"/>
        <pc:sldMkLst>
          <pc:docMk/>
          <pc:sldMk cId="0" sldId="257"/>
        </pc:sldMkLst>
        <pc:spChg chg="mod">
          <ac:chgData name="Nicole Pereira-Gurnell" userId="6d151a55-868d-4b2e-9e1f-3d3e06b7c1cf" providerId="ADAL" clId="{A973AFE2-77EA-48EE-B925-BBB71C6D2BEE}" dt="2023-10-17T14:24:06.430" v="2" actId="20577"/>
          <ac:spMkLst>
            <pc:docMk/>
            <pc:sldMk cId="0" sldId="257"/>
            <ac:spMk id="10" creationId="{00000000-0000-0000-0000-000000000000}"/>
          </ac:spMkLst>
        </pc:spChg>
        <pc:spChg chg="mod">
          <ac:chgData name="Nicole Pereira-Gurnell" userId="6d151a55-868d-4b2e-9e1f-3d3e06b7c1cf" providerId="ADAL" clId="{A973AFE2-77EA-48EE-B925-BBB71C6D2BEE}" dt="2023-10-17T14:24:24.477" v="7" actId="1076"/>
          <ac:spMkLst>
            <pc:docMk/>
            <pc:sldMk cId="0" sldId="257"/>
            <ac:spMk id="11" creationId="{00000000-0000-0000-0000-000000000000}"/>
          </ac:spMkLst>
        </pc:spChg>
        <pc:picChg chg="mod">
          <ac:chgData name="Nicole Pereira-Gurnell" userId="6d151a55-868d-4b2e-9e1f-3d3e06b7c1cf" providerId="ADAL" clId="{A973AFE2-77EA-48EE-B925-BBB71C6D2BEE}" dt="2023-10-17T14:24:07.158" v="3" actId="1076"/>
          <ac:picMkLst>
            <pc:docMk/>
            <pc:sldMk cId="0" sldId="257"/>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46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4.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73.sv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sv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 Type="http://schemas.openxmlformats.org/officeDocument/2006/relationships/notesSlide" Target="../notesSlides/notesSlide7.xml"/><Relationship Id="rId16" Type="http://schemas.openxmlformats.org/officeDocument/2006/relationships/image" Target="../media/image60.svg"/><Relationship Id="rId1" Type="http://schemas.openxmlformats.org/officeDocument/2006/relationships/slideLayout" Target="../slideLayouts/slideLayout1.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0.sv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0" y="7734300"/>
            <a:ext cx="12392025" cy="18288"/>
          </a:xfrm>
          <a:prstGeom prst="rect">
            <a:avLst/>
          </a:prstGeom>
        </p:spPr>
      </p:pic>
      <p:pic>
        <p:nvPicPr>
          <p:cNvPr id="3" name="Image 1" descr="preencoded.png"/>
          <p:cNvPicPr>
            <a:picLocks noChangeAspect="1"/>
          </p:cNvPicPr>
          <p:nvPr/>
        </p:nvPicPr>
        <p:blipFill>
          <a:blip r:embed="rId5"/>
          <a:srcRect/>
          <a:stretch/>
        </p:blipFill>
        <p:spPr>
          <a:xfrm>
            <a:off x="0" y="-111760"/>
            <a:ext cx="15240000" cy="4876800"/>
          </a:xfrm>
          <a:prstGeom prst="rect">
            <a:avLst/>
          </a:prstGeom>
        </p:spPr>
      </p:pic>
      <p:pic>
        <p:nvPicPr>
          <p:cNvPr id="4" name="Image 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57200" y="3038475"/>
            <a:ext cx="2047875" cy="323850"/>
          </a:xfrm>
          <a:prstGeom prst="rect">
            <a:avLst/>
          </a:prstGeom>
        </p:spPr>
      </p:pic>
      <p:sp>
        <p:nvSpPr>
          <p:cNvPr id="5" name="Text 0"/>
          <p:cNvSpPr/>
          <p:nvPr/>
        </p:nvSpPr>
        <p:spPr>
          <a:xfrm>
            <a:off x="438150" y="4114800"/>
            <a:ext cx="13563600" cy="781050"/>
          </a:xfrm>
          <a:prstGeom prst="rect">
            <a:avLst/>
          </a:prstGeom>
          <a:noFill/>
          <a:ln/>
        </p:spPr>
        <p:txBody>
          <a:bodyPr wrap="square" lIns="0" tIns="0" rIns="0" bIns="0" rtlCol="0" anchor="t"/>
          <a:lstStyle/>
          <a:p>
            <a:pPr marL="0" indent="0" algn="l">
              <a:lnSpc>
                <a:spcPts val="6150"/>
              </a:lnSpc>
              <a:buNone/>
            </a:pPr>
            <a:r>
              <a:rPr lang="en-US" sz="6000" b="1" kern="0" spc="-150" dirty="0">
                <a:solidFill>
                  <a:srgbClr val="01003A"/>
                </a:solidFill>
                <a:latin typeface="Big Caslon CC Bold" pitchFamily="34" charset="0"/>
                <a:ea typeface="Big Caslon CC Bold" pitchFamily="34" charset="-122"/>
                <a:cs typeface="Big Caslon CC Bold" pitchFamily="34" charset="-120"/>
              </a:rPr>
              <a:t>Data Strategy Unleashed:</a:t>
            </a:r>
            <a:endParaRPr lang="en-US" sz="6000" dirty="0"/>
          </a:p>
        </p:txBody>
      </p:sp>
      <p:sp>
        <p:nvSpPr>
          <p:cNvPr id="6" name="Text 1"/>
          <p:cNvSpPr/>
          <p:nvPr/>
        </p:nvSpPr>
        <p:spPr>
          <a:xfrm>
            <a:off x="438150" y="5048250"/>
            <a:ext cx="14517370" cy="628650"/>
          </a:xfrm>
          <a:prstGeom prst="rect">
            <a:avLst/>
          </a:prstGeom>
          <a:noFill/>
          <a:ln/>
        </p:spPr>
        <p:txBody>
          <a:bodyPr wrap="square" lIns="0" tIns="0" rIns="0" bIns="0" rtlCol="0" anchor="t"/>
          <a:lstStyle/>
          <a:p>
            <a:pPr marL="0" indent="0" algn="l">
              <a:lnSpc>
                <a:spcPts val="4950"/>
              </a:lnSpc>
              <a:buNone/>
            </a:pPr>
            <a:r>
              <a:rPr lang="en-US" sz="4800" b="1" dirty="0">
                <a:solidFill>
                  <a:srgbClr val="01003A"/>
                </a:solidFill>
                <a:latin typeface="Big Caslon CC Bold" pitchFamily="34" charset="0"/>
                <a:ea typeface="Big Caslon CC Bold" pitchFamily="34" charset="-122"/>
                <a:cs typeface="Big Caslon CC Bold" pitchFamily="34" charset="-120"/>
              </a:rPr>
              <a:t>Impactful Outcomes &amp; Stakeholder Alignment</a:t>
            </a:r>
            <a:endParaRPr lang="en-US" sz="4800" dirty="0"/>
          </a:p>
        </p:txBody>
      </p:sp>
      <p:sp>
        <p:nvSpPr>
          <p:cNvPr id="7" name="Text 2"/>
          <p:cNvSpPr/>
          <p:nvPr/>
        </p:nvSpPr>
        <p:spPr>
          <a:xfrm>
            <a:off x="438150" y="5981700"/>
            <a:ext cx="9803130" cy="323850"/>
          </a:xfrm>
          <a:prstGeom prst="rect">
            <a:avLst/>
          </a:prstGeom>
          <a:noFill/>
          <a:ln/>
        </p:spPr>
        <p:txBody>
          <a:bodyPr wrap="square" lIns="0" tIns="0" rIns="0" bIns="0" rtlCol="0" anchor="t"/>
          <a:lstStyle/>
          <a:p>
            <a:pPr marL="0" indent="0" algn="l">
              <a:lnSpc>
                <a:spcPts val="2550"/>
              </a:lnSpc>
              <a:buNone/>
            </a:pPr>
            <a:r>
              <a:rPr lang="en-US" sz="2400" dirty="0">
                <a:solidFill>
                  <a:srgbClr val="8E8E8E"/>
                </a:solidFill>
                <a:latin typeface="Avenir" pitchFamily="34" charset="0"/>
                <a:ea typeface="Avenir" pitchFamily="34" charset="-122"/>
                <a:cs typeface="Avenir" pitchFamily="34" charset="-120"/>
              </a:rPr>
              <a:t>Neil McIvor, Chief Data Officer, Department for Education</a:t>
            </a:r>
            <a:endParaRPr lang="en-US" sz="2400" dirty="0"/>
          </a:p>
        </p:txBody>
      </p:sp>
      <p:sp>
        <p:nvSpPr>
          <p:cNvPr id="8" name="Text 3"/>
          <p:cNvSpPr/>
          <p:nvPr/>
        </p:nvSpPr>
        <p:spPr>
          <a:xfrm>
            <a:off x="438150" y="6381750"/>
            <a:ext cx="10768330" cy="440690"/>
          </a:xfrm>
          <a:prstGeom prst="rect">
            <a:avLst/>
          </a:prstGeom>
          <a:noFill/>
          <a:ln/>
        </p:spPr>
        <p:txBody>
          <a:bodyPr wrap="square" lIns="0" tIns="0" rIns="0" bIns="0" rtlCol="0" anchor="t"/>
          <a:lstStyle/>
          <a:p>
            <a:pPr marL="0" indent="0" algn="l">
              <a:lnSpc>
                <a:spcPts val="2550"/>
              </a:lnSpc>
              <a:buNone/>
            </a:pPr>
            <a:r>
              <a:rPr lang="en-US" sz="2400" dirty="0">
                <a:solidFill>
                  <a:srgbClr val="8E8E8E"/>
                </a:solidFill>
                <a:latin typeface="Avenir" pitchFamily="34" charset="0"/>
                <a:ea typeface="Avenir" pitchFamily="34" charset="-122"/>
                <a:cs typeface="Avenir" pitchFamily="34" charset="-120"/>
              </a:rPr>
              <a:t>Mohammad Syed, Principal Data Consultant, </a:t>
            </a:r>
            <a:r>
              <a:rPr lang="en-US" sz="2400" dirty="0" err="1">
                <a:solidFill>
                  <a:srgbClr val="8E8E8E"/>
                </a:solidFill>
                <a:latin typeface="Avenir" pitchFamily="34" charset="0"/>
                <a:ea typeface="Avenir" pitchFamily="34" charset="-122"/>
                <a:cs typeface="Avenir" pitchFamily="34" charset="-120"/>
              </a:rPr>
              <a:t>esynergy</a:t>
            </a:r>
            <a:endParaRPr lang="en-US" sz="2400" dirty="0"/>
          </a:p>
        </p:txBody>
      </p:sp>
      <p:sp>
        <p:nvSpPr>
          <p:cNvPr id="9" name="Text 4"/>
          <p:cNvSpPr/>
          <p:nvPr/>
        </p:nvSpPr>
        <p:spPr>
          <a:xfrm>
            <a:off x="13325475" y="7534275"/>
            <a:ext cx="1457325" cy="266700"/>
          </a:xfrm>
          <a:prstGeom prst="rect">
            <a:avLst/>
          </a:prstGeom>
          <a:noFill/>
          <a:ln/>
        </p:spPr>
        <p:txBody>
          <a:bodyPr wrap="square" lIns="0" tIns="0" rIns="0" bIns="0" rtlCol="0" anchor="t"/>
          <a:lstStyle/>
          <a:p>
            <a:pPr marL="0" indent="0" algn="r">
              <a:lnSpc>
                <a:spcPts val="2100"/>
              </a:lnSpc>
              <a:buNone/>
            </a:pPr>
            <a:r>
              <a:rPr lang="en-US" sz="1800" dirty="0">
                <a:solidFill>
                  <a:srgbClr val="01003A"/>
                </a:solidFill>
                <a:latin typeface="Avenir" pitchFamily="34" charset="0"/>
                <a:ea typeface="Avenir" pitchFamily="34" charset="-122"/>
                <a:cs typeface="Avenir" pitchFamily="34" charset="-120"/>
              </a:rPr>
              <a:t>October 2023</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bg>
      <p:bgPr>
        <a:solidFill>
          <a:srgbClr val="01003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5240000" cy="48768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7200" y="5400675"/>
            <a:ext cx="11730651" cy="419100"/>
          </a:xfrm>
          <a:prstGeom prst="rect">
            <a:avLst/>
          </a:prstGeom>
        </p:spPr>
      </p:pic>
      <p:pic>
        <p:nvPicPr>
          <p:cNvPr id="4" name="Image 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57200" y="819150"/>
            <a:ext cx="2047875" cy="323850"/>
          </a:xfrm>
          <a:prstGeom prst="rect">
            <a:avLst/>
          </a:prstGeom>
        </p:spPr>
      </p:pic>
      <p:sp>
        <p:nvSpPr>
          <p:cNvPr id="5" name="Text 0"/>
          <p:cNvSpPr/>
          <p:nvPr/>
        </p:nvSpPr>
        <p:spPr>
          <a:xfrm>
            <a:off x="438150" y="3324225"/>
            <a:ext cx="13563600" cy="1924050"/>
          </a:xfrm>
          <a:prstGeom prst="rect">
            <a:avLst/>
          </a:prstGeom>
          <a:noFill/>
          <a:ln/>
        </p:spPr>
        <p:txBody>
          <a:bodyPr wrap="square" lIns="0" tIns="0" rIns="0" bIns="0" rtlCol="0" anchor="t"/>
          <a:lstStyle/>
          <a:p>
            <a:pPr marL="0" indent="0" algn="l">
              <a:lnSpc>
                <a:spcPts val="15150"/>
              </a:lnSpc>
              <a:buNone/>
            </a:pPr>
            <a:r>
              <a:rPr lang="en-US" sz="14100" dirty="0">
                <a:solidFill>
                  <a:srgbClr val="FFFFFF"/>
                </a:solidFill>
                <a:latin typeface="Big Caslon CC Black" pitchFamily="34" charset="0"/>
                <a:ea typeface="Big Caslon CC Black" pitchFamily="34" charset="-122"/>
                <a:cs typeface="Big Caslon CC Black" pitchFamily="34" charset="-120"/>
              </a:rPr>
              <a:t>Thank you</a:t>
            </a:r>
            <a:endParaRPr lang="en-US" sz="14100" dirty="0"/>
          </a:p>
        </p:txBody>
      </p:sp>
      <p:sp>
        <p:nvSpPr>
          <p:cNvPr id="6" name="Text 1"/>
          <p:cNvSpPr/>
          <p:nvPr/>
        </p:nvSpPr>
        <p:spPr>
          <a:xfrm>
            <a:off x="1019175" y="5400675"/>
            <a:ext cx="11172825" cy="419100"/>
          </a:xfrm>
          <a:prstGeom prst="rect">
            <a:avLst/>
          </a:prstGeom>
          <a:noFill/>
          <a:ln/>
        </p:spPr>
        <p:txBody>
          <a:bodyPr wrap="square" lIns="0" tIns="0" rIns="0" bIns="0" rtlCol="0" anchor="t"/>
          <a:lstStyle/>
          <a:p>
            <a:pPr marL="0" indent="0" algn="l">
              <a:lnSpc>
                <a:spcPts val="3300"/>
              </a:lnSpc>
              <a:buNone/>
            </a:pPr>
            <a:r>
              <a:rPr lang="en-US" sz="2400" dirty="0">
                <a:solidFill>
                  <a:srgbClr val="FFFFFF"/>
                </a:solidFill>
                <a:latin typeface="Avenir" pitchFamily="34" charset="0"/>
                <a:ea typeface="Avenir" pitchFamily="34" charset="-122"/>
                <a:cs typeface="Avenir" pitchFamily="34" charset="-120"/>
              </a:rPr>
              <a:t>Find us at the esynergy booth on the exhibitor floor to continue the conversation!</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0" y="447675"/>
            <a:ext cx="14325600" cy="266700"/>
          </a:xfrm>
          <a:prstGeom prst="rect">
            <a:avLst/>
          </a:prstGeom>
        </p:spPr>
      </p:pic>
      <p:pic>
        <p:nvPicPr>
          <p:cNvPr id="3" name="Image 1" descr="preencoded.png"/>
          <p:cNvPicPr>
            <a:picLocks noChangeAspect="1"/>
          </p:cNvPicPr>
          <p:nvPr/>
        </p:nvPicPr>
        <p:blipFill>
          <a:blip r:embed="rId5"/>
          <a:srcRect/>
          <a:stretch/>
        </p:blipFill>
        <p:spPr>
          <a:xfrm>
            <a:off x="6650515" y="4824803"/>
            <a:ext cx="5044565" cy="2855640"/>
          </a:xfrm>
          <a:prstGeom prst="rect">
            <a:avLst/>
          </a:prstGeom>
        </p:spPr>
      </p:pic>
      <p:pic>
        <p:nvPicPr>
          <p:cNvPr id="4" name="Image 2" descr="preencoded.png"/>
          <p:cNvPicPr>
            <a:picLocks noChangeAspect="1"/>
          </p:cNvPicPr>
          <p:nvPr/>
        </p:nvPicPr>
        <p:blipFill>
          <a:blip r:embed="rId6"/>
          <a:srcRect/>
          <a:stretch/>
        </p:blipFill>
        <p:spPr>
          <a:xfrm>
            <a:off x="6528310" y="1804876"/>
            <a:ext cx="5787515" cy="2855640"/>
          </a:xfrm>
          <a:prstGeom prst="rect">
            <a:avLst/>
          </a:prstGeom>
        </p:spPr>
      </p:pic>
      <p:pic>
        <p:nvPicPr>
          <p:cNvPr id="5" name="Image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0" y="2340248"/>
            <a:ext cx="4612944" cy="4749757"/>
          </a:xfrm>
          <a:prstGeom prst="rect">
            <a:avLst/>
          </a:prstGeom>
        </p:spPr>
      </p:pic>
      <p:sp>
        <p:nvSpPr>
          <p:cNvPr id="6" name="Text 0"/>
          <p:cNvSpPr/>
          <p:nvPr/>
        </p:nvSpPr>
        <p:spPr>
          <a:xfrm>
            <a:off x="438150" y="447675"/>
            <a:ext cx="220027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Speaker Introduction</a:t>
            </a:r>
            <a:endParaRPr lang="en-US" sz="1800" dirty="0"/>
          </a:p>
        </p:txBody>
      </p:sp>
      <p:sp>
        <p:nvSpPr>
          <p:cNvPr id="7" name="Text 1"/>
          <p:cNvSpPr/>
          <p:nvPr/>
        </p:nvSpPr>
        <p:spPr>
          <a:xfrm>
            <a:off x="14506575" y="447675"/>
            <a:ext cx="27622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01</a:t>
            </a:r>
            <a:endParaRPr lang="en-US" sz="1800" dirty="0"/>
          </a:p>
        </p:txBody>
      </p:sp>
      <p:sp>
        <p:nvSpPr>
          <p:cNvPr id="8" name="Text 2"/>
          <p:cNvSpPr/>
          <p:nvPr/>
        </p:nvSpPr>
        <p:spPr>
          <a:xfrm>
            <a:off x="9791700" y="5435612"/>
            <a:ext cx="1704975" cy="419100"/>
          </a:xfrm>
          <a:prstGeom prst="rect">
            <a:avLst/>
          </a:prstGeom>
          <a:noFill/>
          <a:ln/>
        </p:spPr>
        <p:txBody>
          <a:bodyPr wrap="square" lIns="0" tIns="0" rIns="0" bIns="0" rtlCol="0" anchor="t"/>
          <a:lstStyle/>
          <a:p>
            <a:pPr marL="0" indent="0" algn="l">
              <a:lnSpc>
                <a:spcPts val="3300"/>
              </a:lnSpc>
              <a:buNone/>
            </a:pPr>
            <a:r>
              <a:rPr lang="en-US" sz="2400" dirty="0">
                <a:solidFill>
                  <a:srgbClr val="01003A"/>
                </a:solidFill>
                <a:latin typeface="Avenir Black" pitchFamily="34" charset="0"/>
                <a:ea typeface="Avenir Black" pitchFamily="34" charset="-122"/>
                <a:cs typeface="Avenir Black" pitchFamily="34" charset="-120"/>
              </a:rPr>
              <a:t>Neil McIvor</a:t>
            </a:r>
            <a:endParaRPr lang="en-US" sz="2400" dirty="0"/>
          </a:p>
        </p:txBody>
      </p:sp>
      <p:sp>
        <p:nvSpPr>
          <p:cNvPr id="9" name="Text 3"/>
          <p:cNvSpPr/>
          <p:nvPr/>
        </p:nvSpPr>
        <p:spPr>
          <a:xfrm>
            <a:off x="9791700" y="5915304"/>
            <a:ext cx="1905000" cy="314325"/>
          </a:xfrm>
          <a:prstGeom prst="rect">
            <a:avLst/>
          </a:prstGeom>
          <a:noFill/>
          <a:ln/>
        </p:spPr>
        <p:txBody>
          <a:bodyPr wrap="square" lIns="0" tIns="0" rIns="0" bIns="0" rtlCol="0" anchor="t"/>
          <a:lstStyle/>
          <a:p>
            <a:pPr marL="0" indent="0" algn="l">
              <a:lnSpc>
                <a:spcPts val="2475"/>
              </a:lnSpc>
              <a:buNone/>
            </a:pPr>
            <a:r>
              <a:rPr lang="en-US" sz="1800" dirty="0">
                <a:solidFill>
                  <a:srgbClr val="01003A"/>
                </a:solidFill>
                <a:latin typeface="Avenir Medium" pitchFamily="34" charset="0"/>
                <a:ea typeface="Avenir Medium" pitchFamily="34" charset="-122"/>
                <a:cs typeface="Avenir Medium" pitchFamily="34" charset="-120"/>
              </a:rPr>
              <a:t>Chief Data Officer</a:t>
            </a:r>
            <a:endParaRPr lang="en-US" sz="1800" dirty="0"/>
          </a:p>
        </p:txBody>
      </p:sp>
      <p:sp>
        <p:nvSpPr>
          <p:cNvPr id="10" name="Text 4"/>
          <p:cNvSpPr/>
          <p:nvPr/>
        </p:nvSpPr>
        <p:spPr>
          <a:xfrm>
            <a:off x="9791700" y="2366925"/>
            <a:ext cx="4086860" cy="419100"/>
          </a:xfrm>
          <a:prstGeom prst="rect">
            <a:avLst/>
          </a:prstGeom>
          <a:noFill/>
          <a:ln/>
        </p:spPr>
        <p:txBody>
          <a:bodyPr wrap="square" lIns="0" tIns="0" rIns="0" bIns="0" rtlCol="0" anchor="t"/>
          <a:lstStyle/>
          <a:p>
            <a:pPr marL="0" indent="0" algn="l">
              <a:lnSpc>
                <a:spcPts val="3300"/>
              </a:lnSpc>
              <a:buNone/>
            </a:pPr>
            <a:r>
              <a:rPr lang="en-US" sz="2400" dirty="0">
                <a:solidFill>
                  <a:srgbClr val="01003A"/>
                </a:solidFill>
                <a:latin typeface="Avenir Black" pitchFamily="34" charset="0"/>
                <a:ea typeface="Avenir Black" pitchFamily="34" charset="-122"/>
                <a:cs typeface="Avenir Black" pitchFamily="34" charset="-120"/>
              </a:rPr>
              <a:t>Mohammad Syed </a:t>
            </a:r>
          </a:p>
        </p:txBody>
      </p:sp>
      <p:sp>
        <p:nvSpPr>
          <p:cNvPr id="11" name="Text 5"/>
          <p:cNvSpPr/>
          <p:nvPr/>
        </p:nvSpPr>
        <p:spPr>
          <a:xfrm>
            <a:off x="9791700" y="2782445"/>
            <a:ext cx="2647950" cy="235076"/>
          </a:xfrm>
          <a:prstGeom prst="rect">
            <a:avLst/>
          </a:prstGeom>
          <a:noFill/>
          <a:ln/>
        </p:spPr>
        <p:txBody>
          <a:bodyPr wrap="square" lIns="0" tIns="0" rIns="0" bIns="0" rtlCol="0" anchor="t"/>
          <a:lstStyle/>
          <a:p>
            <a:pPr marL="0" indent="0" algn="l">
              <a:lnSpc>
                <a:spcPts val="2475"/>
              </a:lnSpc>
              <a:buNone/>
            </a:pPr>
            <a:r>
              <a:rPr lang="en-US" sz="1800" dirty="0">
                <a:solidFill>
                  <a:srgbClr val="01003A"/>
                </a:solidFill>
                <a:latin typeface="Avenir Medium" pitchFamily="34" charset="0"/>
                <a:ea typeface="Avenir Medium" pitchFamily="34" charset="-122"/>
                <a:cs typeface="Avenir Medium" pitchFamily="34" charset="-120"/>
              </a:rPr>
              <a:t>Principal Data Consultant</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0" y="447675"/>
            <a:ext cx="14325600" cy="266700"/>
          </a:xfrm>
          <a:prstGeom prst="rect">
            <a:avLst/>
          </a:prstGeom>
        </p:spPr>
      </p:pic>
      <p:pic>
        <p:nvPicPr>
          <p:cNvPr id="3" name="Image 1" descr="preencoded.png"/>
          <p:cNvPicPr>
            <a:picLocks noChangeAspect="1"/>
          </p:cNvPicPr>
          <p:nvPr/>
        </p:nvPicPr>
        <p:blipFill>
          <a:blip r:embed="rId5"/>
          <a:srcRect/>
          <a:stretch/>
        </p:blipFill>
        <p:spPr>
          <a:xfrm>
            <a:off x="266700" y="838200"/>
            <a:ext cx="6400800" cy="7162800"/>
          </a:xfrm>
          <a:prstGeom prst="rect">
            <a:avLst/>
          </a:prstGeom>
        </p:spPr>
      </p:pic>
      <p:pic>
        <p:nvPicPr>
          <p:cNvPr id="4" name="Image 2" descr="preencoded.png"/>
          <p:cNvPicPr>
            <a:picLocks noChangeAspect="1"/>
          </p:cNvPicPr>
          <p:nvPr/>
        </p:nvPicPr>
        <p:blipFill>
          <a:blip r:embed="rId6"/>
          <a:srcRect/>
          <a:stretch/>
        </p:blipFill>
        <p:spPr>
          <a:xfrm>
            <a:off x="8572500" y="838200"/>
            <a:ext cx="6400800" cy="7391400"/>
          </a:xfrm>
          <a:prstGeom prst="rect">
            <a:avLst/>
          </a:prstGeom>
        </p:spPr>
      </p:pic>
      <p:pic>
        <p:nvPicPr>
          <p:cNvPr id="5" name="Image 3"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096125" y="3962400"/>
            <a:ext cx="1038225" cy="647700"/>
          </a:xfrm>
          <a:prstGeom prst="rect">
            <a:avLst/>
          </a:prstGeom>
        </p:spPr>
      </p:pic>
      <p:pic>
        <p:nvPicPr>
          <p:cNvPr id="6" name="Image 4"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566554" y="1504950"/>
            <a:ext cx="1710902" cy="2876476"/>
          </a:xfrm>
          <a:prstGeom prst="rect">
            <a:avLst/>
          </a:prstGeom>
        </p:spPr>
      </p:pic>
      <p:pic>
        <p:nvPicPr>
          <p:cNvPr id="7" name="Image 5"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961874" y="2795308"/>
            <a:ext cx="920268" cy="1586117"/>
          </a:xfrm>
          <a:prstGeom prst="rect">
            <a:avLst/>
          </a:prstGeom>
        </p:spPr>
      </p:pic>
      <p:pic>
        <p:nvPicPr>
          <p:cNvPr id="8" name="Image 6"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6069067" y="2095500"/>
            <a:ext cx="1374470" cy="2324379"/>
          </a:xfrm>
          <a:prstGeom prst="rect">
            <a:avLst/>
          </a:prstGeom>
        </p:spPr>
      </p:pic>
      <p:pic>
        <p:nvPicPr>
          <p:cNvPr id="9" name="Image 7"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6387707" y="4172527"/>
            <a:ext cx="762256" cy="982731"/>
          </a:xfrm>
          <a:prstGeom prst="rect">
            <a:avLst/>
          </a:prstGeom>
        </p:spPr>
      </p:pic>
      <p:pic>
        <p:nvPicPr>
          <p:cNvPr id="10" name="Image 8"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5565766" y="4185921"/>
            <a:ext cx="2395851" cy="2946648"/>
          </a:xfrm>
          <a:prstGeom prst="rect">
            <a:avLst/>
          </a:prstGeom>
        </p:spPr>
      </p:pic>
      <p:pic>
        <p:nvPicPr>
          <p:cNvPr id="11" name="Image 9" descr="preencoded.png"/>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7353565" y="4213864"/>
            <a:ext cx="2130501" cy="3334476"/>
          </a:xfrm>
          <a:prstGeom prst="rect">
            <a:avLst/>
          </a:prstGeom>
        </p:spPr>
      </p:pic>
      <p:pic>
        <p:nvPicPr>
          <p:cNvPr id="12" name="Image 10" descr="preencoded.png"/>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8138729" y="4192172"/>
            <a:ext cx="609992" cy="939887"/>
          </a:xfrm>
          <a:prstGeom prst="rect">
            <a:avLst/>
          </a:prstGeom>
        </p:spPr>
      </p:pic>
      <p:pic>
        <p:nvPicPr>
          <p:cNvPr id="13" name="Image 11" descr="preencoded.png"/>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457200" y="8039100"/>
            <a:ext cx="5172075" cy="228600"/>
          </a:xfrm>
          <a:prstGeom prst="rect">
            <a:avLst/>
          </a:prstGeom>
        </p:spPr>
      </p:pic>
      <p:sp>
        <p:nvSpPr>
          <p:cNvPr id="14" name="Text 0"/>
          <p:cNvSpPr/>
          <p:nvPr/>
        </p:nvSpPr>
        <p:spPr>
          <a:xfrm>
            <a:off x="438150" y="447675"/>
            <a:ext cx="501967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What are Neil McIvor’s accountabilities as CDO?</a:t>
            </a:r>
            <a:endParaRPr lang="en-US" sz="1800" dirty="0"/>
          </a:p>
        </p:txBody>
      </p:sp>
      <p:sp>
        <p:nvSpPr>
          <p:cNvPr id="15" name="Text 1"/>
          <p:cNvSpPr/>
          <p:nvPr/>
        </p:nvSpPr>
        <p:spPr>
          <a:xfrm>
            <a:off x="14506575" y="447675"/>
            <a:ext cx="27622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02</a:t>
            </a:r>
            <a:endParaRPr lang="en-US" sz="1800" dirty="0"/>
          </a:p>
        </p:txBody>
      </p:sp>
      <p:sp>
        <p:nvSpPr>
          <p:cNvPr id="16" name="Text 2"/>
          <p:cNvSpPr/>
          <p:nvPr/>
        </p:nvSpPr>
        <p:spPr>
          <a:xfrm>
            <a:off x="1047750" y="1143000"/>
            <a:ext cx="527685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Chief Data Officer</a:t>
            </a:r>
            <a:endParaRPr lang="en-US" sz="1800" dirty="0"/>
          </a:p>
        </p:txBody>
      </p:sp>
      <p:sp>
        <p:nvSpPr>
          <p:cNvPr id="17" name="Text 3"/>
          <p:cNvSpPr/>
          <p:nvPr/>
        </p:nvSpPr>
        <p:spPr>
          <a:xfrm>
            <a:off x="590550" y="1638300"/>
            <a:ext cx="5734050" cy="1828800"/>
          </a:xfrm>
          <a:prstGeom prst="rect">
            <a:avLst/>
          </a:prstGeom>
          <a:noFill/>
          <a:ln/>
        </p:spPr>
        <p:txBody>
          <a:bodyPr wrap="square" lIns="38100" tIns="38100" rIns="38100" bIns="38100" rtlCol="0" anchor="t"/>
          <a:lstStyle/>
          <a:p>
            <a:pPr marL="152400" indent="-152400" algn="l">
              <a:lnSpc>
                <a:spcPts val="1800"/>
              </a:lnSpc>
              <a:buSzPct val="100000"/>
              <a:buChar char="•"/>
            </a:pPr>
            <a:r>
              <a:rPr lang="en-US" sz="1200" dirty="0">
                <a:solidFill>
                  <a:srgbClr val="01003A"/>
                </a:solidFill>
                <a:latin typeface="Avenir" pitchFamily="34" charset="0"/>
                <a:ea typeface="Avenir" pitchFamily="34" charset="-122"/>
                <a:cs typeface="Avenir" pitchFamily="34" charset="-120"/>
              </a:rPr>
              <a:t>Accountable for reducing duplication and deriving full value from the Department’s data through:
Data-driven design and seamless user journeys
Provision of trusted data sets which are easily accessible
Effective master data management
Understanding and mapping the Departmental data estate
Accountable for ensuring full Departmental compliance with the Data Protection Act</a:t>
            </a:r>
            <a:endParaRPr lang="en-US" sz="1200" dirty="0"/>
          </a:p>
        </p:txBody>
      </p:sp>
      <p:sp>
        <p:nvSpPr>
          <p:cNvPr id="18" name="Text 4"/>
          <p:cNvSpPr/>
          <p:nvPr/>
        </p:nvSpPr>
        <p:spPr>
          <a:xfrm>
            <a:off x="1038225" y="4000500"/>
            <a:ext cx="527685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Senior Responsible Owner</a:t>
            </a:r>
            <a:endParaRPr lang="en-US" sz="1800" dirty="0"/>
          </a:p>
        </p:txBody>
      </p:sp>
      <p:sp>
        <p:nvSpPr>
          <p:cNvPr id="19" name="Text 5"/>
          <p:cNvSpPr/>
          <p:nvPr/>
        </p:nvSpPr>
        <p:spPr>
          <a:xfrm>
            <a:off x="581025" y="4495800"/>
            <a:ext cx="5734050" cy="1143000"/>
          </a:xfrm>
          <a:prstGeom prst="rect">
            <a:avLst/>
          </a:prstGeom>
          <a:noFill/>
          <a:ln/>
        </p:spPr>
        <p:txBody>
          <a:bodyPr wrap="square" lIns="38100" tIns="38100" rIns="38100" bIns="38100" rtlCol="0" anchor="t"/>
          <a:lstStyle/>
          <a:p>
            <a:pPr marL="152400" indent="-152400" algn="l">
              <a:lnSpc>
                <a:spcPts val="1800"/>
              </a:lnSpc>
              <a:buSzPct val="100000"/>
              <a:buChar char="•"/>
            </a:pPr>
            <a:r>
              <a:rPr lang="en-US" sz="1200" dirty="0">
                <a:solidFill>
                  <a:srgbClr val="01003A"/>
                </a:solidFill>
                <a:latin typeface="Avenir" pitchFamily="34" charset="0"/>
                <a:ea typeface="Avenir" pitchFamily="34" charset="-122"/>
                <a:cs typeface="Avenir" pitchFamily="34" charset="-120"/>
              </a:rPr>
              <a:t>Accountable for the delivery of Data Directorate’s projects, products and services, including:
Data collections &amp; data services
Digital services
Knowledge management</a:t>
            </a:r>
            <a:endParaRPr lang="en-US" sz="1200" dirty="0"/>
          </a:p>
        </p:txBody>
      </p:sp>
      <p:sp>
        <p:nvSpPr>
          <p:cNvPr id="20" name="Text 6"/>
          <p:cNvSpPr/>
          <p:nvPr/>
        </p:nvSpPr>
        <p:spPr>
          <a:xfrm>
            <a:off x="1038225" y="6172200"/>
            <a:ext cx="527685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Cross-Government Data Strategy Leadership</a:t>
            </a:r>
            <a:endParaRPr lang="en-US" sz="1800" dirty="0"/>
          </a:p>
        </p:txBody>
      </p:sp>
      <p:sp>
        <p:nvSpPr>
          <p:cNvPr id="21" name="Text 7"/>
          <p:cNvSpPr/>
          <p:nvPr/>
        </p:nvSpPr>
        <p:spPr>
          <a:xfrm>
            <a:off x="581025" y="6667500"/>
            <a:ext cx="5734050" cy="914400"/>
          </a:xfrm>
          <a:prstGeom prst="rect">
            <a:avLst/>
          </a:prstGeom>
          <a:noFill/>
          <a:ln/>
        </p:spPr>
        <p:txBody>
          <a:bodyPr wrap="square" lIns="38100" tIns="38100" rIns="38100" bIns="38100" rtlCol="0" anchor="t"/>
          <a:lstStyle/>
          <a:p>
            <a:pPr marL="152400" indent="-152400" algn="l">
              <a:lnSpc>
                <a:spcPts val="1800"/>
              </a:lnSpc>
              <a:buSzPct val="100000"/>
              <a:buChar char="•"/>
            </a:pPr>
            <a:r>
              <a:rPr lang="en-US" sz="1200" dirty="0">
                <a:solidFill>
                  <a:srgbClr val="01003A"/>
                </a:solidFill>
                <a:latin typeface="Avenir" pitchFamily="34" charset="0"/>
                <a:ea typeface="Avenir" pitchFamily="34" charset="-122"/>
                <a:cs typeface="Avenir" pitchFamily="34" charset="-120"/>
              </a:rPr>
              <a:t>Shared accountability for defining and implementing the DfE Digital, Data &amp; Technology Strategy
Jointly responsible for developing an effective cross- governmental data strategy.</a:t>
            </a:r>
            <a:endParaRPr lang="en-US" sz="1200" dirty="0"/>
          </a:p>
        </p:txBody>
      </p:sp>
      <p:sp>
        <p:nvSpPr>
          <p:cNvPr id="22" name="Text 8"/>
          <p:cNvSpPr/>
          <p:nvPr/>
        </p:nvSpPr>
        <p:spPr>
          <a:xfrm>
            <a:off x="9353550" y="1143000"/>
            <a:ext cx="527685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Head of Practice for Data</a:t>
            </a:r>
            <a:endParaRPr lang="en-US" sz="1800" dirty="0"/>
          </a:p>
        </p:txBody>
      </p:sp>
      <p:sp>
        <p:nvSpPr>
          <p:cNvPr id="23" name="Text 9"/>
          <p:cNvSpPr/>
          <p:nvPr/>
        </p:nvSpPr>
        <p:spPr>
          <a:xfrm>
            <a:off x="8896350" y="1638300"/>
            <a:ext cx="5734050" cy="4572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Accountable for developing the data professions (Data Architecture, Data Engineers, Data Operations)</a:t>
            </a:r>
            <a:endParaRPr lang="en-US" sz="1200" dirty="0"/>
          </a:p>
        </p:txBody>
      </p:sp>
      <p:sp>
        <p:nvSpPr>
          <p:cNvPr id="24" name="Text 10"/>
          <p:cNvSpPr/>
          <p:nvPr/>
        </p:nvSpPr>
        <p:spPr>
          <a:xfrm>
            <a:off x="9353550" y="2667000"/>
            <a:ext cx="527685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Head of Profession for KIM</a:t>
            </a:r>
            <a:endParaRPr lang="en-US" sz="1800" dirty="0"/>
          </a:p>
        </p:txBody>
      </p:sp>
      <p:sp>
        <p:nvSpPr>
          <p:cNvPr id="25" name="Text 11"/>
          <p:cNvSpPr/>
          <p:nvPr/>
        </p:nvSpPr>
        <p:spPr>
          <a:xfrm>
            <a:off x="8896350" y="3162300"/>
            <a:ext cx="5734050" cy="2286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Accountable for developing the KIM professions</a:t>
            </a:r>
            <a:endParaRPr lang="en-US" sz="1200" dirty="0"/>
          </a:p>
        </p:txBody>
      </p:sp>
      <p:sp>
        <p:nvSpPr>
          <p:cNvPr id="26" name="Text 12"/>
          <p:cNvSpPr/>
          <p:nvPr/>
        </p:nvSpPr>
        <p:spPr>
          <a:xfrm>
            <a:off x="9353550" y="3962400"/>
            <a:ext cx="527685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Senior Information Risk Officer</a:t>
            </a:r>
            <a:endParaRPr lang="en-US" sz="1800" dirty="0"/>
          </a:p>
        </p:txBody>
      </p:sp>
      <p:sp>
        <p:nvSpPr>
          <p:cNvPr id="27" name="Text 13"/>
          <p:cNvSpPr/>
          <p:nvPr/>
        </p:nvSpPr>
        <p:spPr>
          <a:xfrm>
            <a:off x="8896350" y="4457700"/>
            <a:ext cx="5734050" cy="1371600"/>
          </a:xfrm>
          <a:prstGeom prst="rect">
            <a:avLst/>
          </a:prstGeom>
          <a:noFill/>
          <a:ln/>
        </p:spPr>
        <p:txBody>
          <a:bodyPr wrap="square" lIns="38100" tIns="38100" rIns="38100" bIns="38100" rtlCol="0" anchor="t"/>
          <a:lstStyle/>
          <a:p>
            <a:pPr marL="152400" indent="-152400" algn="l">
              <a:lnSpc>
                <a:spcPts val="1800"/>
              </a:lnSpc>
              <a:buSzPct val="100000"/>
              <a:buChar char="•"/>
            </a:pPr>
            <a:r>
              <a:rPr lang="en-US" sz="1200" dirty="0">
                <a:solidFill>
                  <a:srgbClr val="01003A"/>
                </a:solidFill>
                <a:latin typeface="Avenir" pitchFamily="34" charset="0"/>
                <a:ea typeface="Avenir" pitchFamily="34" charset="-122"/>
                <a:cs typeface="Avenir" pitchFamily="34" charset="-120"/>
              </a:rPr>
              <a:t>Accountable for managing legal and other risk around data and information, including:
Data protection (DPIAs, GDPR, data sharing)
Data governance (subject access requests)
Data security
Knowledge &amp; information management (Information Asset Register)</a:t>
            </a:r>
            <a:endParaRPr lang="en-US" sz="1200" dirty="0"/>
          </a:p>
        </p:txBody>
      </p:sp>
      <p:sp>
        <p:nvSpPr>
          <p:cNvPr id="28" name="Text 14"/>
          <p:cNvSpPr/>
          <p:nvPr/>
        </p:nvSpPr>
        <p:spPr>
          <a:xfrm>
            <a:off x="9353550" y="6400800"/>
            <a:ext cx="527685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DDAT Function &amp; Ops Group Leadership</a:t>
            </a:r>
            <a:endParaRPr lang="en-US" sz="1800" dirty="0"/>
          </a:p>
        </p:txBody>
      </p:sp>
      <p:sp>
        <p:nvSpPr>
          <p:cNvPr id="29" name="Text 15"/>
          <p:cNvSpPr/>
          <p:nvPr/>
        </p:nvSpPr>
        <p:spPr>
          <a:xfrm>
            <a:off x="8896350" y="6896100"/>
            <a:ext cx="5734050" cy="914400"/>
          </a:xfrm>
          <a:prstGeom prst="rect">
            <a:avLst/>
          </a:prstGeom>
          <a:noFill/>
          <a:ln/>
        </p:spPr>
        <p:txBody>
          <a:bodyPr wrap="square" lIns="38100" tIns="38100" rIns="38100" bIns="38100" rtlCol="0" anchor="t"/>
          <a:lstStyle/>
          <a:p>
            <a:pPr marL="152400" indent="-152400" algn="l">
              <a:lnSpc>
                <a:spcPts val="1800"/>
              </a:lnSpc>
              <a:buSzPct val="100000"/>
              <a:buChar char="•"/>
            </a:pPr>
            <a:r>
              <a:rPr lang="en-US" sz="1200" dirty="0">
                <a:solidFill>
                  <a:srgbClr val="01003A"/>
                </a:solidFill>
                <a:latin typeface="Avenir" pitchFamily="34" charset="0"/>
                <a:ea typeface="Avenir" pitchFamily="34" charset="-122"/>
                <a:cs typeface="Avenir" pitchFamily="34" charset="-120"/>
              </a:rPr>
              <a:t>Accountable for representing Data Directorate interests on:
Digital, Data, &amp; Technology Leadership Boards
Co lead the DDaT functions across DfE
Ops Group Leadership Boards</a:t>
            </a:r>
            <a:endParaRPr lang="en-US" sz="1200" dirty="0"/>
          </a:p>
        </p:txBody>
      </p:sp>
      <p:sp>
        <p:nvSpPr>
          <p:cNvPr id="30" name="Text 16"/>
          <p:cNvSpPr/>
          <p:nvPr/>
        </p:nvSpPr>
        <p:spPr>
          <a:xfrm>
            <a:off x="7239000" y="4114800"/>
            <a:ext cx="752475" cy="342900"/>
          </a:xfrm>
          <a:prstGeom prst="rect">
            <a:avLst/>
          </a:prstGeom>
          <a:noFill/>
          <a:ln/>
        </p:spPr>
        <p:txBody>
          <a:bodyPr wrap="square" lIns="0" tIns="0" rIns="0" bIns="0" rtlCol="0" anchor="t"/>
          <a:lstStyle/>
          <a:p>
            <a:pPr marL="0" indent="0" algn="ctr">
              <a:lnSpc>
                <a:spcPts val="2700"/>
              </a:lnSpc>
              <a:buNone/>
            </a:pPr>
            <a:r>
              <a:rPr lang="en-US" sz="2400" kern="0" spc="-75" dirty="0">
                <a:solidFill>
                  <a:srgbClr val="01003A"/>
                </a:solidFill>
                <a:latin typeface="Big Caslon CC Regular" pitchFamily="34" charset="0"/>
                <a:ea typeface="Big Caslon CC Regular" pitchFamily="34" charset="-122"/>
                <a:cs typeface="Big Caslon CC Regular" pitchFamily="34" charset="-120"/>
              </a:rPr>
              <a:t>CDO</a:t>
            </a:r>
            <a:endParaRPr lang="en-US" sz="2400" dirty="0"/>
          </a:p>
        </p:txBody>
      </p:sp>
      <p:sp>
        <p:nvSpPr>
          <p:cNvPr id="31" name="Text 17"/>
          <p:cNvSpPr/>
          <p:nvPr/>
        </p:nvSpPr>
        <p:spPr>
          <a:xfrm>
            <a:off x="438150" y="8039100"/>
            <a:ext cx="342900" cy="228600"/>
          </a:xfrm>
          <a:prstGeom prst="rect">
            <a:avLst/>
          </a:prstGeom>
          <a:noFill/>
          <a:ln/>
        </p:spPr>
        <p:txBody>
          <a:bodyPr wrap="square" lIns="0" tIns="0" rIns="0" bIns="0" rtlCol="0" anchor="t"/>
          <a:lstStyle/>
          <a:p>
            <a:pPr marL="0" indent="0" algn="l">
              <a:lnSpc>
                <a:spcPts val="1800"/>
              </a:lnSpc>
              <a:buNone/>
            </a:pPr>
            <a:r>
              <a:rPr lang="en-US" sz="1200" dirty="0">
                <a:solidFill>
                  <a:srgbClr val="000000"/>
                </a:solidFill>
                <a:latin typeface="Avenir Heavy" pitchFamily="34" charset="0"/>
                <a:ea typeface="Avenir Heavy" pitchFamily="34" charset="-122"/>
                <a:cs typeface="Avenir Heavy" pitchFamily="34" charset="-120"/>
              </a:rPr>
              <a:t>Key:</a:t>
            </a:r>
            <a:endParaRPr lang="en-US" sz="1200" dirty="0"/>
          </a:p>
        </p:txBody>
      </p:sp>
      <p:sp>
        <p:nvSpPr>
          <p:cNvPr id="32" name="Text 18"/>
          <p:cNvSpPr/>
          <p:nvPr/>
        </p:nvSpPr>
        <p:spPr>
          <a:xfrm>
            <a:off x="1162050" y="8039100"/>
            <a:ext cx="2057400" cy="228600"/>
          </a:xfrm>
          <a:prstGeom prst="rect">
            <a:avLst/>
          </a:prstGeom>
          <a:noFill/>
          <a:ln/>
        </p:spPr>
        <p:txBody>
          <a:bodyPr wrap="square" lIns="0" tIns="0" rIns="0" bIns="0" rtlCol="0" anchor="t"/>
          <a:lstStyle/>
          <a:p>
            <a:pPr marL="0" indent="0" algn="l">
              <a:lnSpc>
                <a:spcPts val="1800"/>
              </a:lnSpc>
              <a:buNone/>
            </a:pPr>
            <a:r>
              <a:rPr lang="en-US" sz="1200" dirty="0">
                <a:solidFill>
                  <a:srgbClr val="000000"/>
                </a:solidFill>
                <a:latin typeface="Avenir" pitchFamily="34" charset="0"/>
                <a:ea typeface="Avenir" pitchFamily="34" charset="-122"/>
                <a:cs typeface="Avenir" pitchFamily="34" charset="-120"/>
              </a:rPr>
              <a:t>Governmental responsibilities</a:t>
            </a:r>
            <a:endParaRPr lang="en-US" sz="1200" dirty="0"/>
          </a:p>
        </p:txBody>
      </p:sp>
      <p:sp>
        <p:nvSpPr>
          <p:cNvPr id="33" name="Text 19"/>
          <p:cNvSpPr/>
          <p:nvPr/>
        </p:nvSpPr>
        <p:spPr>
          <a:xfrm>
            <a:off x="3600450" y="8039100"/>
            <a:ext cx="2028825" cy="228600"/>
          </a:xfrm>
          <a:prstGeom prst="rect">
            <a:avLst/>
          </a:prstGeom>
          <a:noFill/>
          <a:ln/>
        </p:spPr>
        <p:txBody>
          <a:bodyPr wrap="square" lIns="0" tIns="0" rIns="0" bIns="0" rtlCol="0" anchor="t"/>
          <a:lstStyle/>
          <a:p>
            <a:pPr marL="0" indent="0" algn="l">
              <a:lnSpc>
                <a:spcPts val="1800"/>
              </a:lnSpc>
              <a:buNone/>
            </a:pPr>
            <a:r>
              <a:rPr lang="en-US" sz="1200" dirty="0">
                <a:solidFill>
                  <a:srgbClr val="000000"/>
                </a:solidFill>
                <a:latin typeface="Avenir" pitchFamily="34" charset="0"/>
                <a:ea typeface="Avenir" pitchFamily="34" charset="-122"/>
                <a:cs typeface="Avenir" pitchFamily="34" charset="-120"/>
              </a:rPr>
              <a:t>Departmental responsibilities</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0" y="447675"/>
            <a:ext cx="14325600" cy="266700"/>
          </a:xfrm>
          <a:prstGeom prst="rect">
            <a:avLst/>
          </a:prstGeom>
        </p:spPr>
      </p:pic>
      <p:pic>
        <p:nvPicPr>
          <p:cNvPr id="3" name="Image 1" descr="preencoded.png"/>
          <p:cNvPicPr>
            <a:picLocks noChangeAspect="1"/>
          </p:cNvPicPr>
          <p:nvPr/>
        </p:nvPicPr>
        <p:blipFill>
          <a:blip r:embed="rId5"/>
          <a:srcRect/>
          <a:stretch/>
        </p:blipFill>
        <p:spPr>
          <a:xfrm>
            <a:off x="266700" y="2305050"/>
            <a:ext cx="14897100" cy="5181600"/>
          </a:xfrm>
          <a:prstGeom prst="rect">
            <a:avLst/>
          </a:prstGeom>
        </p:spPr>
      </p:pic>
      <p:sp>
        <p:nvSpPr>
          <p:cNvPr id="4" name="Text 0"/>
          <p:cNvSpPr/>
          <p:nvPr/>
        </p:nvSpPr>
        <p:spPr>
          <a:xfrm>
            <a:off x="438150" y="447675"/>
            <a:ext cx="134302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What We Do</a:t>
            </a:r>
            <a:endParaRPr lang="en-US" sz="1800" dirty="0"/>
          </a:p>
        </p:txBody>
      </p:sp>
      <p:sp>
        <p:nvSpPr>
          <p:cNvPr id="5" name="Text 1"/>
          <p:cNvSpPr/>
          <p:nvPr/>
        </p:nvSpPr>
        <p:spPr>
          <a:xfrm>
            <a:off x="14506575" y="447675"/>
            <a:ext cx="27622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03</a:t>
            </a:r>
            <a:endParaRPr lang="en-US" sz="1800" dirty="0"/>
          </a:p>
        </p:txBody>
      </p:sp>
      <p:sp>
        <p:nvSpPr>
          <p:cNvPr id="6" name="Text 2"/>
          <p:cNvSpPr/>
          <p:nvPr/>
        </p:nvSpPr>
        <p:spPr>
          <a:xfrm>
            <a:off x="438150" y="1019175"/>
            <a:ext cx="14344650" cy="438150"/>
          </a:xfrm>
          <a:prstGeom prst="rect">
            <a:avLst/>
          </a:prstGeom>
          <a:noFill/>
          <a:ln/>
        </p:spPr>
        <p:txBody>
          <a:bodyPr wrap="square" lIns="0" tIns="0" rIns="0" bIns="0" rtlCol="0" anchor="t"/>
          <a:lstStyle/>
          <a:p>
            <a:pPr marL="0" indent="0" algn="l">
              <a:lnSpc>
                <a:spcPts val="3413"/>
              </a:lnSpc>
              <a:buNone/>
            </a:pPr>
            <a:r>
              <a:rPr lang="en-US" sz="3000" b="1" dirty="0">
                <a:solidFill>
                  <a:srgbClr val="01003A"/>
                </a:solidFill>
                <a:latin typeface="Big Caslon CC Bold" pitchFamily="34" charset="0"/>
                <a:ea typeface="Big Caslon CC Bold" pitchFamily="34" charset="-122"/>
                <a:cs typeface="Big Caslon CC Bold" pitchFamily="34" charset="-120"/>
              </a:rPr>
              <a:t>Our Service Groups</a:t>
            </a:r>
            <a:endParaRPr lang="en-US" sz="3000" dirty="0"/>
          </a:p>
        </p:txBody>
      </p:sp>
      <p:sp>
        <p:nvSpPr>
          <p:cNvPr id="7" name="Text 3"/>
          <p:cNvSpPr/>
          <p:nvPr/>
        </p:nvSpPr>
        <p:spPr>
          <a:xfrm>
            <a:off x="438150" y="1609725"/>
            <a:ext cx="14344650" cy="314325"/>
          </a:xfrm>
          <a:prstGeom prst="rect">
            <a:avLst/>
          </a:prstGeom>
          <a:noFill/>
          <a:ln/>
        </p:spPr>
        <p:txBody>
          <a:bodyPr wrap="square" lIns="0" tIns="0" rIns="0" bIns="0" rtlCol="0" anchor="t"/>
          <a:lstStyle/>
          <a:p>
            <a:pPr marL="0" indent="0" algn="l">
              <a:lnSpc>
                <a:spcPts val="2475"/>
              </a:lnSpc>
              <a:buNone/>
            </a:pPr>
            <a:r>
              <a:rPr lang="en-US" sz="1800" dirty="0">
                <a:solidFill>
                  <a:srgbClr val="01003A"/>
                </a:solidFill>
                <a:latin typeface="Avenir" pitchFamily="34" charset="0"/>
                <a:ea typeface="Avenir" pitchFamily="34" charset="-122"/>
                <a:cs typeface="Avenir" pitchFamily="34" charset="-120"/>
              </a:rPr>
              <a:t>Data Across the Department</a:t>
            </a:r>
            <a:endParaRPr lang="en-US" sz="1800" dirty="0"/>
          </a:p>
        </p:txBody>
      </p:sp>
      <p:sp>
        <p:nvSpPr>
          <p:cNvPr id="8" name="Text 4"/>
          <p:cNvSpPr/>
          <p:nvPr/>
        </p:nvSpPr>
        <p:spPr>
          <a:xfrm>
            <a:off x="666750" y="3486150"/>
            <a:ext cx="2343150" cy="9144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Collection, Processing &amp; Provision of Data</a:t>
            </a:r>
            <a:endParaRPr lang="en-US" sz="1800" dirty="0"/>
          </a:p>
        </p:txBody>
      </p:sp>
      <p:sp>
        <p:nvSpPr>
          <p:cNvPr id="9" name="Text 5"/>
          <p:cNvSpPr/>
          <p:nvPr/>
        </p:nvSpPr>
        <p:spPr>
          <a:xfrm>
            <a:off x="666750" y="4552950"/>
            <a:ext cx="2343150" cy="22860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Managing the end-to-end process of data provision – from data collection and processing through to sharing, publishing, and providing the platform(s) to access the data and tools conduct any required analysis. Supported by service management and service development capabilities.</a:t>
            </a:r>
            <a:endParaRPr lang="en-US" sz="1200" dirty="0"/>
          </a:p>
        </p:txBody>
      </p:sp>
      <p:sp>
        <p:nvSpPr>
          <p:cNvPr id="10" name="Text 6"/>
          <p:cNvSpPr/>
          <p:nvPr/>
        </p:nvSpPr>
        <p:spPr>
          <a:xfrm>
            <a:off x="3600450" y="3486150"/>
            <a:ext cx="234315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Insights &amp; Analytics</a:t>
            </a:r>
            <a:endParaRPr lang="en-US" sz="1800" dirty="0"/>
          </a:p>
        </p:txBody>
      </p:sp>
      <p:sp>
        <p:nvSpPr>
          <p:cNvPr id="11" name="Text 7"/>
          <p:cNvSpPr/>
          <p:nvPr/>
        </p:nvSpPr>
        <p:spPr>
          <a:xfrm>
            <a:off x="3600450" y="3943350"/>
            <a:ext cx="2343150" cy="9144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Providing analytical and modelling capabilities to deliver data insights to internal and external data users.</a:t>
            </a:r>
            <a:endParaRPr lang="en-US" sz="1200" dirty="0"/>
          </a:p>
        </p:txBody>
      </p:sp>
      <p:sp>
        <p:nvSpPr>
          <p:cNvPr id="12" name="Text 8"/>
          <p:cNvSpPr/>
          <p:nvPr/>
        </p:nvSpPr>
        <p:spPr>
          <a:xfrm>
            <a:off x="6534150" y="3486150"/>
            <a:ext cx="234315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Data Advisory</a:t>
            </a:r>
            <a:endParaRPr lang="en-US" sz="1800" dirty="0"/>
          </a:p>
        </p:txBody>
      </p:sp>
      <p:sp>
        <p:nvSpPr>
          <p:cNvPr id="13" name="Text 9"/>
          <p:cNvSpPr/>
          <p:nvPr/>
        </p:nvSpPr>
        <p:spPr>
          <a:xfrm>
            <a:off x="6534150" y="3943350"/>
            <a:ext cx="2343150" cy="13716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Providing data users across the department with advice around best practice and standards in data engineering, data architecture, data protection and data governance.</a:t>
            </a:r>
            <a:endParaRPr lang="en-US" sz="1200" dirty="0"/>
          </a:p>
        </p:txBody>
      </p:sp>
      <p:sp>
        <p:nvSpPr>
          <p:cNvPr id="14" name="Text 10"/>
          <p:cNvSpPr/>
          <p:nvPr/>
        </p:nvSpPr>
        <p:spPr>
          <a:xfrm>
            <a:off x="9467850" y="3486150"/>
            <a:ext cx="2343150" cy="9144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Knowledge and Information Management (KIM)</a:t>
            </a:r>
            <a:endParaRPr lang="en-US" sz="1800" dirty="0"/>
          </a:p>
        </p:txBody>
      </p:sp>
      <p:sp>
        <p:nvSpPr>
          <p:cNvPr id="15" name="Text 11"/>
          <p:cNvSpPr/>
          <p:nvPr/>
        </p:nvSpPr>
        <p:spPr>
          <a:xfrm>
            <a:off x="9467850" y="4552950"/>
            <a:ext cx="2343150" cy="18288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Advice and guidance on access to and collection of paper records (using offsite provider Restore), on management of digital knowledge and information content in shared areas in DfE and anywhere else that DfE records are held.</a:t>
            </a:r>
            <a:endParaRPr lang="en-US" sz="1200" dirty="0"/>
          </a:p>
        </p:txBody>
      </p:sp>
      <p:sp>
        <p:nvSpPr>
          <p:cNvPr id="16" name="Text 12"/>
          <p:cNvSpPr/>
          <p:nvPr/>
        </p:nvSpPr>
        <p:spPr>
          <a:xfrm>
            <a:off x="12401550" y="3486150"/>
            <a:ext cx="234315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Data Compliance</a:t>
            </a:r>
            <a:endParaRPr lang="en-US" sz="1800" dirty="0"/>
          </a:p>
        </p:txBody>
      </p:sp>
      <p:sp>
        <p:nvSpPr>
          <p:cNvPr id="17" name="Text 13"/>
          <p:cNvSpPr/>
          <p:nvPr/>
        </p:nvSpPr>
        <p:spPr>
          <a:xfrm>
            <a:off x="12401550" y="3943350"/>
            <a:ext cx="2343150" cy="13716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Setting the standards, creating the policies, and monitoring the legal compliance against set standards (e.g. Data Governance) to ensure services are abiding to government regulations.</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743700" y="0"/>
            <a:ext cx="8496300" cy="8572500"/>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57200" y="447675"/>
            <a:ext cx="14325600" cy="266700"/>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33400" y="2743200"/>
            <a:ext cx="10282633" cy="4337652"/>
          </a:xfrm>
          <a:prstGeom prst="rect">
            <a:avLst/>
          </a:prstGeom>
        </p:spPr>
      </p:pic>
      <p:sp>
        <p:nvSpPr>
          <p:cNvPr id="5" name="Text 0"/>
          <p:cNvSpPr/>
          <p:nvPr/>
        </p:nvSpPr>
        <p:spPr>
          <a:xfrm>
            <a:off x="438150" y="447675"/>
            <a:ext cx="250507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Partners on the Journey</a:t>
            </a:r>
            <a:endParaRPr lang="en-US" sz="1800" dirty="0"/>
          </a:p>
        </p:txBody>
      </p:sp>
      <p:sp>
        <p:nvSpPr>
          <p:cNvPr id="6" name="Text 1"/>
          <p:cNvSpPr/>
          <p:nvPr/>
        </p:nvSpPr>
        <p:spPr>
          <a:xfrm>
            <a:off x="14506575" y="447675"/>
            <a:ext cx="27622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05</a:t>
            </a:r>
            <a:endParaRPr lang="en-US" sz="1800" dirty="0"/>
          </a:p>
        </p:txBody>
      </p:sp>
      <p:sp>
        <p:nvSpPr>
          <p:cNvPr id="7" name="Text 2"/>
          <p:cNvSpPr/>
          <p:nvPr/>
        </p:nvSpPr>
        <p:spPr>
          <a:xfrm>
            <a:off x="438150" y="1019175"/>
            <a:ext cx="4972050" cy="438150"/>
          </a:xfrm>
          <a:prstGeom prst="rect">
            <a:avLst/>
          </a:prstGeom>
          <a:noFill/>
          <a:ln/>
        </p:spPr>
        <p:txBody>
          <a:bodyPr wrap="square" lIns="0" tIns="0" rIns="0" bIns="0" rtlCol="0" anchor="t"/>
          <a:lstStyle/>
          <a:p>
            <a:pPr marL="0" indent="0" algn="l">
              <a:lnSpc>
                <a:spcPts val="3413"/>
              </a:lnSpc>
              <a:buNone/>
            </a:pPr>
            <a:r>
              <a:rPr lang="en-US" sz="3000" b="1" dirty="0">
                <a:solidFill>
                  <a:srgbClr val="01003A"/>
                </a:solidFill>
                <a:latin typeface="Big Caslon CC Bold" pitchFamily="34" charset="0"/>
                <a:ea typeface="Big Caslon CC Bold" pitchFamily="34" charset="-122"/>
                <a:cs typeface="Big Caslon CC Bold" pitchFamily="34" charset="-120"/>
              </a:rPr>
              <a:t>Data Landscape 2023 Onwards</a:t>
            </a:r>
            <a:endParaRPr lang="en-US" sz="3000" dirty="0"/>
          </a:p>
        </p:txBody>
      </p:sp>
      <p:sp>
        <p:nvSpPr>
          <p:cNvPr id="8" name="Text 3"/>
          <p:cNvSpPr/>
          <p:nvPr/>
        </p:nvSpPr>
        <p:spPr>
          <a:xfrm>
            <a:off x="11058525" y="2952750"/>
            <a:ext cx="3724275" cy="3200400"/>
          </a:xfrm>
          <a:prstGeom prst="rect">
            <a:avLst/>
          </a:prstGeom>
          <a:noFill/>
          <a:ln/>
        </p:spPr>
        <p:txBody>
          <a:bodyPr wrap="square" lIns="38100" tIns="38100" rIns="38100" bIns="38100" rtlCol="0" anchor="t"/>
          <a:lstStyle/>
          <a:p>
            <a:pPr marL="190500" indent="-190500" algn="l">
              <a:lnSpc>
                <a:spcPts val="1800"/>
              </a:lnSpc>
              <a:buSzPct val="100000"/>
              <a:buChar char="•"/>
            </a:pPr>
            <a:r>
              <a:rPr lang="en-US" sz="1500" dirty="0">
                <a:solidFill>
                  <a:srgbClr val="01003A"/>
                </a:solidFill>
                <a:latin typeface="Avenir Medium" pitchFamily="34" charset="0"/>
                <a:ea typeface="Avenir Medium" pitchFamily="34" charset="-122"/>
                <a:cs typeface="Avenir Medium" pitchFamily="34" charset="-120"/>
              </a:rPr>
              <a:t>Measurable outcomes are key to determine, as well as the owners
Business users own the outcomes, not the Data Team
Focus on things the business gets like Revenue, Cost, Compliance
Capabilities are interesting, but not easy to explain
Consider Product approaches to defining value</a:t>
            </a:r>
            <a:endParaRPr lang="en-US" sz="1500" dirty="0"/>
          </a:p>
        </p:txBody>
      </p:sp>
      <p:sp>
        <p:nvSpPr>
          <p:cNvPr id="9" name="Text 4"/>
          <p:cNvSpPr/>
          <p:nvPr/>
        </p:nvSpPr>
        <p:spPr>
          <a:xfrm>
            <a:off x="1038225" y="2857798"/>
            <a:ext cx="819150" cy="238125"/>
          </a:xfrm>
          <a:prstGeom prst="rect">
            <a:avLst/>
          </a:prstGeom>
          <a:noFill/>
          <a:ln/>
        </p:spPr>
        <p:txBody>
          <a:bodyPr wrap="square" lIns="0" tIns="0" rIns="0" bIns="0" rtlCol="0" anchor="t"/>
          <a:lstStyle/>
          <a:p>
            <a:pPr marL="0" indent="0" algn="l">
              <a:lnSpc>
                <a:spcPts val="1805"/>
              </a:lnSpc>
              <a:buNone/>
            </a:pPr>
            <a:r>
              <a:rPr lang="en-US" sz="1354" dirty="0">
                <a:solidFill>
                  <a:srgbClr val="FFFFFF"/>
                </a:solidFill>
                <a:latin typeface="Avenir" pitchFamily="34" charset="0"/>
                <a:ea typeface="Avenir" pitchFamily="34" charset="-122"/>
                <a:cs typeface="Avenir" pitchFamily="34" charset="-120"/>
              </a:rPr>
              <a:t>Outcomes</a:t>
            </a:r>
            <a:endParaRPr lang="en-US" sz="1354" dirty="0"/>
          </a:p>
        </p:txBody>
      </p:sp>
      <p:sp>
        <p:nvSpPr>
          <p:cNvPr id="10" name="Text 5"/>
          <p:cNvSpPr/>
          <p:nvPr/>
        </p:nvSpPr>
        <p:spPr>
          <a:xfrm>
            <a:off x="1485900" y="3588376"/>
            <a:ext cx="1076325"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Value to citizens</a:t>
            </a:r>
            <a:endParaRPr lang="en-US" sz="1128" dirty="0"/>
          </a:p>
        </p:txBody>
      </p:sp>
      <p:sp>
        <p:nvSpPr>
          <p:cNvPr id="11" name="Text 6"/>
          <p:cNvSpPr/>
          <p:nvPr/>
        </p:nvSpPr>
        <p:spPr>
          <a:xfrm>
            <a:off x="1485900" y="4227761"/>
            <a:ext cx="819150"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Deliverables</a:t>
            </a:r>
            <a:endParaRPr lang="en-US" sz="1128" dirty="0"/>
          </a:p>
        </p:txBody>
      </p:sp>
      <p:sp>
        <p:nvSpPr>
          <p:cNvPr id="12" name="Text 7"/>
          <p:cNvSpPr/>
          <p:nvPr/>
        </p:nvSpPr>
        <p:spPr>
          <a:xfrm>
            <a:off x="3676650" y="2857798"/>
            <a:ext cx="942975" cy="238125"/>
          </a:xfrm>
          <a:prstGeom prst="rect">
            <a:avLst/>
          </a:prstGeom>
          <a:noFill/>
          <a:ln/>
        </p:spPr>
        <p:txBody>
          <a:bodyPr wrap="square" lIns="0" tIns="0" rIns="0" bIns="0" rtlCol="0" anchor="t"/>
          <a:lstStyle/>
          <a:p>
            <a:pPr marL="0" indent="0" algn="l">
              <a:lnSpc>
                <a:spcPts val="1805"/>
              </a:lnSpc>
              <a:buNone/>
            </a:pPr>
            <a:r>
              <a:rPr lang="en-US" sz="1354" dirty="0">
                <a:solidFill>
                  <a:srgbClr val="FFFFFF"/>
                </a:solidFill>
                <a:latin typeface="Avenir" pitchFamily="34" charset="0"/>
                <a:ea typeface="Avenir" pitchFamily="34" charset="-122"/>
                <a:cs typeface="Avenir" pitchFamily="34" charset="-120"/>
              </a:rPr>
              <a:t>Compliance</a:t>
            </a:r>
            <a:endParaRPr lang="en-US" sz="1354" dirty="0"/>
          </a:p>
        </p:txBody>
      </p:sp>
      <p:sp>
        <p:nvSpPr>
          <p:cNvPr id="13" name="Text 8"/>
          <p:cNvSpPr/>
          <p:nvPr/>
        </p:nvSpPr>
        <p:spPr>
          <a:xfrm>
            <a:off x="4133850" y="3588376"/>
            <a:ext cx="523875"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Process</a:t>
            </a:r>
            <a:endParaRPr lang="en-US" sz="1128" dirty="0"/>
          </a:p>
        </p:txBody>
      </p:sp>
      <p:sp>
        <p:nvSpPr>
          <p:cNvPr id="14" name="Text 9"/>
          <p:cNvSpPr/>
          <p:nvPr/>
        </p:nvSpPr>
        <p:spPr>
          <a:xfrm>
            <a:off x="4133850" y="4227761"/>
            <a:ext cx="809625"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Governance</a:t>
            </a:r>
            <a:endParaRPr lang="en-US" sz="1128" dirty="0"/>
          </a:p>
        </p:txBody>
      </p:sp>
      <p:sp>
        <p:nvSpPr>
          <p:cNvPr id="15" name="Text 10"/>
          <p:cNvSpPr/>
          <p:nvPr/>
        </p:nvSpPr>
        <p:spPr>
          <a:xfrm>
            <a:off x="4133850" y="4867145"/>
            <a:ext cx="323850"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GDS</a:t>
            </a:r>
            <a:endParaRPr lang="en-US" sz="1128" dirty="0"/>
          </a:p>
        </p:txBody>
      </p:sp>
      <p:sp>
        <p:nvSpPr>
          <p:cNvPr id="16" name="Text 11"/>
          <p:cNvSpPr/>
          <p:nvPr/>
        </p:nvSpPr>
        <p:spPr>
          <a:xfrm>
            <a:off x="6048375" y="2857798"/>
            <a:ext cx="561975" cy="238125"/>
          </a:xfrm>
          <a:prstGeom prst="rect">
            <a:avLst/>
          </a:prstGeom>
          <a:noFill/>
          <a:ln/>
        </p:spPr>
        <p:txBody>
          <a:bodyPr wrap="square" lIns="0" tIns="0" rIns="0" bIns="0" rtlCol="0" anchor="t"/>
          <a:lstStyle/>
          <a:p>
            <a:pPr marL="0" indent="0" algn="l">
              <a:lnSpc>
                <a:spcPts val="1805"/>
              </a:lnSpc>
              <a:buNone/>
            </a:pPr>
            <a:r>
              <a:rPr lang="en-US" sz="1354" dirty="0">
                <a:solidFill>
                  <a:srgbClr val="FFFFFF"/>
                </a:solidFill>
                <a:latin typeface="Avenir" pitchFamily="34" charset="0"/>
                <a:ea typeface="Avenir" pitchFamily="34" charset="-122"/>
                <a:cs typeface="Avenir" pitchFamily="34" charset="-120"/>
              </a:rPr>
              <a:t>People</a:t>
            </a:r>
            <a:endParaRPr lang="en-US" sz="1354" dirty="0"/>
          </a:p>
        </p:txBody>
      </p:sp>
      <p:sp>
        <p:nvSpPr>
          <p:cNvPr id="17" name="Text 12"/>
          <p:cNvSpPr/>
          <p:nvPr/>
        </p:nvSpPr>
        <p:spPr>
          <a:xfrm>
            <a:off x="6505575" y="3588376"/>
            <a:ext cx="504825"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Culture</a:t>
            </a:r>
            <a:endParaRPr lang="en-US" sz="1128" dirty="0"/>
          </a:p>
        </p:txBody>
      </p:sp>
      <p:sp>
        <p:nvSpPr>
          <p:cNvPr id="18" name="Text 13"/>
          <p:cNvSpPr/>
          <p:nvPr/>
        </p:nvSpPr>
        <p:spPr>
          <a:xfrm>
            <a:off x="6505575" y="4227761"/>
            <a:ext cx="676275"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Capability</a:t>
            </a:r>
            <a:endParaRPr lang="en-US" sz="1128" dirty="0"/>
          </a:p>
        </p:txBody>
      </p:sp>
      <p:sp>
        <p:nvSpPr>
          <p:cNvPr id="19" name="Text 14"/>
          <p:cNvSpPr/>
          <p:nvPr/>
        </p:nvSpPr>
        <p:spPr>
          <a:xfrm>
            <a:off x="6505575" y="4867145"/>
            <a:ext cx="838200"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Data literacy</a:t>
            </a:r>
            <a:endParaRPr lang="en-US" sz="1128" dirty="0"/>
          </a:p>
        </p:txBody>
      </p:sp>
      <p:sp>
        <p:nvSpPr>
          <p:cNvPr id="20" name="Text 15"/>
          <p:cNvSpPr/>
          <p:nvPr/>
        </p:nvSpPr>
        <p:spPr>
          <a:xfrm>
            <a:off x="8467725" y="2857798"/>
            <a:ext cx="381000" cy="238125"/>
          </a:xfrm>
          <a:prstGeom prst="rect">
            <a:avLst/>
          </a:prstGeom>
          <a:noFill/>
          <a:ln/>
        </p:spPr>
        <p:txBody>
          <a:bodyPr wrap="square" lIns="0" tIns="0" rIns="0" bIns="0" rtlCol="0" anchor="t"/>
          <a:lstStyle/>
          <a:p>
            <a:pPr marL="0" indent="0" algn="l">
              <a:lnSpc>
                <a:spcPts val="1805"/>
              </a:lnSpc>
              <a:buNone/>
            </a:pPr>
            <a:r>
              <a:rPr lang="en-US" sz="1354" dirty="0">
                <a:solidFill>
                  <a:srgbClr val="01003A"/>
                </a:solidFill>
                <a:latin typeface="Avenir" pitchFamily="34" charset="0"/>
                <a:ea typeface="Avenir" pitchFamily="34" charset="-122"/>
                <a:cs typeface="Avenir" pitchFamily="34" charset="-120"/>
              </a:rPr>
              <a:t>Tech</a:t>
            </a:r>
            <a:endParaRPr lang="en-US" sz="1354" dirty="0"/>
          </a:p>
        </p:txBody>
      </p:sp>
      <p:sp>
        <p:nvSpPr>
          <p:cNvPr id="21" name="Text 16"/>
          <p:cNvSpPr/>
          <p:nvPr/>
        </p:nvSpPr>
        <p:spPr>
          <a:xfrm>
            <a:off x="8924925" y="3588376"/>
            <a:ext cx="962025"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Ingesting data</a:t>
            </a:r>
            <a:endParaRPr lang="en-US" sz="1128" dirty="0"/>
          </a:p>
        </p:txBody>
      </p:sp>
      <p:sp>
        <p:nvSpPr>
          <p:cNvPr id="22" name="Text 17"/>
          <p:cNvSpPr/>
          <p:nvPr/>
        </p:nvSpPr>
        <p:spPr>
          <a:xfrm>
            <a:off x="8924925" y="4227761"/>
            <a:ext cx="1295400"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Manufacturing data</a:t>
            </a:r>
            <a:endParaRPr lang="en-US" sz="1128" dirty="0"/>
          </a:p>
        </p:txBody>
      </p:sp>
      <p:sp>
        <p:nvSpPr>
          <p:cNvPr id="23" name="Text 18"/>
          <p:cNvSpPr/>
          <p:nvPr/>
        </p:nvSpPr>
        <p:spPr>
          <a:xfrm>
            <a:off x="8924925" y="4867145"/>
            <a:ext cx="1685925"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Data products &amp; analytics</a:t>
            </a:r>
            <a:endParaRPr lang="en-US" sz="1128" dirty="0"/>
          </a:p>
        </p:txBody>
      </p:sp>
      <p:sp>
        <p:nvSpPr>
          <p:cNvPr id="24" name="Text 19"/>
          <p:cNvSpPr/>
          <p:nvPr/>
        </p:nvSpPr>
        <p:spPr>
          <a:xfrm>
            <a:off x="8924925" y="5506510"/>
            <a:ext cx="838200"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Cost savings</a:t>
            </a:r>
            <a:endParaRPr lang="en-US" sz="1128" dirty="0"/>
          </a:p>
        </p:txBody>
      </p:sp>
      <p:sp>
        <p:nvSpPr>
          <p:cNvPr id="25" name="Text 20"/>
          <p:cNvSpPr/>
          <p:nvPr/>
        </p:nvSpPr>
        <p:spPr>
          <a:xfrm>
            <a:off x="8924925" y="6145895"/>
            <a:ext cx="809625"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Data quality</a:t>
            </a:r>
            <a:endParaRPr lang="en-US" sz="1128" dirty="0"/>
          </a:p>
        </p:txBody>
      </p:sp>
      <p:sp>
        <p:nvSpPr>
          <p:cNvPr id="26" name="Text 21"/>
          <p:cNvSpPr/>
          <p:nvPr/>
        </p:nvSpPr>
        <p:spPr>
          <a:xfrm>
            <a:off x="8924925" y="6785279"/>
            <a:ext cx="838200" cy="180975"/>
          </a:xfrm>
          <a:prstGeom prst="rect">
            <a:avLst/>
          </a:prstGeom>
          <a:noFill/>
          <a:ln/>
        </p:spPr>
        <p:txBody>
          <a:bodyPr wrap="square" lIns="0" tIns="0" rIns="0" bIns="0" rtlCol="0" anchor="t"/>
          <a:lstStyle/>
          <a:p>
            <a:pPr marL="0" indent="0" algn="l">
              <a:lnSpc>
                <a:spcPts val="1354"/>
              </a:lnSpc>
              <a:buNone/>
            </a:pPr>
            <a:r>
              <a:rPr lang="en-US" sz="1128" dirty="0">
                <a:solidFill>
                  <a:srgbClr val="01003A"/>
                </a:solidFill>
                <a:latin typeface="Avenir Medium" pitchFamily="34" charset="0"/>
                <a:ea typeface="Avenir Medium" pitchFamily="34" charset="-122"/>
                <a:cs typeface="Avenir Medium" pitchFamily="34" charset="-120"/>
              </a:rPr>
              <a:t>Use of cloud</a:t>
            </a:r>
            <a:endParaRPr lang="en-US" sz="112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0" y="447675"/>
            <a:ext cx="14325600" cy="266700"/>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381625" y="1847850"/>
            <a:ext cx="6713218" cy="6248400"/>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57200" y="3028950"/>
            <a:ext cx="4324350" cy="3886200"/>
          </a:xfrm>
          <a:prstGeom prst="rect">
            <a:avLst/>
          </a:prstGeom>
        </p:spPr>
      </p:pic>
      <p:sp>
        <p:nvSpPr>
          <p:cNvPr id="5" name="Text 0"/>
          <p:cNvSpPr/>
          <p:nvPr/>
        </p:nvSpPr>
        <p:spPr>
          <a:xfrm>
            <a:off x="438150" y="447675"/>
            <a:ext cx="250507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Partners on the Journey</a:t>
            </a:r>
            <a:endParaRPr lang="en-US" sz="1800" dirty="0"/>
          </a:p>
        </p:txBody>
      </p:sp>
      <p:sp>
        <p:nvSpPr>
          <p:cNvPr id="6" name="Text 1"/>
          <p:cNvSpPr/>
          <p:nvPr/>
        </p:nvSpPr>
        <p:spPr>
          <a:xfrm>
            <a:off x="14506575" y="447675"/>
            <a:ext cx="27622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06</a:t>
            </a:r>
            <a:endParaRPr lang="en-US" sz="1800" dirty="0"/>
          </a:p>
        </p:txBody>
      </p:sp>
      <p:sp>
        <p:nvSpPr>
          <p:cNvPr id="7" name="Text 2"/>
          <p:cNvSpPr/>
          <p:nvPr/>
        </p:nvSpPr>
        <p:spPr>
          <a:xfrm>
            <a:off x="5934075" y="5627359"/>
            <a:ext cx="2181225" cy="247650"/>
          </a:xfrm>
          <a:prstGeom prst="rect">
            <a:avLst/>
          </a:prstGeom>
          <a:noFill/>
          <a:ln/>
        </p:spPr>
        <p:txBody>
          <a:bodyPr wrap="square" lIns="0" tIns="0" rIns="0" bIns="0" rtlCol="0" anchor="t"/>
          <a:lstStyle/>
          <a:p>
            <a:pPr marL="0" indent="0" algn="l">
              <a:lnSpc>
                <a:spcPts val="1920"/>
              </a:lnSpc>
              <a:buNone/>
            </a:pPr>
            <a:r>
              <a:rPr lang="en-US" sz="1920" dirty="0">
                <a:solidFill>
                  <a:srgbClr val="FFFFFF"/>
                </a:solidFill>
                <a:latin typeface="Avenir Heavy" pitchFamily="34" charset="0"/>
                <a:ea typeface="Avenir Heavy" pitchFamily="34" charset="-122"/>
                <a:cs typeface="Avenir Heavy" pitchFamily="34" charset="-120"/>
              </a:rPr>
              <a:t>Capability &amp; Talent</a:t>
            </a:r>
            <a:endParaRPr lang="en-US" sz="1920" dirty="0"/>
          </a:p>
        </p:txBody>
      </p:sp>
      <p:sp>
        <p:nvSpPr>
          <p:cNvPr id="8" name="Text 3"/>
          <p:cNvSpPr/>
          <p:nvPr/>
        </p:nvSpPr>
        <p:spPr>
          <a:xfrm>
            <a:off x="5934075" y="6029325"/>
            <a:ext cx="2371725" cy="1143000"/>
          </a:xfrm>
          <a:prstGeom prst="rect">
            <a:avLst/>
          </a:prstGeom>
          <a:noFill/>
          <a:ln/>
        </p:spPr>
        <p:txBody>
          <a:bodyPr wrap="square" lIns="0" tIns="0" rIns="0" bIns="0" rtlCol="0" anchor="t"/>
          <a:lstStyle/>
          <a:p>
            <a:pPr marL="0" indent="0" algn="l">
              <a:lnSpc>
                <a:spcPts val="1800"/>
              </a:lnSpc>
              <a:buNone/>
            </a:pPr>
            <a:r>
              <a:rPr lang="en-US" sz="1500" dirty="0">
                <a:solidFill>
                  <a:srgbClr val="FFFFFF"/>
                </a:solidFill>
                <a:latin typeface="Avenir Medium" pitchFamily="34" charset="0"/>
                <a:ea typeface="Avenir Medium" pitchFamily="34" charset="-122"/>
                <a:cs typeface="Avenir Medium" pitchFamily="34" charset="-120"/>
              </a:rPr>
              <a:t>Work to Primary Metrics (e.g. Revenue) that convince stakeholders to get on board- and get excited about future</a:t>
            </a:r>
            <a:endParaRPr lang="en-US" sz="1500" dirty="0"/>
          </a:p>
        </p:txBody>
      </p:sp>
      <p:sp>
        <p:nvSpPr>
          <p:cNvPr id="9" name="Text 4"/>
          <p:cNvSpPr/>
          <p:nvPr/>
        </p:nvSpPr>
        <p:spPr>
          <a:xfrm>
            <a:off x="7705725" y="2899414"/>
            <a:ext cx="2447925" cy="247650"/>
          </a:xfrm>
          <a:prstGeom prst="rect">
            <a:avLst/>
          </a:prstGeom>
          <a:noFill/>
          <a:ln/>
        </p:spPr>
        <p:txBody>
          <a:bodyPr wrap="square" lIns="0" tIns="0" rIns="0" bIns="0" rtlCol="0" anchor="t"/>
          <a:lstStyle/>
          <a:p>
            <a:pPr marL="0" indent="0" algn="l">
              <a:lnSpc>
                <a:spcPts val="1920"/>
              </a:lnSpc>
              <a:buNone/>
            </a:pPr>
            <a:r>
              <a:rPr lang="en-US" sz="1920" dirty="0">
                <a:solidFill>
                  <a:srgbClr val="01003A"/>
                </a:solidFill>
                <a:latin typeface="Avenir Heavy" pitchFamily="34" charset="0"/>
                <a:ea typeface="Avenir Heavy" pitchFamily="34" charset="-122"/>
                <a:cs typeface="Avenir Heavy" pitchFamily="34" charset="-120"/>
              </a:rPr>
              <a:t>Strategy &amp; Execution</a:t>
            </a:r>
            <a:endParaRPr lang="en-US" sz="1920" dirty="0"/>
          </a:p>
        </p:txBody>
      </p:sp>
      <p:sp>
        <p:nvSpPr>
          <p:cNvPr id="10" name="Text 5"/>
          <p:cNvSpPr/>
          <p:nvPr/>
        </p:nvSpPr>
        <p:spPr>
          <a:xfrm>
            <a:off x="7705725" y="3276600"/>
            <a:ext cx="2638425" cy="914400"/>
          </a:xfrm>
          <a:prstGeom prst="rect">
            <a:avLst/>
          </a:prstGeom>
          <a:noFill/>
          <a:ln/>
        </p:spPr>
        <p:txBody>
          <a:bodyPr wrap="square" lIns="0" tIns="0" rIns="0" bIns="0" rtlCol="0" anchor="t"/>
          <a:lstStyle/>
          <a:p>
            <a:pPr marL="0" indent="0" algn="l">
              <a:lnSpc>
                <a:spcPts val="1800"/>
              </a:lnSpc>
              <a:buNone/>
            </a:pPr>
            <a:r>
              <a:rPr lang="en-US" sz="1500" dirty="0">
                <a:solidFill>
                  <a:srgbClr val="000000"/>
                </a:solidFill>
                <a:latin typeface="Avenir Medium" pitchFamily="34" charset="0"/>
                <a:ea typeface="Avenir Medium" pitchFamily="34" charset="-122"/>
                <a:cs typeface="Avenir Medium" pitchFamily="34" charset="-120"/>
              </a:rPr>
              <a:t>Work to Primary Metrics (e.g. Revenue) that convince stakeholders to get on board- and get excited about future</a:t>
            </a:r>
            <a:endParaRPr lang="en-US" sz="1500" dirty="0"/>
          </a:p>
        </p:txBody>
      </p:sp>
      <p:sp>
        <p:nvSpPr>
          <p:cNvPr id="11" name="Text 6"/>
          <p:cNvSpPr/>
          <p:nvPr/>
        </p:nvSpPr>
        <p:spPr>
          <a:xfrm>
            <a:off x="9077325" y="5627359"/>
            <a:ext cx="2733675" cy="247650"/>
          </a:xfrm>
          <a:prstGeom prst="rect">
            <a:avLst/>
          </a:prstGeom>
          <a:noFill/>
          <a:ln/>
        </p:spPr>
        <p:txBody>
          <a:bodyPr wrap="square" lIns="0" tIns="0" rIns="0" bIns="0" rtlCol="0" anchor="t"/>
          <a:lstStyle/>
          <a:p>
            <a:pPr marL="0" indent="0" algn="l">
              <a:lnSpc>
                <a:spcPts val="1920"/>
              </a:lnSpc>
              <a:buNone/>
            </a:pPr>
            <a:r>
              <a:rPr lang="en-US" sz="1920" dirty="0">
                <a:solidFill>
                  <a:srgbClr val="FFFFFF"/>
                </a:solidFill>
                <a:latin typeface="Avenir Heavy" pitchFamily="34" charset="0"/>
                <a:ea typeface="Avenir Heavy" pitchFamily="34" charset="-122"/>
                <a:cs typeface="Avenir Heavy" pitchFamily="34" charset="-120"/>
              </a:rPr>
              <a:t>Technology &amp; Platforms</a:t>
            </a:r>
            <a:endParaRPr lang="en-US" sz="1920" dirty="0"/>
          </a:p>
        </p:txBody>
      </p:sp>
      <p:sp>
        <p:nvSpPr>
          <p:cNvPr id="12" name="Text 7"/>
          <p:cNvSpPr/>
          <p:nvPr/>
        </p:nvSpPr>
        <p:spPr>
          <a:xfrm>
            <a:off x="9124950" y="6029325"/>
            <a:ext cx="2686050" cy="1143000"/>
          </a:xfrm>
          <a:prstGeom prst="rect">
            <a:avLst/>
          </a:prstGeom>
          <a:noFill/>
          <a:ln/>
        </p:spPr>
        <p:txBody>
          <a:bodyPr wrap="square" lIns="0" tIns="0" rIns="0" bIns="0" rtlCol="0" anchor="t"/>
          <a:lstStyle/>
          <a:p>
            <a:pPr marL="0" indent="0" algn="l">
              <a:lnSpc>
                <a:spcPts val="1800"/>
              </a:lnSpc>
              <a:buNone/>
            </a:pPr>
            <a:r>
              <a:rPr lang="en-US" sz="1500" dirty="0">
                <a:solidFill>
                  <a:srgbClr val="FFFFFF"/>
                </a:solidFill>
                <a:latin typeface="Avenir Medium" pitchFamily="34" charset="0"/>
                <a:ea typeface="Avenir Medium" pitchFamily="34" charset="-122"/>
                <a:cs typeface="Avenir Medium" pitchFamily="34" charset="-120"/>
              </a:rPr>
              <a:t>Work to improve capabilities, enable delivery of portfolio and reduce total cost of ownership, as well as de- risk future projects.</a:t>
            </a:r>
            <a:endParaRPr lang="en-US" sz="1500" dirty="0"/>
          </a:p>
        </p:txBody>
      </p:sp>
      <p:sp>
        <p:nvSpPr>
          <p:cNvPr id="13" name="Text 8"/>
          <p:cNvSpPr/>
          <p:nvPr/>
        </p:nvSpPr>
        <p:spPr>
          <a:xfrm>
            <a:off x="438150" y="3028950"/>
            <a:ext cx="4343400" cy="228600"/>
          </a:xfrm>
          <a:prstGeom prst="rect">
            <a:avLst/>
          </a:prstGeom>
          <a:noFill/>
          <a:ln/>
        </p:spPr>
        <p:txBody>
          <a:bodyPr wrap="square" lIns="0" tIns="0" rIns="0" bIns="0" rtlCol="0" anchor="t"/>
          <a:lstStyle/>
          <a:p>
            <a:pPr marL="0" indent="0" algn="l">
              <a:lnSpc>
                <a:spcPts val="1800"/>
              </a:lnSpc>
              <a:buNone/>
            </a:pPr>
            <a:r>
              <a:rPr lang="en-US" sz="1500" dirty="0">
                <a:solidFill>
                  <a:srgbClr val="01003A"/>
                </a:solidFill>
                <a:latin typeface="Avenir Heavy" pitchFamily="34" charset="0"/>
                <a:ea typeface="Avenir Heavy" pitchFamily="34" charset="-122"/>
                <a:cs typeface="Avenir Heavy" pitchFamily="34" charset="-120"/>
              </a:rPr>
              <a:t>As a Data Leader, you need to ensure you have:</a:t>
            </a:r>
            <a:endParaRPr lang="en-US" sz="1500" dirty="0"/>
          </a:p>
        </p:txBody>
      </p:sp>
      <p:sp>
        <p:nvSpPr>
          <p:cNvPr id="14" name="Text 9"/>
          <p:cNvSpPr/>
          <p:nvPr/>
        </p:nvSpPr>
        <p:spPr>
          <a:xfrm>
            <a:off x="1714500" y="3486150"/>
            <a:ext cx="3067050" cy="6858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Strategic advisors that you assess on </a:t>
            </a:r>
            <a:r>
              <a:rPr lang="en-US" sz="1200" dirty="0">
                <a:solidFill>
                  <a:srgbClr val="286EF4"/>
                </a:solidFill>
                <a:latin typeface="Avenir Heavy" pitchFamily="34" charset="0"/>
                <a:ea typeface="Avenir Heavy" pitchFamily="34" charset="-122"/>
                <a:cs typeface="Avenir Heavy" pitchFamily="34" charset="-120"/>
              </a:rPr>
              <a:t>deliverable impact</a:t>
            </a:r>
            <a:r>
              <a:rPr lang="en-US" sz="1200" dirty="0">
                <a:solidFill>
                  <a:srgbClr val="01003A"/>
                </a:solidFill>
                <a:latin typeface="Avenir" pitchFamily="34" charset="0"/>
                <a:ea typeface="Avenir" pitchFamily="34" charset="-122"/>
                <a:cs typeface="Avenir" pitchFamily="34" charset="-120"/>
              </a:rPr>
              <a:t>, such as securing funding and getting business sponsors</a:t>
            </a:r>
            <a:endParaRPr lang="en-US" sz="1200" dirty="0"/>
          </a:p>
        </p:txBody>
      </p:sp>
      <p:sp>
        <p:nvSpPr>
          <p:cNvPr id="15" name="Text 10"/>
          <p:cNvSpPr/>
          <p:nvPr/>
        </p:nvSpPr>
        <p:spPr>
          <a:xfrm>
            <a:off x="1714500" y="4400550"/>
            <a:ext cx="3067050" cy="6858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Execution Partners that you assess on </a:t>
            </a:r>
            <a:r>
              <a:rPr lang="en-US" sz="1200" dirty="0">
                <a:solidFill>
                  <a:srgbClr val="286EF4"/>
                </a:solidFill>
                <a:latin typeface="Avenir Heavy" pitchFamily="34" charset="0"/>
                <a:ea typeface="Avenir Heavy" pitchFamily="34" charset="-122"/>
                <a:cs typeface="Avenir Heavy" pitchFamily="34" charset="-120"/>
              </a:rPr>
              <a:t>tangible delivery</a:t>
            </a:r>
            <a:r>
              <a:rPr lang="en-US" sz="1200" dirty="0">
                <a:solidFill>
                  <a:srgbClr val="01003A"/>
                </a:solidFill>
                <a:latin typeface="Avenir" pitchFamily="34" charset="0"/>
                <a:ea typeface="Avenir" pitchFamily="34" charset="-122"/>
                <a:cs typeface="Avenir" pitchFamily="34" charset="-120"/>
              </a:rPr>
              <a:t>, such as new data platforms with X number of users</a:t>
            </a:r>
            <a:endParaRPr lang="en-US" sz="1200" dirty="0"/>
          </a:p>
        </p:txBody>
      </p:sp>
      <p:sp>
        <p:nvSpPr>
          <p:cNvPr id="16" name="Text 11"/>
          <p:cNvSpPr/>
          <p:nvPr/>
        </p:nvSpPr>
        <p:spPr>
          <a:xfrm>
            <a:off x="1714500" y="5314950"/>
            <a:ext cx="3067050" cy="6858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Capability &amp; Talent partners that you assess on </a:t>
            </a:r>
            <a:r>
              <a:rPr lang="en-US" sz="1200" dirty="0">
                <a:solidFill>
                  <a:srgbClr val="286EF4"/>
                </a:solidFill>
                <a:latin typeface="Avenir Heavy" pitchFamily="34" charset="0"/>
                <a:ea typeface="Avenir Heavy" pitchFamily="34" charset="-122"/>
                <a:cs typeface="Avenir Heavy" pitchFamily="34" charset="-120"/>
              </a:rPr>
              <a:t>quality of staff &amp; delivery metrics</a:t>
            </a:r>
            <a:r>
              <a:rPr lang="en-US" sz="1200" dirty="0">
                <a:solidFill>
                  <a:srgbClr val="01003A"/>
                </a:solidFill>
                <a:latin typeface="Avenir" pitchFamily="34" charset="0"/>
                <a:ea typeface="Avenir" pitchFamily="34" charset="-122"/>
                <a:cs typeface="Avenir" pitchFamily="34" charset="-120"/>
              </a:rPr>
              <a:t>, such as data science capability</a:t>
            </a:r>
            <a:endParaRPr lang="en-US" sz="1200" dirty="0"/>
          </a:p>
        </p:txBody>
      </p:sp>
      <p:sp>
        <p:nvSpPr>
          <p:cNvPr id="17" name="Text 12"/>
          <p:cNvSpPr/>
          <p:nvPr/>
        </p:nvSpPr>
        <p:spPr>
          <a:xfrm>
            <a:off x="1714500" y="6229350"/>
            <a:ext cx="3067050" cy="685800"/>
          </a:xfrm>
          <a:prstGeom prst="rect">
            <a:avLst/>
          </a:prstGeom>
          <a:noFill/>
          <a:ln/>
        </p:spPr>
        <p:txBody>
          <a:bodyPr wrap="square" lIns="0" tIns="0" rIns="0" bIns="0" rtlCol="0" anchor="t"/>
          <a:lstStyle/>
          <a:p>
            <a:pPr marL="0" indent="0" algn="l">
              <a:lnSpc>
                <a:spcPts val="1800"/>
              </a:lnSpc>
              <a:buNone/>
            </a:pPr>
            <a:r>
              <a:rPr lang="en-US" sz="1200" dirty="0">
                <a:solidFill>
                  <a:srgbClr val="01003A"/>
                </a:solidFill>
                <a:latin typeface="Avenir" pitchFamily="34" charset="0"/>
                <a:ea typeface="Avenir" pitchFamily="34" charset="-122"/>
                <a:cs typeface="Avenir" pitchFamily="34" charset="-120"/>
              </a:rPr>
              <a:t>Technology &amp; Platforms partners that you assess on </a:t>
            </a:r>
            <a:r>
              <a:rPr lang="en-US" sz="1200" dirty="0">
                <a:solidFill>
                  <a:srgbClr val="286EF4"/>
                </a:solidFill>
                <a:latin typeface="Avenir Heavy" pitchFamily="34" charset="0"/>
                <a:ea typeface="Avenir Heavy" pitchFamily="34" charset="-122"/>
                <a:cs typeface="Avenir Heavy" pitchFamily="34" charset="-120"/>
              </a:rPr>
              <a:t>tech adoption</a:t>
            </a:r>
            <a:r>
              <a:rPr lang="en-US" sz="1200" dirty="0">
                <a:solidFill>
                  <a:srgbClr val="01003A"/>
                </a:solidFill>
                <a:latin typeface="Avenir" pitchFamily="34" charset="0"/>
                <a:ea typeface="Avenir" pitchFamily="34" charset="-122"/>
                <a:cs typeface="Avenir" pitchFamily="34" charset="-120"/>
              </a:rPr>
              <a:t>, such as X number of users on new data tooling</a:t>
            </a:r>
            <a:endParaRPr lang="en-US" sz="1200" dirty="0"/>
          </a:p>
        </p:txBody>
      </p:sp>
      <p:sp>
        <p:nvSpPr>
          <p:cNvPr id="18" name="Text 13"/>
          <p:cNvSpPr/>
          <p:nvPr/>
        </p:nvSpPr>
        <p:spPr>
          <a:xfrm>
            <a:off x="438150" y="1019175"/>
            <a:ext cx="13839825" cy="438150"/>
          </a:xfrm>
          <a:prstGeom prst="rect">
            <a:avLst/>
          </a:prstGeom>
          <a:noFill/>
          <a:ln/>
        </p:spPr>
        <p:txBody>
          <a:bodyPr wrap="square" lIns="0" tIns="0" rIns="0" bIns="0" rtlCol="0" anchor="t"/>
          <a:lstStyle/>
          <a:p>
            <a:pPr marL="0" indent="0" algn="l">
              <a:lnSpc>
                <a:spcPts val="3413"/>
              </a:lnSpc>
              <a:buNone/>
            </a:pPr>
            <a:r>
              <a:rPr lang="en-US" sz="3000" b="1" dirty="0">
                <a:solidFill>
                  <a:srgbClr val="01003A"/>
                </a:solidFill>
                <a:latin typeface="Big Caslon CC Bold" pitchFamily="34" charset="0"/>
                <a:ea typeface="Big Caslon CC Bold" pitchFamily="34" charset="-122"/>
                <a:cs typeface="Big Caslon CC Bold" pitchFamily="34" charset="-120"/>
              </a:rPr>
              <a:t>You will need friends that </a:t>
            </a:r>
            <a:r>
              <a:rPr lang="en-US" sz="3000" b="1" dirty="0">
                <a:solidFill>
                  <a:srgbClr val="286EF4"/>
                </a:solidFill>
                <a:latin typeface="Big Caslon CC Bold" pitchFamily="34" charset="0"/>
                <a:ea typeface="Big Caslon CC Bold" pitchFamily="34" charset="-122"/>
                <a:cs typeface="Big Caslon CC Bold" pitchFamily="34" charset="-120"/>
              </a:rPr>
              <a:t>get the job done</a:t>
            </a:r>
            <a:r>
              <a:rPr lang="en-US" sz="3000" b="1" dirty="0">
                <a:solidFill>
                  <a:srgbClr val="01003A"/>
                </a:solidFill>
                <a:latin typeface="Big Caslon CC Bold" pitchFamily="34" charset="0"/>
                <a:ea typeface="Big Caslon CC Bold" pitchFamily="34" charset="-122"/>
                <a:cs typeface="Big Caslon CC Bold" pitchFamily="34" charset="-120"/>
              </a:rPr>
              <a:t>, </a:t>
            </a:r>
            <a:r>
              <a:rPr lang="en-US" sz="3000" b="1" dirty="0">
                <a:solidFill>
                  <a:srgbClr val="286EF4"/>
                </a:solidFill>
                <a:latin typeface="Big Caslon CC Bold" pitchFamily="34" charset="0"/>
                <a:ea typeface="Big Caslon CC Bold" pitchFamily="34" charset="-122"/>
                <a:cs typeface="Big Caslon CC Bold" pitchFamily="34" charset="-120"/>
              </a:rPr>
              <a:t>work together</a:t>
            </a:r>
            <a:r>
              <a:rPr lang="en-US" sz="3000" b="1" dirty="0">
                <a:solidFill>
                  <a:srgbClr val="01003A"/>
                </a:solidFill>
                <a:latin typeface="Big Caslon CC Bold" pitchFamily="34" charset="0"/>
                <a:ea typeface="Big Caslon CC Bold" pitchFamily="34" charset="-122"/>
                <a:cs typeface="Big Caslon CC Bold" pitchFamily="34" charset="-120"/>
              </a:rPr>
              <a:t> and that you </a:t>
            </a:r>
            <a:r>
              <a:rPr lang="en-US" sz="3000" b="1" dirty="0">
                <a:solidFill>
                  <a:srgbClr val="286EF4"/>
                </a:solidFill>
                <a:latin typeface="Big Caslon CC Bold" pitchFamily="34" charset="0"/>
                <a:ea typeface="Big Caslon CC Bold" pitchFamily="34" charset="-122"/>
                <a:cs typeface="Big Caslon CC Bold" pitchFamily="34" charset="-120"/>
              </a:rPr>
              <a:t>manage effectively</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200" y="447675"/>
            <a:ext cx="14325600" cy="266700"/>
          </a:xfrm>
          <a:prstGeom prst="rect">
            <a:avLst/>
          </a:prstGeom>
        </p:spPr>
      </p:pic>
      <p:pic>
        <p:nvPicPr>
          <p:cNvPr id="3" name="Image 1"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79010" y="2563174"/>
            <a:ext cx="13285412" cy="4331977"/>
          </a:xfrm>
          <a:prstGeom prst="rect">
            <a:avLst/>
          </a:prstGeom>
        </p:spPr>
      </p:pic>
      <p:pic>
        <p:nvPicPr>
          <p:cNvPr id="4" name="Image 2" descr="preencoded.png"/>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23925" y="7184008"/>
            <a:ext cx="13858875" cy="109984"/>
          </a:xfrm>
          <a:prstGeom prst="rect">
            <a:avLst/>
          </a:prstGeom>
        </p:spPr>
      </p:pic>
      <p:pic>
        <p:nvPicPr>
          <p:cNvPr id="5" name="Image 3" descr="preencoded.png"/>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87983" y="2228850"/>
            <a:ext cx="109984" cy="5010150"/>
          </a:xfrm>
          <a:prstGeom prst="rect">
            <a:avLst/>
          </a:prstGeom>
        </p:spPr>
      </p:pic>
      <p:pic>
        <p:nvPicPr>
          <p:cNvPr id="6" name="Image 4" descr="preencoded.png"/>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61975" y="7886700"/>
            <a:ext cx="2476500" cy="228600"/>
          </a:xfrm>
          <a:prstGeom prst="rect">
            <a:avLst/>
          </a:prstGeom>
        </p:spPr>
      </p:pic>
      <p:pic>
        <p:nvPicPr>
          <p:cNvPr id="7" name="Image 5" descr="preencoded.png"/>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333500" y="2828925"/>
            <a:ext cx="2419350" cy="609600"/>
          </a:xfrm>
          <a:prstGeom prst="rect">
            <a:avLst/>
          </a:prstGeom>
        </p:spPr>
      </p:pic>
      <p:pic>
        <p:nvPicPr>
          <p:cNvPr id="8" name="Image 6" descr="preencoded.png"/>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2687300" y="2828925"/>
            <a:ext cx="1781175" cy="609600"/>
          </a:xfrm>
          <a:prstGeom prst="rect">
            <a:avLst/>
          </a:prstGeom>
        </p:spPr>
      </p:pic>
      <p:pic>
        <p:nvPicPr>
          <p:cNvPr id="9" name="Image 7" descr="preencoded.png"/>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2868275" y="6000750"/>
            <a:ext cx="1685925" cy="609600"/>
          </a:xfrm>
          <a:prstGeom prst="rect">
            <a:avLst/>
          </a:prstGeom>
        </p:spPr>
      </p:pic>
      <p:sp>
        <p:nvSpPr>
          <p:cNvPr id="10" name="Text 0"/>
          <p:cNvSpPr/>
          <p:nvPr/>
        </p:nvSpPr>
        <p:spPr>
          <a:xfrm>
            <a:off x="438150" y="447675"/>
            <a:ext cx="221932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Capability Over Time</a:t>
            </a:r>
            <a:endParaRPr lang="en-US" sz="1800" dirty="0"/>
          </a:p>
        </p:txBody>
      </p:sp>
      <p:sp>
        <p:nvSpPr>
          <p:cNvPr id="11" name="Text 1"/>
          <p:cNvSpPr/>
          <p:nvPr/>
        </p:nvSpPr>
        <p:spPr>
          <a:xfrm>
            <a:off x="14506575" y="447675"/>
            <a:ext cx="27622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07</a:t>
            </a:r>
            <a:endParaRPr lang="en-US" sz="1800" dirty="0"/>
          </a:p>
        </p:txBody>
      </p:sp>
      <p:sp>
        <p:nvSpPr>
          <p:cNvPr id="12" name="Text 2"/>
          <p:cNvSpPr/>
          <p:nvPr/>
        </p:nvSpPr>
        <p:spPr>
          <a:xfrm>
            <a:off x="438150" y="1019175"/>
            <a:ext cx="14306550" cy="857250"/>
          </a:xfrm>
          <a:prstGeom prst="rect">
            <a:avLst/>
          </a:prstGeom>
          <a:noFill/>
          <a:ln/>
        </p:spPr>
        <p:txBody>
          <a:bodyPr wrap="square" lIns="0" tIns="0" rIns="0" bIns="0" rtlCol="0" anchor="t"/>
          <a:lstStyle/>
          <a:p>
            <a:pPr marL="0" indent="0" algn="l">
              <a:lnSpc>
                <a:spcPts val="3375"/>
              </a:lnSpc>
              <a:buNone/>
            </a:pPr>
            <a:r>
              <a:rPr lang="en-US" sz="3000" b="1" kern="0" spc="-75" dirty="0">
                <a:solidFill>
                  <a:srgbClr val="286EF4"/>
                </a:solidFill>
                <a:latin typeface="Big Caslon CC Bold" pitchFamily="34" charset="0"/>
                <a:ea typeface="Big Caslon CC Bold" pitchFamily="34" charset="-122"/>
                <a:cs typeface="Big Caslon CC Bold" pitchFamily="34" charset="-120"/>
              </a:rPr>
              <a:t>We build clients capabilities</a:t>
            </a:r>
            <a:r>
              <a:rPr lang="en-US" sz="3000" b="1" kern="0" spc="-75" dirty="0">
                <a:solidFill>
                  <a:srgbClr val="01003A"/>
                </a:solidFill>
                <a:latin typeface="Big Caslon CC Bold" pitchFamily="34" charset="0"/>
                <a:ea typeface="Big Caslon CC Bold" pitchFamily="34" charset="-122"/>
                <a:cs typeface="Big Caslon CC Bold" pitchFamily="34" charset="-120"/>
              </a:rPr>
              <a:t> so as the project progresses, we form an advisory service and the ability to deliver is in the hands of our clients</a:t>
            </a:r>
            <a:endParaRPr lang="en-US" sz="3000" dirty="0"/>
          </a:p>
        </p:txBody>
      </p:sp>
      <p:sp>
        <p:nvSpPr>
          <p:cNvPr id="13" name="Text 3"/>
          <p:cNvSpPr/>
          <p:nvPr/>
        </p:nvSpPr>
        <p:spPr>
          <a:xfrm>
            <a:off x="6038850" y="7391400"/>
            <a:ext cx="3790950" cy="228600"/>
          </a:xfrm>
          <a:prstGeom prst="rect">
            <a:avLst/>
          </a:prstGeom>
          <a:noFill/>
          <a:ln/>
        </p:spPr>
        <p:txBody>
          <a:bodyPr wrap="square" lIns="0" tIns="0" rIns="0" bIns="0" rtlCol="0" anchor="t"/>
          <a:lstStyle/>
          <a:p>
            <a:pPr marL="0" indent="0" algn="l">
              <a:lnSpc>
                <a:spcPts val="1800"/>
              </a:lnSpc>
              <a:buNone/>
            </a:pPr>
            <a:r>
              <a:rPr lang="en-US" sz="1500" dirty="0">
                <a:solidFill>
                  <a:srgbClr val="000000"/>
                </a:solidFill>
                <a:latin typeface="Avenir Medium" pitchFamily="34" charset="0"/>
                <a:ea typeface="Avenir Medium" pitchFamily="34" charset="-122"/>
                <a:cs typeface="Avenir Medium" pitchFamily="34" charset="-120"/>
              </a:rPr>
              <a:t>Project progression - transition of capability</a:t>
            </a:r>
            <a:endParaRPr lang="en-US" sz="1500" dirty="0"/>
          </a:p>
        </p:txBody>
      </p:sp>
      <p:sp>
        <p:nvSpPr>
          <p:cNvPr id="14" name="Text 4"/>
          <p:cNvSpPr/>
          <p:nvPr/>
        </p:nvSpPr>
        <p:spPr>
          <a:xfrm rot="-5400000">
            <a:off x="-847975" y="4614861"/>
            <a:ext cx="2962275" cy="228600"/>
          </a:xfrm>
          <a:prstGeom prst="rect">
            <a:avLst/>
          </a:prstGeom>
          <a:noFill/>
          <a:ln/>
        </p:spPr>
        <p:txBody>
          <a:bodyPr wrap="square" lIns="0" tIns="0" rIns="0" bIns="0" rtlCol="0" anchor="t"/>
          <a:lstStyle/>
          <a:p>
            <a:pPr marL="0" indent="0" algn="l">
              <a:lnSpc>
                <a:spcPts val="1800"/>
              </a:lnSpc>
              <a:buNone/>
            </a:pPr>
            <a:r>
              <a:rPr lang="en-US" sz="1500" dirty="0">
                <a:solidFill>
                  <a:srgbClr val="000000"/>
                </a:solidFill>
                <a:latin typeface="Avenir Medium" pitchFamily="34" charset="0"/>
                <a:ea typeface="Avenir Medium" pitchFamily="34" charset="-122"/>
                <a:cs typeface="Avenir Medium" pitchFamily="34" charset="-120"/>
              </a:rPr>
              <a:t>Level of input to sustain capability</a:t>
            </a:r>
            <a:endParaRPr lang="en-US" sz="1500" dirty="0"/>
          </a:p>
        </p:txBody>
      </p:sp>
      <p:sp>
        <p:nvSpPr>
          <p:cNvPr id="15" name="Text 5"/>
          <p:cNvSpPr/>
          <p:nvPr/>
        </p:nvSpPr>
        <p:spPr>
          <a:xfrm>
            <a:off x="542925" y="7886700"/>
            <a:ext cx="400050" cy="228600"/>
          </a:xfrm>
          <a:prstGeom prst="rect">
            <a:avLst/>
          </a:prstGeom>
          <a:noFill/>
          <a:ln/>
        </p:spPr>
        <p:txBody>
          <a:bodyPr wrap="square" lIns="0" tIns="0" rIns="0" bIns="0" rtlCol="0" anchor="t"/>
          <a:lstStyle/>
          <a:p>
            <a:pPr marL="0" indent="0" algn="l">
              <a:lnSpc>
                <a:spcPts val="1800"/>
              </a:lnSpc>
              <a:buNone/>
            </a:pPr>
            <a:r>
              <a:rPr lang="en-US" sz="1500" dirty="0">
                <a:solidFill>
                  <a:srgbClr val="000000"/>
                </a:solidFill>
                <a:latin typeface="Avenir Medium" pitchFamily="34" charset="0"/>
                <a:ea typeface="Avenir Medium" pitchFamily="34" charset="-122"/>
                <a:cs typeface="Avenir Medium" pitchFamily="34" charset="-120"/>
              </a:rPr>
              <a:t>Key:</a:t>
            </a:r>
            <a:endParaRPr lang="en-US" sz="1500" dirty="0"/>
          </a:p>
        </p:txBody>
      </p:sp>
      <p:sp>
        <p:nvSpPr>
          <p:cNvPr id="16" name="Text 6"/>
          <p:cNvSpPr/>
          <p:nvPr/>
        </p:nvSpPr>
        <p:spPr>
          <a:xfrm>
            <a:off x="1323975" y="7886700"/>
            <a:ext cx="800100" cy="228600"/>
          </a:xfrm>
          <a:prstGeom prst="rect">
            <a:avLst/>
          </a:prstGeom>
          <a:noFill/>
          <a:ln/>
        </p:spPr>
        <p:txBody>
          <a:bodyPr wrap="square" lIns="0" tIns="0" rIns="0" bIns="0" rtlCol="0" anchor="t"/>
          <a:lstStyle/>
          <a:p>
            <a:pPr marL="0" indent="0" algn="l">
              <a:lnSpc>
                <a:spcPts val="1800"/>
              </a:lnSpc>
              <a:buNone/>
            </a:pPr>
            <a:r>
              <a:rPr lang="en-US" sz="1500" dirty="0">
                <a:solidFill>
                  <a:srgbClr val="000000"/>
                </a:solidFill>
                <a:latin typeface="Avenir Medium" pitchFamily="34" charset="0"/>
                <a:ea typeface="Avenir Medium" pitchFamily="34" charset="-122"/>
                <a:cs typeface="Avenir Medium" pitchFamily="34" charset="-120"/>
              </a:rPr>
              <a:t>esynergy</a:t>
            </a:r>
            <a:endParaRPr lang="en-US" sz="1500" dirty="0"/>
          </a:p>
        </p:txBody>
      </p:sp>
      <p:sp>
        <p:nvSpPr>
          <p:cNvPr id="17" name="Text 7"/>
          <p:cNvSpPr/>
          <p:nvPr/>
        </p:nvSpPr>
        <p:spPr>
          <a:xfrm>
            <a:off x="2505075" y="7886700"/>
            <a:ext cx="533400" cy="228600"/>
          </a:xfrm>
          <a:prstGeom prst="rect">
            <a:avLst/>
          </a:prstGeom>
          <a:noFill/>
          <a:ln/>
        </p:spPr>
        <p:txBody>
          <a:bodyPr wrap="square" lIns="0" tIns="0" rIns="0" bIns="0" rtlCol="0" anchor="t"/>
          <a:lstStyle/>
          <a:p>
            <a:pPr marL="0" indent="0" algn="l">
              <a:lnSpc>
                <a:spcPts val="1800"/>
              </a:lnSpc>
              <a:buNone/>
            </a:pPr>
            <a:r>
              <a:rPr lang="en-US" sz="1500" dirty="0">
                <a:solidFill>
                  <a:srgbClr val="000000"/>
                </a:solidFill>
                <a:latin typeface="Avenir Medium" pitchFamily="34" charset="0"/>
                <a:ea typeface="Avenir Medium" pitchFamily="34" charset="-122"/>
                <a:cs typeface="Avenir Medium" pitchFamily="34" charset="-120"/>
              </a:rPr>
              <a:t>Client</a:t>
            </a:r>
            <a:endParaRPr lang="en-US" sz="1500" dirty="0"/>
          </a:p>
        </p:txBody>
      </p:sp>
      <p:sp>
        <p:nvSpPr>
          <p:cNvPr id="18" name="Text 8"/>
          <p:cNvSpPr/>
          <p:nvPr/>
        </p:nvSpPr>
        <p:spPr>
          <a:xfrm>
            <a:off x="1466850" y="2981325"/>
            <a:ext cx="213360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pitchFamily="34" charset="0"/>
                <a:ea typeface="Avenir" pitchFamily="34" charset="-122"/>
                <a:cs typeface="Avenir" pitchFamily="34" charset="-120"/>
              </a:rPr>
              <a:t>Fully owned delivery</a:t>
            </a:r>
            <a:endParaRPr lang="en-US" sz="1800" dirty="0"/>
          </a:p>
        </p:txBody>
      </p:sp>
      <p:sp>
        <p:nvSpPr>
          <p:cNvPr id="19" name="Text 9"/>
          <p:cNvSpPr/>
          <p:nvPr/>
        </p:nvSpPr>
        <p:spPr>
          <a:xfrm>
            <a:off x="12820650" y="2981325"/>
            <a:ext cx="1495425" cy="304800"/>
          </a:xfrm>
          <a:prstGeom prst="rect">
            <a:avLst/>
          </a:prstGeom>
          <a:noFill/>
          <a:ln/>
        </p:spPr>
        <p:txBody>
          <a:bodyPr wrap="square" lIns="0" tIns="0" rIns="0" bIns="0" rtlCol="0" anchor="t"/>
          <a:lstStyle/>
          <a:p>
            <a:pPr marL="0" indent="0" algn="l">
              <a:lnSpc>
                <a:spcPts val="2400"/>
              </a:lnSpc>
              <a:buNone/>
            </a:pPr>
            <a:r>
              <a:rPr lang="en-US" sz="1800" dirty="0">
                <a:solidFill>
                  <a:srgbClr val="FFFFFF"/>
                </a:solidFill>
                <a:latin typeface="Avenir" pitchFamily="34" charset="0"/>
                <a:ea typeface="Avenir" pitchFamily="34" charset="-122"/>
                <a:cs typeface="Avenir" pitchFamily="34" charset="-120"/>
              </a:rPr>
              <a:t>Self sustaining</a:t>
            </a:r>
            <a:endParaRPr lang="en-US" sz="1800" dirty="0"/>
          </a:p>
        </p:txBody>
      </p:sp>
      <p:sp>
        <p:nvSpPr>
          <p:cNvPr id="20" name="Text 10"/>
          <p:cNvSpPr/>
          <p:nvPr/>
        </p:nvSpPr>
        <p:spPr>
          <a:xfrm>
            <a:off x="13001625" y="6153150"/>
            <a:ext cx="137160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pitchFamily="34" charset="0"/>
                <a:ea typeface="Avenir" pitchFamily="34" charset="-122"/>
                <a:cs typeface="Avenir" pitchFamily="34" charset="-120"/>
              </a:rPr>
              <a:t>Advisory role</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6686550" y="1762125"/>
            <a:ext cx="8286750" cy="64008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7200" y="447675"/>
            <a:ext cx="14325600" cy="266700"/>
          </a:xfrm>
          <a:prstGeom prst="rect">
            <a:avLst/>
          </a:prstGeom>
        </p:spPr>
      </p:pic>
      <p:pic>
        <p:nvPicPr>
          <p:cNvPr id="4" name="Image 2"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57200" y="5781675"/>
            <a:ext cx="421202" cy="533400"/>
          </a:xfrm>
          <a:prstGeom prst="rect">
            <a:avLst/>
          </a:prstGeom>
        </p:spPr>
      </p:pic>
      <p:sp>
        <p:nvSpPr>
          <p:cNvPr id="5" name="Text 0"/>
          <p:cNvSpPr/>
          <p:nvPr/>
        </p:nvSpPr>
        <p:spPr>
          <a:xfrm>
            <a:off x="7800975" y="2105025"/>
            <a:ext cx="6755331"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TIME SAVINGS</a:t>
            </a:r>
            <a:endParaRPr lang="en-US" sz="1800" dirty="0"/>
          </a:p>
        </p:txBody>
      </p:sp>
      <p:sp>
        <p:nvSpPr>
          <p:cNvPr id="6" name="Text 1"/>
          <p:cNvSpPr/>
          <p:nvPr/>
        </p:nvSpPr>
        <p:spPr>
          <a:xfrm>
            <a:off x="7800975" y="2562225"/>
            <a:ext cx="6755331" cy="914400"/>
          </a:xfrm>
          <a:prstGeom prst="rect">
            <a:avLst/>
          </a:prstGeom>
          <a:noFill/>
          <a:ln/>
        </p:spPr>
        <p:txBody>
          <a:bodyPr wrap="square" lIns="0" tIns="0" rIns="0" bIns="0" rtlCol="0" anchor="t"/>
          <a:lstStyle/>
          <a:p>
            <a:pPr marL="0" indent="0" algn="l">
              <a:lnSpc>
                <a:spcPts val="2400"/>
              </a:lnSpc>
              <a:buNone/>
            </a:pPr>
            <a:r>
              <a:rPr lang="en-US" sz="1500" dirty="0">
                <a:solidFill>
                  <a:srgbClr val="01003A"/>
                </a:solidFill>
                <a:latin typeface="Avenir" pitchFamily="34" charset="0"/>
                <a:ea typeface="Avenir" pitchFamily="34" charset="-122"/>
                <a:cs typeface="Avenir" pitchFamily="34" charset="-120"/>
              </a:rPr>
              <a:t>Developed an innovative Case Management System integration and application called Polaris that leveraged</a:t>
            </a:r>
            <a:r>
              <a:rPr lang="fr-FR" sz="1600" b="0" i="0" dirty="0">
                <a:solidFill>
                  <a:srgbClr val="01003A"/>
                </a:solidFill>
                <a:effectLst/>
                <a:latin typeface="Avenir"/>
              </a:rPr>
              <a:t> infrastructure-as-code </a:t>
            </a:r>
            <a:r>
              <a:rPr lang="fr-FR" sz="1600" b="0" i="0" dirty="0" err="1">
                <a:solidFill>
                  <a:srgbClr val="01003A"/>
                </a:solidFill>
                <a:effectLst/>
                <a:latin typeface="Avenir"/>
              </a:rPr>
              <a:t>principles</a:t>
            </a:r>
            <a:r>
              <a:rPr lang="fr-FR" sz="1600" b="0" i="0" dirty="0">
                <a:solidFill>
                  <a:srgbClr val="01003A"/>
                </a:solidFill>
                <a:effectLst/>
                <a:latin typeface="Avenir"/>
              </a:rPr>
              <a:t> and CI/CD </a:t>
            </a:r>
            <a:r>
              <a:rPr lang="fr-FR" sz="1600" b="0" i="0" dirty="0" err="1">
                <a:solidFill>
                  <a:srgbClr val="01003A"/>
                </a:solidFill>
                <a:effectLst/>
                <a:latin typeface="Avenir"/>
              </a:rPr>
              <a:t>processes</a:t>
            </a:r>
            <a:r>
              <a:rPr lang="fr-FR" sz="1600" b="0" i="0" dirty="0">
                <a:solidFill>
                  <a:srgbClr val="01003A"/>
                </a:solidFill>
                <a:effectLst/>
                <a:latin typeface="Avenir"/>
              </a:rPr>
              <a:t>.</a:t>
            </a:r>
            <a:r>
              <a:rPr lang="en-US" sz="1500" dirty="0">
                <a:solidFill>
                  <a:srgbClr val="01003A"/>
                </a:solidFill>
                <a:latin typeface="Avenir" pitchFamily="34" charset="0"/>
                <a:ea typeface="Avenir" pitchFamily="34" charset="-122"/>
                <a:cs typeface="Avenir" pitchFamily="34" charset="-120"/>
              </a:rPr>
              <a:t> This saved users substantial time, with an estimated 112,000 hours in annual time savings.</a:t>
            </a:r>
            <a:endParaRPr lang="en-US" sz="1500" dirty="0"/>
          </a:p>
        </p:txBody>
      </p:sp>
      <p:sp>
        <p:nvSpPr>
          <p:cNvPr id="7" name="Text 2"/>
          <p:cNvSpPr/>
          <p:nvPr/>
        </p:nvSpPr>
        <p:spPr>
          <a:xfrm>
            <a:off x="7810500" y="4162425"/>
            <a:ext cx="6744587"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SEAMLESS CUSTOM INTEGRATION</a:t>
            </a:r>
            <a:endParaRPr lang="en-US" sz="1800" dirty="0"/>
          </a:p>
        </p:txBody>
      </p:sp>
      <p:sp>
        <p:nvSpPr>
          <p:cNvPr id="8" name="Text 3"/>
          <p:cNvSpPr/>
          <p:nvPr/>
        </p:nvSpPr>
        <p:spPr>
          <a:xfrm>
            <a:off x="7810500" y="4619625"/>
            <a:ext cx="6744587" cy="914400"/>
          </a:xfrm>
          <a:prstGeom prst="rect">
            <a:avLst/>
          </a:prstGeom>
          <a:noFill/>
          <a:ln/>
        </p:spPr>
        <p:txBody>
          <a:bodyPr wrap="square" lIns="0" tIns="0" rIns="0" bIns="0" rtlCol="0" anchor="t"/>
          <a:lstStyle/>
          <a:p>
            <a:pPr marL="0" indent="0" algn="l">
              <a:lnSpc>
                <a:spcPts val="2400"/>
              </a:lnSpc>
              <a:buNone/>
            </a:pPr>
            <a:r>
              <a:rPr lang="en-US" sz="1500" dirty="0">
                <a:solidFill>
                  <a:srgbClr val="01003A"/>
                </a:solidFill>
                <a:latin typeface="Avenir" pitchFamily="34" charset="0"/>
                <a:ea typeface="Avenir" pitchFamily="34" charset="-122"/>
                <a:cs typeface="Avenir" pitchFamily="34" charset="-120"/>
              </a:rPr>
              <a:t>Leveraged data and APIs effectively by building a custom integration to seamlessly connect the new system to CPS's legacy systems. The API has been reused for other innovations.</a:t>
            </a:r>
            <a:endParaRPr lang="en-US" sz="1500" dirty="0"/>
          </a:p>
        </p:txBody>
      </p:sp>
      <p:sp>
        <p:nvSpPr>
          <p:cNvPr id="9" name="Text 4"/>
          <p:cNvSpPr/>
          <p:nvPr/>
        </p:nvSpPr>
        <p:spPr>
          <a:xfrm>
            <a:off x="7724775" y="6219825"/>
            <a:ext cx="6832600" cy="3048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AUTOMATION AND BEST PRACTICE</a:t>
            </a:r>
            <a:endParaRPr lang="en-US" sz="1800" dirty="0"/>
          </a:p>
        </p:txBody>
      </p:sp>
      <p:sp>
        <p:nvSpPr>
          <p:cNvPr id="10" name="Text 5"/>
          <p:cNvSpPr/>
          <p:nvPr/>
        </p:nvSpPr>
        <p:spPr>
          <a:xfrm>
            <a:off x="7724775" y="6677025"/>
            <a:ext cx="6832600" cy="914400"/>
          </a:xfrm>
          <a:prstGeom prst="rect">
            <a:avLst/>
          </a:prstGeom>
          <a:noFill/>
          <a:ln/>
        </p:spPr>
        <p:txBody>
          <a:bodyPr wrap="square" lIns="0" tIns="0" rIns="0" bIns="0" rtlCol="0" anchor="t"/>
          <a:lstStyle/>
          <a:p>
            <a:pPr marL="0" indent="0" algn="l">
              <a:lnSpc>
                <a:spcPts val="2400"/>
              </a:lnSpc>
              <a:buNone/>
            </a:pPr>
            <a:r>
              <a:rPr lang="en-US" sz="1500" dirty="0">
                <a:solidFill>
                  <a:srgbClr val="01003A"/>
                </a:solidFill>
                <a:latin typeface="Avenir" pitchFamily="34" charset="0"/>
                <a:ea typeface="Avenir" pitchFamily="34" charset="-122"/>
                <a:cs typeface="Avenir" pitchFamily="34" charset="-120"/>
              </a:rPr>
              <a:t>Pioneered an agile, cloud-native architecture using automation and DevOps best practices. This enabled scalability, cost savings, faster delivery, and easier reuse of data and AI components.</a:t>
            </a:r>
            <a:endParaRPr lang="en-US" sz="1500" dirty="0"/>
          </a:p>
        </p:txBody>
      </p:sp>
      <p:sp>
        <p:nvSpPr>
          <p:cNvPr id="11" name="Text 6"/>
          <p:cNvSpPr/>
          <p:nvPr/>
        </p:nvSpPr>
        <p:spPr>
          <a:xfrm>
            <a:off x="438150" y="447675"/>
            <a:ext cx="75247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Deliver</a:t>
            </a:r>
            <a:endParaRPr lang="en-US" sz="1800" dirty="0"/>
          </a:p>
        </p:txBody>
      </p:sp>
      <p:sp>
        <p:nvSpPr>
          <p:cNvPr id="12" name="Text 7"/>
          <p:cNvSpPr/>
          <p:nvPr/>
        </p:nvSpPr>
        <p:spPr>
          <a:xfrm>
            <a:off x="14506575" y="447675"/>
            <a:ext cx="276225" cy="266700"/>
          </a:xfrm>
          <a:prstGeom prst="rect">
            <a:avLst/>
          </a:prstGeom>
          <a:noFill/>
          <a:ln/>
        </p:spPr>
        <p:txBody>
          <a:bodyPr wrap="square" lIns="0" tIns="0" rIns="0" bIns="0" rtlCol="0" anchor="t"/>
          <a:lstStyle/>
          <a:p>
            <a:pPr marL="0" indent="0" algn="l">
              <a:lnSpc>
                <a:spcPts val="2100"/>
              </a:lnSpc>
              <a:buNone/>
            </a:pPr>
            <a:r>
              <a:rPr lang="en-US" sz="1800" dirty="0">
                <a:solidFill>
                  <a:srgbClr val="01003A"/>
                </a:solidFill>
                <a:latin typeface="Avenir Medium" pitchFamily="34" charset="0"/>
                <a:ea typeface="Avenir Medium" pitchFamily="34" charset="-122"/>
                <a:cs typeface="Avenir Medium" pitchFamily="34" charset="-120"/>
              </a:rPr>
              <a:t>08</a:t>
            </a:r>
            <a:endParaRPr lang="en-US" sz="1800" dirty="0"/>
          </a:p>
        </p:txBody>
      </p:sp>
      <p:sp>
        <p:nvSpPr>
          <p:cNvPr id="13" name="Text 8"/>
          <p:cNvSpPr/>
          <p:nvPr/>
        </p:nvSpPr>
        <p:spPr>
          <a:xfrm>
            <a:off x="438150" y="1019175"/>
            <a:ext cx="14306550" cy="857250"/>
          </a:xfrm>
          <a:prstGeom prst="rect">
            <a:avLst/>
          </a:prstGeom>
          <a:noFill/>
          <a:ln/>
        </p:spPr>
        <p:txBody>
          <a:bodyPr wrap="square" lIns="0" tIns="0" rIns="0" bIns="0" rtlCol="0" anchor="t"/>
          <a:lstStyle/>
          <a:p>
            <a:pPr marL="0" indent="0" algn="l">
              <a:lnSpc>
                <a:spcPts val="3375"/>
              </a:lnSpc>
              <a:buNone/>
            </a:pPr>
            <a:r>
              <a:rPr lang="en-US" sz="3000" b="1" kern="0" spc="-75" dirty="0">
                <a:solidFill>
                  <a:srgbClr val="01003A"/>
                </a:solidFill>
                <a:latin typeface="Big Caslon CC Bold" pitchFamily="34" charset="0"/>
                <a:ea typeface="Big Caslon CC Bold" pitchFamily="34" charset="-122"/>
                <a:cs typeface="Big Caslon CC Bold" pitchFamily="34" charset="-120"/>
              </a:rPr>
              <a:t>Collaborating with the Crown Prosecution Service (CPS) build an innovative Case Management System</a:t>
            </a:r>
            <a:endParaRPr lang="en-US" sz="3000" dirty="0"/>
          </a:p>
        </p:txBody>
      </p:sp>
      <p:sp>
        <p:nvSpPr>
          <p:cNvPr id="14" name="Text 9"/>
          <p:cNvSpPr/>
          <p:nvPr/>
        </p:nvSpPr>
        <p:spPr>
          <a:xfrm>
            <a:off x="438150" y="3343275"/>
            <a:ext cx="5619750" cy="2133600"/>
          </a:xfrm>
          <a:prstGeom prst="rect">
            <a:avLst/>
          </a:prstGeom>
          <a:noFill/>
          <a:ln/>
        </p:spPr>
        <p:txBody>
          <a:bodyPr wrap="square" lIns="0" tIns="0" rIns="0" bIns="0" rtlCol="0" anchor="t"/>
          <a:lstStyle/>
          <a:p>
            <a:pPr marL="0" indent="0" algn="l">
              <a:lnSpc>
                <a:spcPts val="2400"/>
              </a:lnSpc>
              <a:buNone/>
            </a:pPr>
            <a:r>
              <a:rPr lang="en-US" sz="1800" dirty="0">
                <a:solidFill>
                  <a:srgbClr val="01003A"/>
                </a:solidFill>
                <a:latin typeface="Avenir Heavy" pitchFamily="34" charset="0"/>
                <a:ea typeface="Avenir Heavy" pitchFamily="34" charset="-122"/>
                <a:cs typeface="Avenir Heavy" pitchFamily="34" charset="-120"/>
              </a:rPr>
              <a:t>“This development not only represents a technical advancement through Agile methodology at scale, but showcases a </a:t>
            </a:r>
            <a:r>
              <a:rPr lang="en-US" sz="1800" dirty="0">
                <a:solidFill>
                  <a:srgbClr val="286EF4"/>
                </a:solidFill>
                <a:latin typeface="Avenir Heavy" pitchFamily="34" charset="0"/>
                <a:ea typeface="Avenir Heavy" pitchFamily="34" charset="-122"/>
                <a:cs typeface="Avenir Heavy" pitchFamily="34" charset="-120"/>
              </a:rPr>
              <a:t>successful collaboration</a:t>
            </a:r>
            <a:r>
              <a:rPr lang="en-US" sz="1800" dirty="0">
                <a:solidFill>
                  <a:srgbClr val="01003A"/>
                </a:solidFill>
                <a:latin typeface="Avenir Heavy" pitchFamily="34" charset="0"/>
                <a:ea typeface="Avenir Heavy" pitchFamily="34" charset="-122"/>
                <a:cs typeface="Avenir Heavy" pitchFamily="34" charset="-120"/>
              </a:rPr>
              <a:t> where we leveraged existing APIs to deliver a solution that </a:t>
            </a:r>
            <a:r>
              <a:rPr lang="en-US" sz="1800" dirty="0">
                <a:solidFill>
                  <a:srgbClr val="286EF4"/>
                </a:solidFill>
                <a:latin typeface="Avenir Heavy" pitchFamily="34" charset="0"/>
                <a:ea typeface="Avenir Heavy" pitchFamily="34" charset="-122"/>
                <a:cs typeface="Avenir Heavy" pitchFamily="34" charset="-120"/>
              </a:rPr>
              <a:t>meets our current needs</a:t>
            </a:r>
            <a:r>
              <a:rPr lang="en-US" sz="1800" dirty="0">
                <a:solidFill>
                  <a:srgbClr val="01003A"/>
                </a:solidFill>
                <a:latin typeface="Avenir Heavy" pitchFamily="34" charset="0"/>
                <a:ea typeface="Avenir Heavy" pitchFamily="34" charset="-122"/>
                <a:cs typeface="Avenir Heavy" pitchFamily="34" charset="-120"/>
              </a:rPr>
              <a:t>, while providing a framework for future digital products and innovations."</a:t>
            </a:r>
            <a:endParaRPr lang="en-US" sz="1800" dirty="0"/>
          </a:p>
        </p:txBody>
      </p:sp>
      <p:sp>
        <p:nvSpPr>
          <p:cNvPr id="15" name="Text 10"/>
          <p:cNvSpPr/>
          <p:nvPr/>
        </p:nvSpPr>
        <p:spPr>
          <a:xfrm>
            <a:off x="1181100" y="5838825"/>
            <a:ext cx="3476625" cy="419100"/>
          </a:xfrm>
          <a:prstGeom prst="rect">
            <a:avLst/>
          </a:prstGeom>
          <a:noFill/>
          <a:ln/>
        </p:spPr>
        <p:txBody>
          <a:bodyPr wrap="square" lIns="0" tIns="0" rIns="0" bIns="0" rtlCol="0" anchor="t"/>
          <a:lstStyle/>
          <a:p>
            <a:pPr marL="0" indent="0" algn="l">
              <a:lnSpc>
                <a:spcPts val="1800"/>
              </a:lnSpc>
              <a:buNone/>
            </a:pPr>
            <a:r>
              <a:rPr lang="en-US" sz="1800" dirty="0">
                <a:solidFill>
                  <a:srgbClr val="01003A"/>
                </a:solidFill>
                <a:latin typeface="Avenir Heavy" pitchFamily="34" charset="0"/>
                <a:ea typeface="Avenir Heavy" pitchFamily="34" charset="-122"/>
                <a:cs typeface="Avenir Heavy" pitchFamily="34" charset="-120"/>
              </a:rPr>
              <a:t>Peter Haddock
</a:t>
            </a:r>
            <a:r>
              <a:rPr lang="en-US" sz="1200" dirty="0">
                <a:solidFill>
                  <a:srgbClr val="01003A"/>
                </a:solidFill>
                <a:latin typeface="Avenir" pitchFamily="34" charset="0"/>
                <a:ea typeface="Avenir" pitchFamily="34" charset="-122"/>
                <a:cs typeface="Avenir" pitchFamily="34" charset="-120"/>
              </a:rPr>
              <a:t>Head of Digital Solutions &amp; Innovation, CPS</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bg>
      <p:bgPr>
        <a:solidFill>
          <a:srgbClr val="01003A"/>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rcRect/>
          <a:stretch/>
        </p:blipFill>
        <p:spPr>
          <a:xfrm>
            <a:off x="0" y="0"/>
            <a:ext cx="15240000" cy="4876800"/>
          </a:xfrm>
          <a:prstGeom prst="rect">
            <a:avLst/>
          </a:prstGeom>
        </p:spPr>
      </p:pic>
      <p:pic>
        <p:nvPicPr>
          <p:cNvPr id="3" name="Imag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7200" y="819150"/>
            <a:ext cx="2047875" cy="323850"/>
          </a:xfrm>
          <a:prstGeom prst="rect">
            <a:avLst/>
          </a:prstGeom>
        </p:spPr>
      </p:pic>
      <p:sp>
        <p:nvSpPr>
          <p:cNvPr id="4" name="Text 0"/>
          <p:cNvSpPr/>
          <p:nvPr/>
        </p:nvSpPr>
        <p:spPr>
          <a:xfrm>
            <a:off x="438150" y="3324225"/>
            <a:ext cx="13563600" cy="1924050"/>
          </a:xfrm>
          <a:prstGeom prst="rect">
            <a:avLst/>
          </a:prstGeom>
          <a:noFill/>
          <a:ln/>
        </p:spPr>
        <p:txBody>
          <a:bodyPr wrap="square" lIns="0" tIns="0" rIns="0" bIns="0" rtlCol="0" anchor="t"/>
          <a:lstStyle/>
          <a:p>
            <a:pPr marL="0" indent="0" algn="l">
              <a:lnSpc>
                <a:spcPts val="15150"/>
              </a:lnSpc>
              <a:buNone/>
            </a:pPr>
            <a:r>
              <a:rPr lang="en-US" sz="14100" dirty="0">
                <a:solidFill>
                  <a:srgbClr val="FFFFFF"/>
                </a:solidFill>
                <a:latin typeface="Big Caslon CC Black" pitchFamily="34" charset="0"/>
                <a:ea typeface="Big Caslon CC Black" pitchFamily="34" charset="-122"/>
                <a:cs typeface="Big Caslon CC Black" pitchFamily="34" charset="-120"/>
              </a:rPr>
              <a:t>Questions?</a:t>
            </a:r>
            <a:endParaRPr lang="en-US" sz="14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4765BCC57E4BA82CB8BDC84FEB72" ma:contentTypeVersion="17" ma:contentTypeDescription="Create a new document." ma:contentTypeScope="" ma:versionID="6b2ff2d804d1cc5bf5a3af546fdb4168">
  <xsd:schema xmlns:xsd="http://www.w3.org/2001/XMLSchema" xmlns:xs="http://www.w3.org/2001/XMLSchema" xmlns:p="http://schemas.microsoft.com/office/2006/metadata/properties" xmlns:ns2="23713f58-54a5-4b17-a4e8-803c5a479822" xmlns:ns3="57afdbc4-3a88-4e46-b4cc-bca755f3ff18" targetNamespace="http://schemas.microsoft.com/office/2006/metadata/properties" ma:root="true" ma:fieldsID="54b68057d898b5a55b926bdb5784da2e" ns2:_="" ns3:_="">
    <xsd:import namespace="23713f58-54a5-4b17-a4e8-803c5a479822"/>
    <xsd:import namespace="57afdbc4-3a88-4e46-b4cc-bca755f3f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3f58-54a5-4b17-a4e8-803c5a47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1cbd5-185a-4e93-8638-f19223a2b2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fdbc4-3a88-4e46-b4cc-bca755f3ff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33499c-2635-4317-86f3-c0f1bc168141}" ma:internalName="TaxCatchAll" ma:showField="CatchAllData" ma:web="57afdbc4-3a88-4e46-b4cc-bca755f3f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2570F8-6B7C-4FB0-A91C-A0B62A334468}"/>
</file>

<file path=customXml/itemProps2.xml><?xml version="1.0" encoding="utf-8"?>
<ds:datastoreItem xmlns:ds="http://schemas.openxmlformats.org/officeDocument/2006/customXml" ds:itemID="{FE417690-C132-4C33-86F7-A3D998274CCC}"/>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Custom</PresentationFormat>
  <Paragraphs>116</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Avenir</vt:lpstr>
      <vt:lpstr>Avenir Black</vt:lpstr>
      <vt:lpstr>Avenir Heavy</vt:lpstr>
      <vt:lpstr>Avenir Medium</vt:lpstr>
      <vt:lpstr>Big Caslon CC Black</vt:lpstr>
      <vt:lpstr>Big Caslon CC Bold</vt:lpstr>
      <vt:lpstr>Big Caslon CC 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Nicole Pereira-Gurnell</cp:lastModifiedBy>
  <cp:revision>6</cp:revision>
  <cp:lastPrinted>2023-10-17T15:21:11Z</cp:lastPrinted>
  <dcterms:created xsi:type="dcterms:W3CDTF">2023-10-13T10:29:26Z</dcterms:created>
  <dcterms:modified xsi:type="dcterms:W3CDTF">2023-10-17T15:24:04Z</dcterms:modified>
</cp:coreProperties>
</file>