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m" ContentType="application/vnd.ms-excel.sheet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67" r:id="rId5"/>
    <p:sldId id="259" r:id="rId6"/>
    <p:sldId id="260" r:id="rId7"/>
    <p:sldId id="261" r:id="rId8"/>
    <p:sldId id="262" r:id="rId9"/>
    <p:sldId id="263" r:id="rId10"/>
    <p:sldId id="264" r:id="rId11"/>
    <p:sldId id="268" r:id="rId12"/>
    <p:sldId id="269" r:id="rId13"/>
    <p:sldId id="271" r:id="rId14"/>
    <p:sldId id="270" r:id="rId15"/>
    <p:sldId id="265" r:id="rId16"/>
  </p:sldIdLst>
  <p:sldSz cx="12192000" cy="6858000"/>
  <p:notesSz cx="7104063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F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7373" autoAdjust="0"/>
  </p:normalViewPr>
  <p:slideViewPr>
    <p:cSldViewPr snapToGrid="0">
      <p:cViewPr varScale="1">
        <p:scale>
          <a:sx n="162" d="100"/>
          <a:sy n="162" d="100"/>
        </p:scale>
        <p:origin x="76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5048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298C174-3F4E-56A1-2D0B-42F32D352B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6D22293-8141-4B48-54D7-333BC18102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42BF612B-3D0E-42FC-96D2-5996B346EEE0}" type="datetimeFigureOut">
              <a:rPr lang="fr-FR" smtClean="0"/>
              <a:t>16/10/2023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FCDFE16-AE02-B2A8-4429-C434C60079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A990878-0A86-AF94-87F7-758181F393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2E520C05-D3FF-4D31-A24F-D6411214785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84023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992284EE-FCEA-4102-8684-77308BE1FB9C}" type="datetimeFigureOut">
              <a:rPr lang="fr-FR" smtClean="0"/>
              <a:t>16/10/2023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BD5FBC6-7E83-451D-95B3-75BD6A340E6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9039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5FBC6-7E83-451D-95B3-75BD6A340E6D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7158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FBF71F-6AB6-493A-9922-8764EFAE3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4CEEA54-DAA8-DF75-E285-16DEAB3DD6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C0C6E6-C02E-38CC-4DB3-ECB162CF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1DBD-5A9F-4DB0-98ED-1EA87AE6DFFE}" type="datetimeFigureOut">
              <a:rPr lang="fr-FR" smtClean="0"/>
              <a:t>16/10/2023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8E16E1-03BC-0524-A46B-A83113AC5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5BBA52-F14A-1932-B1F4-5F4407FB4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71DCE-2080-47DC-8653-8D954C03189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9463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CE56F9-B829-9737-8B28-6C9CA1A45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E64E281-3E8D-BA8C-AC91-9815C3D9C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F37BC3-F774-E2FC-0D6E-7526E8398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1DBD-5A9F-4DB0-98ED-1EA87AE6DFFE}" type="datetimeFigureOut">
              <a:rPr lang="fr-FR" smtClean="0"/>
              <a:t>16/10/2023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962D16-8D05-4E8D-1171-9C8917361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FEA669-05C5-C2E8-4B23-57F3CE8BD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71DCE-2080-47DC-8653-8D954C03189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9902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F8FFB24-DE72-B367-3184-2383AE8FD5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0153437-7ABB-CB85-49A4-6CB8DAC302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F7E36C-1AD0-5645-6666-57FD7AF35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1DBD-5A9F-4DB0-98ED-1EA87AE6DFFE}" type="datetimeFigureOut">
              <a:rPr lang="fr-FR" smtClean="0"/>
              <a:t>16/10/2023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D24BB2-E1AA-191A-4D2E-53F52637D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10A666-08E2-76B2-E0B9-FAC099B51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71DCE-2080-47DC-8653-8D954C03189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3132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86F184-DE17-D0C8-C3DD-DDB3517FB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2B13E5-3C04-FE4C-3B86-FC4FFCAF0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63893A-C8F2-F8AA-B8F3-AA1FDD677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1DBD-5A9F-4DB0-98ED-1EA87AE6DFFE}" type="datetimeFigureOut">
              <a:rPr lang="fr-FR" smtClean="0"/>
              <a:t>16/10/2023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65D0EC-04A2-14AE-0FAA-02555ACB4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0E89DB-ED5F-81B2-90A2-D608E307D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71DCE-2080-47DC-8653-8D954C03189C}" type="slidenum">
              <a:rPr lang="fr-FR" smtClean="0"/>
              <a:t>‹N°›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9038D5-4101-E70F-65D1-E7FC6D21AF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386" y="6040303"/>
            <a:ext cx="1119456" cy="68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57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4C04B6-4C2A-5D5F-E434-8C0D3D3D4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766A4DA-28A6-6816-AC23-91E139619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65D1A8-2076-4DEE-AEED-94019B7CB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1DBD-5A9F-4DB0-98ED-1EA87AE6DFFE}" type="datetimeFigureOut">
              <a:rPr lang="fr-FR" smtClean="0"/>
              <a:t>16/10/2023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1C9FAA-3FDF-EE18-7D73-CDB74BD66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C3003E-8C68-CE0A-3E1C-7543FAE74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71DCE-2080-47DC-8653-8D954C03189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7146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53575A-9613-95C4-9A94-8DB7D967E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B1E7D5-CDE7-1DE0-5C2A-C27AA13524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E993B00-3899-9639-9170-505A6FB43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C8CF576-554B-FD60-5472-247A71DC3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1DBD-5A9F-4DB0-98ED-1EA87AE6DFFE}" type="datetimeFigureOut">
              <a:rPr lang="fr-FR" smtClean="0"/>
              <a:t>16/10/2023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83A1B12-7359-406C-8836-DB8DC6152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88E4AF0-1E62-A63D-50D4-B295456FE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71DCE-2080-47DC-8653-8D954C03189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3802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7941C5-BB6F-8C6C-833C-49F0B4367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079373-B86C-9B40-747D-77E806E40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8E78B1B-1318-426C-F083-FA3F53B70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9D10133-EFB6-8C5B-A321-026135001D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912B3A5-E722-19E7-EE85-3BF8901ECC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7A77269-8D85-B685-04B2-0209EC4E0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1DBD-5A9F-4DB0-98ED-1EA87AE6DFFE}" type="datetimeFigureOut">
              <a:rPr lang="fr-FR" smtClean="0"/>
              <a:t>16/10/2023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69AAE5D-B50C-1B7D-9ED5-A47DFC9C1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9D91F88-F7C7-5A98-3E31-B9A613FB9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71DCE-2080-47DC-8653-8D954C03189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8953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47B752-AE69-9B00-AA4E-087AA275F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0021228-EB8C-102B-CBFC-B80E7B190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1DBD-5A9F-4DB0-98ED-1EA87AE6DFFE}" type="datetimeFigureOut">
              <a:rPr lang="fr-FR" smtClean="0"/>
              <a:t>16/10/2023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AB4112-A791-9E90-3B3C-CA50B9C8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8E2A65D-2868-F72D-2690-FC1CC4246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71DCE-2080-47DC-8653-8D954C03189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1843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7CCAFA6-9405-1A15-812B-044BADAFE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1DBD-5A9F-4DB0-98ED-1EA87AE6DFFE}" type="datetimeFigureOut">
              <a:rPr lang="fr-FR" smtClean="0"/>
              <a:t>16/10/2023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A368B06-8C2F-A54B-D915-260C3A7D8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3C459A-0886-7E1C-1E04-3CBE36398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71DCE-2080-47DC-8653-8D954C03189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8701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F1079A-679A-E0EC-E0A2-CE5FC094C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09FDCE-B2AD-F909-1A96-E976D9822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E4ABD82-C65F-34B3-902B-90AE1C3AC7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0535147-1436-B102-B2A1-C646BDDB8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1DBD-5A9F-4DB0-98ED-1EA87AE6DFFE}" type="datetimeFigureOut">
              <a:rPr lang="fr-FR" smtClean="0"/>
              <a:t>16/10/2023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36AA29E-FCE4-7738-9042-37434C22A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04FAB67-FC84-0FF8-63A8-583F4C578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71DCE-2080-47DC-8653-8D954C03189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6276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EF1BD3-62B7-D7E1-4F4C-C1D295F79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7948C0A-5D18-928B-8A28-07168FC2E3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71BFEF7-70FB-798B-39D8-9C4299D65F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9CEEFCB-C7AD-241C-4623-2E604B89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1DBD-5A9F-4DB0-98ED-1EA87AE6DFFE}" type="datetimeFigureOut">
              <a:rPr lang="fr-FR" smtClean="0"/>
              <a:t>16/10/2023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C561244-10BB-0EE4-7C68-9271CFE5D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2DAC67-10B8-037C-257E-FECCFC54F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71DCE-2080-47DC-8653-8D954C03189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0134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8E15EE5-FC6B-721F-A0D7-9DA46125E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ECB1333-7CC0-3367-4647-7840129E0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2B22EF-1778-1244-2AB9-61993D71D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81DBD-5A9F-4DB0-98ED-1EA87AE6DFFE}" type="datetimeFigureOut">
              <a:rPr lang="fr-FR" smtClean="0"/>
              <a:t>16/10/2023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4ED406C-672C-C5AF-5432-DAE2211EE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33A3B1-CA57-5562-4487-B6A3EB611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71DCE-2080-47DC-8653-8D954C03189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121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package" Target="../embeddings/Microsoft_Excel_Macro-Enabled_Worksheet.xlsm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arrouseldigital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FA2C36-62E5-5026-58B5-E4467A9902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680" y="679134"/>
            <a:ext cx="11454639" cy="2387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4400" b="1" dirty="0">
                <a:latin typeface="Ubuntu" panose="020B0504030602030204" pitchFamily="34" charset="0"/>
              </a:rPr>
              <a:t>entangled photon communication </a:t>
            </a:r>
            <a:br>
              <a:rPr lang="fr-FR" sz="4400" b="1" dirty="0">
                <a:latin typeface="Ubuntu" panose="020B0504030602030204" pitchFamily="34" charset="0"/>
              </a:rPr>
            </a:br>
            <a:r>
              <a:rPr lang="fr-FR" sz="4400" b="1" dirty="0">
                <a:latin typeface="Ubuntu" panose="020B0504030602030204" pitchFamily="34" charset="0"/>
              </a:rPr>
              <a:t>&amp;</a:t>
            </a:r>
            <a:br>
              <a:rPr lang="fr-FR" sz="4400" b="1" dirty="0">
                <a:latin typeface="Ubuntu" panose="020B0504030602030204" pitchFamily="34" charset="0"/>
              </a:rPr>
            </a:br>
            <a:r>
              <a:rPr lang="fr-FR" sz="4400" b="1" dirty="0">
                <a:latin typeface="Ubuntu" panose="020B0504030602030204" pitchFamily="34" charset="0"/>
              </a:rPr>
              <a:t> photonic router</a:t>
            </a:r>
            <a:br>
              <a:rPr lang="fr-FR" sz="3200" i="1" dirty="0">
                <a:latin typeface="Ubuntu" panose="020B0504030602030204" pitchFamily="34" charset="0"/>
              </a:rPr>
            </a:br>
            <a:endParaRPr lang="fr-FR" sz="3200" i="1" dirty="0">
              <a:latin typeface="Ubuntu" panose="020B0504030602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2D8A945-73C5-5CBE-1AF7-6055DEBEC760}"/>
              </a:ext>
            </a:extLst>
          </p:cNvPr>
          <p:cNvSpPr txBox="1"/>
          <p:nvPr/>
        </p:nvSpPr>
        <p:spPr>
          <a:xfrm>
            <a:off x="7162111" y="5017227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rgbClr val="F1FFC8"/>
                </a:solidFill>
                <a:latin typeface="Ubuntu" panose="020B0504030602030204" pitchFamily="34" charset="0"/>
              </a:rPr>
              <a:t>®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E325DA8-D81F-1B60-B5B2-B0E55E00E31F}"/>
              </a:ext>
            </a:extLst>
          </p:cNvPr>
          <p:cNvSpPr txBox="1"/>
          <p:nvPr/>
        </p:nvSpPr>
        <p:spPr>
          <a:xfrm>
            <a:off x="4896798" y="6168573"/>
            <a:ext cx="1269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chemeClr val="bg1"/>
                </a:solidFill>
              </a:rPr>
              <a:t>IP marketer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E349070-7DCB-FB35-88B9-73DFE71FC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794" y="3066734"/>
            <a:ext cx="5097644" cy="310183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33E2E7E-359E-4C99-CD7C-B6FBCA055636}"/>
              </a:ext>
            </a:extLst>
          </p:cNvPr>
          <p:cNvSpPr txBox="1"/>
          <p:nvPr/>
        </p:nvSpPr>
        <p:spPr>
          <a:xfrm>
            <a:off x="71181" y="6537905"/>
            <a:ext cx="12120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Govtech</a:t>
            </a:r>
            <a:r>
              <a:rPr lang="en-GB" dirty="0"/>
              <a:t> London 18</a:t>
            </a:r>
            <a:r>
              <a:rPr lang="en-GB" baseline="30000" dirty="0"/>
              <a:t>th</a:t>
            </a:r>
            <a:r>
              <a:rPr lang="en-GB" dirty="0"/>
              <a:t> October 2023  www.carrouseldigital.com   Bruno Sanglé-Ferrière, CEO  patent FR3125659A1 </a:t>
            </a:r>
          </a:p>
        </p:txBody>
      </p:sp>
    </p:spTree>
    <p:extLst>
      <p:ext uri="{BB962C8B-B14F-4D97-AF65-F5344CB8AC3E}">
        <p14:creationId xmlns:p14="http://schemas.microsoft.com/office/powerpoint/2010/main" val="5248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1"/>
    </mc:Choice>
    <mc:Fallback xmlns="">
      <p:transition spd="slow" advTm="559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2DE1CF-5E7C-A778-8953-9AEB594D2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Physical </a:t>
            </a:r>
            <a:r>
              <a:rPr lang="fr-FR" dirty="0" err="1"/>
              <a:t>link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D78B3E-EAD9-E29A-AF60-72F176331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48150" cy="1190137"/>
          </a:xfrm>
        </p:spPr>
        <p:txBody>
          <a:bodyPr/>
          <a:lstStyle/>
          <a:p>
            <a:pPr marL="0" indent="0">
              <a:buNone/>
            </a:pPr>
            <a:r>
              <a:rPr lang="fr-FR" dirty="0" err="1"/>
              <a:t>Fiber</a:t>
            </a:r>
            <a:r>
              <a:rPr lang="fr-FR" dirty="0"/>
              <a:t> </a:t>
            </a:r>
            <a:r>
              <a:rPr lang="fr-FR" dirty="0" err="1"/>
              <a:t>optics</a:t>
            </a:r>
            <a:endParaRPr lang="fr-FR" dirty="0"/>
          </a:p>
          <a:p>
            <a:pPr marL="0" indent="0">
              <a:buNone/>
            </a:pPr>
            <a:r>
              <a:rPr lang="fr-FR" sz="2400" dirty="0"/>
              <a:t>200km 90% </a:t>
            </a:r>
            <a:r>
              <a:rPr lang="fr-FR" sz="2400" dirty="0" err="1"/>
              <a:t>loss</a:t>
            </a:r>
            <a:endParaRPr lang="fr-FR" sz="2400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6B10F6B5-3AD7-84B4-68B1-59B9CB725FC3}"/>
              </a:ext>
            </a:extLst>
          </p:cNvPr>
          <p:cNvSpPr txBox="1">
            <a:spLocks/>
          </p:cNvSpPr>
          <p:nvPr/>
        </p:nvSpPr>
        <p:spPr>
          <a:xfrm>
            <a:off x="6850673" y="1749425"/>
            <a:ext cx="42481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/>
              <a:t>Free </a:t>
            </a:r>
            <a:r>
              <a:rPr lang="fr-FR" dirty="0" err="1"/>
              <a:t>space</a:t>
            </a:r>
            <a:endParaRPr lang="fr-FR" dirty="0"/>
          </a:p>
          <a:p>
            <a:pPr marL="0" indent="0">
              <a:buNone/>
            </a:pPr>
            <a:r>
              <a:rPr lang="fr-FR" sz="2400" dirty="0"/>
              <a:t>1000km</a:t>
            </a:r>
          </a:p>
          <a:p>
            <a:pPr marL="0" indent="0">
              <a:buNone/>
            </a:pPr>
            <a:r>
              <a:rPr lang="fr-FR" sz="2400" dirty="0" err="1"/>
              <a:t>Satelite</a:t>
            </a:r>
            <a:r>
              <a:rPr lang="fr-FR" sz="2400" dirty="0"/>
              <a:t> in the middle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C2EF3B1-2FDD-7F22-DFCF-5934A988F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407" y="3535901"/>
            <a:ext cx="3928093" cy="220987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91322A7-B5AD-41C9-EFB8-525C79D6D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535842"/>
            <a:ext cx="3311769" cy="220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2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5"/>
    </mc:Choice>
    <mc:Fallback xmlns="">
      <p:transition spd="slow" advTm="406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89E2B2-68BC-164B-282E-1122AFF6B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Photonic Router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6A7C013-E96A-1F3A-4A0B-EA7315DE1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3582725"/>
            <a:ext cx="3891355" cy="2594237"/>
          </a:xfr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CFB41B0-492A-0413-1786-3DC142BE5505}"/>
              </a:ext>
            </a:extLst>
          </p:cNvPr>
          <p:cNvSpPr txBox="1"/>
          <p:nvPr/>
        </p:nvSpPr>
        <p:spPr>
          <a:xfrm>
            <a:off x="7603376" y="1949260"/>
            <a:ext cx="44334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Ubuntu" panose="020B0504030602030204" pitchFamily="34" charset="0"/>
              </a:rPr>
              <a:t>One router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Ubuntu" panose="020B0504030602030204" pitchFamily="34" charset="0"/>
              </a:rPr>
              <a:t>Multiple quantum terminals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Ubuntu" panose="020B0504030602030204" pitchFamily="34" charset="0"/>
              </a:rPr>
              <a:t>Only one optical </a:t>
            </a:r>
            <a:r>
              <a:rPr lang="en-GB" sz="2000" dirty="0" err="1">
                <a:latin typeface="Ubuntu" panose="020B0504030602030204" pitchFamily="34" charset="0"/>
              </a:rPr>
              <a:t>fiber</a:t>
            </a:r>
            <a:r>
              <a:rPr lang="en-GB" sz="2000" dirty="0">
                <a:latin typeface="Ubuntu" panose="020B0504030602030204" pitchFamily="34" charset="0"/>
              </a:rPr>
              <a:t> between the router and each terminal</a:t>
            </a:r>
          </a:p>
        </p:txBody>
      </p:sp>
    </p:spTree>
    <p:extLst>
      <p:ext uri="{BB962C8B-B14F-4D97-AF65-F5344CB8AC3E}">
        <p14:creationId xmlns:p14="http://schemas.microsoft.com/office/powerpoint/2010/main" val="226536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" name="Objet 55">
            <a:extLst>
              <a:ext uri="{FF2B5EF4-FFF2-40B4-BE49-F238E27FC236}">
                <a16:creationId xmlns:a16="http://schemas.microsoft.com/office/drawing/2014/main" id="{1968396E-1B26-0483-FA86-7E8D5EF457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9353525"/>
              </p:ext>
            </p:extLst>
          </p:nvPr>
        </p:nvGraphicFramePr>
        <p:xfrm>
          <a:off x="2720323" y="2223269"/>
          <a:ext cx="5415551" cy="365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2" imgW="6862859" imgH="5434010" progId="Excel.SheetMacroEnabled.12">
                  <p:embed/>
                </p:oleObj>
              </mc:Choice>
              <mc:Fallback>
                <p:oleObj name="Macro-Enabled Worksheet" r:id="rId2" imgW="6862859" imgH="5434010" progId="Excel.Sheet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20323" y="2223269"/>
                        <a:ext cx="5415551" cy="3659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95F59C7F-AAC7-D763-060D-AD3228B23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426"/>
            <a:ext cx="10515600" cy="1325563"/>
          </a:xfrm>
        </p:spPr>
        <p:txBody>
          <a:bodyPr/>
          <a:lstStyle/>
          <a:p>
            <a:r>
              <a:rPr lang="en-GB" dirty="0"/>
              <a:t>Photonic Router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8E2548CA-BEF9-4C82-B7DF-FD75063AD925}"/>
              </a:ext>
            </a:extLst>
          </p:cNvPr>
          <p:cNvCxnSpPr/>
          <p:nvPr/>
        </p:nvCxnSpPr>
        <p:spPr>
          <a:xfrm flipH="1" flipV="1">
            <a:off x="33686750" y="5716588"/>
            <a:ext cx="31750" cy="9556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0C90F8B-1D5C-4720-B27A-A408A0B4AA2D}"/>
              </a:ext>
            </a:extLst>
          </p:cNvPr>
          <p:cNvCxnSpPr/>
          <p:nvPr/>
        </p:nvCxnSpPr>
        <p:spPr>
          <a:xfrm flipV="1">
            <a:off x="33489900" y="4789488"/>
            <a:ext cx="760413" cy="3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B505A2DE-CED9-41DC-AA99-3956FFF963F2}"/>
              </a:ext>
            </a:extLst>
          </p:cNvPr>
          <p:cNvCxnSpPr/>
          <p:nvPr/>
        </p:nvCxnSpPr>
        <p:spPr>
          <a:xfrm flipH="1">
            <a:off x="34220150" y="4786313"/>
            <a:ext cx="31750" cy="280352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1D11BAD-BB67-405D-823D-6A32CACAC05E}"/>
              </a:ext>
            </a:extLst>
          </p:cNvPr>
          <p:cNvCxnSpPr/>
          <p:nvPr/>
        </p:nvCxnSpPr>
        <p:spPr>
          <a:xfrm flipV="1">
            <a:off x="32918400" y="5538788"/>
            <a:ext cx="390525" cy="12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68C5AE0-D031-45FD-995A-5425C4363EAD}"/>
              </a:ext>
            </a:extLst>
          </p:cNvPr>
          <p:cNvCxnSpPr/>
          <p:nvPr/>
        </p:nvCxnSpPr>
        <p:spPr>
          <a:xfrm flipV="1">
            <a:off x="32969200" y="4389438"/>
            <a:ext cx="187325" cy="1905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0B15F74-E188-4D7B-91D0-0DDE85448D0B}"/>
              </a:ext>
            </a:extLst>
          </p:cNvPr>
          <p:cNvCxnSpPr/>
          <p:nvPr/>
        </p:nvCxnSpPr>
        <p:spPr>
          <a:xfrm>
            <a:off x="33674050" y="4408488"/>
            <a:ext cx="6350" cy="94297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7A412A7-875D-401C-9197-734284B7E898}"/>
              </a:ext>
            </a:extLst>
          </p:cNvPr>
          <p:cNvCxnSpPr/>
          <p:nvPr/>
        </p:nvCxnSpPr>
        <p:spPr>
          <a:xfrm flipV="1">
            <a:off x="32962850" y="5330825"/>
            <a:ext cx="212725" cy="1905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E95C4D8-6B46-433B-9BCF-586FD5B8F0B0}"/>
              </a:ext>
            </a:extLst>
          </p:cNvPr>
          <p:cNvCxnSpPr/>
          <p:nvPr/>
        </p:nvCxnSpPr>
        <p:spPr>
          <a:xfrm>
            <a:off x="32937450" y="4591050"/>
            <a:ext cx="1062038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876CC23-7B07-47E2-9299-19DE6ABBCDCC}"/>
              </a:ext>
            </a:extLst>
          </p:cNvPr>
          <p:cNvCxnSpPr/>
          <p:nvPr/>
        </p:nvCxnSpPr>
        <p:spPr>
          <a:xfrm>
            <a:off x="33997900" y="4603750"/>
            <a:ext cx="31750" cy="187325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7CFC7FF2-6DC3-448D-8C17-8FE4941DA0FF}"/>
              </a:ext>
            </a:extLst>
          </p:cNvPr>
          <p:cNvCxnSpPr/>
          <p:nvPr/>
        </p:nvCxnSpPr>
        <p:spPr>
          <a:xfrm flipV="1">
            <a:off x="32924750" y="7581900"/>
            <a:ext cx="815975" cy="3175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A0DB5CB-626A-42FC-A4B6-3549BFED83F5}"/>
              </a:ext>
            </a:extLst>
          </p:cNvPr>
          <p:cNvCxnSpPr/>
          <p:nvPr/>
        </p:nvCxnSpPr>
        <p:spPr>
          <a:xfrm>
            <a:off x="32969200" y="6675438"/>
            <a:ext cx="2381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2FA8D0-7800-4432-8B5B-A507590641F9}"/>
              </a:ext>
            </a:extLst>
          </p:cNvPr>
          <p:cNvCxnSpPr/>
          <p:nvPr/>
        </p:nvCxnSpPr>
        <p:spPr>
          <a:xfrm flipV="1">
            <a:off x="32969200" y="6491288"/>
            <a:ext cx="549275" cy="635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EC7B4F68-19B1-4A97-8C30-2E7B2E1CF507}"/>
              </a:ext>
            </a:extLst>
          </p:cNvPr>
          <p:cNvCxnSpPr/>
          <p:nvPr/>
        </p:nvCxnSpPr>
        <p:spPr>
          <a:xfrm>
            <a:off x="32937450" y="5722938"/>
            <a:ext cx="2381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5B8B0B7-5BFB-4F1B-981B-3C5002432A3D}"/>
              </a:ext>
            </a:extLst>
          </p:cNvPr>
          <p:cNvCxnSpPr/>
          <p:nvPr/>
        </p:nvCxnSpPr>
        <p:spPr>
          <a:xfrm flipV="1">
            <a:off x="32956500" y="7416800"/>
            <a:ext cx="390525" cy="635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AADB62E7-5D7A-4712-8CC6-32CA3B128282}"/>
              </a:ext>
            </a:extLst>
          </p:cNvPr>
          <p:cNvCxnSpPr/>
          <p:nvPr/>
        </p:nvCxnSpPr>
        <p:spPr>
          <a:xfrm>
            <a:off x="33826450" y="5538788"/>
            <a:ext cx="23813" cy="1844675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F035AFC3-92D9-4CA2-B3DF-D7DD46D4E772}"/>
              </a:ext>
            </a:extLst>
          </p:cNvPr>
          <p:cNvCxnSpPr/>
          <p:nvPr/>
        </p:nvCxnSpPr>
        <p:spPr>
          <a:xfrm>
            <a:off x="32956500" y="7227888"/>
            <a:ext cx="676275" cy="635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9D353F5-AD72-4377-A36E-0C9DEE2D12BD}"/>
              </a:ext>
            </a:extLst>
          </p:cNvPr>
          <p:cNvCxnSpPr/>
          <p:nvPr/>
        </p:nvCxnSpPr>
        <p:spPr>
          <a:xfrm>
            <a:off x="32969200" y="6284913"/>
            <a:ext cx="663575" cy="1905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4BBBC1A4-35D9-4319-92A2-A933D55ED23C}"/>
              </a:ext>
            </a:extLst>
          </p:cNvPr>
          <p:cNvCxnSpPr/>
          <p:nvPr/>
        </p:nvCxnSpPr>
        <p:spPr>
          <a:xfrm>
            <a:off x="34142363" y="6297613"/>
            <a:ext cx="0" cy="93821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Graphique 74" descr="Écran">
            <a:extLst>
              <a:ext uri="{FF2B5EF4-FFF2-40B4-BE49-F238E27FC236}">
                <a16:creationId xmlns:a16="http://schemas.microsoft.com/office/drawing/2014/main" id="{E8E08CBC-4F48-49AE-A680-9D6953230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35300" y="3265488"/>
            <a:ext cx="914400" cy="884237"/>
          </a:xfrm>
          <a:prstGeom prst="rect">
            <a:avLst/>
          </a:prstGeom>
        </p:spPr>
      </p:pic>
      <p:pic>
        <p:nvPicPr>
          <p:cNvPr id="24" name="Graphique 76" descr="Écran">
            <a:extLst>
              <a:ext uri="{FF2B5EF4-FFF2-40B4-BE49-F238E27FC236}">
                <a16:creationId xmlns:a16="http://schemas.microsoft.com/office/drawing/2014/main" id="{AAC1EC50-2481-4F23-A693-4B888E6F1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54350" y="4783138"/>
            <a:ext cx="912813" cy="887412"/>
          </a:xfrm>
          <a:prstGeom prst="rect">
            <a:avLst/>
          </a:prstGeom>
        </p:spPr>
      </p:pic>
      <p:pic>
        <p:nvPicPr>
          <p:cNvPr id="25" name="Graphique 124" descr="Écran">
            <a:extLst>
              <a:ext uri="{FF2B5EF4-FFF2-40B4-BE49-F238E27FC236}">
                <a16:creationId xmlns:a16="http://schemas.microsoft.com/office/drawing/2014/main" id="{08BAD14D-4633-4D9E-BCA8-E66F46168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70225" y="7939088"/>
            <a:ext cx="914400" cy="882650"/>
          </a:xfrm>
          <a:prstGeom prst="rect">
            <a:avLst/>
          </a:prstGeom>
        </p:spPr>
      </p:pic>
      <p:pic>
        <p:nvPicPr>
          <p:cNvPr id="26" name="Graphique 125" descr="Écran">
            <a:extLst>
              <a:ext uri="{FF2B5EF4-FFF2-40B4-BE49-F238E27FC236}">
                <a16:creationId xmlns:a16="http://schemas.microsoft.com/office/drawing/2014/main" id="{7F76699D-3A89-4FBB-B696-41327A92F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43238" y="6286500"/>
            <a:ext cx="914400" cy="895350"/>
          </a:xfrm>
          <a:prstGeom prst="rect">
            <a:avLst/>
          </a:prstGeom>
        </p:spPr>
      </p:pic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38447B48-E2B0-A0C1-8831-1CD198E64025}"/>
              </a:ext>
            </a:extLst>
          </p:cNvPr>
          <p:cNvCxnSpPr/>
          <p:nvPr/>
        </p:nvCxnSpPr>
        <p:spPr>
          <a:xfrm>
            <a:off x="29287788" y="3563938"/>
            <a:ext cx="4965700" cy="7143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27D94CED-9CC0-4438-A7C8-E851BAC3EDE7}"/>
              </a:ext>
            </a:extLst>
          </p:cNvPr>
          <p:cNvCxnSpPr/>
          <p:nvPr/>
        </p:nvCxnSpPr>
        <p:spPr>
          <a:xfrm>
            <a:off x="29297313" y="3606800"/>
            <a:ext cx="4964112" cy="714375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BEBB881C-C905-4A73-B95F-E9269E2E7E0E}"/>
              </a:ext>
            </a:extLst>
          </p:cNvPr>
          <p:cNvCxnSpPr/>
          <p:nvPr/>
        </p:nvCxnSpPr>
        <p:spPr>
          <a:xfrm>
            <a:off x="29290963" y="3644900"/>
            <a:ext cx="4964112" cy="71437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829BE808-66D2-4B2F-8BE5-7510908F2ADF}"/>
              </a:ext>
            </a:extLst>
          </p:cNvPr>
          <p:cNvCxnSpPr/>
          <p:nvPr/>
        </p:nvCxnSpPr>
        <p:spPr>
          <a:xfrm flipV="1">
            <a:off x="29289375" y="5118100"/>
            <a:ext cx="3427413" cy="1905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3D83CC12-3FE6-4B09-B455-7606D0796C90}"/>
              </a:ext>
            </a:extLst>
          </p:cNvPr>
          <p:cNvCxnSpPr/>
          <p:nvPr/>
        </p:nvCxnSpPr>
        <p:spPr>
          <a:xfrm flipV="1">
            <a:off x="29292550" y="5165725"/>
            <a:ext cx="3448050" cy="3175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5CB3527D-DCA1-4F92-AB9E-BA4736454D55}"/>
              </a:ext>
            </a:extLst>
          </p:cNvPr>
          <p:cNvCxnSpPr/>
          <p:nvPr/>
        </p:nvCxnSpPr>
        <p:spPr>
          <a:xfrm flipV="1">
            <a:off x="29267150" y="5199063"/>
            <a:ext cx="3519488" cy="317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EC20C56B-F6D8-4108-A6FB-007B5AB62D87}"/>
              </a:ext>
            </a:extLst>
          </p:cNvPr>
          <p:cNvCxnSpPr/>
          <p:nvPr/>
        </p:nvCxnSpPr>
        <p:spPr>
          <a:xfrm flipV="1">
            <a:off x="29303663" y="6148388"/>
            <a:ext cx="3413125" cy="48736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F6143BE2-7617-4E21-B5A1-FDC28F1035EF}"/>
              </a:ext>
            </a:extLst>
          </p:cNvPr>
          <p:cNvCxnSpPr/>
          <p:nvPr/>
        </p:nvCxnSpPr>
        <p:spPr>
          <a:xfrm flipV="1">
            <a:off x="29265563" y="6175375"/>
            <a:ext cx="3443287" cy="487363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E8158E8C-ED21-4BDC-A86B-7B247D8C7B57}"/>
              </a:ext>
            </a:extLst>
          </p:cNvPr>
          <p:cNvCxnSpPr/>
          <p:nvPr/>
        </p:nvCxnSpPr>
        <p:spPr>
          <a:xfrm flipV="1">
            <a:off x="29286200" y="6197600"/>
            <a:ext cx="3446463" cy="51435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C6BE4CC6-B72F-4DB3-AE12-2B9FFE3F1625}"/>
              </a:ext>
            </a:extLst>
          </p:cNvPr>
          <p:cNvCxnSpPr/>
          <p:nvPr/>
        </p:nvCxnSpPr>
        <p:spPr>
          <a:xfrm flipV="1">
            <a:off x="29332238" y="7046913"/>
            <a:ext cx="3384550" cy="125571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632EB31C-13C7-4025-B14D-4EDE7B883266}"/>
              </a:ext>
            </a:extLst>
          </p:cNvPr>
          <p:cNvCxnSpPr/>
          <p:nvPr/>
        </p:nvCxnSpPr>
        <p:spPr>
          <a:xfrm flipV="1">
            <a:off x="29341763" y="7108825"/>
            <a:ext cx="3384550" cy="1236663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3586731E-73F2-4A3E-9ABD-96C529F69248}"/>
              </a:ext>
            </a:extLst>
          </p:cNvPr>
          <p:cNvCxnSpPr/>
          <p:nvPr/>
        </p:nvCxnSpPr>
        <p:spPr>
          <a:xfrm flipV="1">
            <a:off x="29335413" y="7156450"/>
            <a:ext cx="3409950" cy="122396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2C062F34-0C19-7DDC-4A24-623BF87BD99C}"/>
              </a:ext>
            </a:extLst>
          </p:cNvPr>
          <p:cNvSpPr/>
          <p:nvPr/>
        </p:nvSpPr>
        <p:spPr>
          <a:xfrm>
            <a:off x="32583438" y="4052888"/>
            <a:ext cx="1760537" cy="3846512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11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6C27A5F-BB02-48E1-813F-1A6BA48066F7}"/>
              </a:ext>
            </a:extLst>
          </p:cNvPr>
          <p:cNvSpPr/>
          <p:nvPr/>
        </p:nvSpPr>
        <p:spPr>
          <a:xfrm>
            <a:off x="32664400" y="4176713"/>
            <a:ext cx="835025" cy="639762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11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BDC6225-664A-4248-8D30-CA2E59028AA2}"/>
              </a:ext>
            </a:extLst>
          </p:cNvPr>
          <p:cNvSpPr/>
          <p:nvPr/>
        </p:nvSpPr>
        <p:spPr>
          <a:xfrm>
            <a:off x="32654875" y="7013575"/>
            <a:ext cx="874713" cy="639763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11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041BF5B-77EC-4C30-AE4A-C5AC53B88AFE}"/>
              </a:ext>
            </a:extLst>
          </p:cNvPr>
          <p:cNvSpPr/>
          <p:nvPr/>
        </p:nvSpPr>
        <p:spPr>
          <a:xfrm>
            <a:off x="32689800" y="6049963"/>
            <a:ext cx="768350" cy="639762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11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C1EE036-2F2C-404B-B3EF-8335737E07AB}"/>
              </a:ext>
            </a:extLst>
          </p:cNvPr>
          <p:cNvSpPr/>
          <p:nvPr/>
        </p:nvSpPr>
        <p:spPr>
          <a:xfrm>
            <a:off x="32672338" y="5116513"/>
            <a:ext cx="838200" cy="639762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1100"/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06C463FE-D526-ABFD-5F31-3BC53C75811D}"/>
              </a:ext>
            </a:extLst>
          </p:cNvPr>
          <p:cNvCxnSpPr>
            <a:cxnSpLocks/>
          </p:cNvCxnSpPr>
          <p:nvPr/>
        </p:nvCxnSpPr>
        <p:spPr>
          <a:xfrm flipH="1">
            <a:off x="4391637" y="2212553"/>
            <a:ext cx="270136" cy="3184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93B1E2FA-BEE8-A51B-EBEE-7D85329B9A4E}"/>
              </a:ext>
            </a:extLst>
          </p:cNvPr>
          <p:cNvSpPr txBox="1"/>
          <p:nvPr/>
        </p:nvSpPr>
        <p:spPr>
          <a:xfrm>
            <a:off x="4633111" y="1987701"/>
            <a:ext cx="1234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Optical </a:t>
            </a:r>
            <a:r>
              <a:rPr lang="en-GB" sz="1400" dirty="0" err="1"/>
              <a:t>fiber</a:t>
            </a:r>
            <a:endParaRPr lang="en-GB" sz="1400" dirty="0"/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BE455481-6C59-1E1E-8FB4-0906F7965238}"/>
              </a:ext>
            </a:extLst>
          </p:cNvPr>
          <p:cNvCxnSpPr>
            <a:cxnSpLocks/>
          </p:cNvCxnSpPr>
          <p:nvPr/>
        </p:nvCxnSpPr>
        <p:spPr>
          <a:xfrm flipH="1" flipV="1">
            <a:off x="7637587" y="5052493"/>
            <a:ext cx="688787" cy="226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0678CC78-0C6A-9713-112F-95E08EA88E5D}"/>
              </a:ext>
            </a:extLst>
          </p:cNvPr>
          <p:cNvSpPr txBox="1"/>
          <p:nvPr/>
        </p:nvSpPr>
        <p:spPr>
          <a:xfrm>
            <a:off x="8319953" y="5137150"/>
            <a:ext cx="773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Router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E7C92DB2-85E8-245D-091E-5F0F8EAD8B3E}"/>
              </a:ext>
            </a:extLst>
          </p:cNvPr>
          <p:cNvSpPr txBox="1"/>
          <p:nvPr/>
        </p:nvSpPr>
        <p:spPr>
          <a:xfrm>
            <a:off x="8598469" y="6366609"/>
            <a:ext cx="3408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Ubuntu" panose="020B0504030602030204" pitchFamily="34" charset="0"/>
              </a:rPr>
              <a:t>Patent pending FR2208919 </a:t>
            </a:r>
          </a:p>
        </p:txBody>
      </p:sp>
    </p:spTree>
    <p:extLst>
      <p:ext uri="{BB962C8B-B14F-4D97-AF65-F5344CB8AC3E}">
        <p14:creationId xmlns:p14="http://schemas.microsoft.com/office/powerpoint/2010/main" val="203631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5"/>
    </mc:Choice>
    <mc:Fallback xmlns="">
      <p:transition spd="slow" advTm="312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99AB8CD-C0D7-B582-15B7-6F98CDB73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865" y="1448128"/>
            <a:ext cx="5985134" cy="436512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3CAF115-A234-4D3A-85FD-18C9D9AE2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Application scenarios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42C5FA-DDF7-DBBE-CD94-1AD8FC8A8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6216" y="4948748"/>
            <a:ext cx="4220433" cy="81477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GB" sz="2400" dirty="0"/>
              <a:t>Help detect  arrival of photons pairs with the help of non destructive photon detectors</a:t>
            </a:r>
          </a:p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34F717F-AFD6-CA37-6269-52A0F7878CE9}"/>
              </a:ext>
            </a:extLst>
          </p:cNvPr>
          <p:cNvSpPr txBox="1"/>
          <p:nvPr/>
        </p:nvSpPr>
        <p:spPr>
          <a:xfrm>
            <a:off x="9289205" y="6204360"/>
            <a:ext cx="2966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patent pending FR2309929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E97C9FE-87A6-428C-90AB-CF8BC4AA576C}"/>
              </a:ext>
            </a:extLst>
          </p:cNvPr>
          <p:cNvSpPr txBox="1"/>
          <p:nvPr/>
        </p:nvSpPr>
        <p:spPr>
          <a:xfrm>
            <a:off x="4556302" y="4238421"/>
            <a:ext cx="2409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Quantum Teleportation</a:t>
            </a:r>
          </a:p>
        </p:txBody>
      </p:sp>
    </p:spTree>
    <p:extLst>
      <p:ext uri="{BB962C8B-B14F-4D97-AF65-F5344CB8AC3E}">
        <p14:creationId xmlns:p14="http://schemas.microsoft.com/office/powerpoint/2010/main" val="106944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0"/>
    </mc:Choice>
    <mc:Fallback xmlns="">
      <p:transition spd="slow" advTm="295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CAF115-A234-4D3A-85FD-18C9D9AE2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Application scenarios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42C5FA-DDF7-DBBE-CD94-1AD8FC8A8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100349"/>
            <a:ext cx="3662330" cy="37377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dirty="0"/>
              <a:t>Leverage on your optical fibre network </a:t>
            </a:r>
          </a:p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1631DB2A-2A7C-7F9D-2FB1-1D1A6E5E53EC}"/>
              </a:ext>
            </a:extLst>
          </p:cNvPr>
          <p:cNvSpPr txBox="1">
            <a:spLocks/>
          </p:cNvSpPr>
          <p:nvPr/>
        </p:nvSpPr>
        <p:spPr>
          <a:xfrm>
            <a:off x="4306507" y="2100349"/>
            <a:ext cx="3527439" cy="36675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pPr marL="0" indent="0" algn="ctr">
              <a:buNone/>
            </a:pPr>
            <a:r>
              <a:rPr lang="en-GB" sz="2400" dirty="0"/>
              <a:t>Build worldwide ground cover with 600 satellites at 500km altitude</a:t>
            </a:r>
          </a:p>
          <a:p>
            <a:endParaRPr lang="en-GB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  <a:p>
            <a:endParaRPr lang="en-GB" sz="2400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27757381-12BF-E85A-15A9-ADF1CD803814}"/>
              </a:ext>
            </a:extLst>
          </p:cNvPr>
          <p:cNvSpPr txBox="1">
            <a:spLocks/>
          </p:cNvSpPr>
          <p:nvPr/>
        </p:nvSpPr>
        <p:spPr>
          <a:xfrm>
            <a:off x="7833946" y="2835816"/>
            <a:ext cx="3684149" cy="59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dirty="0"/>
              <a:t>Link distant </a:t>
            </a:r>
            <a:r>
              <a:rPr lang="fr-FR" sz="2400" dirty="0" err="1"/>
              <a:t>CPUs</a:t>
            </a:r>
            <a:endParaRPr lang="fr-FR" sz="2400" dirty="0"/>
          </a:p>
          <a:p>
            <a:endParaRPr lang="fr-FR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DAFFAC9-52FE-2538-3AF8-19EBEB82A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935" y="1774298"/>
            <a:ext cx="1761969" cy="176196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71B2C3F-E5DC-DF7E-4021-A99A0CF08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95" y="3232450"/>
            <a:ext cx="2524145" cy="168435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05856F2-6C00-F434-BE32-1454E0C55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898" y="3724280"/>
            <a:ext cx="2782507" cy="166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0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0"/>
    </mc:Choice>
    <mc:Fallback xmlns="">
      <p:transition spd="slow" advTm="295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84C7849-DF33-6D69-1EC1-DBA196D1D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6582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D6A56004-1672-64B8-23AF-C80E2429B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45" y="402397"/>
            <a:ext cx="11733888" cy="1087900"/>
          </a:xfrm>
        </p:spPr>
        <p:txBody>
          <a:bodyPr>
            <a:normAutofit/>
          </a:bodyPr>
          <a:lstStyle/>
          <a:p>
            <a:pPr algn="ctr"/>
            <a:r>
              <a:rPr lang="en-GB" sz="4400" i="1" dirty="0">
                <a:solidFill>
                  <a:schemeClr val="bg1">
                    <a:lumMod val="85000"/>
                  </a:schemeClr>
                </a:solidFill>
                <a:latin typeface="Ubuntu" panose="020B0504030602030204" pitchFamily="34" charset="0"/>
              </a:rPr>
              <a:t>Entangled photon communication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B36C310-A5E2-426E-D9F4-2F6DC2AF9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150" y="1183592"/>
            <a:ext cx="8749251" cy="532378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0484CD3-E3C4-3C2A-7D2F-26D09A9714DA}"/>
              </a:ext>
            </a:extLst>
          </p:cNvPr>
          <p:cNvSpPr txBox="1"/>
          <p:nvPr/>
        </p:nvSpPr>
        <p:spPr>
          <a:xfrm>
            <a:off x="9561319" y="5162793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  <a:latin typeface="Ubuntu" panose="020B0504030602030204" pitchFamily="34" charset="0"/>
              </a:rPr>
              <a:t>®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C448085-4514-8365-B404-AAD138E0FE51}"/>
              </a:ext>
            </a:extLst>
          </p:cNvPr>
          <p:cNvSpPr txBox="1"/>
          <p:nvPr/>
        </p:nvSpPr>
        <p:spPr>
          <a:xfrm>
            <a:off x="530740" y="6317648"/>
            <a:ext cx="10795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www.carrouseldigital.com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99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5"/>
    </mc:Choice>
    <mc:Fallback xmlns="">
      <p:transition spd="slow" advTm="1088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8C6003-61FB-01DE-9B72-41AB0531E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latin typeface="Ubuntu" panose="020B0504030602030204" pitchFamily="34" charset="0"/>
              </a:rPr>
              <a:t>Sending</a:t>
            </a:r>
            <a:r>
              <a:rPr lang="fr-FR" dirty="0">
                <a:latin typeface="Ubuntu" panose="020B0504030602030204" pitchFamily="34" charset="0"/>
              </a:rPr>
              <a:t> </a:t>
            </a:r>
            <a:r>
              <a:rPr lang="fr-FR" dirty="0" err="1"/>
              <a:t>e</a:t>
            </a:r>
            <a:r>
              <a:rPr lang="fr-FR" dirty="0" err="1">
                <a:latin typeface="Ubuntu" panose="020B0504030602030204" pitchFamily="34" charset="0"/>
              </a:rPr>
              <a:t>ntangled</a:t>
            </a:r>
            <a:r>
              <a:rPr lang="fr-FR" dirty="0">
                <a:latin typeface="Ubuntu" panose="020B0504030602030204" pitchFamily="34" charset="0"/>
              </a:rPr>
              <a:t> photons</a:t>
            </a:r>
          </a:p>
        </p:txBody>
      </p:sp>
      <p:pic>
        <p:nvPicPr>
          <p:cNvPr id="1028" name="Picture 4" descr="Modèle de cylindre gris clair isolé sur fond blanc. Conception de figurines d’objets 3D. eps 10 - clipart vectoriel de Gris libre de droits">
            <a:extLst>
              <a:ext uri="{FF2B5EF4-FFF2-40B4-BE49-F238E27FC236}">
                <a16:creationId xmlns:a16="http://schemas.microsoft.com/office/drawing/2014/main" id="{61EE3006-4AE1-21A1-E5D0-926BD853B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5587" y="3223157"/>
            <a:ext cx="1640540" cy="164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oîte de conserve avec une étiquette blanche sur fond blanc - Photo de Boîte en fer-blanc libre de droits">
            <a:extLst>
              <a:ext uri="{FF2B5EF4-FFF2-40B4-BE49-F238E27FC236}">
                <a16:creationId xmlns:a16="http://schemas.microsoft.com/office/drawing/2014/main" id="{1936C82F-DBA5-FF59-B180-5D01FCF08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071" y="3847947"/>
            <a:ext cx="763444" cy="114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ndes sonores - clipart vectoriel de Onde sonore libre de droits">
            <a:extLst>
              <a:ext uri="{FF2B5EF4-FFF2-40B4-BE49-F238E27FC236}">
                <a16:creationId xmlns:a16="http://schemas.microsoft.com/office/drawing/2014/main" id="{94AA5DAA-5C55-41FD-5B7A-02AA3EAD0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57884" flipH="1">
            <a:off x="6778760" y="3527146"/>
            <a:ext cx="1540141" cy="74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ignes courbes radiales colorées. - Illustration de Photon libre de droits">
            <a:extLst>
              <a:ext uri="{FF2B5EF4-FFF2-40B4-BE49-F238E27FC236}">
                <a16:creationId xmlns:a16="http://schemas.microsoft.com/office/drawing/2014/main" id="{27B21020-E738-67F0-6996-7B5655F32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041" y="1497796"/>
            <a:ext cx="1102314" cy="110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èche : bas 8">
            <a:extLst>
              <a:ext uri="{FF2B5EF4-FFF2-40B4-BE49-F238E27FC236}">
                <a16:creationId xmlns:a16="http://schemas.microsoft.com/office/drawing/2014/main" id="{E6652557-29A6-6877-2FCB-BA027A956275}"/>
              </a:ext>
            </a:extLst>
          </p:cNvPr>
          <p:cNvSpPr/>
          <p:nvPr/>
        </p:nvSpPr>
        <p:spPr>
          <a:xfrm rot="2859097">
            <a:off x="4745000" y="2520351"/>
            <a:ext cx="207232" cy="1357345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29B89131-742F-E5EE-D757-09BDA7478D98}"/>
              </a:ext>
            </a:extLst>
          </p:cNvPr>
          <p:cNvSpPr/>
          <p:nvPr/>
        </p:nvSpPr>
        <p:spPr>
          <a:xfrm rot="17877227">
            <a:off x="6154240" y="2339445"/>
            <a:ext cx="220033" cy="1612956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bas 10">
            <a:extLst>
              <a:ext uri="{FF2B5EF4-FFF2-40B4-BE49-F238E27FC236}">
                <a16:creationId xmlns:a16="http://schemas.microsoft.com/office/drawing/2014/main" id="{C6D399E8-E82C-65A3-9347-100F2E90208D}"/>
              </a:ext>
            </a:extLst>
          </p:cNvPr>
          <p:cNvSpPr/>
          <p:nvPr/>
        </p:nvSpPr>
        <p:spPr>
          <a:xfrm rot="17877227">
            <a:off x="8220639" y="4066203"/>
            <a:ext cx="364105" cy="519675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51D1E1-D481-C552-D0FA-8DBBE8B0B574}"/>
              </a:ext>
            </a:extLst>
          </p:cNvPr>
          <p:cNvSpPr/>
          <p:nvPr/>
        </p:nvSpPr>
        <p:spPr>
          <a:xfrm>
            <a:off x="3788301" y="4667871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6DDFA7-DF5C-8B81-C07C-BE8DC9D37B9F}"/>
              </a:ext>
            </a:extLst>
          </p:cNvPr>
          <p:cNvSpPr/>
          <p:nvPr/>
        </p:nvSpPr>
        <p:spPr>
          <a:xfrm>
            <a:off x="8715098" y="4716832"/>
            <a:ext cx="561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4A202A-D16A-323C-6348-6A8FF980F618}"/>
              </a:ext>
            </a:extLst>
          </p:cNvPr>
          <p:cNvSpPr/>
          <p:nvPr/>
        </p:nvSpPr>
        <p:spPr>
          <a:xfrm>
            <a:off x="6029219" y="2321530"/>
            <a:ext cx="5616000" cy="7560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Entangled</a:t>
            </a:r>
            <a:r>
              <a:rPr lang="fr-FR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photons</a:t>
            </a:r>
          </a:p>
        </p:txBody>
      </p:sp>
    </p:spTree>
    <p:extLst>
      <p:ext uri="{BB962C8B-B14F-4D97-AF65-F5344CB8AC3E}">
        <p14:creationId xmlns:p14="http://schemas.microsoft.com/office/powerpoint/2010/main" val="394212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2"/>
    </mc:Choice>
    <mc:Fallback xmlns="">
      <p:transition spd="slow" advTm="379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4B8030-8F5F-5CF6-8D2E-2CBB5C717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Ubuntu" panose="020B0504030602030204" pitchFamily="34" charset="0"/>
              </a:rPr>
              <a:t>Coding the photons</a:t>
            </a:r>
          </a:p>
        </p:txBody>
      </p:sp>
      <p:pic>
        <p:nvPicPr>
          <p:cNvPr id="4" name="Picture 4" descr="Modèle de cylindre gris clair isolé sur fond blanc. Conception de figurines d’objets 3D. eps 10 - clipart vectoriel de Gris libre de droits">
            <a:extLst>
              <a:ext uri="{FF2B5EF4-FFF2-40B4-BE49-F238E27FC236}">
                <a16:creationId xmlns:a16="http://schemas.microsoft.com/office/drawing/2014/main" id="{062C2EE0-F35E-1B37-E720-456586FBB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62972" y="1930514"/>
            <a:ext cx="2638640" cy="263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63FA67-9758-3598-66D1-FDF5BDFCF553}"/>
              </a:ext>
            </a:extLst>
          </p:cNvPr>
          <p:cNvSpPr/>
          <p:nvPr/>
        </p:nvSpPr>
        <p:spPr>
          <a:xfrm>
            <a:off x="2205686" y="3920104"/>
            <a:ext cx="9415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8F3B21-7633-7014-FB08-807027C32848}"/>
              </a:ext>
            </a:extLst>
          </p:cNvPr>
          <p:cNvSpPr/>
          <p:nvPr/>
        </p:nvSpPr>
        <p:spPr>
          <a:xfrm>
            <a:off x="3704270" y="2492551"/>
            <a:ext cx="845141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Polarisation angle </a:t>
            </a:r>
            <a:r>
              <a:rPr lang="el-G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θ</a:t>
            </a:r>
            <a:r>
              <a: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or </a:t>
            </a:r>
            <a:r>
              <a:rPr lang="el-G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θ</a:t>
            </a:r>
            <a:r>
              <a: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+90°</a:t>
            </a:r>
          </a:p>
          <a:p>
            <a:pPr algn="ctr"/>
            <a:r>
              <a: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Polarisation </a:t>
            </a:r>
            <a:r>
              <a:rPr lang="fr-FR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elipcity</a:t>
            </a:r>
            <a:r>
              <a: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l-G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φ</a:t>
            </a:r>
            <a:r>
              <a: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482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2"/>
    </mc:Choice>
    <mc:Fallback xmlns="">
      <p:transition spd="slow" advTm="385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4B8030-8F5F-5CF6-8D2E-2CBB5C717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Ubuntu" panose="020B0504030602030204" pitchFamily="34" charset="0"/>
              </a:rPr>
              <a:t>Coding the photons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22657D5-DFA4-7AD3-D4AE-A900CB8B498E}"/>
              </a:ext>
            </a:extLst>
          </p:cNvPr>
          <p:cNvSpPr txBox="1"/>
          <p:nvPr/>
        </p:nvSpPr>
        <p:spPr>
          <a:xfrm>
            <a:off x="1005254" y="2215662"/>
            <a:ext cx="40063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Measuring the polarisation in either of two perpendicular directions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After the photon polarisation has been modified</a:t>
            </a:r>
          </a:p>
        </p:txBody>
      </p:sp>
      <p:graphicFrame>
        <p:nvGraphicFramePr>
          <p:cNvPr id="8" name="Objet 7">
            <a:extLst>
              <a:ext uri="{FF2B5EF4-FFF2-40B4-BE49-F238E27FC236}">
                <a16:creationId xmlns:a16="http://schemas.microsoft.com/office/drawing/2014/main" id="{E9A3C5FB-2811-E421-DDF9-DB582DFB1F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4427470"/>
              </p:ext>
            </p:extLst>
          </p:nvPr>
        </p:nvGraphicFramePr>
        <p:xfrm>
          <a:off x="4451119" y="3125665"/>
          <a:ext cx="7374779" cy="2659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540683" imgH="3079865" progId="Excel.Sheet.12">
                  <p:embed/>
                </p:oleObj>
              </mc:Choice>
              <mc:Fallback>
                <p:oleObj name="Worksheet" r:id="rId2" imgW="8540683" imgH="307986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51119" y="3125665"/>
                        <a:ext cx="7374779" cy="26593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816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6"/>
    </mc:Choice>
    <mc:Fallback xmlns="">
      <p:transition spd="slow" advTm="456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BAA0FF-796D-2A33-451F-CCC0283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Ubuntu" panose="020B0504030602030204" pitchFamily="34" charset="0"/>
              </a:rPr>
              <a:t>Reading the code</a:t>
            </a:r>
          </a:p>
        </p:txBody>
      </p:sp>
      <p:pic>
        <p:nvPicPr>
          <p:cNvPr id="4" name="Picture 6" descr="Boîte de conserve avec une étiquette blanche sur fond blanc - Photo de Boîte en fer-blanc libre de droits">
            <a:extLst>
              <a:ext uri="{FF2B5EF4-FFF2-40B4-BE49-F238E27FC236}">
                <a16:creationId xmlns:a16="http://schemas.microsoft.com/office/drawing/2014/main" id="{D15BF400-0DE6-F2E3-3E8B-028982657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425" y="2910984"/>
            <a:ext cx="1119665" cy="167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Ondes sonores - clipart vectoriel de Onde sonore libre de droits">
            <a:extLst>
              <a:ext uri="{FF2B5EF4-FFF2-40B4-BE49-F238E27FC236}">
                <a16:creationId xmlns:a16="http://schemas.microsoft.com/office/drawing/2014/main" id="{D793B116-0F37-FEE4-2C21-33FDB363D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25280" flipH="1">
            <a:off x="6655339" y="2270705"/>
            <a:ext cx="2258767" cy="108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èche : bas 5">
            <a:extLst>
              <a:ext uri="{FF2B5EF4-FFF2-40B4-BE49-F238E27FC236}">
                <a16:creationId xmlns:a16="http://schemas.microsoft.com/office/drawing/2014/main" id="{B6251679-F213-6FE4-946F-948CE3068674}"/>
              </a:ext>
            </a:extLst>
          </p:cNvPr>
          <p:cNvSpPr/>
          <p:nvPr/>
        </p:nvSpPr>
        <p:spPr>
          <a:xfrm rot="17544623">
            <a:off x="8997615" y="3004031"/>
            <a:ext cx="476057" cy="762154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44E439-C93E-A4F2-1434-81A296E04588}"/>
              </a:ext>
            </a:extLst>
          </p:cNvPr>
          <p:cNvSpPr/>
          <p:nvPr/>
        </p:nvSpPr>
        <p:spPr>
          <a:xfrm>
            <a:off x="9747058" y="4295193"/>
            <a:ext cx="8233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3F7A85-3E35-056F-589D-2A3A5B218F78}"/>
              </a:ext>
            </a:extLst>
          </p:cNvPr>
          <p:cNvSpPr/>
          <p:nvPr/>
        </p:nvSpPr>
        <p:spPr>
          <a:xfrm>
            <a:off x="4074983" y="2461778"/>
            <a:ext cx="27847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amplifier</a:t>
            </a:r>
            <a:endParaRPr lang="fr-FR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1DA7521-7D3B-9075-1B0F-DAB84FC8DAD6}"/>
              </a:ext>
            </a:extLst>
          </p:cNvPr>
          <p:cNvSpPr txBox="1"/>
          <p:nvPr/>
        </p:nvSpPr>
        <p:spPr>
          <a:xfrm>
            <a:off x="5479859" y="4056786"/>
            <a:ext cx="4077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Polarisation </a:t>
            </a:r>
          </a:p>
          <a:p>
            <a:pPr algn="r"/>
            <a:r>
              <a:rPr lang="fr-FR" dirty="0"/>
              <a:t>angle and </a:t>
            </a:r>
            <a:r>
              <a:rPr lang="fr-FR" dirty="0" err="1"/>
              <a:t>elipcity</a:t>
            </a:r>
            <a:r>
              <a:rPr lang="fr-FR" dirty="0"/>
              <a:t> </a:t>
            </a:r>
            <a:r>
              <a:rPr lang="fr-FR" dirty="0" err="1"/>
              <a:t>reading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356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4"/>
    </mc:Choice>
    <mc:Fallback xmlns="">
      <p:transition spd="slow" advTm="386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93A989-06F7-95B0-B4F6-36416419E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Ubuntu" panose="020B0504030602030204" pitchFamily="34" charset="0"/>
              </a:rPr>
              <a:t>Checking the message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D56FFA-DA2D-BF48-AE6A-DBEA1495B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813" y="1881553"/>
            <a:ext cx="11010429" cy="2937921"/>
          </a:xfrm>
        </p:spPr>
        <p:txBody>
          <a:bodyPr>
            <a:normAutofit/>
          </a:bodyPr>
          <a:lstStyle/>
          <a:p>
            <a:r>
              <a:rPr lang="en-GB" sz="3200" dirty="0"/>
              <a:t>Photons traveling to A and B may be lost</a:t>
            </a:r>
          </a:p>
          <a:p>
            <a:endParaRPr lang="en-GB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A60B55-61F1-3DBD-5E68-59C97F56F7AB}"/>
              </a:ext>
            </a:extLst>
          </p:cNvPr>
          <p:cNvSpPr txBox="1"/>
          <p:nvPr/>
        </p:nvSpPr>
        <p:spPr>
          <a:xfrm>
            <a:off x="681551" y="2976196"/>
            <a:ext cx="4668715" cy="252376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sz="3200" dirty="0">
                <a:latin typeface="Ubuntu" panose="020B0504030602030204" pitchFamily="34" charset="0"/>
              </a:rPr>
              <a:t>Statistically a lot more photons will arrive as coded in A though</a:t>
            </a:r>
          </a:p>
          <a:p>
            <a:endParaRPr lang="en-GB" sz="3200" dirty="0">
              <a:latin typeface="Ubuntu" panose="020B0504030602030204" pitchFamily="34" charset="0"/>
            </a:endParaRPr>
          </a:p>
          <a:p>
            <a:r>
              <a:rPr lang="en-GB" sz="3200" dirty="0">
                <a:latin typeface="Ubuntu" panose="020B0504030602030204" pitchFamily="34" charset="0"/>
              </a:rPr>
              <a:t>We fix a threshold of same pair or polarisation received over a fixed number of received photons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91279E3-1DFF-AA75-63E8-3FE4336FF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88" y="2892689"/>
            <a:ext cx="5366928" cy="356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0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0"/>
    </mc:Choice>
    <mc:Fallback xmlns="">
      <p:transition spd="slow" advTm="424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C65541-3BFA-97C4-FA9A-139D92219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system </a:t>
            </a:r>
            <a:r>
              <a:rPr lang="fr-FR" dirty="0" err="1"/>
              <a:t>is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45011D1-DB43-52EA-FB85-4B36D964C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/>
              <a:t>Coding a photon in A immediately changes the polarisation traveling to B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the photons were entangled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929CE6-3456-0721-5070-F640CC79F149}"/>
              </a:ext>
            </a:extLst>
          </p:cNvPr>
          <p:cNvSpPr/>
          <p:nvPr/>
        </p:nvSpPr>
        <p:spPr>
          <a:xfrm>
            <a:off x="4475136" y="566241"/>
            <a:ext cx="15461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FAST</a:t>
            </a:r>
          </a:p>
        </p:txBody>
      </p:sp>
    </p:spTree>
    <p:extLst>
      <p:ext uri="{BB962C8B-B14F-4D97-AF65-F5344CB8AC3E}">
        <p14:creationId xmlns:p14="http://schemas.microsoft.com/office/powerpoint/2010/main" val="73137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1"/>
    </mc:Choice>
    <mc:Fallback xmlns="">
      <p:transition spd="slow" advTm="322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oche. Icône avec reflet sur fond blanc - clipart vectoriel de Aboutissement libre de droits">
            <a:extLst>
              <a:ext uri="{FF2B5EF4-FFF2-40B4-BE49-F238E27FC236}">
                <a16:creationId xmlns:a16="http://schemas.microsoft.com/office/drawing/2014/main" id="{B611F944-14A9-35B9-EFD5-DB3FD631E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035" y="2493289"/>
            <a:ext cx="4140506" cy="414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357C8BE-3696-9E91-D3E9-F35E193FF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Security check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853F92-E395-DAE4-BD8B-5A0CDC5D8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9119088" cy="448627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dirty="0"/>
              <a:t>Capture or copy of some of the traveling photons while not encoded will either 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decrease the rates of photons arriving in B 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decrease the ratio of photons in B encoded</a:t>
            </a:r>
          </a:p>
          <a:p>
            <a:pPr>
              <a:lnSpc>
                <a:spcPct val="100000"/>
              </a:lnSpc>
            </a:pPr>
            <a:r>
              <a:rPr lang="en-GB" dirty="0"/>
              <a:t>These two events are detected in B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183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2"/>
    </mc:Choice>
    <mc:Fallback xmlns="">
      <p:transition spd="slow" advTm="640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131B28A-9FAC-1FAA-BF8B-BC412203AC61}"/>
              </a:ext>
            </a:extLst>
          </p:cNvPr>
          <p:cNvSpPr/>
          <p:nvPr/>
        </p:nvSpPr>
        <p:spPr>
          <a:xfrm rot="1843189">
            <a:off x="9727371" y="3459779"/>
            <a:ext cx="1502180" cy="8393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B928F56-2BED-0EEF-AF74-8546AD37E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Man in the middle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444EC3-29F4-2BE0-CCD1-A4090EB6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711" y="2081191"/>
            <a:ext cx="6100838" cy="408921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GB" sz="1800" dirty="0"/>
              <a:t>Have a surveillance box close to B to monitor photons  that are not entangled anymore</a:t>
            </a:r>
          </a:p>
          <a:p>
            <a:pPr>
              <a:lnSpc>
                <a:spcPct val="110000"/>
              </a:lnSpc>
            </a:pPr>
            <a:r>
              <a:rPr lang="en-GB" sz="1800" dirty="0"/>
              <a:t>compare the exact polarisation and arrival times of the photons that arrived both in A and B</a:t>
            </a:r>
          </a:p>
          <a:p>
            <a:pPr>
              <a:lnSpc>
                <a:spcPct val="110000"/>
              </a:lnSpc>
            </a:pPr>
            <a:r>
              <a:rPr lang="en-GB" sz="1800" dirty="0"/>
              <a:t>using ,  quantum safe signature.</a:t>
            </a:r>
          </a:p>
        </p:txBody>
      </p:sp>
      <p:pic>
        <p:nvPicPr>
          <p:cNvPr id="4" name="Picture 4" descr="Modèle de cylindre gris clair isolé sur fond blanc. Conception de figurines d’objets 3D. eps 10 - clipart vectoriel de Gris libre de droits">
            <a:extLst>
              <a:ext uri="{FF2B5EF4-FFF2-40B4-BE49-F238E27FC236}">
                <a16:creationId xmlns:a16="http://schemas.microsoft.com/office/drawing/2014/main" id="{8D7BCD3F-D1C7-8D59-6507-B64DD5686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952" y="3383670"/>
            <a:ext cx="1402810" cy="140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oîte de conserve avec une étiquette blanche sur fond blanc - Photo de Boîte en fer-blanc libre de droits">
            <a:extLst>
              <a:ext uri="{FF2B5EF4-FFF2-40B4-BE49-F238E27FC236}">
                <a16:creationId xmlns:a16="http://schemas.microsoft.com/office/drawing/2014/main" id="{EDD275B9-5642-E2AA-774B-B1BE94E45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02440" y="4215531"/>
            <a:ext cx="652814" cy="97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Ondes sonores - clipart vectoriel de Onde sonore libre de droits">
            <a:extLst>
              <a:ext uri="{FF2B5EF4-FFF2-40B4-BE49-F238E27FC236}">
                <a16:creationId xmlns:a16="http://schemas.microsoft.com/office/drawing/2014/main" id="{1BE43BA8-2E21-9EA6-9CE6-84E23FDF0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57884">
            <a:off x="10295850" y="3665032"/>
            <a:ext cx="627450" cy="63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Lignes courbes radiales colorées. - Illustration de Photon libre de droits">
            <a:extLst>
              <a:ext uri="{FF2B5EF4-FFF2-40B4-BE49-F238E27FC236}">
                <a16:creationId xmlns:a16="http://schemas.microsoft.com/office/drawing/2014/main" id="{DAC258C5-219C-AD39-E3AD-D9C87A899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81839" y="1980860"/>
            <a:ext cx="942578" cy="94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èche : bas 8">
            <a:extLst>
              <a:ext uri="{FF2B5EF4-FFF2-40B4-BE49-F238E27FC236}">
                <a16:creationId xmlns:a16="http://schemas.microsoft.com/office/drawing/2014/main" id="{7B2CEFBB-D46C-6D14-A260-829C41B83346}"/>
              </a:ext>
            </a:extLst>
          </p:cNvPr>
          <p:cNvSpPr/>
          <p:nvPr/>
        </p:nvSpPr>
        <p:spPr>
          <a:xfrm rot="13630359" flipV="1">
            <a:off x="7591970" y="2803343"/>
            <a:ext cx="128481" cy="1160654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2BB4DD70-A918-5AB1-92C4-38BC737520BE}"/>
              </a:ext>
            </a:extLst>
          </p:cNvPr>
          <p:cNvSpPr/>
          <p:nvPr/>
        </p:nvSpPr>
        <p:spPr>
          <a:xfrm rot="7098592" flipV="1">
            <a:off x="9519342" y="2506200"/>
            <a:ext cx="126229" cy="175322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bas 10">
            <a:extLst>
              <a:ext uri="{FF2B5EF4-FFF2-40B4-BE49-F238E27FC236}">
                <a16:creationId xmlns:a16="http://schemas.microsoft.com/office/drawing/2014/main" id="{680FB905-0294-243A-4A9C-C77889DABF4C}"/>
              </a:ext>
            </a:extLst>
          </p:cNvPr>
          <p:cNvSpPr/>
          <p:nvPr/>
        </p:nvSpPr>
        <p:spPr>
          <a:xfrm rot="7251199" flipV="1">
            <a:off x="10953136" y="3900650"/>
            <a:ext cx="169135" cy="629760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D0577F-ECAF-8237-B4A4-46F771F23162}"/>
              </a:ext>
            </a:extLst>
          </p:cNvPr>
          <p:cNvSpPr/>
          <p:nvPr/>
        </p:nvSpPr>
        <p:spPr>
          <a:xfrm flipH="1">
            <a:off x="6831286" y="4449615"/>
            <a:ext cx="5005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58F333-E347-6014-9291-5850ED4CED69}"/>
              </a:ext>
            </a:extLst>
          </p:cNvPr>
          <p:cNvSpPr/>
          <p:nvPr/>
        </p:nvSpPr>
        <p:spPr>
          <a:xfrm flipH="1">
            <a:off x="11253246" y="4932651"/>
            <a:ext cx="55120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A2958C-F6A4-6FFE-4215-886414577602}"/>
              </a:ext>
            </a:extLst>
          </p:cNvPr>
          <p:cNvSpPr txBox="1"/>
          <p:nvPr/>
        </p:nvSpPr>
        <p:spPr>
          <a:xfrm>
            <a:off x="9959029" y="6339018"/>
            <a:ext cx="2073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Ubuntu" panose="020B0504030602030204" pitchFamily="34" charset="0"/>
              </a:rPr>
              <a:t>Patent</a:t>
            </a:r>
            <a:r>
              <a:rPr lang="en-GB" dirty="0"/>
              <a:t> FR3092923</a:t>
            </a:r>
          </a:p>
        </p:txBody>
      </p:sp>
    </p:spTree>
    <p:extLst>
      <p:ext uri="{BB962C8B-B14F-4D97-AF65-F5344CB8AC3E}">
        <p14:creationId xmlns:p14="http://schemas.microsoft.com/office/powerpoint/2010/main" val="151134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4"/>
    </mc:Choice>
    <mc:Fallback xmlns="">
      <p:transition spd="slow" advTm="4244"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334765BCC57E4BA82CB8BDC84FEB72" ma:contentTypeVersion="17" ma:contentTypeDescription="Create a new document." ma:contentTypeScope="" ma:versionID="6b2ff2d804d1cc5bf5a3af546fdb4168">
  <xsd:schema xmlns:xsd="http://www.w3.org/2001/XMLSchema" xmlns:xs="http://www.w3.org/2001/XMLSchema" xmlns:p="http://schemas.microsoft.com/office/2006/metadata/properties" xmlns:ns2="23713f58-54a5-4b17-a4e8-803c5a479822" xmlns:ns3="57afdbc4-3a88-4e46-b4cc-bca755f3ff18" targetNamespace="http://schemas.microsoft.com/office/2006/metadata/properties" ma:root="true" ma:fieldsID="54b68057d898b5a55b926bdb5784da2e" ns2:_="" ns3:_="">
    <xsd:import namespace="23713f58-54a5-4b17-a4e8-803c5a479822"/>
    <xsd:import namespace="57afdbc4-3a88-4e46-b4cc-bca755f3ff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713f58-54a5-4b17-a4e8-803c5a4798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451cbd5-185a-4e93-8638-f19223a2b2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afdbc4-3a88-4e46-b4cc-bca755f3ff1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33499c-2635-4317-86f3-c0f1bc168141}" ma:internalName="TaxCatchAll" ma:showField="CatchAllData" ma:web="57afdbc4-3a88-4e46-b4cc-bca755f3ff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39ACDA-C0DF-4E2E-AF2F-E806E23203EE}"/>
</file>

<file path=customXml/itemProps2.xml><?xml version="1.0" encoding="utf-8"?>
<ds:datastoreItem xmlns:ds="http://schemas.openxmlformats.org/officeDocument/2006/customXml" ds:itemID="{93D7CD28-C3DC-42C7-A35F-EA7F570A683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318</Words>
  <Application>Microsoft Office PowerPoint</Application>
  <PresentationFormat>Grand écran</PresentationFormat>
  <Paragraphs>82</Paragraphs>
  <Slides>15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Ubuntu</vt:lpstr>
      <vt:lpstr>Thème Office</vt:lpstr>
      <vt:lpstr>Worksheet</vt:lpstr>
      <vt:lpstr>Macro-Enabled Worksheet</vt:lpstr>
      <vt:lpstr>entangled photon communication  &amp;  photonic router </vt:lpstr>
      <vt:lpstr>Sending entangled photons</vt:lpstr>
      <vt:lpstr>Coding the photons</vt:lpstr>
      <vt:lpstr>Coding the photons</vt:lpstr>
      <vt:lpstr>Reading the code</vt:lpstr>
      <vt:lpstr>Checking the message</vt:lpstr>
      <vt:lpstr>The system is</vt:lpstr>
      <vt:lpstr>Security check</vt:lpstr>
      <vt:lpstr>Man in the middle</vt:lpstr>
      <vt:lpstr>Physical link</vt:lpstr>
      <vt:lpstr>Photonic Router</vt:lpstr>
      <vt:lpstr>Photonic Router</vt:lpstr>
      <vt:lpstr>Application scenarios</vt:lpstr>
      <vt:lpstr>Application scenarios</vt:lpstr>
      <vt:lpstr>Entangled photon communication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Entangled photon communication</dc:title>
  <dc:creator>Bruno Sanglé-Ferrière</dc:creator>
  <cp:lastModifiedBy>Bruno Sanglé-Ferrière</cp:lastModifiedBy>
  <cp:revision>71</cp:revision>
  <cp:lastPrinted>2023-09-18T19:08:28Z</cp:lastPrinted>
  <dcterms:created xsi:type="dcterms:W3CDTF">2023-03-25T07:53:50Z</dcterms:created>
  <dcterms:modified xsi:type="dcterms:W3CDTF">2023-10-16T19:08:39Z</dcterms:modified>
</cp:coreProperties>
</file>