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92" r:id="rId6"/>
    <p:sldId id="288" r:id="rId7"/>
    <p:sldId id="293" r:id="rId8"/>
    <p:sldId id="294" r:id="rId9"/>
    <p:sldId id="295" r:id="rId10"/>
    <p:sldId id="296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23CF9-E5EB-45E0-BC03-4DE7F1E2C353}" v="45" dt="2023-10-16T20:57:31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E501C-C79E-4E6A-92EF-6F8BD8A97DF2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680CE-ED24-4DC3-B748-EDF8B1056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5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583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174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35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45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495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34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A4F1-740C-933C-77DD-193B8F562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5E772-0D74-5C31-1094-BEF261577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11F3B-B8D7-7B02-9F3B-1D5814C0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8CCF2-D9C7-DF83-2B9F-277EB8BA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AA1BA-3998-4428-7C84-4AC266FD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E2DF-BA86-4F60-903D-8AAC6B525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5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D6C0-BE89-1718-AC40-956C29C2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8A169-2D3B-6A6F-94F2-79B434DD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D267A-F7FC-B539-53C2-D9E3225E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D0B8A-BC3F-DA31-FBC1-922BEA50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A7338-0278-B5E3-53EC-015761CA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E2DF-BA86-4F60-903D-8AAC6B525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8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8DA962-E90A-6C9D-F7F0-18501D202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160B3-7061-1742-DB15-6BC1227A0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EFA59-DEA0-EBA6-F826-C0F12CD2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0C7C4-F625-5667-27C0-502F20BE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54287-21BE-C624-5F8F-88D36DD1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E2DF-BA86-4F60-903D-8AAC6B525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55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1_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0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4D9-E6DA-A895-403E-F6EB0B51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E6FD-955C-DF69-8050-FB63BBB04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783B-6B86-9C2E-3DE9-ECFD3077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05BBF-21FD-A5A2-CB5F-53C8952E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A9AA0-BD72-95AE-5FDA-843DA792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E2DF-BA86-4F60-903D-8AAC6B525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1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0216-7FBF-77D9-6EA5-320C4A9F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7954A-C674-3E73-CCF2-59E69B94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BAFDB-51E3-3BAD-12B5-88694E71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A5093-C9EA-825B-D16A-F67C2A48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8DD67-4422-8B00-4F37-1222F498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E2DF-BA86-4F60-903D-8AAC6B525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3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63D5-9705-B67F-6DEB-42C34787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EF571-7071-507E-0328-99F7F30E2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F44E0-160A-E01F-6C73-BC88EBF83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5D1F1-5592-57EF-EDAF-A0C8FFBF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1A749-A5C0-5FCF-A3B8-15BA976A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6CA3E-75C8-29E0-25C6-65EB4579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E2DF-BA86-4F60-903D-8AAC6B525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6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84F9-5E34-7AA3-3DD7-EB846C89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FBB67-A10A-AAB9-A981-ADB5B1350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0C6E1-A63B-FA82-E6BC-D92C9E00E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8DB8C-5D9F-EBDA-5EBD-B06FF903E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668B8-B8FD-4AA7-C511-2531A3CED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CA8FA-4A5B-FFF7-4866-B674D05DC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04770-7C33-8CFA-B4F7-58EEF8D0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BFB9B4-4D2B-9C41-EF69-63F44B04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E2DF-BA86-4F60-903D-8AAC6B525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47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06C0F-5659-7177-74DD-D62BA00D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354EA-7558-F385-5ADD-49660E74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23218-B0D5-B690-D2DF-4045A0CA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616B6-59F5-9C09-141E-FFD06625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E2DF-BA86-4F60-903D-8AAC6B525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7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8F9B5-E4C0-5B60-A8CA-4AD66812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32834-3AB6-4B51-29C5-134E20C1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6A41A-606F-F3D9-79B4-EEC9E84E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E2DF-BA86-4F60-903D-8AAC6B525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8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F87F-D1C5-18BB-B5F7-737560AB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D3BE-EAB6-0403-8959-68632ECB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BE82C-719F-F597-8E91-38A181BFF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255FC-4DC2-6A3A-5CE9-7FD62C5E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43DBC-A9A3-4522-9AAE-0CF5FA55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74AD1-8D67-B116-FC04-CFDA1BE7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E2DF-BA86-4F60-903D-8AAC6B525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8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367E-E964-7B50-812B-AB3866AE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C26677-8B86-4B77-2BF7-9117238AF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0D376-3865-FEBE-0A24-FFD8865F5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E3C2B-182C-F4EB-2E61-9F51CB76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97764-72E2-BEF9-2A89-09F41D48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5D76F-7905-5092-8EC3-A08BE4E9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E2DF-BA86-4F60-903D-8AAC6B525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2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8073C2-60CC-A964-F8D2-1D9D50B5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8A8C4-7765-DEB0-030C-072A7150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CEF0E-8917-F758-4C96-14ABA4923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81686-ED31-12A5-8DB3-BFE62E681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6A607-61D0-3FEE-EB3A-72079A60D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E2DF-BA86-4F60-903D-8AAC6B525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fQenquiries@dsit.gov.uk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 descr="shutterstock_2266177535.jpg"/>
          <p:cNvPicPr preferRelativeResize="0"/>
          <p:nvPr/>
        </p:nvPicPr>
        <p:blipFill rotWithShape="1">
          <a:blip r:embed="rId3">
            <a:alphaModFix/>
          </a:blip>
          <a:srcRect l="1942" t="23061" r="1942" b="23062"/>
          <a:stretch/>
        </p:blipFill>
        <p:spPr>
          <a:xfrm>
            <a:off x="-45690" y="-1632"/>
            <a:ext cx="12283379" cy="688518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/>
          <p:nvPr/>
        </p:nvSpPr>
        <p:spPr>
          <a:xfrm>
            <a:off x="-53272" y="2770490"/>
            <a:ext cx="12281233" cy="2054435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r>
              <a:rPr lang="en-GB" sz="3000" b="1" dirty="0">
                <a:latin typeface="Helvetica Neue"/>
                <a:ea typeface="Helvetica Neue"/>
                <a:cs typeface="Helvetica Neue"/>
                <a:sym typeface="Helvetica Neue"/>
              </a:rPr>
              <a:t>Business and Government Adoption of Quantum Technologies</a:t>
            </a:r>
          </a:p>
          <a:p>
            <a:pPr>
              <a:buClr>
                <a:srgbClr val="FFFFFF"/>
              </a:buClr>
              <a:buSzPts val="3200"/>
            </a:pPr>
            <a:r>
              <a:rPr lang="en-GB" sz="2000" b="1" dirty="0"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</a:p>
          <a:p>
            <a:pPr>
              <a:buClr>
                <a:srgbClr val="FFFFFF"/>
              </a:buClr>
              <a:buSzPts val="3200"/>
            </a:pPr>
            <a:r>
              <a:rPr lang="en-GB" sz="2000" b="1" dirty="0"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en-GB" sz="2000" b="1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Professor Julia Sutcliffe</a:t>
            </a:r>
          </a:p>
          <a:p>
            <a:pPr>
              <a:buClr>
                <a:srgbClr val="FFFFFF"/>
              </a:buClr>
              <a:buSzPts val="3200"/>
            </a:pPr>
            <a:r>
              <a:rPr lang="en-GB" sz="2000" dirty="0"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en-GB" sz="2000" b="1" dirty="0">
                <a:latin typeface="Helvetica Neue"/>
                <a:ea typeface="Helvetica Neue"/>
                <a:cs typeface="Helvetica Neue"/>
                <a:sym typeface="Helvetica Neue"/>
              </a:rPr>
              <a:t>Chief Scientific Adviser, UK Department for Business and Trade</a:t>
            </a:r>
          </a:p>
          <a:p>
            <a:pPr>
              <a:buClr>
                <a:srgbClr val="FFFFFF"/>
              </a:buClr>
              <a:buSzPts val="3200"/>
            </a:pPr>
            <a:r>
              <a:rPr lang="en-GB" sz="2000" b="1" dirty="0"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en-GB" b="1" dirty="0">
                <a:latin typeface="Helvetica Neue"/>
                <a:ea typeface="Helvetica Neue"/>
                <a:cs typeface="Helvetica Neue"/>
                <a:sym typeface="Helvetica Neue"/>
              </a:rPr>
              <a:t>18/10/2023</a:t>
            </a:r>
            <a:r>
              <a:rPr lang="en-GB" sz="2000" dirty="0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" name="Google Shape;67;p2" descr="DSTI_White_Digit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939" y="354662"/>
            <a:ext cx="1637630" cy="8861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6DA03-E78F-E809-58F1-01BF004F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E2DF-BA86-4F60-903D-8AAC6B525030}" type="slidenum">
              <a:rPr lang="en-GB" smtClean="0"/>
              <a:t>1</a:t>
            </a:fld>
            <a:endParaRPr lang="en-GB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9B6EB1B-97C5-FA69-14A2-D5DE82C86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20" y="108245"/>
            <a:ext cx="2291634" cy="13811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/>
          <p:nvPr/>
        </p:nvSpPr>
        <p:spPr>
          <a:xfrm>
            <a:off x="-14718" y="-1632"/>
            <a:ext cx="2367673" cy="6885188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2958627" y="834884"/>
            <a:ext cx="6163601" cy="59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buClr>
                <a:srgbClr val="000000"/>
              </a:buClr>
              <a:buSzPts val="7100"/>
            </a:pPr>
            <a:r>
              <a:rPr lang="en-US" sz="355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opportunity </a:t>
            </a:r>
            <a:endParaRPr sz="900" dirty="0"/>
          </a:p>
        </p:txBody>
      </p:sp>
      <p:pic>
        <p:nvPicPr>
          <p:cNvPr id="281" name="Google Shape;281;p26" descr="DSTI_Black_Digital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939" y="385217"/>
            <a:ext cx="1637630" cy="825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D9807-ECF4-DD4D-F62B-650AB7D871CA}"/>
              </a:ext>
            </a:extLst>
          </p:cNvPr>
          <p:cNvSpPr txBox="1"/>
          <p:nvPr/>
        </p:nvSpPr>
        <p:spPr>
          <a:xfrm>
            <a:off x="2958627" y="1875125"/>
            <a:ext cx="9146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2400" b="1" dirty="0"/>
              <a:t>Quantum technologies </a:t>
            </a:r>
            <a:r>
              <a:rPr lang="en-GB" sz="2400" dirty="0"/>
              <a:t>promise to revolutionise industry &amp; public service, bringing opportunities across multiple economic sectors</a:t>
            </a:r>
          </a:p>
          <a:p>
            <a:pPr marL="457200" indent="-457200"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2400" b="1" dirty="0"/>
              <a:t>Unresolved questions include</a:t>
            </a:r>
            <a:r>
              <a:rPr lang="en-GB" sz="2400" dirty="0"/>
              <a:t>:</a:t>
            </a:r>
          </a:p>
          <a:p>
            <a:pPr marL="914400" lvl="8" indent="-457200">
              <a:buSzPts val="3200"/>
              <a:buFont typeface="Arial" panose="020B0604020202020204" pitchFamily="34" charset="0"/>
              <a:buChar char="•"/>
            </a:pPr>
            <a:r>
              <a:rPr lang="en-GB" sz="2400" dirty="0"/>
              <a:t>What can they actually do for society?</a:t>
            </a:r>
          </a:p>
          <a:p>
            <a:pPr marL="914400" lvl="4" indent="-457200">
              <a:buSzPts val="3200"/>
              <a:buFont typeface="Arial" panose="020B0604020202020204" pitchFamily="34" charset="0"/>
              <a:buChar char="•"/>
            </a:pPr>
            <a:r>
              <a:rPr lang="en-GB" sz="2400" dirty="0"/>
              <a:t>What sectors will be most impacted?</a:t>
            </a:r>
          </a:p>
          <a:p>
            <a:pPr marL="914400" lvl="4" indent="-457200">
              <a:buSzPts val="3200"/>
              <a:buFont typeface="Arial" panose="020B0604020202020204" pitchFamily="34" charset="0"/>
              <a:buChar char="•"/>
            </a:pPr>
            <a:r>
              <a:rPr lang="en-GB" sz="2400" dirty="0"/>
              <a:t>What are the challenges to adoption?  </a:t>
            </a:r>
          </a:p>
          <a:p>
            <a:pPr marL="914400" lvl="4" indent="-457200">
              <a:buSzPts val="3200"/>
              <a:buFont typeface="Arial" panose="020B0604020202020204" pitchFamily="34" charset="0"/>
              <a:buChar char="•"/>
            </a:pPr>
            <a:r>
              <a:rPr lang="en-GB" sz="2400" dirty="0"/>
              <a:t>How can we overcome them?</a:t>
            </a:r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0D3D6-E00A-A795-4930-D6C3F7A025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A8F479E-D1B8-2BDE-CE01-BA50443FA3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73A94B-A1AB-3BAF-7AF3-E5B1202B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" y="1133684"/>
            <a:ext cx="2165269" cy="1305433"/>
          </a:xfrm>
          <a:prstGeom prst="rect">
            <a:avLst/>
          </a:prstGeom>
        </p:spPr>
      </p:pic>
      <p:pic>
        <p:nvPicPr>
          <p:cNvPr id="9" name="Picture 8" descr="Stars and galaxies in space&#10;&#10;Description automatically generated">
            <a:extLst>
              <a:ext uri="{FF2B5EF4-FFF2-40B4-BE49-F238E27FC236}">
                <a16:creationId xmlns:a16="http://schemas.microsoft.com/office/drawing/2014/main" id="{8F402EDB-E6CF-12E7-B752-479ADBF5C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8" y="4393696"/>
            <a:ext cx="2034675" cy="16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5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/>
          <p:nvPr/>
        </p:nvSpPr>
        <p:spPr>
          <a:xfrm>
            <a:off x="-14718" y="-1632"/>
            <a:ext cx="2367673" cy="6885188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2821352" y="834884"/>
            <a:ext cx="8415855" cy="59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buClr>
                <a:srgbClr val="000000"/>
              </a:buClr>
              <a:buSzPts val="7100"/>
            </a:pPr>
            <a:r>
              <a:rPr lang="en-US" sz="355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Quantum technologies </a:t>
            </a:r>
            <a:endParaRPr sz="900" dirty="0"/>
          </a:p>
        </p:txBody>
      </p:sp>
      <p:pic>
        <p:nvPicPr>
          <p:cNvPr id="281" name="Google Shape;281;p26" descr="DSTI_Black_Digital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939" y="385217"/>
            <a:ext cx="1637630" cy="8250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A27EAA-AA1C-A07B-24E3-E6C5DEDD395B}"/>
              </a:ext>
            </a:extLst>
          </p:cNvPr>
          <p:cNvSpPr txBox="1"/>
          <p:nvPr/>
        </p:nvSpPr>
        <p:spPr>
          <a:xfrm>
            <a:off x="2821352" y="1724334"/>
            <a:ext cx="9218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Quantum computing </a:t>
            </a:r>
            <a:r>
              <a:rPr lang="en-GB" sz="2400" dirty="0"/>
              <a:t>makes use of superposition to: </a:t>
            </a:r>
          </a:p>
          <a:p>
            <a:pPr lvl="1"/>
            <a:r>
              <a:rPr lang="en-GB" sz="2400" dirty="0"/>
              <a:t>- Simulate atomic scale interactions e.g. pharmaceutical chemistry</a:t>
            </a:r>
          </a:p>
          <a:p>
            <a:pPr lvl="1"/>
            <a:r>
              <a:rPr lang="en-GB" sz="2400" dirty="0"/>
              <a:t>- Accelerate calculations that take too long with classical computers</a:t>
            </a:r>
          </a:p>
          <a:p>
            <a:pPr lvl="1"/>
            <a:r>
              <a:rPr lang="en-GB" sz="2400" dirty="0"/>
              <a:t>- Solve entirely new sets of problems</a:t>
            </a:r>
            <a:br>
              <a:rPr lang="en-GB" sz="2400" dirty="0"/>
            </a:br>
            <a:r>
              <a:rPr lang="en-GB" sz="2400" dirty="0"/>
              <a:t> 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GB" sz="2400" b="1" dirty="0"/>
              <a:t>Quantum sensors </a:t>
            </a:r>
            <a:r>
              <a:rPr lang="en-GB" sz="2400" dirty="0"/>
              <a:t>make use of the extreme sensitivity of quantum states for precision measurement beyond current capabilities</a:t>
            </a:r>
            <a:br>
              <a:rPr lang="en-GB" sz="2400" dirty="0"/>
            </a:br>
            <a:endParaRPr lang="en-GB" sz="2400" dirty="0"/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GB" sz="2400" b="1" dirty="0"/>
              <a:t>Quantum communications &amp; networking</a:t>
            </a:r>
            <a:r>
              <a:rPr lang="en-GB" sz="2400" dirty="0"/>
              <a:t> make use of other quantum effects to enhance security and enable networking of quantum computing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AF56C2-24B4-1301-4F44-96F877C2EB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C8B122-B673-9007-DAD0-8DB57E613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" y="1133684"/>
            <a:ext cx="2165269" cy="1305433"/>
          </a:xfrm>
          <a:prstGeom prst="rect">
            <a:avLst/>
          </a:prstGeom>
        </p:spPr>
      </p:pic>
      <p:pic>
        <p:nvPicPr>
          <p:cNvPr id="5" name="Picture 18" descr="National Composites Centre announces participation in £9m Quantum Data  Centre of the Future Project | National Composites Centre">
            <a:extLst>
              <a:ext uri="{FF2B5EF4-FFF2-40B4-BE49-F238E27FC236}">
                <a16:creationId xmlns:a16="http://schemas.microsoft.com/office/drawing/2014/main" id="{668A64EB-DE36-9787-83A0-9668B096E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9" r="26875" b="21233"/>
          <a:stretch/>
        </p:blipFill>
        <p:spPr bwMode="auto">
          <a:xfrm>
            <a:off x="151779" y="2993800"/>
            <a:ext cx="2034675" cy="16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r a Second-Hand Clock, It's First in Reliability">
            <a:extLst>
              <a:ext uri="{FF2B5EF4-FFF2-40B4-BE49-F238E27FC236}">
                <a16:creationId xmlns:a16="http://schemas.microsoft.com/office/drawing/2014/main" id="{A7F5F8D0-793B-5E76-2075-CED52CC6D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9" y="4769803"/>
            <a:ext cx="2034675" cy="17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7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/>
          <p:nvPr/>
        </p:nvSpPr>
        <p:spPr>
          <a:xfrm>
            <a:off x="-14718" y="-1632"/>
            <a:ext cx="2367673" cy="6885188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3176342" y="834884"/>
            <a:ext cx="8415855" cy="59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buClr>
                <a:srgbClr val="000000"/>
              </a:buClr>
              <a:buSzPts val="7100"/>
            </a:pPr>
            <a:r>
              <a:rPr lang="en-US" sz="3550" b="1" dirty="0">
                <a:latin typeface="Helvetica Neue"/>
                <a:sym typeface="Helvetica Neue"/>
              </a:rPr>
              <a:t>Disruption &amp; innovation</a:t>
            </a:r>
            <a:endParaRPr sz="900" dirty="0"/>
          </a:p>
        </p:txBody>
      </p:sp>
      <p:pic>
        <p:nvPicPr>
          <p:cNvPr id="281" name="Google Shape;281;p26" descr="DSTI_Black_Digital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939" y="385217"/>
            <a:ext cx="1637630" cy="8250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A27EAA-AA1C-A07B-24E3-E6C5DEDD395B}"/>
              </a:ext>
            </a:extLst>
          </p:cNvPr>
          <p:cNvSpPr txBox="1"/>
          <p:nvPr/>
        </p:nvSpPr>
        <p:spPr>
          <a:xfrm>
            <a:off x="3060409" y="1916974"/>
            <a:ext cx="8609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Energy and net zero </a:t>
            </a:r>
            <a:r>
              <a:rPr lang="en-GB" sz="2400" dirty="0"/>
              <a:t>e.g. enhanced simulations of underlying chemistry will improve next generation battery technology</a:t>
            </a:r>
            <a:br>
              <a:rPr lang="en-GB" sz="2400" dirty="0"/>
            </a:br>
            <a:endParaRPr lang="en-GB" sz="2400" dirty="0"/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GB" sz="2400" b="1" dirty="0"/>
              <a:t>Life-science &amp; healthcare</a:t>
            </a:r>
            <a:r>
              <a:rPr lang="en-GB" sz="2400" dirty="0"/>
              <a:t> e.g. greater delivery efficiencies, new diagnostic technologies and better personalised treatments </a:t>
            </a:r>
            <a:br>
              <a:rPr lang="en-GB" sz="2400" dirty="0"/>
            </a:br>
            <a:endParaRPr lang="en-GB" sz="2400" dirty="0"/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GB" sz="2400" b="1" dirty="0"/>
              <a:t>Security &amp; defence</a:t>
            </a:r>
            <a:r>
              <a:rPr lang="en-GB" sz="2400" dirty="0"/>
              <a:t> e.g. threats to cyber security, new precision sensing, navigation and timing capabilities for resilient  operations and new opportunities in transport, smart cities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4F837B-531F-1DB0-9F37-A82D9EB7D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898A4D0-A50C-428C-72AF-238D74478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" y="1133684"/>
            <a:ext cx="2165269" cy="1305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9A32B-07EC-6EF9-5EBF-6E0EC6ABC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9" t="14164" r="24993"/>
          <a:stretch/>
        </p:blipFill>
        <p:spPr bwMode="auto">
          <a:xfrm>
            <a:off x="111038" y="2879554"/>
            <a:ext cx="2140713" cy="16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rtists impression of Speqtre.">
            <a:extLst>
              <a:ext uri="{FF2B5EF4-FFF2-40B4-BE49-F238E27FC236}">
                <a16:creationId xmlns:a16="http://schemas.microsoft.com/office/drawing/2014/main" id="{349FBE31-0FC0-0E85-0C47-89FC158B0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7"/>
          <a:stretch/>
        </p:blipFill>
        <p:spPr bwMode="auto">
          <a:xfrm>
            <a:off x="86483" y="4884987"/>
            <a:ext cx="2140713" cy="16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7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/>
          <p:nvPr/>
        </p:nvSpPr>
        <p:spPr>
          <a:xfrm>
            <a:off x="-14718" y="-1632"/>
            <a:ext cx="2367673" cy="6885188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3219885" y="834884"/>
            <a:ext cx="8415855" cy="59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buClr>
                <a:srgbClr val="000000"/>
              </a:buClr>
              <a:buSzPts val="7100"/>
            </a:pPr>
            <a:r>
              <a:rPr lang="en-US" sz="3550" b="1" dirty="0">
                <a:latin typeface="Helvetica Neue"/>
                <a:sym typeface="Helvetica Neue"/>
              </a:rPr>
              <a:t>Challenges to adoption</a:t>
            </a:r>
            <a:endParaRPr sz="900" dirty="0"/>
          </a:p>
        </p:txBody>
      </p:sp>
      <p:pic>
        <p:nvPicPr>
          <p:cNvPr id="281" name="Google Shape;281;p26" descr="DSTI_Black_Digital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939" y="385217"/>
            <a:ext cx="1637630" cy="8250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A27EAA-AA1C-A07B-24E3-E6C5DEDD395B}"/>
              </a:ext>
            </a:extLst>
          </p:cNvPr>
          <p:cNvSpPr txBox="1"/>
          <p:nvPr/>
        </p:nvSpPr>
        <p:spPr>
          <a:xfrm>
            <a:off x="3219885" y="1918953"/>
            <a:ext cx="83358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Technological uncertainty </a:t>
            </a:r>
            <a:br>
              <a:rPr lang="en-GB" sz="2400" dirty="0"/>
            </a:b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Lack of specialist understanding</a:t>
            </a:r>
            <a:br>
              <a:rPr lang="en-GB" sz="2400" dirty="0"/>
            </a:b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Identification of requirements</a:t>
            </a:r>
            <a:br>
              <a:rPr lang="en-GB" sz="2400" dirty="0"/>
            </a:b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Integration into products</a:t>
            </a:r>
            <a:br>
              <a:rPr lang="en-GB" sz="2400" dirty="0"/>
            </a:br>
            <a:endParaRPr lang="en-GB" sz="2400" dirty="0"/>
          </a:p>
          <a:p>
            <a:r>
              <a:rPr lang="en-GB" sz="2400" b="1" dirty="0"/>
              <a:t>Quantum-readiness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147C9-EF5E-D6F2-0381-96E20F77DF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280821B-52B0-93F3-229F-1D429A933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" y="1133684"/>
            <a:ext cx="2165269" cy="1305433"/>
          </a:xfrm>
          <a:prstGeom prst="rect">
            <a:avLst/>
          </a:prstGeom>
        </p:spPr>
      </p:pic>
      <p:pic>
        <p:nvPicPr>
          <p:cNvPr id="6" name="Picture 2" descr="UK Quantum Technology Hub Sensors and Timing - News">
            <a:extLst>
              <a:ext uri="{FF2B5EF4-FFF2-40B4-BE49-F238E27FC236}">
                <a16:creationId xmlns:a16="http://schemas.microsoft.com/office/drawing/2014/main" id="{8E4F6D06-5A51-E1D6-0867-FDE4B67E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3" y="4418884"/>
            <a:ext cx="1954107" cy="168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4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/>
          <p:nvPr/>
        </p:nvSpPr>
        <p:spPr>
          <a:xfrm>
            <a:off x="-14718" y="-1632"/>
            <a:ext cx="2367673" cy="6885188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2965735" y="911464"/>
            <a:ext cx="8778827" cy="59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buClr>
                <a:srgbClr val="000000"/>
              </a:buClr>
              <a:buSzPts val="7100"/>
            </a:pPr>
            <a:r>
              <a:rPr lang="en-US" sz="3550" b="1" dirty="0">
                <a:latin typeface="Helvetica Neue"/>
                <a:sym typeface="Helvetica Neue"/>
              </a:rPr>
              <a:t>Actions &amp; support</a:t>
            </a:r>
            <a:endParaRPr sz="900" dirty="0"/>
          </a:p>
        </p:txBody>
      </p:sp>
      <p:pic>
        <p:nvPicPr>
          <p:cNvPr id="281" name="Google Shape;281;p26" descr="DSTI_Black_Digital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939" y="385217"/>
            <a:ext cx="1637630" cy="8250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A27EAA-AA1C-A07B-24E3-E6C5DEDD395B}"/>
              </a:ext>
            </a:extLst>
          </p:cNvPr>
          <p:cNvSpPr txBox="1"/>
          <p:nvPr/>
        </p:nvSpPr>
        <p:spPr>
          <a:xfrm>
            <a:off x="2965735" y="1786400"/>
            <a:ext cx="83358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Industry &amp; business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Understand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Work the ecosystem &amp; partners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Educate, educate, educate</a:t>
            </a:r>
          </a:p>
          <a:p>
            <a:endParaRPr lang="en-GB" sz="2400" b="1" dirty="0"/>
          </a:p>
          <a:p>
            <a:r>
              <a:rPr lang="en-GB" sz="2400" b="1" dirty="0"/>
              <a:t>Government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Collaborate to boost adoption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Promote NQCC </a:t>
            </a:r>
            <a:r>
              <a:rPr lang="en-GB" sz="2400" dirty="0" err="1"/>
              <a:t>SparQ</a:t>
            </a:r>
            <a:r>
              <a:rPr lang="en-GB" sz="2400" dirty="0"/>
              <a:t>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National Physical Laboratory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Missions and Sector action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Deliver the Catalyst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Gov User Group for Quantum Tech</a:t>
            </a:r>
          </a:p>
          <a:p>
            <a:pPr marL="514350" indent="-514350">
              <a:buFont typeface="+mj-lt"/>
              <a:buAutoNum type="arabicPeriod"/>
            </a:pPr>
            <a:endParaRPr lang="en-GB" sz="2400" b="1" dirty="0"/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0893F-9D5A-11AA-661F-6764109ED7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2909F6-A2A6-7BA4-B0FB-35E1F45D2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" y="1133684"/>
            <a:ext cx="2165269" cy="1305433"/>
          </a:xfrm>
          <a:prstGeom prst="rect">
            <a:avLst/>
          </a:prstGeom>
        </p:spPr>
      </p:pic>
      <p:pic>
        <p:nvPicPr>
          <p:cNvPr id="2052" name="Picture 4" descr="''">
            <a:extLst>
              <a:ext uri="{FF2B5EF4-FFF2-40B4-BE49-F238E27FC236}">
                <a16:creationId xmlns:a16="http://schemas.microsoft.com/office/drawing/2014/main" id="{47BE27F9-55A3-3530-A91D-2E11CC8A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4348264"/>
            <a:ext cx="1989894" cy="16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6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 descr="shutterstock_2266177535.jpg"/>
          <p:cNvPicPr preferRelativeResize="0"/>
          <p:nvPr/>
        </p:nvPicPr>
        <p:blipFill rotWithShape="1">
          <a:blip r:embed="rId3">
            <a:alphaModFix/>
          </a:blip>
          <a:srcRect l="1942" t="23061" r="1942" b="23062"/>
          <a:stretch/>
        </p:blipFill>
        <p:spPr>
          <a:xfrm>
            <a:off x="-45690" y="-1632"/>
            <a:ext cx="12283379" cy="688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 descr="DSTI_White_Digit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939" y="354662"/>
            <a:ext cx="1637630" cy="8861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6DA03-E78F-E809-58F1-01BF004F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E2DF-BA86-4F60-903D-8AAC6B525030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9B6EB1B-97C5-FA69-14A2-D5DE82C86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19" y="70537"/>
            <a:ext cx="2385477" cy="1437751"/>
          </a:xfrm>
          <a:prstGeom prst="rect">
            <a:avLst/>
          </a:prstGeom>
        </p:spPr>
      </p:pic>
      <p:sp>
        <p:nvSpPr>
          <p:cNvPr id="5" name="Google Shape;66;p2">
            <a:extLst>
              <a:ext uri="{FF2B5EF4-FFF2-40B4-BE49-F238E27FC236}">
                <a16:creationId xmlns:a16="http://schemas.microsoft.com/office/drawing/2014/main" id="{3C6B816F-B0AF-64DD-F1DC-8EEFD2F5FF25}"/>
              </a:ext>
            </a:extLst>
          </p:cNvPr>
          <p:cNvSpPr/>
          <p:nvPr/>
        </p:nvSpPr>
        <p:spPr>
          <a:xfrm>
            <a:off x="-45690" y="2770491"/>
            <a:ext cx="12283379" cy="2054436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r>
              <a:rPr lang="en-GB" sz="3000" b="1" dirty="0"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sz="3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963C8-C8A5-7E1E-04B5-F3F861806F05}"/>
              </a:ext>
            </a:extLst>
          </p:cNvPr>
          <p:cNvSpPr txBox="1"/>
          <p:nvPr/>
        </p:nvSpPr>
        <p:spPr>
          <a:xfrm>
            <a:off x="9264118" y="4042659"/>
            <a:ext cx="2973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Find out more:</a:t>
            </a:r>
          </a:p>
          <a:p>
            <a:r>
              <a:rPr lang="en-GB" sz="2000" dirty="0">
                <a:hlinkClick r:id="rId6"/>
              </a:rPr>
              <a:t>OfQenquiries@dsit.gov.uk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9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25C3913FA55C44B884CB3A1A895698" ma:contentTypeVersion="20" ma:contentTypeDescription="Create a new document." ma:contentTypeScope="" ma:versionID="d582dad6a21fd09e1b7645055e868fe1">
  <xsd:schema xmlns:xsd="http://www.w3.org/2001/XMLSchema" xmlns:xs="http://www.w3.org/2001/XMLSchema" xmlns:p="http://schemas.microsoft.com/office/2006/metadata/properties" xmlns:ns2="f4b53697-c175-433e-b44d-6f834e5666ac" xmlns:ns3="a34013b4-30d2-4707-bf6c-5c1dbc4d0b14" xmlns:ns4="0063f72e-ace3-48fb-9c1f-5b513408b31f" xmlns:ns5="b413c3fd-5a3b-4239-b985-69032e371c04" xmlns:ns6="a8f60570-4bd3-4f2b-950b-a996de8ab151" xmlns:ns7="aaacb922-5235-4a66-b188-303b9b46fbd7" targetNamespace="http://schemas.microsoft.com/office/2006/metadata/properties" ma:root="true" ma:fieldsID="3bb0559bc910a64ba9d5ba62e70e4779" ns2:_="" ns3:_="" ns4:_="" ns5:_="" ns6:_="" ns7:_="">
    <xsd:import namespace="f4b53697-c175-433e-b44d-6f834e5666ac"/>
    <xsd:import namespace="a34013b4-30d2-4707-bf6c-5c1dbc4d0b14"/>
    <xsd:import namespace="0063f72e-ace3-48fb-9c1f-5b513408b31f"/>
    <xsd:import namespace="b413c3fd-5a3b-4239-b985-69032e371c04"/>
    <xsd:import namespace="a8f60570-4bd3-4f2b-950b-a996de8ab151"/>
    <xsd:import namespace="aaacb922-5235-4a66-b188-303b9b46fb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4:Security_x0020_Classification" minOccurs="0"/>
                <xsd:element ref="ns4:Descriptor" minOccurs="0"/>
                <xsd:element ref="ns3:m975189f4ba442ecbf67d4147307b177" minOccurs="0"/>
                <xsd:element ref="ns3:TaxCatchAll" minOccurs="0"/>
                <xsd:element ref="ns3:TaxCatchAllLabel" minOccurs="0"/>
                <xsd:element ref="ns5:Government_x0020_Body" minOccurs="0"/>
                <xsd:element ref="ns5:Date_x0020_Opened" minOccurs="0"/>
                <xsd:element ref="ns5:Date_x0020_Closed" minOccurs="0"/>
                <xsd:element ref="ns6:Retention_x0020_Label" minOccurs="0"/>
                <xsd:element ref="ns7:LegacyData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53697-c175-433e-b44d-6f834e566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3" nillable="true" ma:displayName="Length (seconds)" ma:internalName="MediaLengthInSeconds" ma:readOnly="true">
      <xsd:simpleType>
        <xsd:restriction base="dms:Unknown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9b0aeba9-2bce-41c2-8545-5d12d676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013b4-30d2-4707-bf6c-5c1dbc4d0b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m975189f4ba442ecbf67d4147307b177" ma:index="16" nillable="true" ma:taxonomy="true" ma:internalName="m975189f4ba442ecbf67d4147307b177" ma:taxonomyFieldName="Business_x0020_Unit" ma:displayName="Business Unit" ma:default="1;#KIM|e465cef3-211b-4f0c-86ac-75f5a1d4f153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7a913248-e6fb-4fbf-82db-aa9f61bbcdec}" ma:internalName="TaxCatchAll" ma:showField="CatchAllData" ma:web="a34013b4-30d2-4707-bf6c-5c1dbc4d0b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7a913248-e6fb-4fbf-82db-aa9f61bbcdec}" ma:internalName="TaxCatchAllLabel" ma:readOnly="true" ma:showField="CatchAllDataLabel" ma:web="a34013b4-30d2-4707-bf6c-5c1dbc4d0b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5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3f72e-ace3-48fb-9c1f-5b513408b31f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14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15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Government_x0020_Body" ma:index="20" nillable="true" ma:displayName="Government Body" ma:default="BEIS" ma:internalName="Government_x0020_Body">
      <xsd:simpleType>
        <xsd:restriction base="dms:Text">
          <xsd:maxLength value="255"/>
        </xsd:restriction>
      </xsd:simpleType>
    </xsd:element>
    <xsd:element name="Date_x0020_Opened" ma:index="21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22" nillable="true" ma:displayName="Date Closed" ma:format="DateOnly" ma:internalName="Date_x0020_Clos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23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24" nillable="true" ma:displayName="Legacy Data" ma:internalName="LegacyData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4765BCC57E4BA82CB8BDC84FEB72" ma:contentTypeVersion="17" ma:contentTypeDescription="Create a new document." ma:contentTypeScope="" ma:versionID="6b2ff2d804d1cc5bf5a3af546fdb4168">
  <xsd:schema xmlns:xsd="http://www.w3.org/2001/XMLSchema" xmlns:xs="http://www.w3.org/2001/XMLSchema" xmlns:p="http://schemas.microsoft.com/office/2006/metadata/properties" xmlns:ns2="23713f58-54a5-4b17-a4e8-803c5a479822" xmlns:ns3="57afdbc4-3a88-4e46-b4cc-bca755f3ff18" targetNamespace="http://schemas.microsoft.com/office/2006/metadata/properties" ma:root="true" ma:fieldsID="54b68057d898b5a55b926bdb5784da2e" ns2:_="" ns3:_="">
    <xsd:import namespace="23713f58-54a5-4b17-a4e8-803c5a479822"/>
    <xsd:import namespace="57afdbc4-3a88-4e46-b4cc-bca755f3ff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13f58-54a5-4b17-a4e8-803c5a4798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51cbd5-185a-4e93-8638-f19223a2b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dbc4-3a88-4e46-b4cc-bca755f3ff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3499c-2635-4317-86f3-c0f1bc168141}" ma:internalName="TaxCatchAll" ma:showField="CatchAllData" ma:web="57afdbc4-3a88-4e46-b4cc-bca755f3ff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713f58-54a5-4b17-a4e8-803c5a479822">
      <Terms xmlns="http://schemas.microsoft.com/office/infopath/2007/PartnerControls"/>
    </lcf76f155ced4ddcb4097134ff3c332f>
    <TaxCatchAll xmlns="57afdbc4-3a88-4e46-b4cc-bca755f3ff18">
      <Value>18</Value>
    </TaxCatchAll>
    <SharedWithUsers xmlns="57afdbc4-3a88-4e46-b4cc-bca755f3ff18">
      <UserInfo>
        <DisplayName>Maze, Rachel (DSIT)</DisplayName>
        <AccountId>26</AccountId>
        <AccountType/>
      </UserInfo>
      <UserInfo>
        <DisplayName>Hinze, Oscar (DSIT)</DisplayName>
        <AccountId>1238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BCC2DE-3D66-4FCB-BD4B-1C26422317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53697-c175-433e-b44d-6f834e5666ac"/>
    <ds:schemaRef ds:uri="a34013b4-30d2-4707-bf6c-5c1dbc4d0b14"/>
    <ds:schemaRef ds:uri="0063f72e-ace3-48fb-9c1f-5b513408b31f"/>
    <ds:schemaRef ds:uri="b413c3fd-5a3b-4239-b985-69032e371c04"/>
    <ds:schemaRef ds:uri="a8f60570-4bd3-4f2b-950b-a996de8ab151"/>
    <ds:schemaRef ds:uri="aaacb922-5235-4a66-b188-303b9b46fb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9E2496-9FD3-4F2A-8A60-49AF5F214F55}"/>
</file>

<file path=customXml/itemProps3.xml><?xml version="1.0" encoding="utf-8"?>
<ds:datastoreItem xmlns:ds="http://schemas.openxmlformats.org/officeDocument/2006/customXml" ds:itemID="{3B1F515D-9D83-4A79-A138-21E2A10F0D50}">
  <ds:schemaRefs>
    <ds:schemaRef ds:uri="http://schemas.microsoft.com/office/2006/metadata/properties"/>
    <ds:schemaRef ds:uri="aaacb922-5235-4a66-b188-303b9b46fbd7"/>
    <ds:schemaRef ds:uri="http://purl.org/dc/terms/"/>
    <ds:schemaRef ds:uri="http://schemas.microsoft.com/office/2006/documentManagement/types"/>
    <ds:schemaRef ds:uri="http://www.w3.org/XML/1998/namespace"/>
    <ds:schemaRef ds:uri="0063f72e-ace3-48fb-9c1f-5b513408b31f"/>
    <ds:schemaRef ds:uri="http://schemas.openxmlformats.org/package/2006/metadata/core-properties"/>
    <ds:schemaRef ds:uri="a8f60570-4bd3-4f2b-950b-a996de8ab151"/>
    <ds:schemaRef ds:uri="http://purl.org/dc/dcmitype/"/>
    <ds:schemaRef ds:uri="f4b53697-c175-433e-b44d-6f834e5666ac"/>
    <ds:schemaRef ds:uri="http://purl.org/dc/elements/1.1/"/>
    <ds:schemaRef ds:uri="http://schemas.microsoft.com/office/infopath/2007/PartnerControls"/>
    <ds:schemaRef ds:uri="b413c3fd-5a3b-4239-b985-69032e371c04"/>
    <ds:schemaRef ds:uri="a34013b4-30d2-4707-bf6c-5c1dbc4d0b14"/>
  </ds:schemaRefs>
</ds:datastoreItem>
</file>

<file path=customXml/itemProps4.xml><?xml version="1.0" encoding="utf-8"?>
<ds:datastoreItem xmlns:ds="http://schemas.openxmlformats.org/officeDocument/2006/customXml" ds:itemID="{EBC3245E-2460-4F87-B91A-A6DF4E4F78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312</Words>
  <Application>Microsoft Office PowerPoint</Application>
  <PresentationFormat>Widescreen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Hinze, Oscar (DSIT)</dc:creator>
  <cp:lastModifiedBy>Andrew WHITLEY (DBT)</cp:lastModifiedBy>
  <cp:revision>7</cp:revision>
  <dcterms:created xsi:type="dcterms:W3CDTF">2023-10-09T14:28:03Z</dcterms:created>
  <dcterms:modified xsi:type="dcterms:W3CDTF">2023-10-17T16:46:08Z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2023-10-09T14:28:03Z</vt:lpwstr>
  </property>
  <property fmtid="{D5CDD505-2E9C-101B-9397-08002B2CF9AE}" pid="4" name="MSIP_Label_ba62f585-b40f-4ab9-bafe-39150f03d124_Method">
    <vt:lpwstr>Standard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4943f7c4-7245-4c59-a7c3-9f5c48dc93e8</vt:lpwstr>
  </property>
  <property fmtid="{D5CDD505-2E9C-101B-9397-08002B2CF9AE}" pid="8" name="MSIP_Label_ba62f585-b40f-4ab9-bafe-39150f03d124_ContentBits">
    <vt:lpwstr>0</vt:lpwstr>
  </property>
  <property fmtid="{D5CDD505-2E9C-101B-9397-08002B2CF9AE}" pid="9" name="Business Unit">
    <vt:lpwstr>18;#Internal Communications|3633d5a3-731a-4af5-ab75-e2aba398c41c</vt:lpwstr>
  </property>
  <property fmtid="{D5CDD505-2E9C-101B-9397-08002B2CF9AE}" pid="10" name="_dlc_DocIdItemGuid">
    <vt:lpwstr>fe3866da-f8e3-4d3e-83e8-9139c7ddd3b7</vt:lpwstr>
  </property>
  <property fmtid="{D5CDD505-2E9C-101B-9397-08002B2CF9AE}" pid="11" name="MediaServiceImageTags">
    <vt:lpwstr/>
  </property>
  <property fmtid="{D5CDD505-2E9C-101B-9397-08002B2CF9AE}" pid="12" name="ContentTypeId">
    <vt:lpwstr>0x0101005125C3913FA55C44B884CB3A1A895698</vt:lpwstr>
  </property>
  <property fmtid="{D5CDD505-2E9C-101B-9397-08002B2CF9AE}" pid="13" name="MSIP_Label_c1c05e37-788c-4c59-b50e-5c98323c0a70_Enabled">
    <vt:lpwstr>true</vt:lpwstr>
  </property>
  <property fmtid="{D5CDD505-2E9C-101B-9397-08002B2CF9AE}" pid="14" name="MSIP_Label_c1c05e37-788c-4c59-b50e-5c98323c0a70_SetDate">
    <vt:lpwstr>2023-10-16T12:47:04Z</vt:lpwstr>
  </property>
  <property fmtid="{D5CDD505-2E9C-101B-9397-08002B2CF9AE}" pid="15" name="MSIP_Label_c1c05e37-788c-4c59-b50e-5c98323c0a70_Method">
    <vt:lpwstr>Standard</vt:lpwstr>
  </property>
  <property fmtid="{D5CDD505-2E9C-101B-9397-08002B2CF9AE}" pid="16" name="MSIP_Label_c1c05e37-788c-4c59-b50e-5c98323c0a70_Name">
    <vt:lpwstr>OFFICIAL</vt:lpwstr>
  </property>
  <property fmtid="{D5CDD505-2E9C-101B-9397-08002B2CF9AE}" pid="17" name="MSIP_Label_c1c05e37-788c-4c59-b50e-5c98323c0a70_SiteId">
    <vt:lpwstr>8fa217ec-33aa-46fb-ad96-dfe68006bb86</vt:lpwstr>
  </property>
  <property fmtid="{D5CDD505-2E9C-101B-9397-08002B2CF9AE}" pid="18" name="MSIP_Label_c1c05e37-788c-4c59-b50e-5c98323c0a70_ActionId">
    <vt:lpwstr>bf21a2ab-ab0d-4ffb-a4e2-fa050bf6cd2b</vt:lpwstr>
  </property>
  <property fmtid="{D5CDD505-2E9C-101B-9397-08002B2CF9AE}" pid="19" name="MSIP_Label_c1c05e37-788c-4c59-b50e-5c98323c0a70_ContentBits">
    <vt:lpwstr>0</vt:lpwstr>
  </property>
</Properties>
</file>