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2" r:id="rId3"/>
    <p:sldMasterId id="2147483707" r:id="rId4"/>
    <p:sldMasterId id="2147483719" r:id="rId5"/>
    <p:sldMasterId id="2147483734" r:id="rId6"/>
    <p:sldMasterId id="2147483751" r:id="rId7"/>
    <p:sldMasterId id="2147483766" r:id="rId8"/>
    <p:sldMasterId id="2147483780" r:id="rId9"/>
    <p:sldMasterId id="2147483795" r:id="rId10"/>
  </p:sldMasterIdLst>
  <p:notesMasterIdLst>
    <p:notesMasterId r:id="rId28"/>
  </p:notesMasterIdLst>
  <p:sldIdLst>
    <p:sldId id="257" r:id="rId11"/>
    <p:sldId id="258" r:id="rId12"/>
    <p:sldId id="264" r:id="rId13"/>
    <p:sldId id="259" r:id="rId14"/>
    <p:sldId id="261" r:id="rId15"/>
    <p:sldId id="262" r:id="rId16"/>
    <p:sldId id="263" r:id="rId17"/>
    <p:sldId id="265" r:id="rId18"/>
    <p:sldId id="273" r:id="rId19"/>
    <p:sldId id="266" r:id="rId20"/>
    <p:sldId id="267" r:id="rId21"/>
    <p:sldId id="272" r:id="rId22"/>
    <p:sldId id="274" r:id="rId23"/>
    <p:sldId id="268" r:id="rId24"/>
    <p:sldId id="269" r:id="rId25"/>
    <p:sldId id="277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029"/>
    <a:srgbClr val="B4AB9C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402972-660D-4ECC-B874-DED0224FFE52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3_2" csCatId="accent3" phldr="1"/>
      <dgm:spPr/>
    </dgm:pt>
    <dgm:pt modelId="{41ECD719-DD7C-46EE-AFC3-6A4F0E89A844}">
      <dgm:prSet phldrT="[Text]"/>
      <dgm:spPr/>
      <dgm:t>
        <a:bodyPr/>
        <a:lstStyle/>
        <a:p>
          <a:r>
            <a:rPr lang="en-US" dirty="0" smtClean="0"/>
            <a:t>M1</a:t>
          </a:r>
          <a:endParaRPr lang="en-US" dirty="0"/>
        </a:p>
      </dgm:t>
    </dgm:pt>
    <dgm:pt modelId="{E11F42F2-DF40-4EDF-BFAB-D9CD67B24089}" type="parTrans" cxnId="{FAB8BC35-BAA1-472B-AC56-9175AE12DAE2}">
      <dgm:prSet/>
      <dgm:spPr/>
      <dgm:t>
        <a:bodyPr/>
        <a:lstStyle/>
        <a:p>
          <a:endParaRPr lang="en-US"/>
        </a:p>
      </dgm:t>
    </dgm:pt>
    <dgm:pt modelId="{15B99595-11BB-4D47-85BB-0273B4158BF8}" type="sibTrans" cxnId="{FAB8BC35-BAA1-472B-AC56-9175AE12DAE2}">
      <dgm:prSet/>
      <dgm:spPr/>
      <dgm:t>
        <a:bodyPr/>
        <a:lstStyle/>
        <a:p>
          <a:endParaRPr lang="en-US"/>
        </a:p>
      </dgm:t>
    </dgm:pt>
    <dgm:pt modelId="{EA8A3FAA-BF7A-4F7D-A254-AA5C0D5313B1}">
      <dgm:prSet phldrT="[Text]"/>
      <dgm:spPr/>
      <dgm:t>
        <a:bodyPr/>
        <a:lstStyle/>
        <a:p>
          <a:r>
            <a:rPr lang="en-US" dirty="0" smtClean="0"/>
            <a:t>M2</a:t>
          </a:r>
          <a:endParaRPr lang="en-US" dirty="0"/>
        </a:p>
      </dgm:t>
    </dgm:pt>
    <dgm:pt modelId="{E6C7D9FC-E648-4F89-AC9D-D7766608A1E9}" type="parTrans" cxnId="{ACC72FF5-B4DF-43B3-ADE6-82F78F279288}">
      <dgm:prSet/>
      <dgm:spPr/>
      <dgm:t>
        <a:bodyPr/>
        <a:lstStyle/>
        <a:p>
          <a:endParaRPr lang="en-US"/>
        </a:p>
      </dgm:t>
    </dgm:pt>
    <dgm:pt modelId="{23E5FBC4-F5E5-4FED-BCE1-BA646510D248}" type="sibTrans" cxnId="{ACC72FF5-B4DF-43B3-ADE6-82F78F279288}">
      <dgm:prSet/>
      <dgm:spPr/>
      <dgm:t>
        <a:bodyPr/>
        <a:lstStyle/>
        <a:p>
          <a:endParaRPr lang="en-US"/>
        </a:p>
      </dgm:t>
    </dgm:pt>
    <dgm:pt modelId="{66FFA8C2-A8CD-4362-889C-B63713EB594F}">
      <dgm:prSet phldrT="[Text]"/>
      <dgm:spPr/>
      <dgm:t>
        <a:bodyPr/>
        <a:lstStyle/>
        <a:p>
          <a:r>
            <a:rPr lang="en-US" dirty="0" smtClean="0"/>
            <a:t>M3</a:t>
          </a:r>
          <a:endParaRPr lang="en-US" dirty="0"/>
        </a:p>
      </dgm:t>
    </dgm:pt>
    <dgm:pt modelId="{CE33742E-6539-468F-87B4-782B9C49C7A6}" type="parTrans" cxnId="{5D0995AE-8D0B-4D08-9C85-DA178D16AD05}">
      <dgm:prSet/>
      <dgm:spPr/>
      <dgm:t>
        <a:bodyPr/>
        <a:lstStyle/>
        <a:p>
          <a:endParaRPr lang="en-US"/>
        </a:p>
      </dgm:t>
    </dgm:pt>
    <dgm:pt modelId="{20FEF818-E433-4A3C-93C4-3B505166C56F}" type="sibTrans" cxnId="{5D0995AE-8D0B-4D08-9C85-DA178D16AD05}">
      <dgm:prSet/>
      <dgm:spPr/>
      <dgm:t>
        <a:bodyPr/>
        <a:lstStyle/>
        <a:p>
          <a:endParaRPr lang="en-US"/>
        </a:p>
      </dgm:t>
    </dgm:pt>
    <dgm:pt modelId="{301664CB-669A-4C93-8326-8876BE98B75D}" type="pres">
      <dgm:prSet presAssocID="{92402972-660D-4ECC-B874-DED0224FFE52}" presName="Name0" presStyleCnt="0">
        <dgm:presLayoutVars>
          <dgm:dir/>
          <dgm:resizeHandles val="exact"/>
        </dgm:presLayoutVars>
      </dgm:prSet>
      <dgm:spPr/>
    </dgm:pt>
    <dgm:pt modelId="{657C70A1-05CD-468B-BD45-9CCD64E4F58D}" type="pres">
      <dgm:prSet presAssocID="{41ECD719-DD7C-46EE-AFC3-6A4F0E89A844}" presName="composite" presStyleCnt="0"/>
      <dgm:spPr/>
    </dgm:pt>
    <dgm:pt modelId="{400D5FAF-2C63-40DF-B863-30EEF36AFBA3}" type="pres">
      <dgm:prSet presAssocID="{41ECD719-DD7C-46EE-AFC3-6A4F0E89A844}" presName="bgChev" presStyleLbl="node1" presStyleIdx="0" presStyleCnt="3"/>
      <dgm:spPr/>
    </dgm:pt>
    <dgm:pt modelId="{D12CE4E7-DE4B-4993-8230-CF27662F9F0E}" type="pres">
      <dgm:prSet presAssocID="{41ECD719-DD7C-46EE-AFC3-6A4F0E89A844}" presName="txNode" presStyleLbl="fgAcc1" presStyleIdx="0" presStyleCnt="3">
        <dgm:presLayoutVars>
          <dgm:bulletEnabled val="1"/>
        </dgm:presLayoutVars>
      </dgm:prSet>
      <dgm:spPr/>
    </dgm:pt>
    <dgm:pt modelId="{A7D97F89-2832-429A-BE1E-EDB4FF92D193}" type="pres">
      <dgm:prSet presAssocID="{15B99595-11BB-4D47-85BB-0273B4158BF8}" presName="compositeSpace" presStyleCnt="0"/>
      <dgm:spPr/>
    </dgm:pt>
    <dgm:pt modelId="{17FFAD6B-D75B-4993-A69B-BAF1A4096297}" type="pres">
      <dgm:prSet presAssocID="{EA8A3FAA-BF7A-4F7D-A254-AA5C0D5313B1}" presName="composite" presStyleCnt="0"/>
      <dgm:spPr/>
    </dgm:pt>
    <dgm:pt modelId="{05B90430-8EEA-4D4E-A61E-6B676996F3BC}" type="pres">
      <dgm:prSet presAssocID="{EA8A3FAA-BF7A-4F7D-A254-AA5C0D5313B1}" presName="bgChev" presStyleLbl="node1" presStyleIdx="1" presStyleCnt="3"/>
      <dgm:spPr/>
    </dgm:pt>
    <dgm:pt modelId="{4595AB32-8136-4A45-B4D4-39FE25A31698}" type="pres">
      <dgm:prSet presAssocID="{EA8A3FAA-BF7A-4F7D-A254-AA5C0D5313B1}" presName="txNode" presStyleLbl="fgAcc1" presStyleIdx="1" presStyleCnt="3">
        <dgm:presLayoutVars>
          <dgm:bulletEnabled val="1"/>
        </dgm:presLayoutVars>
      </dgm:prSet>
      <dgm:spPr/>
    </dgm:pt>
    <dgm:pt modelId="{3A71D7FC-B503-468A-B337-F143CFE83456}" type="pres">
      <dgm:prSet presAssocID="{23E5FBC4-F5E5-4FED-BCE1-BA646510D248}" presName="compositeSpace" presStyleCnt="0"/>
      <dgm:spPr/>
    </dgm:pt>
    <dgm:pt modelId="{8181571D-BBA6-44E1-AAED-7841403A80D9}" type="pres">
      <dgm:prSet presAssocID="{66FFA8C2-A8CD-4362-889C-B63713EB594F}" presName="composite" presStyleCnt="0"/>
      <dgm:spPr/>
    </dgm:pt>
    <dgm:pt modelId="{38C337B7-B634-49D6-B1B0-A265CF4150E9}" type="pres">
      <dgm:prSet presAssocID="{66FFA8C2-A8CD-4362-889C-B63713EB594F}" presName="bgChev" presStyleLbl="node1" presStyleIdx="2" presStyleCnt="3"/>
      <dgm:spPr/>
    </dgm:pt>
    <dgm:pt modelId="{52A69AD3-0DAF-4E57-82D5-5B05A8983E4F}" type="pres">
      <dgm:prSet presAssocID="{66FFA8C2-A8CD-4362-889C-B63713EB594F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7A3470FE-1FD2-4609-9CD3-E518C21C0B72}" type="presOf" srcId="{41ECD719-DD7C-46EE-AFC3-6A4F0E89A844}" destId="{D12CE4E7-DE4B-4993-8230-CF27662F9F0E}" srcOrd="0" destOrd="0" presId="urn:microsoft.com/office/officeart/2005/8/layout/chevronAccent+Icon"/>
    <dgm:cxn modelId="{FAB8BC35-BAA1-472B-AC56-9175AE12DAE2}" srcId="{92402972-660D-4ECC-B874-DED0224FFE52}" destId="{41ECD719-DD7C-46EE-AFC3-6A4F0E89A844}" srcOrd="0" destOrd="0" parTransId="{E11F42F2-DF40-4EDF-BFAB-D9CD67B24089}" sibTransId="{15B99595-11BB-4D47-85BB-0273B4158BF8}"/>
    <dgm:cxn modelId="{F791BF6E-20F7-4C76-889E-B2987D668BFD}" type="presOf" srcId="{66FFA8C2-A8CD-4362-889C-B63713EB594F}" destId="{52A69AD3-0DAF-4E57-82D5-5B05A8983E4F}" srcOrd="0" destOrd="0" presId="urn:microsoft.com/office/officeart/2005/8/layout/chevronAccent+Icon"/>
    <dgm:cxn modelId="{ACC72FF5-B4DF-43B3-ADE6-82F78F279288}" srcId="{92402972-660D-4ECC-B874-DED0224FFE52}" destId="{EA8A3FAA-BF7A-4F7D-A254-AA5C0D5313B1}" srcOrd="1" destOrd="0" parTransId="{E6C7D9FC-E648-4F89-AC9D-D7766608A1E9}" sibTransId="{23E5FBC4-F5E5-4FED-BCE1-BA646510D248}"/>
    <dgm:cxn modelId="{069D4578-DF2F-418F-8E95-44E8E3AC5DA3}" type="presOf" srcId="{92402972-660D-4ECC-B874-DED0224FFE52}" destId="{301664CB-669A-4C93-8326-8876BE98B75D}" srcOrd="0" destOrd="0" presId="urn:microsoft.com/office/officeart/2005/8/layout/chevronAccent+Icon"/>
    <dgm:cxn modelId="{5D0995AE-8D0B-4D08-9C85-DA178D16AD05}" srcId="{92402972-660D-4ECC-B874-DED0224FFE52}" destId="{66FFA8C2-A8CD-4362-889C-B63713EB594F}" srcOrd="2" destOrd="0" parTransId="{CE33742E-6539-468F-87B4-782B9C49C7A6}" sibTransId="{20FEF818-E433-4A3C-93C4-3B505166C56F}"/>
    <dgm:cxn modelId="{2524C28A-702D-4D17-B5CB-A8F987901B68}" type="presOf" srcId="{EA8A3FAA-BF7A-4F7D-A254-AA5C0D5313B1}" destId="{4595AB32-8136-4A45-B4D4-39FE25A31698}" srcOrd="0" destOrd="0" presId="urn:microsoft.com/office/officeart/2005/8/layout/chevronAccent+Icon"/>
    <dgm:cxn modelId="{8959ECFA-2295-4255-9960-87A3AD2C90B6}" type="presParOf" srcId="{301664CB-669A-4C93-8326-8876BE98B75D}" destId="{657C70A1-05CD-468B-BD45-9CCD64E4F58D}" srcOrd="0" destOrd="0" presId="urn:microsoft.com/office/officeart/2005/8/layout/chevronAccent+Icon"/>
    <dgm:cxn modelId="{D7484A50-58B3-4973-AEE4-50F445F66416}" type="presParOf" srcId="{657C70A1-05CD-468B-BD45-9CCD64E4F58D}" destId="{400D5FAF-2C63-40DF-B863-30EEF36AFBA3}" srcOrd="0" destOrd="0" presId="urn:microsoft.com/office/officeart/2005/8/layout/chevronAccent+Icon"/>
    <dgm:cxn modelId="{5E3BA121-C8D0-4642-BFDB-8CDF71FB3F19}" type="presParOf" srcId="{657C70A1-05CD-468B-BD45-9CCD64E4F58D}" destId="{D12CE4E7-DE4B-4993-8230-CF27662F9F0E}" srcOrd="1" destOrd="0" presId="urn:microsoft.com/office/officeart/2005/8/layout/chevronAccent+Icon"/>
    <dgm:cxn modelId="{A24A8215-4F2F-4252-97BF-E1D616F05F6A}" type="presParOf" srcId="{301664CB-669A-4C93-8326-8876BE98B75D}" destId="{A7D97F89-2832-429A-BE1E-EDB4FF92D193}" srcOrd="1" destOrd="0" presId="urn:microsoft.com/office/officeart/2005/8/layout/chevronAccent+Icon"/>
    <dgm:cxn modelId="{392122B7-F765-4A58-8F08-C6994954B82B}" type="presParOf" srcId="{301664CB-669A-4C93-8326-8876BE98B75D}" destId="{17FFAD6B-D75B-4993-A69B-BAF1A4096297}" srcOrd="2" destOrd="0" presId="urn:microsoft.com/office/officeart/2005/8/layout/chevronAccent+Icon"/>
    <dgm:cxn modelId="{F92468C7-01CF-42ED-8670-1BDC2302D1CB}" type="presParOf" srcId="{17FFAD6B-D75B-4993-A69B-BAF1A4096297}" destId="{05B90430-8EEA-4D4E-A61E-6B676996F3BC}" srcOrd="0" destOrd="0" presId="urn:microsoft.com/office/officeart/2005/8/layout/chevronAccent+Icon"/>
    <dgm:cxn modelId="{3B702ED9-668E-4ED9-BCD3-0EFF955ED172}" type="presParOf" srcId="{17FFAD6B-D75B-4993-A69B-BAF1A4096297}" destId="{4595AB32-8136-4A45-B4D4-39FE25A31698}" srcOrd="1" destOrd="0" presId="urn:microsoft.com/office/officeart/2005/8/layout/chevronAccent+Icon"/>
    <dgm:cxn modelId="{170471F8-CDE3-41FC-ABA3-9C263E1C8245}" type="presParOf" srcId="{301664CB-669A-4C93-8326-8876BE98B75D}" destId="{3A71D7FC-B503-468A-B337-F143CFE83456}" srcOrd="3" destOrd="0" presId="urn:microsoft.com/office/officeart/2005/8/layout/chevronAccent+Icon"/>
    <dgm:cxn modelId="{9FAFA46E-5C75-4295-BC4D-87BB4C8C7996}" type="presParOf" srcId="{301664CB-669A-4C93-8326-8876BE98B75D}" destId="{8181571D-BBA6-44E1-AAED-7841403A80D9}" srcOrd="4" destOrd="0" presId="urn:microsoft.com/office/officeart/2005/8/layout/chevronAccent+Icon"/>
    <dgm:cxn modelId="{F3E8AB9B-6FA3-4C73-9049-E55487987F96}" type="presParOf" srcId="{8181571D-BBA6-44E1-AAED-7841403A80D9}" destId="{38C337B7-B634-49D6-B1B0-A265CF4150E9}" srcOrd="0" destOrd="0" presId="urn:microsoft.com/office/officeart/2005/8/layout/chevronAccent+Icon"/>
    <dgm:cxn modelId="{EAC864CF-FB9E-466E-B7C6-EF1CE1CEA3EC}" type="presParOf" srcId="{8181571D-BBA6-44E1-AAED-7841403A80D9}" destId="{52A69AD3-0DAF-4E57-82D5-5B05A8983E4F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402972-660D-4ECC-B874-DED0224FFE52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4_2" csCatId="accent4" phldr="1"/>
      <dgm:spPr/>
    </dgm:pt>
    <dgm:pt modelId="{66FFA8C2-A8CD-4362-889C-B63713EB594F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CE33742E-6539-468F-87B4-782B9C49C7A6}" type="parTrans" cxnId="{5D0995AE-8D0B-4D08-9C85-DA178D16AD05}">
      <dgm:prSet/>
      <dgm:spPr/>
      <dgm:t>
        <a:bodyPr/>
        <a:lstStyle/>
        <a:p>
          <a:endParaRPr lang="en-US"/>
        </a:p>
      </dgm:t>
    </dgm:pt>
    <dgm:pt modelId="{20FEF818-E433-4A3C-93C4-3B505166C56F}" type="sibTrans" cxnId="{5D0995AE-8D0B-4D08-9C85-DA178D16AD05}">
      <dgm:prSet/>
      <dgm:spPr/>
      <dgm:t>
        <a:bodyPr/>
        <a:lstStyle/>
        <a:p>
          <a:endParaRPr lang="en-US"/>
        </a:p>
      </dgm:t>
    </dgm:pt>
    <dgm:pt modelId="{ADCE7FA8-AE52-4CA3-B1AA-403EAE624679}">
      <dgm:prSet phldrT="[Text]"/>
      <dgm:spPr/>
      <dgm:t>
        <a:bodyPr/>
        <a:lstStyle/>
        <a:p>
          <a:r>
            <a:rPr lang="en-US" dirty="0" smtClean="0"/>
            <a:t>Benchmarking</a:t>
          </a:r>
          <a:endParaRPr lang="en-US" dirty="0"/>
        </a:p>
      </dgm:t>
    </dgm:pt>
    <dgm:pt modelId="{B4101AD5-9F53-498B-B10C-F799624976B8}" type="parTrans" cxnId="{0A94CC00-11E9-444C-ABE1-901B4AA18D89}">
      <dgm:prSet/>
      <dgm:spPr/>
      <dgm:t>
        <a:bodyPr/>
        <a:lstStyle/>
        <a:p>
          <a:endParaRPr lang="en-US"/>
        </a:p>
      </dgm:t>
    </dgm:pt>
    <dgm:pt modelId="{65125740-32AD-4C3D-B2A4-CD17D8C26D1A}" type="sibTrans" cxnId="{0A94CC00-11E9-444C-ABE1-901B4AA18D89}">
      <dgm:prSet/>
      <dgm:spPr/>
      <dgm:t>
        <a:bodyPr/>
        <a:lstStyle/>
        <a:p>
          <a:endParaRPr lang="en-US"/>
        </a:p>
      </dgm:t>
    </dgm:pt>
    <dgm:pt modelId="{75FD49D8-B990-4795-99A3-93CE0E97C449}">
      <dgm:prSet phldrT="[Text]"/>
      <dgm:spPr/>
      <dgm:t>
        <a:bodyPr/>
        <a:lstStyle/>
        <a:p>
          <a:r>
            <a:rPr lang="en-US" dirty="0" smtClean="0"/>
            <a:t>Verification</a:t>
          </a:r>
          <a:endParaRPr lang="en-US" dirty="0"/>
        </a:p>
      </dgm:t>
    </dgm:pt>
    <dgm:pt modelId="{3109FA2F-F82E-47A8-987D-84B5339D4E56}" type="parTrans" cxnId="{7C1E1123-6E77-4692-A3D5-543C370512B5}">
      <dgm:prSet/>
      <dgm:spPr/>
      <dgm:t>
        <a:bodyPr/>
        <a:lstStyle/>
        <a:p>
          <a:endParaRPr lang="en-US"/>
        </a:p>
      </dgm:t>
    </dgm:pt>
    <dgm:pt modelId="{86447347-3988-4D3B-BD0C-719171125019}" type="sibTrans" cxnId="{7C1E1123-6E77-4692-A3D5-543C370512B5}">
      <dgm:prSet/>
      <dgm:spPr/>
      <dgm:t>
        <a:bodyPr/>
        <a:lstStyle/>
        <a:p>
          <a:endParaRPr lang="en-US"/>
        </a:p>
      </dgm:t>
    </dgm:pt>
    <dgm:pt modelId="{F19C0FD5-79B5-4082-970B-D6DD62A68158}">
      <dgm:prSet phldrT="[Text]"/>
      <dgm:spPr/>
      <dgm:t>
        <a:bodyPr/>
        <a:lstStyle/>
        <a:p>
          <a:r>
            <a:rPr lang="en-US" dirty="0" smtClean="0"/>
            <a:t>Assurance</a:t>
          </a:r>
          <a:endParaRPr lang="en-US" dirty="0"/>
        </a:p>
      </dgm:t>
    </dgm:pt>
    <dgm:pt modelId="{623A63CB-EAE8-45EB-9E15-36F307C7963F}" type="parTrans" cxnId="{4054991E-8521-4839-9361-063E7D90CFCA}">
      <dgm:prSet/>
      <dgm:spPr/>
      <dgm:t>
        <a:bodyPr/>
        <a:lstStyle/>
        <a:p>
          <a:endParaRPr lang="en-US"/>
        </a:p>
      </dgm:t>
    </dgm:pt>
    <dgm:pt modelId="{CEE474FB-CB27-4FEE-B653-BA666DD3EC14}" type="sibTrans" cxnId="{4054991E-8521-4839-9361-063E7D90CFCA}">
      <dgm:prSet/>
      <dgm:spPr/>
      <dgm:t>
        <a:bodyPr/>
        <a:lstStyle/>
        <a:p>
          <a:endParaRPr lang="en-US"/>
        </a:p>
      </dgm:t>
    </dgm:pt>
    <dgm:pt modelId="{301664CB-669A-4C93-8326-8876BE98B75D}" type="pres">
      <dgm:prSet presAssocID="{92402972-660D-4ECC-B874-DED0224FFE52}" presName="Name0" presStyleCnt="0">
        <dgm:presLayoutVars>
          <dgm:dir/>
          <dgm:resizeHandles val="exact"/>
        </dgm:presLayoutVars>
      </dgm:prSet>
      <dgm:spPr/>
    </dgm:pt>
    <dgm:pt modelId="{723ED2E2-D202-4D5E-A3B5-FA6CE30D5CA0}" type="pres">
      <dgm:prSet presAssocID="{ADCE7FA8-AE52-4CA3-B1AA-403EAE624679}" presName="composite" presStyleCnt="0"/>
      <dgm:spPr/>
    </dgm:pt>
    <dgm:pt modelId="{794CAFAB-B759-40C8-9B41-674FB4A42C29}" type="pres">
      <dgm:prSet presAssocID="{ADCE7FA8-AE52-4CA3-B1AA-403EAE624679}" presName="bgChev" presStyleLbl="node1" presStyleIdx="0" presStyleCnt="4"/>
      <dgm:spPr/>
    </dgm:pt>
    <dgm:pt modelId="{B8645E52-AF68-43B8-89CB-C5101F9AFEB2}" type="pres">
      <dgm:prSet presAssocID="{ADCE7FA8-AE52-4CA3-B1AA-403EAE624679}" presName="txNode" presStyleLbl="fgAcc1" presStyleIdx="0" presStyleCnt="4">
        <dgm:presLayoutVars>
          <dgm:bulletEnabled val="1"/>
        </dgm:presLayoutVars>
      </dgm:prSet>
      <dgm:spPr/>
    </dgm:pt>
    <dgm:pt modelId="{2A14E1B6-EC6B-4CEA-8A8B-8B606F3B9531}" type="pres">
      <dgm:prSet presAssocID="{65125740-32AD-4C3D-B2A4-CD17D8C26D1A}" presName="compositeSpace" presStyleCnt="0"/>
      <dgm:spPr/>
    </dgm:pt>
    <dgm:pt modelId="{76E22999-9C68-4277-98D0-7810FA87B812}" type="pres">
      <dgm:prSet presAssocID="{75FD49D8-B990-4795-99A3-93CE0E97C449}" presName="composite" presStyleCnt="0"/>
      <dgm:spPr/>
    </dgm:pt>
    <dgm:pt modelId="{2BAAF7B3-65D9-420D-9022-053E536B670B}" type="pres">
      <dgm:prSet presAssocID="{75FD49D8-B990-4795-99A3-93CE0E97C449}" presName="bgChev" presStyleLbl="node1" presStyleIdx="1" presStyleCnt="4" custLinFactNeighborY="-2594"/>
      <dgm:spPr/>
    </dgm:pt>
    <dgm:pt modelId="{FF114003-DA6F-47C5-8BFF-F034D516E62D}" type="pres">
      <dgm:prSet presAssocID="{75FD49D8-B990-4795-99A3-93CE0E97C449}" presName="tx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BF15B-D538-4C2D-A288-DAC791AA940A}" type="pres">
      <dgm:prSet presAssocID="{86447347-3988-4D3B-BD0C-719171125019}" presName="compositeSpace" presStyleCnt="0"/>
      <dgm:spPr/>
    </dgm:pt>
    <dgm:pt modelId="{99FA4D6D-FE53-4B6A-B416-7F04806234AD}" type="pres">
      <dgm:prSet presAssocID="{F19C0FD5-79B5-4082-970B-D6DD62A68158}" presName="composite" presStyleCnt="0"/>
      <dgm:spPr/>
    </dgm:pt>
    <dgm:pt modelId="{1049D82D-B67A-4CAC-A5C5-6A786B56FE86}" type="pres">
      <dgm:prSet presAssocID="{F19C0FD5-79B5-4082-970B-D6DD62A68158}" presName="bgChev" presStyleLbl="node1" presStyleIdx="2" presStyleCnt="4"/>
      <dgm:spPr/>
    </dgm:pt>
    <dgm:pt modelId="{7402E3FF-20C2-4F61-842E-2EE8A6C7E872}" type="pres">
      <dgm:prSet presAssocID="{F19C0FD5-79B5-4082-970B-D6DD62A68158}" presName="tx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EB42A-146B-4ACE-B944-4F1FD63F7B63}" type="pres">
      <dgm:prSet presAssocID="{CEE474FB-CB27-4FEE-B653-BA666DD3EC14}" presName="compositeSpace" presStyleCnt="0"/>
      <dgm:spPr/>
    </dgm:pt>
    <dgm:pt modelId="{8181571D-BBA6-44E1-AAED-7841403A80D9}" type="pres">
      <dgm:prSet presAssocID="{66FFA8C2-A8CD-4362-889C-B63713EB594F}" presName="composite" presStyleCnt="0"/>
      <dgm:spPr/>
    </dgm:pt>
    <dgm:pt modelId="{38C337B7-B634-49D6-B1B0-A265CF4150E9}" type="pres">
      <dgm:prSet presAssocID="{66FFA8C2-A8CD-4362-889C-B63713EB594F}" presName="bgChev" presStyleLbl="node1" presStyleIdx="3" presStyleCnt="4"/>
      <dgm:spPr/>
    </dgm:pt>
    <dgm:pt modelId="{52A69AD3-0DAF-4E57-82D5-5B05A8983E4F}" type="pres">
      <dgm:prSet presAssocID="{66FFA8C2-A8CD-4362-889C-B63713EB594F}" presName="tx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9D4578-DF2F-418F-8E95-44E8E3AC5DA3}" type="presOf" srcId="{92402972-660D-4ECC-B874-DED0224FFE52}" destId="{301664CB-669A-4C93-8326-8876BE98B75D}" srcOrd="0" destOrd="0" presId="urn:microsoft.com/office/officeart/2005/8/layout/chevronAccent+Icon"/>
    <dgm:cxn modelId="{0462869D-547D-4A8E-AE38-1AD7F1B45959}" type="presOf" srcId="{ADCE7FA8-AE52-4CA3-B1AA-403EAE624679}" destId="{B8645E52-AF68-43B8-89CB-C5101F9AFEB2}" srcOrd="0" destOrd="0" presId="urn:microsoft.com/office/officeart/2005/8/layout/chevronAccent+Icon"/>
    <dgm:cxn modelId="{F791BF6E-20F7-4C76-889E-B2987D668BFD}" type="presOf" srcId="{66FFA8C2-A8CD-4362-889C-B63713EB594F}" destId="{52A69AD3-0DAF-4E57-82D5-5B05A8983E4F}" srcOrd="0" destOrd="0" presId="urn:microsoft.com/office/officeart/2005/8/layout/chevronAccent+Icon"/>
    <dgm:cxn modelId="{762AACA0-844F-4ED9-AFBE-52D470DC8CF4}" type="presOf" srcId="{F19C0FD5-79B5-4082-970B-D6DD62A68158}" destId="{7402E3FF-20C2-4F61-842E-2EE8A6C7E872}" srcOrd="0" destOrd="0" presId="urn:microsoft.com/office/officeart/2005/8/layout/chevronAccent+Icon"/>
    <dgm:cxn modelId="{7C1E1123-6E77-4692-A3D5-543C370512B5}" srcId="{92402972-660D-4ECC-B874-DED0224FFE52}" destId="{75FD49D8-B990-4795-99A3-93CE0E97C449}" srcOrd="1" destOrd="0" parTransId="{3109FA2F-F82E-47A8-987D-84B5339D4E56}" sibTransId="{86447347-3988-4D3B-BD0C-719171125019}"/>
    <dgm:cxn modelId="{0A94CC00-11E9-444C-ABE1-901B4AA18D89}" srcId="{92402972-660D-4ECC-B874-DED0224FFE52}" destId="{ADCE7FA8-AE52-4CA3-B1AA-403EAE624679}" srcOrd="0" destOrd="0" parTransId="{B4101AD5-9F53-498B-B10C-F799624976B8}" sibTransId="{65125740-32AD-4C3D-B2A4-CD17D8C26D1A}"/>
    <dgm:cxn modelId="{5D0995AE-8D0B-4D08-9C85-DA178D16AD05}" srcId="{92402972-660D-4ECC-B874-DED0224FFE52}" destId="{66FFA8C2-A8CD-4362-889C-B63713EB594F}" srcOrd="3" destOrd="0" parTransId="{CE33742E-6539-468F-87B4-782B9C49C7A6}" sibTransId="{20FEF818-E433-4A3C-93C4-3B505166C56F}"/>
    <dgm:cxn modelId="{80EB652E-3DB9-4632-AA2D-7C7CBA392270}" type="presOf" srcId="{75FD49D8-B990-4795-99A3-93CE0E97C449}" destId="{FF114003-DA6F-47C5-8BFF-F034D516E62D}" srcOrd="0" destOrd="0" presId="urn:microsoft.com/office/officeart/2005/8/layout/chevronAccent+Icon"/>
    <dgm:cxn modelId="{4054991E-8521-4839-9361-063E7D90CFCA}" srcId="{92402972-660D-4ECC-B874-DED0224FFE52}" destId="{F19C0FD5-79B5-4082-970B-D6DD62A68158}" srcOrd="2" destOrd="0" parTransId="{623A63CB-EAE8-45EB-9E15-36F307C7963F}" sibTransId="{CEE474FB-CB27-4FEE-B653-BA666DD3EC14}"/>
    <dgm:cxn modelId="{0F37223D-C89C-4685-B648-219CAB4C42E7}" type="presParOf" srcId="{301664CB-669A-4C93-8326-8876BE98B75D}" destId="{723ED2E2-D202-4D5E-A3B5-FA6CE30D5CA0}" srcOrd="0" destOrd="0" presId="urn:microsoft.com/office/officeart/2005/8/layout/chevronAccent+Icon"/>
    <dgm:cxn modelId="{DF9811B6-7A55-4198-BA17-336049462D97}" type="presParOf" srcId="{723ED2E2-D202-4D5E-A3B5-FA6CE30D5CA0}" destId="{794CAFAB-B759-40C8-9B41-674FB4A42C29}" srcOrd="0" destOrd="0" presId="urn:microsoft.com/office/officeart/2005/8/layout/chevronAccent+Icon"/>
    <dgm:cxn modelId="{04FFE2A1-381E-484D-BBA8-EE1FE4E48452}" type="presParOf" srcId="{723ED2E2-D202-4D5E-A3B5-FA6CE30D5CA0}" destId="{B8645E52-AF68-43B8-89CB-C5101F9AFEB2}" srcOrd="1" destOrd="0" presId="urn:microsoft.com/office/officeart/2005/8/layout/chevronAccent+Icon"/>
    <dgm:cxn modelId="{37EACB7F-0875-4F09-9DF1-DEDBAFC3783B}" type="presParOf" srcId="{301664CB-669A-4C93-8326-8876BE98B75D}" destId="{2A14E1B6-EC6B-4CEA-8A8B-8B606F3B9531}" srcOrd="1" destOrd="0" presId="urn:microsoft.com/office/officeart/2005/8/layout/chevronAccent+Icon"/>
    <dgm:cxn modelId="{A1AA631B-EF4F-4E17-A1CE-A858570FFED1}" type="presParOf" srcId="{301664CB-669A-4C93-8326-8876BE98B75D}" destId="{76E22999-9C68-4277-98D0-7810FA87B812}" srcOrd="2" destOrd="0" presId="urn:microsoft.com/office/officeart/2005/8/layout/chevronAccent+Icon"/>
    <dgm:cxn modelId="{CF879812-F57A-498D-9634-41A851E40AC5}" type="presParOf" srcId="{76E22999-9C68-4277-98D0-7810FA87B812}" destId="{2BAAF7B3-65D9-420D-9022-053E536B670B}" srcOrd="0" destOrd="0" presId="urn:microsoft.com/office/officeart/2005/8/layout/chevronAccent+Icon"/>
    <dgm:cxn modelId="{DB956A44-F016-406A-AB8E-B3F17ED3B3F3}" type="presParOf" srcId="{76E22999-9C68-4277-98D0-7810FA87B812}" destId="{FF114003-DA6F-47C5-8BFF-F034D516E62D}" srcOrd="1" destOrd="0" presId="urn:microsoft.com/office/officeart/2005/8/layout/chevronAccent+Icon"/>
    <dgm:cxn modelId="{B905A72A-134D-4851-941A-06674DBD5F24}" type="presParOf" srcId="{301664CB-669A-4C93-8326-8876BE98B75D}" destId="{944BF15B-D538-4C2D-A288-DAC791AA940A}" srcOrd="3" destOrd="0" presId="urn:microsoft.com/office/officeart/2005/8/layout/chevronAccent+Icon"/>
    <dgm:cxn modelId="{23862C6E-67CA-45B0-8C5D-7BB046BDF3E5}" type="presParOf" srcId="{301664CB-669A-4C93-8326-8876BE98B75D}" destId="{99FA4D6D-FE53-4B6A-B416-7F04806234AD}" srcOrd="4" destOrd="0" presId="urn:microsoft.com/office/officeart/2005/8/layout/chevronAccent+Icon"/>
    <dgm:cxn modelId="{578A461A-C9B7-480C-A5A1-8ED2140742F7}" type="presParOf" srcId="{99FA4D6D-FE53-4B6A-B416-7F04806234AD}" destId="{1049D82D-B67A-4CAC-A5C5-6A786B56FE86}" srcOrd="0" destOrd="0" presId="urn:microsoft.com/office/officeart/2005/8/layout/chevronAccent+Icon"/>
    <dgm:cxn modelId="{1C1CAC32-5325-40F5-8B82-3D99D9A159B1}" type="presParOf" srcId="{99FA4D6D-FE53-4B6A-B416-7F04806234AD}" destId="{7402E3FF-20C2-4F61-842E-2EE8A6C7E872}" srcOrd="1" destOrd="0" presId="urn:microsoft.com/office/officeart/2005/8/layout/chevronAccent+Icon"/>
    <dgm:cxn modelId="{C458532B-440F-4E96-A874-778CE8760A2E}" type="presParOf" srcId="{301664CB-669A-4C93-8326-8876BE98B75D}" destId="{3BCEB42A-146B-4ACE-B944-4F1FD63F7B63}" srcOrd="5" destOrd="0" presId="urn:microsoft.com/office/officeart/2005/8/layout/chevronAccent+Icon"/>
    <dgm:cxn modelId="{9FAFA46E-5C75-4295-BC4D-87BB4C8C7996}" type="presParOf" srcId="{301664CB-669A-4C93-8326-8876BE98B75D}" destId="{8181571D-BBA6-44E1-AAED-7841403A80D9}" srcOrd="6" destOrd="0" presId="urn:microsoft.com/office/officeart/2005/8/layout/chevronAccent+Icon"/>
    <dgm:cxn modelId="{F3E8AB9B-6FA3-4C73-9049-E55487987F96}" type="presParOf" srcId="{8181571D-BBA6-44E1-AAED-7841403A80D9}" destId="{38C337B7-B634-49D6-B1B0-A265CF4150E9}" srcOrd="0" destOrd="0" presId="urn:microsoft.com/office/officeart/2005/8/layout/chevronAccent+Icon"/>
    <dgm:cxn modelId="{EAC864CF-FB9E-466E-B7C6-EF1CE1CEA3EC}" type="presParOf" srcId="{8181571D-BBA6-44E1-AAED-7841403A80D9}" destId="{52A69AD3-0DAF-4E57-82D5-5B05A8983E4F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D5FAF-2C63-40DF-B863-30EEF36AFBA3}">
      <dsp:nvSpPr>
        <dsp:cNvPr id="0" name=""/>
        <dsp:cNvSpPr/>
      </dsp:nvSpPr>
      <dsp:spPr>
        <a:xfrm>
          <a:off x="323" y="309160"/>
          <a:ext cx="813121" cy="31386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CE4E7-DE4B-4993-8230-CF27662F9F0E}">
      <dsp:nvSpPr>
        <dsp:cNvPr id="0" name=""/>
        <dsp:cNvSpPr/>
      </dsp:nvSpPr>
      <dsp:spPr>
        <a:xfrm>
          <a:off x="217156" y="387627"/>
          <a:ext cx="686636" cy="313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M1</a:t>
          </a:r>
          <a:endParaRPr lang="en-US" sz="1000" kern="1200" dirty="0"/>
        </a:p>
      </dsp:txBody>
      <dsp:txXfrm>
        <a:off x="226349" y="396820"/>
        <a:ext cx="668250" cy="295478"/>
      </dsp:txXfrm>
    </dsp:sp>
    <dsp:sp modelId="{05B90430-8EEA-4D4E-A61E-6B676996F3BC}">
      <dsp:nvSpPr>
        <dsp:cNvPr id="0" name=""/>
        <dsp:cNvSpPr/>
      </dsp:nvSpPr>
      <dsp:spPr>
        <a:xfrm>
          <a:off x="929089" y="309160"/>
          <a:ext cx="813121" cy="31386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5AB32-8136-4A45-B4D4-39FE25A31698}">
      <dsp:nvSpPr>
        <dsp:cNvPr id="0" name=""/>
        <dsp:cNvSpPr/>
      </dsp:nvSpPr>
      <dsp:spPr>
        <a:xfrm>
          <a:off x="1145921" y="387627"/>
          <a:ext cx="686636" cy="313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M2</a:t>
          </a:r>
          <a:endParaRPr lang="en-US" sz="1000" kern="1200" dirty="0"/>
        </a:p>
      </dsp:txBody>
      <dsp:txXfrm>
        <a:off x="1155114" y="396820"/>
        <a:ext cx="668250" cy="295478"/>
      </dsp:txXfrm>
    </dsp:sp>
    <dsp:sp modelId="{38C337B7-B634-49D6-B1B0-A265CF4150E9}">
      <dsp:nvSpPr>
        <dsp:cNvPr id="0" name=""/>
        <dsp:cNvSpPr/>
      </dsp:nvSpPr>
      <dsp:spPr>
        <a:xfrm>
          <a:off x="1857854" y="309160"/>
          <a:ext cx="813121" cy="31386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69AD3-0DAF-4E57-82D5-5B05A8983E4F}">
      <dsp:nvSpPr>
        <dsp:cNvPr id="0" name=""/>
        <dsp:cNvSpPr/>
      </dsp:nvSpPr>
      <dsp:spPr>
        <a:xfrm>
          <a:off x="2074687" y="387627"/>
          <a:ext cx="686636" cy="3138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M3</a:t>
          </a:r>
          <a:endParaRPr lang="en-US" sz="1000" kern="1200" dirty="0"/>
        </a:p>
      </dsp:txBody>
      <dsp:txXfrm>
        <a:off x="2083880" y="396820"/>
        <a:ext cx="668250" cy="295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CAFAB-B759-40C8-9B41-674FB4A42C29}">
      <dsp:nvSpPr>
        <dsp:cNvPr id="0" name=""/>
        <dsp:cNvSpPr/>
      </dsp:nvSpPr>
      <dsp:spPr>
        <a:xfrm>
          <a:off x="3111" y="0"/>
          <a:ext cx="1464336" cy="371084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45E52-AF68-43B8-89CB-C5101F9AFEB2}">
      <dsp:nvSpPr>
        <dsp:cNvPr id="0" name=""/>
        <dsp:cNvSpPr/>
      </dsp:nvSpPr>
      <dsp:spPr>
        <a:xfrm>
          <a:off x="393600" y="92771"/>
          <a:ext cx="1236551" cy="37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Benchmarking</a:t>
          </a:r>
          <a:endParaRPr lang="en-US" sz="1200" kern="1200" dirty="0"/>
        </a:p>
      </dsp:txBody>
      <dsp:txXfrm>
        <a:off x="404469" y="103640"/>
        <a:ext cx="1214813" cy="349346"/>
      </dsp:txXfrm>
    </dsp:sp>
    <dsp:sp modelId="{2BAAF7B3-65D9-420D-9022-053E536B670B}">
      <dsp:nvSpPr>
        <dsp:cNvPr id="0" name=""/>
        <dsp:cNvSpPr/>
      </dsp:nvSpPr>
      <dsp:spPr>
        <a:xfrm>
          <a:off x="1675709" y="0"/>
          <a:ext cx="1464336" cy="371084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14003-DA6F-47C5-8BFF-F034D516E62D}">
      <dsp:nvSpPr>
        <dsp:cNvPr id="0" name=""/>
        <dsp:cNvSpPr/>
      </dsp:nvSpPr>
      <dsp:spPr>
        <a:xfrm>
          <a:off x="2066198" y="92771"/>
          <a:ext cx="1236551" cy="37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Verification</a:t>
          </a:r>
          <a:endParaRPr lang="en-US" sz="1200" kern="1200" dirty="0"/>
        </a:p>
      </dsp:txBody>
      <dsp:txXfrm>
        <a:off x="2077067" y="103640"/>
        <a:ext cx="1214813" cy="349346"/>
      </dsp:txXfrm>
    </dsp:sp>
    <dsp:sp modelId="{1049D82D-B67A-4CAC-A5C5-6A786B56FE86}">
      <dsp:nvSpPr>
        <dsp:cNvPr id="0" name=""/>
        <dsp:cNvSpPr/>
      </dsp:nvSpPr>
      <dsp:spPr>
        <a:xfrm>
          <a:off x="3348307" y="0"/>
          <a:ext cx="1464336" cy="371084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E3FF-20C2-4F61-842E-2EE8A6C7E872}">
      <dsp:nvSpPr>
        <dsp:cNvPr id="0" name=""/>
        <dsp:cNvSpPr/>
      </dsp:nvSpPr>
      <dsp:spPr>
        <a:xfrm>
          <a:off x="3738796" y="92771"/>
          <a:ext cx="1236551" cy="37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Assurance</a:t>
          </a:r>
          <a:endParaRPr lang="en-US" sz="1200" kern="1200" dirty="0"/>
        </a:p>
      </dsp:txBody>
      <dsp:txXfrm>
        <a:off x="3749665" y="103640"/>
        <a:ext cx="1214813" cy="349346"/>
      </dsp:txXfrm>
    </dsp:sp>
    <dsp:sp modelId="{38C337B7-B634-49D6-B1B0-A265CF4150E9}">
      <dsp:nvSpPr>
        <dsp:cNvPr id="0" name=""/>
        <dsp:cNvSpPr/>
      </dsp:nvSpPr>
      <dsp:spPr>
        <a:xfrm>
          <a:off x="5020905" y="0"/>
          <a:ext cx="1464336" cy="371084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69AD3-0DAF-4E57-82D5-5B05A8983E4F}">
      <dsp:nvSpPr>
        <dsp:cNvPr id="0" name=""/>
        <dsp:cNvSpPr/>
      </dsp:nvSpPr>
      <dsp:spPr>
        <a:xfrm>
          <a:off x="5411394" y="92771"/>
          <a:ext cx="1236551" cy="37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Access</a:t>
          </a:r>
          <a:endParaRPr lang="en-US" sz="1200" kern="1200" dirty="0"/>
        </a:p>
      </dsp:txBody>
      <dsp:txXfrm>
        <a:off x="5422263" y="103640"/>
        <a:ext cx="1214813" cy="349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D1865-CC89-47CD-9F46-F215F2559728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3DCBC-50DB-4A4B-9E7C-44593DDC9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87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6ADDC-B7B6-473C-9521-C85450771EE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70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6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78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18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a number of ways in which the NQCC aims to</a:t>
            </a:r>
            <a:r>
              <a:rPr lang="en-US" baseline="0" dirty="0" smtClean="0"/>
              <a:t> do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3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47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quantum computing roadmap is long and 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Today we have</a:t>
            </a:r>
            <a:r>
              <a:rPr lang="en-US" baseline="0" dirty="0" smtClean="0"/>
              <a:t> modest scale prototype devices in the so called Noisy Intermediate Scale Quantum 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Over the next 2 decades the application areas we can approach will grow as will the potential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Along the way as we move from prototype devices towards quantum safe communications , a quantum internet and scalable cloud services we need to tackle a critical task as we integrate quantum resources into high performance compute capabilities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National Quantum Computing Centre is seeking to support this effort through our </a:t>
            </a:r>
            <a:r>
              <a:rPr lang="en-US" baseline="0" dirty="0" err="1" smtClean="0"/>
              <a:t>programmes</a:t>
            </a:r>
            <a:r>
              <a:rPr lang="en-US" baseline="0" dirty="0" smtClean="0"/>
              <a:t> focused on technology, infrastructure and workforce readiness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77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dirty="0" smtClean="0"/>
              <a:t>The</a:t>
            </a:r>
            <a:r>
              <a:rPr lang="en-GB" baseline="0" dirty="0" smtClean="0"/>
              <a:t> Programme has investment of £93m and we are in year 2 of an initial 5 year effort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At a high level our purpose is to address the challenge of scaling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And we seek to provide assurance, support the growing UK supply chain, focus the UK development effort, enhance skills, accelerate scaling and drive user adoption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We have 3 key goals to progress our technology, infrastructure and community building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89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GB" dirty="0" smtClean="0"/>
              <a:t>The</a:t>
            </a:r>
            <a:r>
              <a:rPr lang="en-GB" baseline="0" dirty="0" smtClean="0"/>
              <a:t> Programme has investment of £93m and we are in year 2 of an initial 5 year effort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At a high level our purpose is to address the challenge of scaling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And we seek to provide assurance, support the growing UK supply chain, focus the UK development effort, enhance skills, accelerate scaling and drive user adoption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aseline="0" dirty="0" smtClean="0"/>
              <a:t>We have 3 key goals to progress our technology, infrastructure and community building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7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48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9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3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9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902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840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172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03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180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351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7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04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857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441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53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849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38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NQCC INTERNAL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515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96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235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201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926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038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01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853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24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940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86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56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003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051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065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647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598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052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787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4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802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26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55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47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889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614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97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22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9166-1CFD-40D2-BFAC-868429E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4CB4B-9144-45EF-B158-C43BC3DC9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250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4097-3D55-41B2-B913-EBFBC78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1E75-6327-4AB3-857A-00B4004D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559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4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863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8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49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6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61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2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9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2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89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44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67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9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9166-1CFD-40D2-BFAC-868429E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4CB4B-9144-45EF-B158-C43BC3DC9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97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4097-3D55-41B2-B913-EBFBC78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1E75-6327-4AB3-857A-00B4004D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6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66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3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9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6DE6-A1A7-9D40-837D-43CAE9D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7D814-0F37-7045-BF9E-76EF7EF4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E4044-FEE8-0E48-AAC0-309063E2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B29F-4371-D14C-8FFB-2863B3B2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1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66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10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66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94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82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953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04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0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4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8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78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4097-3D55-41B2-B913-EBFBC78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1E75-6327-4AB3-857A-00B4004D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90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58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72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58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94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35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0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75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65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EA9D8E-585C-4F53-B840-7856B570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F641944-F03A-4D83-BBDA-86D0CB48D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72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49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71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94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27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0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6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222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69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03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4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21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92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65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52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531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140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D379-6B66-4C43-8C11-027452F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BB4D2-2BBB-5E4B-8DBA-14070135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3CEE-6069-BA46-BC1C-D1DD926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52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6C3C-DDC9-4A4B-A6BB-18D5C6BD4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45177-E4A6-6847-B9A4-54832D67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E712-E13F-6F4B-B3AC-3F073D43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A777E-15FA-7249-8F7D-ACD48508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ABEE-43FB-4947-BA77-B6D08960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34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BAA7-71CF-0A4B-888B-EAAB8B61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EB6A-5768-B54E-8C8A-8842028C2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79E66-8393-6C4F-A6F5-ADD0F7C7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11A-F50F-9643-BF68-AC5E7E95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2CD92-1042-184F-893E-F87801FD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7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C03-FD22-CC47-BCA2-C982075C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C265-62BB-2B41-BABC-2E245F4CE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5DABD-4A21-9649-A2AE-01163733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2C7A-2542-A845-85A5-3B9DAC4E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F62-4AF2-7642-BD7E-C8D4C8DF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43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E5C6-AEDB-B54A-A0AE-D017F7E7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EC126-1AD8-8947-9D15-E96D0A2A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88C1C-0E34-644F-907B-860A7D67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615AC-484C-434E-91DE-EB2DFC2C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A790-B4B0-F342-A4F0-3CA4130B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460EB-C18A-7747-8ACE-56CD62D3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7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C39C-9799-ED49-9336-C33A3DE2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27545-9981-1B4C-AFBE-99523E6D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CCF20-1F9A-BB41-8285-F6DFB72E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90C94-85BE-6042-A8B2-ADBA61B3C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B3636-3829-9D47-819D-684A89575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3D827-C621-DE40-AF6A-5B6D8D22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D8CC2-BD94-564B-BC44-1A258FA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A54A5-CF5D-564B-9EA9-3B02D5E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280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2D3A84-30B5-40F4-85CD-5475D9E8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828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E6966-90D6-6A43-ABFA-6424E428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8E345-9948-D342-8ED6-1C82F890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F44B-DE2A-B449-9687-26F17BC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D92DB3-E745-4F30-A7DB-23E6AB23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C13EE1-5BBF-4F69-9047-E34CCC7AA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0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9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94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C2EE-F821-4C43-AA2F-0429577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90E6-3242-504F-B5BF-8EFADD79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6C2F-02E3-004E-A61B-C112B4DD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45FA-5E02-C348-8B73-79D8FF1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CF8E-806F-684A-BA15-000958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9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668F-DFC2-1A42-9DEF-4904ED2F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21E7-F6F8-D147-839C-3CD6CEEE8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CD195-D8BB-4B4F-A309-91989CB2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2563-01E7-A14D-832B-6747D22D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B5BBC-CB9B-114B-A8FD-BBE6E96B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0E48-FAB1-0E4D-9C00-18E68A6B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083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FF98-93B9-614A-956D-616315C92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47278-13CF-044A-B803-ABF47169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4B06C-A89B-6145-99D0-AF10A69C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4436-FE79-A64C-B05F-B9D9DCB0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632B0-22AA-5E47-B0B8-4420B812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3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4097-3D55-41B2-B913-EBFBC78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1E75-6327-4AB3-857A-00B4004D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6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DCBD-9855-4E09-B6AE-83232488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4CE77-9120-4CC3-9317-46CD24B3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D676E-B099-4D73-909B-B7BB505C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E957C-EC43-45D0-AC27-A4B494A3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24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1E9-A4F4-4516-9A71-EA69D9AB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D378-303C-4510-B628-3DB93A32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858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5C60E-D9EC-3B40-B2D2-987CF9E6A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2E07F8-B56C-3645-8BDF-67B94309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0A028-8E37-214C-A0A0-1C365F5F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NQCC INTERNAL -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2C252-6B6D-3349-B87C-3B6F3469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15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D379-6B66-4C43-8C11-027452F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BB4D2-2BBB-5E4B-8DBA-14070135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3CEE-6069-BA46-BC1C-D1DD926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98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0DFF-3916-0B4A-B84D-C2732ED5B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0D351-91F7-034E-968A-A3236723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B3A1-7179-F645-AF8C-E9B7D327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41B01-8BA8-D244-8516-6EB84BFC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78062-78FD-9E44-A81E-5AC98CA5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270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FD0F-BC89-3341-BEF5-1C56B0E6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0D44-0215-D248-87ED-89277D0B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FADF-3CB1-A44C-A2BE-79E6880D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9675D-AB04-8348-BE44-CE18BB8F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6C95-E4FD-8142-B065-C128516E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83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0079-1CA4-4747-95A0-88F2B30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DFF59-B037-E445-86E1-DC2169C3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3F387-F019-4F48-9FC8-031E1F1A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F4C4-5D7A-0C45-B394-F72F7480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34801-F295-7648-9713-ED70A1A5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955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DB49-3F42-BD41-B31C-4ED4614E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9892-C65C-5E4F-A21B-1F749017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E25AB-2711-944A-86B2-1DEA345D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8C173-458B-D340-B1B3-C76C2CB7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CA2E5-F12B-BA4A-99A2-E45BC2AD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94777-B486-9545-9F85-24D9787C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45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E6F0-3C18-7B40-B729-99AD3936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9D51F-EB34-CF46-88FB-595409295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49B8-4D56-5B40-9FC3-713CDF94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B854D-C3C4-494B-9B9A-06838464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E7D9-230B-F34D-924D-5923FD99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C96AD-7989-6044-8953-C11DE023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763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095E-DBC4-CA45-BC5A-FA250603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5C2B-C1DD-4D4E-9481-F67788B5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65ADB-0A3A-264A-B3F2-C9FE34C9E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BF135-216A-404E-9046-77061A75D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FF0F6-2BF2-5644-BAE0-5B1D19CAD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F68C1-9101-FE4C-946A-BECA5AE7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A5FA9-2C6B-C94B-AB41-BEA60996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E26E6-F856-6C4B-B612-DB42F5B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405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6DE6-A1A7-9D40-837D-43CAE9D4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7D814-0F37-7045-BF9E-76EF7EF4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E4044-FEE8-0E48-AAC0-309063E2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B29F-4371-D14C-8FFB-2863B3B2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270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D379-6B66-4C43-8C11-027452F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BB4D2-2BBB-5E4B-8DBA-14070135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3CEE-6069-BA46-BC1C-D1DD926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96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E275-3175-8940-8941-B73F9487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8D4FF-6DB8-CB47-84EE-F800EABE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A7C96-7710-754F-859E-3324D5BB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5DE5A-17BC-A14B-BE2D-3C65DA82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98738-4EC7-1A4C-BC62-FA434DD7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C443E-082B-F54C-A3E9-C32507B6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107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7BAB-D57F-5A41-9396-E5E951E9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103D9-54E1-8248-8ED4-933DC986C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CF96C-B930-C341-9E97-F2332D0BF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1E317-DA57-D046-BED1-C068CDB5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D388F-32AC-9544-AB6D-949EB044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0145-CB91-184B-9F8E-EE37057F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5214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5EF6-5D89-7748-8596-F9E2BEE5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E38CE-7FD6-404C-8276-09E2D0F8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8EE1-CB37-144D-BE53-35FE26E5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B85-7467-EA41-A01C-8988111E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3341E-21F0-8D49-B5F4-16F60978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6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5F80C-7E89-704E-BEBB-76DF8087D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698D-BB01-DC4A-A5BE-861A384C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0F05-0F2E-E840-8B45-E403A2D0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E417-1044-134B-ABF1-7DCB00F4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4E22-19D9-5847-BE52-92951EBF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814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369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74AAC-15D6-C347-8D92-4E63B1E04FBE}"/>
              </a:ext>
            </a:extLst>
          </p:cNvPr>
          <p:cNvSpPr txBox="1"/>
          <p:nvPr userDrawn="1"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B1331F-0BD7-CA42-AD59-82D068CA2028}"/>
              </a:ext>
            </a:extLst>
          </p:cNvPr>
          <p:cNvSpPr/>
          <p:nvPr userDrawn="1"/>
        </p:nvSpPr>
        <p:spPr>
          <a:xfrm>
            <a:off x="416314" y="1387942"/>
            <a:ext cx="86604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Quisque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sagittis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volutpat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vitae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suscipit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maecenas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viverra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pretium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aenean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pharetra magna ac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vestibulum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mauris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ultrices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eros in cursus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turpis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tincidunt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ornare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egestas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erat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imperdiet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euismod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porta lorem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mollis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sollicitudin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6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4097-3D55-41B2-B913-EBFBC78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51E75-6327-4AB3-857A-00B4004D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2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0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UK OFFICIAL – AUTHORISED RELEASE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B04E-34F7-234A-A2F3-02AC3C60A4C6}" type="datetimeFigureOut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0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8F165-EA3E-BE4D-A166-E1808E6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8D52-24AA-2746-B1C0-CFEBF6943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7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6DB20-01DB-D84C-A74D-2C16DBBEB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EF251-E918-784C-8717-1F0B733AA66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6315B-BB5B-9F4C-96E0-DAFAB644F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UK OFFICIAL -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268-6812-EE40-A071-66B15A59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B49ED-3BDC-B645-964C-10CAC51D4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51" y="5833044"/>
            <a:ext cx="1968364" cy="5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itchFamily="2" charset="2"/>
        <a:buChar char="§"/>
        <a:defRPr sz="2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0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NQCC INTERNAL -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3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A4FFC9-16DA-5E42-9B85-705D6D51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F4B1-CF42-9B4B-837B-C2676B4B4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43E0-BA09-764B-8600-3C90107C1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2BF0-F387-BB44-9E05-DF9EA5203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UK OS - NQCC INTERNAL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5DEC-72DD-4449-AB88-D903B1A36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6C04-F5E1-3947-BDE4-85543675AD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8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3" r:id="rId12"/>
    <p:sldLayoutId id="214748379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.cuthbert@stfc.ac.uk" TargetMode="External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125" y="-9542"/>
            <a:ext cx="6854924" cy="6435689"/>
            <a:chOff x="460276" y="704850"/>
            <a:chExt cx="6854924" cy="64356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17675" r="24736" b="20427"/>
            <a:stretch/>
          </p:blipFill>
          <p:spPr>
            <a:xfrm>
              <a:off x="3657600" y="2628464"/>
              <a:ext cx="3657600" cy="45120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0276" y="704850"/>
              <a:ext cx="3197324" cy="5237173"/>
            </a:xfrm>
            <a:prstGeom prst="rect">
              <a:avLst/>
            </a:prstGeom>
            <a:solidFill>
              <a:srgbClr val="1D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70189" y="3062023"/>
              <a:ext cx="3744000" cy="1860825"/>
            </a:xfrm>
            <a:prstGeom prst="rect">
              <a:avLst/>
            </a:prstGeom>
            <a:solidFill>
              <a:srgbClr val="1D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 rot="10800000">
              <a:off x="6235200" y="4922848"/>
              <a:ext cx="1080000" cy="1080000"/>
            </a:xfrm>
            <a:prstGeom prst="rtTriangle">
              <a:avLst/>
            </a:prstGeom>
            <a:solidFill>
              <a:srgbClr val="1D5D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4041" r="29915"/>
          <a:stretch/>
        </p:blipFill>
        <p:spPr>
          <a:xfrm>
            <a:off x="-14920" y="535224"/>
            <a:ext cx="6863137" cy="58526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9D7975-70DB-436A-99BC-6215E27C3E51}"/>
              </a:ext>
            </a:extLst>
          </p:cNvPr>
          <p:cNvSpPr/>
          <p:nvPr/>
        </p:nvSpPr>
        <p:spPr>
          <a:xfrm>
            <a:off x="7203245" y="4384123"/>
            <a:ext cx="49266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Michael N Cuthbert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51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 – National Quantum Computing Centre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51C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michael.cuthbert@stfc.ac.uk</a:t>
            </a:r>
            <a:endParaRPr kumimoji="0" lang="en-GB" sz="1600" b="1" i="1" u="none" strike="noStrike" kern="1200" cap="none" spc="0" normalizeH="0" baseline="0" noProof="0" dirty="0" smtClean="0">
              <a:ln>
                <a:noFill/>
              </a:ln>
              <a:solidFill>
                <a:srgbClr val="151C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151401" y="5824019"/>
            <a:ext cx="4710459" cy="540000"/>
            <a:chOff x="1053719" y="3676235"/>
            <a:chExt cx="5338521" cy="612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19" y="3676235"/>
              <a:ext cx="2476246" cy="612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912" y="3676235"/>
              <a:ext cx="2402328" cy="61200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5112135" y="6203483"/>
            <a:ext cx="1736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 by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Kurnaz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E1A6FB-42F1-4E30-8177-03D873F48C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6789" r="5525" b="16614"/>
          <a:stretch/>
        </p:blipFill>
        <p:spPr>
          <a:xfrm>
            <a:off x="60618" y="2407165"/>
            <a:ext cx="6646968" cy="1739267"/>
          </a:xfrm>
          <a:prstGeom prst="rect">
            <a:avLst/>
          </a:prstGeom>
        </p:spPr>
      </p:pic>
      <p:pic>
        <p:nvPicPr>
          <p:cNvPr id="21" name="Picture 2" descr="C:\Users\dgi3\AppData\Local\Temp\wz0f22\UKNQTP_Master_logos\PNG\UKNQT_Logo_RGB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140" y="5368386"/>
            <a:ext cx="1752678" cy="750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66961" y="0"/>
            <a:ext cx="4625039" cy="2914996"/>
            <a:chOff x="7566961" y="0"/>
            <a:chExt cx="4625039" cy="2914996"/>
          </a:xfrm>
        </p:grpSpPr>
        <p:sp>
          <p:nvSpPr>
            <p:cNvPr id="3" name="Rectangle 2"/>
            <p:cNvSpPr/>
            <p:nvPr/>
          </p:nvSpPr>
          <p:spPr>
            <a:xfrm>
              <a:off x="7566961" y="1899333"/>
              <a:ext cx="45010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Quantum </a:t>
              </a:r>
              <a:r>
                <a:rPr kumimoji="0" lang="fr-FR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Advantage</a:t>
              </a:r>
              <a:r>
                <a:rPr kumimoji="0" lang="fr-F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Summit</a:t>
              </a:r>
              <a:endPara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i="1" dirty="0" err="1" smtClean="0">
                  <a:solidFill>
                    <a:srgbClr val="2E2C61"/>
                  </a:solidFill>
                  <a:latin typeface="Arial" panose="020B0604020202020204"/>
                </a:rPr>
                <a:t>October</a:t>
              </a:r>
              <a:r>
                <a:rPr lang="fr-FR" i="1" dirty="0" smtClean="0">
                  <a:solidFill>
                    <a:srgbClr val="2E2C61"/>
                  </a:solidFill>
                  <a:latin typeface="Arial" panose="020B0604020202020204"/>
                </a:rPr>
                <a:t> 18th, 2023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</a:rPr>
                <a:t>QE II Centre, London</a:t>
              </a:r>
              <a:endPara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5784" y="0"/>
              <a:ext cx="3696216" cy="1705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42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446" y="1212017"/>
            <a:ext cx="7192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quantum-ready economy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take advantage of the opportunities presented by quantum computing to generate and retain value, leading to societal benefits, prosperity, and security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Early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adopters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 to gain expertise, market visibility, intellectual property and structural preparedness ahead of widespread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adoption.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a long-term endeavor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keeping pace with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breakthroughs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research and commercial platforms become available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16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 Discovery – Quantum Readiness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9919209" y="2947"/>
            <a:ext cx="2268000" cy="6855053"/>
            <a:chOff x="9919209" y="2947"/>
            <a:chExt cx="2268000" cy="6855053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209" y="4590000"/>
              <a:ext cx="2265107" cy="2268000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9209" y="2947"/>
              <a:ext cx="2268000" cy="226800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2942" t="-128" r="35882" b="128"/>
            <a:stretch/>
          </p:blipFill>
          <p:spPr>
            <a:xfrm>
              <a:off x="9919209" y="2297538"/>
              <a:ext cx="2268000" cy="2268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610581" y="2947"/>
            <a:ext cx="2268000" cy="6855053"/>
            <a:chOff x="7610581" y="2947"/>
            <a:chExt cx="2268000" cy="6855053"/>
          </a:xfrm>
        </p:grpSpPr>
        <p:grpSp>
          <p:nvGrpSpPr>
            <p:cNvPr id="9" name="Group 8"/>
            <p:cNvGrpSpPr/>
            <p:nvPr/>
          </p:nvGrpSpPr>
          <p:grpSpPr>
            <a:xfrm>
              <a:off x="7610581" y="2947"/>
              <a:ext cx="2268000" cy="6855053"/>
              <a:chOff x="7610581" y="2947"/>
              <a:chExt cx="2268000" cy="6855053"/>
            </a:xfrm>
          </p:grpSpPr>
          <p:pic>
            <p:nvPicPr>
              <p:cNvPr id="142" name="Picture 141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11720" t="252" r="9332" b="-252"/>
              <a:stretch/>
            </p:blipFill>
            <p:spPr>
              <a:xfrm>
                <a:off x="7610581" y="2947"/>
                <a:ext cx="2268000" cy="2268000"/>
              </a:xfrm>
              <a:prstGeom prst="rect">
                <a:avLst/>
              </a:prstGeom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16679" r="16679"/>
              <a:stretch/>
            </p:blipFill>
            <p:spPr>
              <a:xfrm>
                <a:off x="7610581" y="4590000"/>
                <a:ext cx="2268000" cy="2268000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 l="21850" r="21850"/>
              <a:stretch/>
            </p:blipFill>
            <p:spPr>
              <a:xfrm>
                <a:off x="7610581" y="2297538"/>
                <a:ext cx="2268000" cy="2268000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314816" y="1899047"/>
              <a:ext cx="859531" cy="4882040"/>
              <a:chOff x="8372923" y="1899047"/>
              <a:chExt cx="859531" cy="488204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8406586" y="1899047"/>
                <a:ext cx="7922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Energy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8372923" y="4186178"/>
                <a:ext cx="8595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Finance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8380938" y="6473310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Pharma</a:t>
                </a: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0568943" y="1899047"/>
            <a:ext cx="968535" cy="4882040"/>
            <a:chOff x="8318422" y="1899047"/>
            <a:chExt cx="968535" cy="4882040"/>
          </a:xfrm>
        </p:grpSpPr>
        <p:sp>
          <p:nvSpPr>
            <p:cNvPr id="149" name="TextBox 148"/>
            <p:cNvSpPr txBox="1"/>
            <p:nvPr/>
          </p:nvSpPr>
          <p:spPr>
            <a:xfrm>
              <a:off x="8322432" y="1899047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Materials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318422" y="4186178"/>
              <a:ext cx="968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Logistics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421816" y="6473310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Crypto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344366" y="4344442"/>
            <a:ext cx="6967422" cy="1304128"/>
            <a:chOff x="249116" y="4344442"/>
            <a:chExt cx="6967422" cy="1304128"/>
          </a:xfrm>
        </p:grpSpPr>
        <p:grpSp>
          <p:nvGrpSpPr>
            <p:cNvPr id="184" name="Group 183"/>
            <p:cNvGrpSpPr/>
            <p:nvPr/>
          </p:nvGrpSpPr>
          <p:grpSpPr>
            <a:xfrm>
              <a:off x="5912624" y="4344442"/>
              <a:ext cx="1303914" cy="1304128"/>
              <a:chOff x="5912624" y="4344442"/>
              <a:chExt cx="1303914" cy="1304128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5912624" y="4344442"/>
                <a:ext cx="1303914" cy="1304128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1" name="Freeform 170"/>
              <p:cNvSpPr/>
              <p:nvPr/>
            </p:nvSpPr>
            <p:spPr>
              <a:xfrm>
                <a:off x="5955648" y="4387920"/>
                <a:ext cx="1217172" cy="1217171"/>
              </a:xfrm>
              <a:custGeom>
                <a:avLst/>
                <a:gdLst>
                  <a:gd name="connsiteX0" fmla="*/ 0 w 1217172"/>
                  <a:gd name="connsiteY0" fmla="*/ 608586 h 1217171"/>
                  <a:gd name="connsiteX1" fmla="*/ 608586 w 1217172"/>
                  <a:gd name="connsiteY1" fmla="*/ 0 h 1217171"/>
                  <a:gd name="connsiteX2" fmla="*/ 1217172 w 1217172"/>
                  <a:gd name="connsiteY2" fmla="*/ 608586 h 1217171"/>
                  <a:gd name="connsiteX3" fmla="*/ 608586 w 1217172"/>
                  <a:gd name="connsiteY3" fmla="*/ 1217172 h 1217171"/>
                  <a:gd name="connsiteX4" fmla="*/ 0 w 1217172"/>
                  <a:gd name="connsiteY4" fmla="*/ 608586 h 121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72" h="1217171">
                    <a:moveTo>
                      <a:pt x="0" y="608586"/>
                    </a:moveTo>
                    <a:cubicBezTo>
                      <a:pt x="0" y="272473"/>
                      <a:pt x="272473" y="0"/>
                      <a:pt x="608586" y="0"/>
                    </a:cubicBezTo>
                    <a:cubicBezTo>
                      <a:pt x="944699" y="0"/>
                      <a:pt x="1217172" y="272473"/>
                      <a:pt x="1217172" y="608586"/>
                    </a:cubicBezTo>
                    <a:cubicBezTo>
                      <a:pt x="1217172" y="944699"/>
                      <a:pt x="944699" y="1217172"/>
                      <a:pt x="608586" y="1217172"/>
                    </a:cubicBezTo>
                    <a:cubicBezTo>
                      <a:pt x="272473" y="1217172"/>
                      <a:pt x="0" y="944699"/>
                      <a:pt x="0" y="608586"/>
                    </a:cubicBezTo>
                    <a:close/>
                  </a:path>
                </a:pathLst>
              </a:cu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1960" tIns="191695" rIns="191265" bIns="191694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Advocacy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4496747" y="4344509"/>
              <a:ext cx="1303764" cy="1303764"/>
              <a:chOff x="4564372" y="4344509"/>
              <a:chExt cx="1303764" cy="1303764"/>
            </a:xfrm>
          </p:grpSpPr>
          <p:sp>
            <p:nvSpPr>
              <p:cNvPr id="172" name="Teardrop 171"/>
              <p:cNvSpPr/>
              <p:nvPr/>
            </p:nvSpPr>
            <p:spPr>
              <a:xfrm rot="2700000">
                <a:off x="4564372" y="4344509"/>
                <a:ext cx="1303764" cy="1303764"/>
              </a:xfrm>
              <a:prstGeom prst="teardrop">
                <a:avLst>
                  <a:gd name="adj" fmla="val 10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3" name="Freeform 172"/>
              <p:cNvSpPr/>
              <p:nvPr/>
            </p:nvSpPr>
            <p:spPr>
              <a:xfrm>
                <a:off x="4608709" y="4387920"/>
                <a:ext cx="1217172" cy="1217171"/>
              </a:xfrm>
              <a:custGeom>
                <a:avLst/>
                <a:gdLst>
                  <a:gd name="connsiteX0" fmla="*/ 0 w 1217172"/>
                  <a:gd name="connsiteY0" fmla="*/ 608586 h 1217171"/>
                  <a:gd name="connsiteX1" fmla="*/ 608586 w 1217172"/>
                  <a:gd name="connsiteY1" fmla="*/ 0 h 1217171"/>
                  <a:gd name="connsiteX2" fmla="*/ 1217172 w 1217172"/>
                  <a:gd name="connsiteY2" fmla="*/ 608586 h 1217171"/>
                  <a:gd name="connsiteX3" fmla="*/ 608586 w 1217172"/>
                  <a:gd name="connsiteY3" fmla="*/ 1217172 h 1217171"/>
                  <a:gd name="connsiteX4" fmla="*/ 0 w 1217172"/>
                  <a:gd name="connsiteY4" fmla="*/ 608586 h 121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72" h="1217171">
                    <a:moveTo>
                      <a:pt x="0" y="608586"/>
                    </a:moveTo>
                    <a:cubicBezTo>
                      <a:pt x="0" y="272473"/>
                      <a:pt x="272473" y="0"/>
                      <a:pt x="608586" y="0"/>
                    </a:cubicBezTo>
                    <a:cubicBezTo>
                      <a:pt x="944699" y="0"/>
                      <a:pt x="1217172" y="272473"/>
                      <a:pt x="1217172" y="608586"/>
                    </a:cubicBezTo>
                    <a:cubicBezTo>
                      <a:pt x="1217172" y="944699"/>
                      <a:pt x="944699" y="1217172"/>
                      <a:pt x="608586" y="1217172"/>
                    </a:cubicBezTo>
                    <a:cubicBezTo>
                      <a:pt x="272473" y="1217172"/>
                      <a:pt x="0" y="944699"/>
                      <a:pt x="0" y="608586"/>
                    </a:cubicBezTo>
                    <a:close/>
                  </a:path>
                </a:pathLst>
              </a:cu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1265" tIns="191695" rIns="191960" bIns="191694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Action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3080870" y="4344509"/>
              <a:ext cx="1303764" cy="1303764"/>
              <a:chOff x="3217433" y="4344509"/>
              <a:chExt cx="1303764" cy="1303764"/>
            </a:xfrm>
          </p:grpSpPr>
          <p:sp>
            <p:nvSpPr>
              <p:cNvPr id="174" name="Teardrop 173"/>
              <p:cNvSpPr/>
              <p:nvPr/>
            </p:nvSpPr>
            <p:spPr>
              <a:xfrm rot="2700000">
                <a:off x="3217433" y="4344509"/>
                <a:ext cx="1303764" cy="1303764"/>
              </a:xfrm>
              <a:prstGeom prst="teardrop">
                <a:avLst>
                  <a:gd name="adj" fmla="val 10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5" name="Freeform 174"/>
              <p:cNvSpPr/>
              <p:nvPr/>
            </p:nvSpPr>
            <p:spPr>
              <a:xfrm>
                <a:off x="3261076" y="4387920"/>
                <a:ext cx="1217172" cy="1217171"/>
              </a:xfrm>
              <a:custGeom>
                <a:avLst/>
                <a:gdLst>
                  <a:gd name="connsiteX0" fmla="*/ 0 w 1217172"/>
                  <a:gd name="connsiteY0" fmla="*/ 608586 h 1217171"/>
                  <a:gd name="connsiteX1" fmla="*/ 608586 w 1217172"/>
                  <a:gd name="connsiteY1" fmla="*/ 0 h 1217171"/>
                  <a:gd name="connsiteX2" fmla="*/ 1217172 w 1217172"/>
                  <a:gd name="connsiteY2" fmla="*/ 608586 h 1217171"/>
                  <a:gd name="connsiteX3" fmla="*/ 608586 w 1217172"/>
                  <a:gd name="connsiteY3" fmla="*/ 1217172 h 1217171"/>
                  <a:gd name="connsiteX4" fmla="*/ 0 w 1217172"/>
                  <a:gd name="connsiteY4" fmla="*/ 608586 h 121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72" h="1217171">
                    <a:moveTo>
                      <a:pt x="0" y="608586"/>
                    </a:moveTo>
                    <a:cubicBezTo>
                      <a:pt x="0" y="272473"/>
                      <a:pt x="272473" y="0"/>
                      <a:pt x="608586" y="0"/>
                    </a:cubicBezTo>
                    <a:cubicBezTo>
                      <a:pt x="944699" y="0"/>
                      <a:pt x="1217172" y="272473"/>
                      <a:pt x="1217172" y="608586"/>
                    </a:cubicBezTo>
                    <a:cubicBezTo>
                      <a:pt x="1217172" y="944699"/>
                      <a:pt x="944699" y="1217172"/>
                      <a:pt x="608586" y="1217172"/>
                    </a:cubicBezTo>
                    <a:cubicBezTo>
                      <a:pt x="272473" y="1217172"/>
                      <a:pt x="0" y="944699"/>
                      <a:pt x="0" y="608586"/>
                    </a:cubicBezTo>
                    <a:close/>
                  </a:path>
                </a:pathLst>
              </a:cu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1265" tIns="191695" rIns="191960" bIns="191694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Evaluation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1664993" y="4344509"/>
              <a:ext cx="1303764" cy="1303764"/>
              <a:chOff x="1869800" y="4344509"/>
              <a:chExt cx="1303764" cy="1303764"/>
            </a:xfrm>
          </p:grpSpPr>
          <p:sp>
            <p:nvSpPr>
              <p:cNvPr id="176" name="Teardrop 175"/>
              <p:cNvSpPr/>
              <p:nvPr/>
            </p:nvSpPr>
            <p:spPr>
              <a:xfrm rot="2700000">
                <a:off x="1869800" y="4344509"/>
                <a:ext cx="1303764" cy="1303764"/>
              </a:xfrm>
              <a:prstGeom prst="teardrop">
                <a:avLst>
                  <a:gd name="adj" fmla="val 10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7" name="Freeform 176"/>
              <p:cNvSpPr/>
              <p:nvPr/>
            </p:nvSpPr>
            <p:spPr>
              <a:xfrm>
                <a:off x="1913443" y="4387920"/>
                <a:ext cx="1217172" cy="1217171"/>
              </a:xfrm>
              <a:custGeom>
                <a:avLst/>
                <a:gdLst>
                  <a:gd name="connsiteX0" fmla="*/ 0 w 1217172"/>
                  <a:gd name="connsiteY0" fmla="*/ 608586 h 1217171"/>
                  <a:gd name="connsiteX1" fmla="*/ 608586 w 1217172"/>
                  <a:gd name="connsiteY1" fmla="*/ 0 h 1217171"/>
                  <a:gd name="connsiteX2" fmla="*/ 1217172 w 1217172"/>
                  <a:gd name="connsiteY2" fmla="*/ 608586 h 1217171"/>
                  <a:gd name="connsiteX3" fmla="*/ 608586 w 1217172"/>
                  <a:gd name="connsiteY3" fmla="*/ 1217172 h 1217171"/>
                  <a:gd name="connsiteX4" fmla="*/ 0 w 1217172"/>
                  <a:gd name="connsiteY4" fmla="*/ 608586 h 121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72" h="1217171">
                    <a:moveTo>
                      <a:pt x="0" y="608586"/>
                    </a:moveTo>
                    <a:cubicBezTo>
                      <a:pt x="0" y="272473"/>
                      <a:pt x="272473" y="0"/>
                      <a:pt x="608586" y="0"/>
                    </a:cubicBezTo>
                    <a:cubicBezTo>
                      <a:pt x="944699" y="0"/>
                      <a:pt x="1217172" y="272473"/>
                      <a:pt x="1217172" y="608586"/>
                    </a:cubicBezTo>
                    <a:cubicBezTo>
                      <a:pt x="1217172" y="944699"/>
                      <a:pt x="944699" y="1217172"/>
                      <a:pt x="608586" y="1217172"/>
                    </a:cubicBezTo>
                    <a:cubicBezTo>
                      <a:pt x="272473" y="1217172"/>
                      <a:pt x="0" y="944699"/>
                      <a:pt x="0" y="608586"/>
                    </a:cubicBezTo>
                    <a:close/>
                  </a:path>
                </a:pathLst>
              </a:cu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191959" tIns="191695" rIns="191266" bIns="191694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Engagement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249116" y="4344509"/>
              <a:ext cx="1303764" cy="1303764"/>
              <a:chOff x="382466" y="4344509"/>
              <a:chExt cx="1303764" cy="1303764"/>
            </a:xfrm>
          </p:grpSpPr>
          <p:sp>
            <p:nvSpPr>
              <p:cNvPr id="178" name="Teardrop 177"/>
              <p:cNvSpPr/>
              <p:nvPr/>
            </p:nvSpPr>
            <p:spPr>
              <a:xfrm rot="2700000">
                <a:off x="382466" y="4344509"/>
                <a:ext cx="1303764" cy="1303764"/>
              </a:xfrm>
              <a:prstGeom prst="teardrop">
                <a:avLst>
                  <a:gd name="adj" fmla="val 10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9" name="Freeform 178"/>
              <p:cNvSpPr/>
              <p:nvPr/>
            </p:nvSpPr>
            <p:spPr>
              <a:xfrm>
                <a:off x="426109" y="4387920"/>
                <a:ext cx="1217172" cy="1217171"/>
              </a:xfrm>
              <a:custGeom>
                <a:avLst/>
                <a:gdLst>
                  <a:gd name="connsiteX0" fmla="*/ 0 w 1217172"/>
                  <a:gd name="connsiteY0" fmla="*/ 608586 h 1217171"/>
                  <a:gd name="connsiteX1" fmla="*/ 608586 w 1217172"/>
                  <a:gd name="connsiteY1" fmla="*/ 0 h 1217171"/>
                  <a:gd name="connsiteX2" fmla="*/ 1217172 w 1217172"/>
                  <a:gd name="connsiteY2" fmla="*/ 608586 h 1217171"/>
                  <a:gd name="connsiteX3" fmla="*/ 608586 w 1217172"/>
                  <a:gd name="connsiteY3" fmla="*/ 1217172 h 1217171"/>
                  <a:gd name="connsiteX4" fmla="*/ 0 w 1217172"/>
                  <a:gd name="connsiteY4" fmla="*/ 608586 h 121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172" h="1217171">
                    <a:moveTo>
                      <a:pt x="0" y="608586"/>
                    </a:moveTo>
                    <a:cubicBezTo>
                      <a:pt x="0" y="272473"/>
                      <a:pt x="272473" y="0"/>
                      <a:pt x="608586" y="0"/>
                    </a:cubicBezTo>
                    <a:cubicBezTo>
                      <a:pt x="944699" y="0"/>
                      <a:pt x="1217172" y="272473"/>
                      <a:pt x="1217172" y="608586"/>
                    </a:cubicBezTo>
                    <a:cubicBezTo>
                      <a:pt x="1217172" y="944699"/>
                      <a:pt x="944699" y="1217172"/>
                      <a:pt x="608586" y="1217172"/>
                    </a:cubicBezTo>
                    <a:cubicBezTo>
                      <a:pt x="272473" y="1217172"/>
                      <a:pt x="0" y="944699"/>
                      <a:pt x="0" y="608586"/>
                    </a:cubicBezTo>
                    <a:close/>
                  </a:path>
                </a:pathLst>
              </a:cu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191959" tIns="191695" rIns="191266" bIns="191694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Awareness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6573693" y="6584670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0082" y="1125205"/>
            <a:ext cx="6901327" cy="4602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446" y="1212017"/>
            <a:ext cx="7192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DISCOVER AND DEVELOP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APPLICATIONS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QC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ENHANCE QC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LITERACY &amp; UPSKILLING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FACILITATE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IDEAS SHARING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BUILD THE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829343" y="2906975"/>
            <a:ext cx="2723535" cy="1425678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2669" y="2906975"/>
            <a:ext cx="2723535" cy="1425678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9343" y="4510890"/>
            <a:ext cx="2723535" cy="1425678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07585" y="4510890"/>
            <a:ext cx="2723535" cy="1425678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2459AB-B66F-4A50-843E-21B3941096BF}"/>
              </a:ext>
            </a:extLst>
          </p:cNvPr>
          <p:cNvGrpSpPr/>
          <p:nvPr/>
        </p:nvGrpSpPr>
        <p:grpSpPr>
          <a:xfrm>
            <a:off x="1064561" y="3286463"/>
            <a:ext cx="646041" cy="697221"/>
            <a:chOff x="1088140" y="1566842"/>
            <a:chExt cx="1008112" cy="1013974"/>
          </a:xfrm>
          <a:solidFill>
            <a:schemeClr val="tx1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1610BD-4F14-48D3-8BD5-754ECC530D78}"/>
                </a:ext>
              </a:extLst>
            </p:cNvPr>
            <p:cNvGrpSpPr/>
            <p:nvPr/>
          </p:nvGrpSpPr>
          <p:grpSpPr>
            <a:xfrm>
              <a:off x="1632198" y="1816496"/>
              <a:ext cx="336325" cy="418468"/>
              <a:chOff x="3365065" y="1657458"/>
              <a:chExt cx="591647" cy="736152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410D85C9-A346-4A56-8A45-0197EBEF6288}"/>
                  </a:ext>
                </a:extLst>
              </p:cNvPr>
              <p:cNvGrpSpPr/>
              <p:nvPr/>
            </p:nvGrpSpPr>
            <p:grpSpPr>
              <a:xfrm>
                <a:off x="3549610" y="1658009"/>
                <a:ext cx="222672" cy="735601"/>
                <a:chOff x="8012462" y="4487596"/>
                <a:chExt cx="222672" cy="735601"/>
              </a:xfrm>
              <a:grpFill/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BB6BC220-B106-45A9-8CF1-F698D90EB6ED}"/>
                    </a:ext>
                  </a:extLst>
                </p:cNvPr>
                <p:cNvSpPr/>
                <p:nvPr/>
              </p:nvSpPr>
              <p:spPr>
                <a:xfrm rot="16200000" flipV="1">
                  <a:off x="7804533" y="4965084"/>
                  <a:ext cx="45720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63B53CB-69B4-48CB-AE8C-65423741E5FF}"/>
                    </a:ext>
                  </a:extLst>
                </p:cNvPr>
                <p:cNvSpPr/>
                <p:nvPr/>
              </p:nvSpPr>
              <p:spPr>
                <a:xfrm rot="16200000" flipV="1">
                  <a:off x="7851359" y="4835341"/>
                  <a:ext cx="7315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2E8F4E7A-A4F4-4428-B685-BF0858D3DD93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DE6E69AD-15AD-4CB3-AB7F-E6A11A115FCA}"/>
                    </a:ext>
                  </a:extLst>
                </p:cNvPr>
                <p:cNvSpPr/>
                <p:nvPr/>
              </p:nvSpPr>
              <p:spPr>
                <a:xfrm rot="10800000" flipV="1">
                  <a:off x="8016224" y="4753803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47131B2-37EB-4FE9-9F76-CCC463D84ADB}"/>
                  </a:ext>
                </a:extLst>
              </p:cNvPr>
              <p:cNvGrpSpPr/>
              <p:nvPr/>
            </p:nvGrpSpPr>
            <p:grpSpPr>
              <a:xfrm>
                <a:off x="3365065" y="2089338"/>
                <a:ext cx="222673" cy="304272"/>
                <a:chOff x="8012461" y="4918925"/>
                <a:chExt cx="222673" cy="304272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F5D663A-2D30-4D74-B703-A820A3D8E1FC}"/>
                    </a:ext>
                  </a:extLst>
                </p:cNvPr>
                <p:cNvSpPr/>
                <p:nvPr/>
              </p:nvSpPr>
              <p:spPr>
                <a:xfrm rot="16200000" flipV="1">
                  <a:off x="7893592" y="5056524"/>
                  <a:ext cx="27432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28DAD28-90A8-4518-AC1A-BA37F21FFB1D}"/>
                    </a:ext>
                  </a:extLst>
                </p:cNvPr>
                <p:cNvSpPr/>
                <p:nvPr/>
              </p:nvSpPr>
              <p:spPr>
                <a:xfrm rot="16200000" flipV="1">
                  <a:off x="8079959" y="5063941"/>
                  <a:ext cx="2743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100335B-D266-44C1-A286-5FB1C2716772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605DB10B-B4E6-440D-8220-C4DFC08D597B}"/>
                    </a:ext>
                  </a:extLst>
                </p:cNvPr>
                <p:cNvSpPr/>
                <p:nvPr/>
              </p:nvSpPr>
              <p:spPr>
                <a:xfrm rot="10800000" flipV="1">
                  <a:off x="8012461" y="4918925"/>
                  <a:ext cx="222673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691D6B7-DA3D-43E8-889C-0B39074FBCBD}"/>
                  </a:ext>
                </a:extLst>
              </p:cNvPr>
              <p:cNvGrpSpPr/>
              <p:nvPr/>
            </p:nvGrpSpPr>
            <p:grpSpPr>
              <a:xfrm>
                <a:off x="3734040" y="1657458"/>
                <a:ext cx="222672" cy="736152"/>
                <a:chOff x="8012462" y="4487045"/>
                <a:chExt cx="222672" cy="736152"/>
              </a:xfrm>
              <a:grpFill/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52BAED27-957C-48D6-9D20-93571F7037E8}"/>
                    </a:ext>
                  </a:extLst>
                </p:cNvPr>
                <p:cNvSpPr/>
                <p:nvPr/>
              </p:nvSpPr>
              <p:spPr>
                <a:xfrm rot="16200000" flipV="1">
                  <a:off x="7802152" y="4965084"/>
                  <a:ext cx="45720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A868734E-1FDF-4F49-8F83-6B4A20BF2249}"/>
                    </a:ext>
                  </a:extLst>
                </p:cNvPr>
                <p:cNvSpPr/>
                <p:nvPr/>
              </p:nvSpPr>
              <p:spPr>
                <a:xfrm rot="16200000" flipV="1">
                  <a:off x="7851359" y="4835341"/>
                  <a:ext cx="7315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96A0AF8A-9FF9-42ED-B9F1-C97C53F7684C}"/>
                    </a:ext>
                  </a:extLst>
                </p:cNvPr>
                <p:cNvSpPr/>
                <p:nvPr/>
              </p:nvSpPr>
              <p:spPr>
                <a:xfrm rot="10800000" flipV="1">
                  <a:off x="8016224" y="4487045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9F0C7AD2-271B-4055-87BA-0232FAA3040C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Rectangle: Rounded Corners 730">
                <a:extLst>
                  <a:ext uri="{FF2B5EF4-FFF2-40B4-BE49-F238E27FC236}">
                    <a16:creationId xmlns:a16="http://schemas.microsoft.com/office/drawing/2014/main" id="{9EA3AB1B-DC7F-474E-9D11-96C96590689B}"/>
                  </a:ext>
                </a:extLst>
              </p:cNvPr>
              <p:cNvSpPr/>
              <p:nvPr/>
            </p:nvSpPr>
            <p:spPr>
              <a:xfrm rot="5400000">
                <a:off x="3456505" y="219296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: Rounded Corners 731">
                <a:extLst>
                  <a:ext uri="{FF2B5EF4-FFF2-40B4-BE49-F238E27FC236}">
                    <a16:creationId xmlns:a16="http://schemas.microsoft.com/office/drawing/2014/main" id="{2A896521-2890-44E8-A9E8-EFC1E33BDB3D}"/>
                  </a:ext>
                </a:extLst>
              </p:cNvPr>
              <p:cNvSpPr/>
              <p:nvPr/>
            </p:nvSpPr>
            <p:spPr>
              <a:xfrm rot="5400000">
                <a:off x="3456505" y="226486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732">
                <a:extLst>
                  <a:ext uri="{FF2B5EF4-FFF2-40B4-BE49-F238E27FC236}">
                    <a16:creationId xmlns:a16="http://schemas.microsoft.com/office/drawing/2014/main" id="{A1A0E998-C397-42C2-A6B8-4181447920E3}"/>
                  </a:ext>
                </a:extLst>
              </p:cNvPr>
              <p:cNvSpPr/>
              <p:nvPr/>
            </p:nvSpPr>
            <p:spPr>
              <a:xfrm rot="5400000">
                <a:off x="3642373" y="219504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Rectangle: Rounded Corners 733">
                <a:extLst>
                  <a:ext uri="{FF2B5EF4-FFF2-40B4-BE49-F238E27FC236}">
                    <a16:creationId xmlns:a16="http://schemas.microsoft.com/office/drawing/2014/main" id="{9F96E3EB-2C73-4DCB-BE40-2E59915626E5}"/>
                  </a:ext>
                </a:extLst>
              </p:cNvPr>
              <p:cNvSpPr/>
              <p:nvPr/>
            </p:nvSpPr>
            <p:spPr>
              <a:xfrm rot="5400000">
                <a:off x="3642373" y="2266941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734">
                <a:extLst>
                  <a:ext uri="{FF2B5EF4-FFF2-40B4-BE49-F238E27FC236}">
                    <a16:creationId xmlns:a16="http://schemas.microsoft.com/office/drawing/2014/main" id="{816F4CCB-8BA3-46B5-BA8A-4EBF0863AF31}"/>
                  </a:ext>
                </a:extLst>
              </p:cNvPr>
              <p:cNvSpPr/>
              <p:nvPr/>
            </p:nvSpPr>
            <p:spPr>
              <a:xfrm rot="5400000">
                <a:off x="3642373" y="20519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735">
                <a:extLst>
                  <a:ext uri="{FF2B5EF4-FFF2-40B4-BE49-F238E27FC236}">
                    <a16:creationId xmlns:a16="http://schemas.microsoft.com/office/drawing/2014/main" id="{19C005BE-986F-424E-BB16-913C56B7E124}"/>
                  </a:ext>
                </a:extLst>
              </p:cNvPr>
              <p:cNvSpPr/>
              <p:nvPr/>
            </p:nvSpPr>
            <p:spPr>
              <a:xfrm rot="5400000">
                <a:off x="3642373" y="212388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Rectangle: Rounded Corners 736">
                <a:extLst>
                  <a:ext uri="{FF2B5EF4-FFF2-40B4-BE49-F238E27FC236}">
                    <a16:creationId xmlns:a16="http://schemas.microsoft.com/office/drawing/2014/main" id="{9A8565AA-80CA-4454-BB1C-77F46A085F98}"/>
                  </a:ext>
                </a:extLst>
              </p:cNvPr>
              <p:cNvSpPr/>
              <p:nvPr/>
            </p:nvSpPr>
            <p:spPr>
              <a:xfrm rot="5400000">
                <a:off x="3642373" y="1985191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Rectangle: Rounded Corners 737">
                <a:extLst>
                  <a:ext uri="{FF2B5EF4-FFF2-40B4-BE49-F238E27FC236}">
                    <a16:creationId xmlns:a16="http://schemas.microsoft.com/office/drawing/2014/main" id="{E5A325A2-1C8E-4EC0-82BF-70F82B60CD11}"/>
                  </a:ext>
                </a:extLst>
              </p:cNvPr>
              <p:cNvSpPr/>
              <p:nvPr/>
            </p:nvSpPr>
            <p:spPr>
              <a:xfrm rot="5400000">
                <a:off x="3825662" y="219504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Rectangle: Rounded Corners 738">
                <a:extLst>
                  <a:ext uri="{FF2B5EF4-FFF2-40B4-BE49-F238E27FC236}">
                    <a16:creationId xmlns:a16="http://schemas.microsoft.com/office/drawing/2014/main" id="{0F3895F8-7204-42F2-9573-9020428A7C6F}"/>
                  </a:ext>
                </a:extLst>
              </p:cNvPr>
              <p:cNvSpPr/>
              <p:nvPr/>
            </p:nvSpPr>
            <p:spPr>
              <a:xfrm rot="5400000">
                <a:off x="3825662" y="226694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" name="Rectangle: Rounded Corners 739">
                <a:extLst>
                  <a:ext uri="{FF2B5EF4-FFF2-40B4-BE49-F238E27FC236}">
                    <a16:creationId xmlns:a16="http://schemas.microsoft.com/office/drawing/2014/main" id="{F3C40020-A098-45A5-AE19-467268FB8B5D}"/>
                  </a:ext>
                </a:extLst>
              </p:cNvPr>
              <p:cNvSpPr/>
              <p:nvPr/>
            </p:nvSpPr>
            <p:spPr>
              <a:xfrm rot="5400000">
                <a:off x="3825662" y="2051985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" name="Rectangle: Rounded Corners 740">
                <a:extLst>
                  <a:ext uri="{FF2B5EF4-FFF2-40B4-BE49-F238E27FC236}">
                    <a16:creationId xmlns:a16="http://schemas.microsoft.com/office/drawing/2014/main" id="{958CE468-89F5-4476-811A-7EEB223457E2}"/>
                  </a:ext>
                </a:extLst>
              </p:cNvPr>
              <p:cNvSpPr/>
              <p:nvPr/>
            </p:nvSpPr>
            <p:spPr>
              <a:xfrm rot="5400000">
                <a:off x="3825662" y="21238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" name="Rectangle: Rounded Corners 741">
                <a:extLst>
                  <a:ext uri="{FF2B5EF4-FFF2-40B4-BE49-F238E27FC236}">
                    <a16:creationId xmlns:a16="http://schemas.microsoft.com/office/drawing/2014/main" id="{C7C053F6-1E1B-44D5-9908-6637CCE737CA}"/>
                  </a:ext>
                </a:extLst>
              </p:cNvPr>
              <p:cNvSpPr/>
              <p:nvPr/>
            </p:nvSpPr>
            <p:spPr>
              <a:xfrm rot="5400000">
                <a:off x="3825662" y="198519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" name="Rectangle: Rounded Corners 742">
                <a:extLst>
                  <a:ext uri="{FF2B5EF4-FFF2-40B4-BE49-F238E27FC236}">
                    <a16:creationId xmlns:a16="http://schemas.microsoft.com/office/drawing/2014/main" id="{99E910F1-511E-4621-8CC9-5DDA61CCC783}"/>
                  </a:ext>
                </a:extLst>
              </p:cNvPr>
              <p:cNvSpPr/>
              <p:nvPr/>
            </p:nvSpPr>
            <p:spPr>
              <a:xfrm rot="5400000">
                <a:off x="3825662" y="1922215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: Rounded Corners 743">
                <a:extLst>
                  <a:ext uri="{FF2B5EF4-FFF2-40B4-BE49-F238E27FC236}">
                    <a16:creationId xmlns:a16="http://schemas.microsoft.com/office/drawing/2014/main" id="{E00A54C3-8A0A-4E26-82E2-474EA75BB059}"/>
                  </a:ext>
                </a:extLst>
              </p:cNvPr>
              <p:cNvSpPr/>
              <p:nvPr/>
            </p:nvSpPr>
            <p:spPr>
              <a:xfrm rot="5400000">
                <a:off x="3825662" y="1779157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4">
                <a:extLst>
                  <a:ext uri="{FF2B5EF4-FFF2-40B4-BE49-F238E27FC236}">
                    <a16:creationId xmlns:a16="http://schemas.microsoft.com/office/drawing/2014/main" id="{8069E673-335B-49DE-AE40-001A3F36393D}"/>
                  </a:ext>
                </a:extLst>
              </p:cNvPr>
              <p:cNvSpPr/>
              <p:nvPr/>
            </p:nvSpPr>
            <p:spPr>
              <a:xfrm rot="5400000">
                <a:off x="3825662" y="1851056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6" name="Rectangle: Rounded Corners 745">
                <a:extLst>
                  <a:ext uri="{FF2B5EF4-FFF2-40B4-BE49-F238E27FC236}">
                    <a16:creationId xmlns:a16="http://schemas.microsoft.com/office/drawing/2014/main" id="{F4359E25-9BD0-46BC-AE4D-AEE1C951FD24}"/>
                  </a:ext>
                </a:extLst>
              </p:cNvPr>
              <p:cNvSpPr/>
              <p:nvPr/>
            </p:nvSpPr>
            <p:spPr>
              <a:xfrm rot="5400000">
                <a:off x="3825662" y="171236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7" name="Rectangle: Rounded Corners 746">
                <a:extLst>
                  <a:ext uri="{FF2B5EF4-FFF2-40B4-BE49-F238E27FC236}">
                    <a16:creationId xmlns:a16="http://schemas.microsoft.com/office/drawing/2014/main" id="{5FA0E274-91EF-40CD-971E-157FFE9AC2AC}"/>
                  </a:ext>
                </a:extLst>
              </p:cNvPr>
              <p:cNvSpPr/>
              <p:nvPr/>
            </p:nvSpPr>
            <p:spPr>
              <a:xfrm rot="5400000">
                <a:off x="3458330" y="21238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: Shape 685">
              <a:extLst>
                <a:ext uri="{FF2B5EF4-FFF2-40B4-BE49-F238E27FC236}">
                  <a16:creationId xmlns:a16="http://schemas.microsoft.com/office/drawing/2014/main" id="{0600392B-A42D-4F2C-A775-7247EF014139}"/>
                </a:ext>
              </a:extLst>
            </p:cNvPr>
            <p:cNvSpPr/>
            <p:nvPr/>
          </p:nvSpPr>
          <p:spPr>
            <a:xfrm>
              <a:off x="1088140" y="1566842"/>
              <a:ext cx="1008112" cy="819792"/>
            </a:xfrm>
            <a:custGeom>
              <a:avLst/>
              <a:gdLst>
                <a:gd name="connsiteX0" fmla="*/ 163492 w 1261761"/>
                <a:gd name="connsiteY0" fmla="*/ 42955 h 1177296"/>
                <a:gd name="connsiteX1" fmla="*/ 46037 w 1261761"/>
                <a:gd name="connsiteY1" fmla="*/ 160410 h 1177296"/>
                <a:gd name="connsiteX2" fmla="*/ 46037 w 1261761"/>
                <a:gd name="connsiteY2" fmla="*/ 1016886 h 1177296"/>
                <a:gd name="connsiteX3" fmla="*/ 163492 w 1261761"/>
                <a:gd name="connsiteY3" fmla="*/ 1134341 h 1177296"/>
                <a:gd name="connsiteX4" fmla="*/ 1098270 w 1261761"/>
                <a:gd name="connsiteY4" fmla="*/ 1134341 h 1177296"/>
                <a:gd name="connsiteX5" fmla="*/ 1215725 w 1261761"/>
                <a:gd name="connsiteY5" fmla="*/ 1016886 h 1177296"/>
                <a:gd name="connsiteX6" fmla="*/ 1215725 w 1261761"/>
                <a:gd name="connsiteY6" fmla="*/ 160410 h 1177296"/>
                <a:gd name="connsiteX7" fmla="*/ 1098270 w 1261761"/>
                <a:gd name="connsiteY7" fmla="*/ 42955 h 1177296"/>
                <a:gd name="connsiteX8" fmla="*/ 160501 w 1261761"/>
                <a:gd name="connsiteY8" fmla="*/ 0 h 1177296"/>
                <a:gd name="connsiteX9" fmla="*/ 1101260 w 1261761"/>
                <a:gd name="connsiteY9" fmla="*/ 0 h 1177296"/>
                <a:gd name="connsiteX10" fmla="*/ 1261761 w 1261761"/>
                <a:gd name="connsiteY10" fmla="*/ 160501 h 1177296"/>
                <a:gd name="connsiteX11" fmla="*/ 1261761 w 1261761"/>
                <a:gd name="connsiteY11" fmla="*/ 1016795 h 1177296"/>
                <a:gd name="connsiteX12" fmla="*/ 1101260 w 1261761"/>
                <a:gd name="connsiteY12" fmla="*/ 1177296 h 1177296"/>
                <a:gd name="connsiteX13" fmla="*/ 160501 w 1261761"/>
                <a:gd name="connsiteY13" fmla="*/ 1177296 h 1177296"/>
                <a:gd name="connsiteX14" fmla="*/ 0 w 1261761"/>
                <a:gd name="connsiteY14" fmla="*/ 1016795 h 1177296"/>
                <a:gd name="connsiteX15" fmla="*/ 0 w 1261761"/>
                <a:gd name="connsiteY15" fmla="*/ 160501 h 1177296"/>
                <a:gd name="connsiteX16" fmla="*/ 160501 w 1261761"/>
                <a:gd name="connsiteY16" fmla="*/ 0 h 117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61761" h="1177296">
                  <a:moveTo>
                    <a:pt x="163492" y="42955"/>
                  </a:moveTo>
                  <a:cubicBezTo>
                    <a:pt x="98623" y="42955"/>
                    <a:pt x="46037" y="95541"/>
                    <a:pt x="46037" y="160410"/>
                  </a:cubicBezTo>
                  <a:lnTo>
                    <a:pt x="46037" y="1016886"/>
                  </a:lnTo>
                  <a:cubicBezTo>
                    <a:pt x="46037" y="1081755"/>
                    <a:pt x="98623" y="1134341"/>
                    <a:pt x="163492" y="1134341"/>
                  </a:cubicBezTo>
                  <a:lnTo>
                    <a:pt x="1098270" y="1134341"/>
                  </a:lnTo>
                  <a:cubicBezTo>
                    <a:pt x="1163139" y="1134341"/>
                    <a:pt x="1215725" y="1081755"/>
                    <a:pt x="1215725" y="1016886"/>
                  </a:cubicBezTo>
                  <a:lnTo>
                    <a:pt x="1215725" y="160410"/>
                  </a:lnTo>
                  <a:cubicBezTo>
                    <a:pt x="1215725" y="95541"/>
                    <a:pt x="1163139" y="42955"/>
                    <a:pt x="1098270" y="42955"/>
                  </a:cubicBezTo>
                  <a:close/>
                  <a:moveTo>
                    <a:pt x="160501" y="0"/>
                  </a:moveTo>
                  <a:lnTo>
                    <a:pt x="1101260" y="0"/>
                  </a:lnTo>
                  <a:cubicBezTo>
                    <a:pt x="1189902" y="0"/>
                    <a:pt x="1261761" y="71859"/>
                    <a:pt x="1261761" y="160501"/>
                  </a:cubicBezTo>
                  <a:lnTo>
                    <a:pt x="1261761" y="1016795"/>
                  </a:lnTo>
                  <a:cubicBezTo>
                    <a:pt x="1261761" y="1105437"/>
                    <a:pt x="1189902" y="1177296"/>
                    <a:pt x="1101260" y="1177296"/>
                  </a:cubicBezTo>
                  <a:lnTo>
                    <a:pt x="160501" y="1177296"/>
                  </a:lnTo>
                  <a:cubicBezTo>
                    <a:pt x="71859" y="1177296"/>
                    <a:pt x="0" y="1105437"/>
                    <a:pt x="0" y="1016795"/>
                  </a:cubicBezTo>
                  <a:lnTo>
                    <a:pt x="0" y="160501"/>
                  </a:lnTo>
                  <a:cubicBezTo>
                    <a:pt x="0" y="71859"/>
                    <a:pt x="71859" y="0"/>
                    <a:pt x="1605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891B0A-D7F3-4760-9D07-18508C072107}"/>
                </a:ext>
              </a:extLst>
            </p:cNvPr>
            <p:cNvSpPr/>
            <p:nvPr/>
          </p:nvSpPr>
          <p:spPr>
            <a:xfrm flipV="1">
              <a:off x="1104508" y="2213169"/>
              <a:ext cx="969276" cy="36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D1C82E-45F9-4CB0-BDCD-C6A7A2ABAE2D}"/>
                </a:ext>
              </a:extLst>
            </p:cNvPr>
            <p:cNvSpPr/>
            <p:nvPr/>
          </p:nvSpPr>
          <p:spPr>
            <a:xfrm flipV="1">
              <a:off x="1306146" y="2544787"/>
              <a:ext cx="576471" cy="36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6FA417-2138-40B4-88DC-35CA22915380}"/>
                </a:ext>
              </a:extLst>
            </p:cNvPr>
            <p:cNvSpPr/>
            <p:nvPr/>
          </p:nvSpPr>
          <p:spPr>
            <a:xfrm rot="16200000" flipV="1">
              <a:off x="1330387" y="2451444"/>
              <a:ext cx="216176" cy="36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E85461-0630-491F-8E13-B862332862C7}"/>
                </a:ext>
              </a:extLst>
            </p:cNvPr>
            <p:cNvSpPr/>
            <p:nvPr/>
          </p:nvSpPr>
          <p:spPr>
            <a:xfrm rot="16200000" flipV="1">
              <a:off x="1636959" y="2451444"/>
              <a:ext cx="216176" cy="36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3A5F3E-211E-4AC4-9AAD-60F14B9DCA18}"/>
                </a:ext>
              </a:extLst>
            </p:cNvPr>
            <p:cNvSpPr/>
            <p:nvPr/>
          </p:nvSpPr>
          <p:spPr>
            <a:xfrm flipV="1">
              <a:off x="1104508" y="1704335"/>
              <a:ext cx="969276" cy="360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: Rounded Corners 691">
              <a:extLst>
                <a:ext uri="{FF2B5EF4-FFF2-40B4-BE49-F238E27FC236}">
                  <a16:creationId xmlns:a16="http://schemas.microsoft.com/office/drawing/2014/main" id="{36AE2FDE-3ACE-42B2-9B0B-49C64DD4CD02}"/>
                </a:ext>
              </a:extLst>
            </p:cNvPr>
            <p:cNvSpPr/>
            <p:nvPr/>
          </p:nvSpPr>
          <p:spPr>
            <a:xfrm rot="5400000">
              <a:off x="1202778" y="1639193"/>
              <a:ext cx="36030" cy="396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: Rounded Corners 692">
              <a:extLst>
                <a:ext uri="{FF2B5EF4-FFF2-40B4-BE49-F238E27FC236}">
                  <a16:creationId xmlns:a16="http://schemas.microsoft.com/office/drawing/2014/main" id="{58BCAC76-EAC5-4067-A267-EF1BD49B91EA}"/>
                </a:ext>
              </a:extLst>
            </p:cNvPr>
            <p:cNvSpPr/>
            <p:nvPr/>
          </p:nvSpPr>
          <p:spPr>
            <a:xfrm rot="5400000">
              <a:off x="1268321" y="1639194"/>
              <a:ext cx="36030" cy="396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: Rounded Corners 693">
              <a:extLst>
                <a:ext uri="{FF2B5EF4-FFF2-40B4-BE49-F238E27FC236}">
                  <a16:creationId xmlns:a16="http://schemas.microsoft.com/office/drawing/2014/main" id="{F7674CE1-CCDD-49CE-97A9-FB4105A8DE64}"/>
                </a:ext>
              </a:extLst>
            </p:cNvPr>
            <p:cNvSpPr/>
            <p:nvPr/>
          </p:nvSpPr>
          <p:spPr>
            <a:xfrm rot="5400000">
              <a:off x="1330517" y="1639195"/>
              <a:ext cx="36030" cy="396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B66E3B-A025-4047-9B27-CB9B575FE81C}"/>
                </a:ext>
              </a:extLst>
            </p:cNvPr>
            <p:cNvGrpSpPr/>
            <p:nvPr/>
          </p:nvGrpSpPr>
          <p:grpSpPr>
            <a:xfrm>
              <a:off x="1205149" y="1816496"/>
              <a:ext cx="336325" cy="418468"/>
              <a:chOff x="3365065" y="1657458"/>
              <a:chExt cx="591647" cy="736152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11EA506-E152-4569-9FAF-A9DAE4915BD5}"/>
                  </a:ext>
                </a:extLst>
              </p:cNvPr>
              <p:cNvGrpSpPr/>
              <p:nvPr/>
            </p:nvGrpSpPr>
            <p:grpSpPr>
              <a:xfrm>
                <a:off x="3549610" y="1658009"/>
                <a:ext cx="222672" cy="735601"/>
                <a:chOff x="8012462" y="4487596"/>
                <a:chExt cx="222672" cy="735601"/>
              </a:xfrm>
              <a:grpFill/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D70CBDD-54E0-4037-8DF4-7B44B0BB5A3D}"/>
                    </a:ext>
                  </a:extLst>
                </p:cNvPr>
                <p:cNvSpPr/>
                <p:nvPr/>
              </p:nvSpPr>
              <p:spPr>
                <a:xfrm rot="16200000" flipV="1">
                  <a:off x="7804533" y="4965084"/>
                  <a:ext cx="45720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3A3EB9C-1DF0-4E89-A62C-70DBC6212DB9}"/>
                    </a:ext>
                  </a:extLst>
                </p:cNvPr>
                <p:cNvSpPr/>
                <p:nvPr/>
              </p:nvSpPr>
              <p:spPr>
                <a:xfrm rot="16200000" flipV="1">
                  <a:off x="7851359" y="4835341"/>
                  <a:ext cx="7315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04785D0-A157-41AB-9D98-01EE256150FA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255C375-B061-45E7-A2E0-EC419DA20A4C}"/>
                    </a:ext>
                  </a:extLst>
                </p:cNvPr>
                <p:cNvSpPr/>
                <p:nvPr/>
              </p:nvSpPr>
              <p:spPr>
                <a:xfrm rot="10800000" flipV="1">
                  <a:off x="8016224" y="4753803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4D476F3-7CE2-4366-B861-24EFF04CB2F6}"/>
                  </a:ext>
                </a:extLst>
              </p:cNvPr>
              <p:cNvGrpSpPr/>
              <p:nvPr/>
            </p:nvGrpSpPr>
            <p:grpSpPr>
              <a:xfrm>
                <a:off x="3365065" y="2089338"/>
                <a:ext cx="222673" cy="304272"/>
                <a:chOff x="8012461" y="4918925"/>
                <a:chExt cx="222673" cy="304272"/>
              </a:xfrm>
              <a:grpFill/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C9C00BD-3CF2-4FD9-A1F7-1C740586F68C}"/>
                    </a:ext>
                  </a:extLst>
                </p:cNvPr>
                <p:cNvSpPr/>
                <p:nvPr/>
              </p:nvSpPr>
              <p:spPr>
                <a:xfrm rot="16200000" flipV="1">
                  <a:off x="7893592" y="5056524"/>
                  <a:ext cx="27432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FC907CB-7937-4BD5-A53C-F579461D9755}"/>
                    </a:ext>
                  </a:extLst>
                </p:cNvPr>
                <p:cNvSpPr/>
                <p:nvPr/>
              </p:nvSpPr>
              <p:spPr>
                <a:xfrm rot="16200000" flipV="1">
                  <a:off x="8079959" y="5063941"/>
                  <a:ext cx="2743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6B1F115-A97A-4843-96FC-FF8752BA7E14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0847A84-3F4F-473F-9F69-051072235BAC}"/>
                    </a:ext>
                  </a:extLst>
                </p:cNvPr>
                <p:cNvSpPr/>
                <p:nvPr/>
              </p:nvSpPr>
              <p:spPr>
                <a:xfrm rot="10800000" flipV="1">
                  <a:off x="8012461" y="4918925"/>
                  <a:ext cx="222673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F0977D1-286A-476E-BD73-3C2CBCBF435F}"/>
                  </a:ext>
                </a:extLst>
              </p:cNvPr>
              <p:cNvGrpSpPr/>
              <p:nvPr/>
            </p:nvGrpSpPr>
            <p:grpSpPr>
              <a:xfrm>
                <a:off x="3734040" y="1657458"/>
                <a:ext cx="222672" cy="736152"/>
                <a:chOff x="8012462" y="4487045"/>
                <a:chExt cx="222672" cy="736152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AD56B6A-DD4E-48E7-8D0D-3F9CFF6DE016}"/>
                    </a:ext>
                  </a:extLst>
                </p:cNvPr>
                <p:cNvSpPr/>
                <p:nvPr/>
              </p:nvSpPr>
              <p:spPr>
                <a:xfrm rot="16200000" flipV="1">
                  <a:off x="7802152" y="4965084"/>
                  <a:ext cx="45720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99644A7-E0AA-42D8-8EF5-9EB67D913CDC}"/>
                    </a:ext>
                  </a:extLst>
                </p:cNvPr>
                <p:cNvSpPr/>
                <p:nvPr/>
              </p:nvSpPr>
              <p:spPr>
                <a:xfrm rot="16200000" flipV="1">
                  <a:off x="7851359" y="4835341"/>
                  <a:ext cx="731520" cy="360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9CB7065-B8DE-4970-99D7-945EF6245095}"/>
                    </a:ext>
                  </a:extLst>
                </p:cNvPr>
                <p:cNvSpPr/>
                <p:nvPr/>
              </p:nvSpPr>
              <p:spPr>
                <a:xfrm rot="10800000" flipV="1">
                  <a:off x="8016224" y="4487045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FF9DD8C-2F06-492E-80A3-EF38905409A7}"/>
                    </a:ext>
                  </a:extLst>
                </p:cNvPr>
                <p:cNvSpPr/>
                <p:nvPr/>
              </p:nvSpPr>
              <p:spPr>
                <a:xfrm rot="10800000" flipV="1">
                  <a:off x="8012462" y="5186621"/>
                  <a:ext cx="218910" cy="365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Rectangle: Rounded Corners 698">
                <a:extLst>
                  <a:ext uri="{FF2B5EF4-FFF2-40B4-BE49-F238E27FC236}">
                    <a16:creationId xmlns:a16="http://schemas.microsoft.com/office/drawing/2014/main" id="{7A7FE0FF-F85B-4182-AF4D-5F3E53C9C479}"/>
                  </a:ext>
                </a:extLst>
              </p:cNvPr>
              <p:cNvSpPr/>
              <p:nvPr/>
            </p:nvSpPr>
            <p:spPr>
              <a:xfrm rot="5400000">
                <a:off x="3456505" y="219296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699">
                <a:extLst>
                  <a:ext uri="{FF2B5EF4-FFF2-40B4-BE49-F238E27FC236}">
                    <a16:creationId xmlns:a16="http://schemas.microsoft.com/office/drawing/2014/main" id="{8DF291EB-57B5-493E-8509-1E83DBC1959E}"/>
                  </a:ext>
                </a:extLst>
              </p:cNvPr>
              <p:cNvSpPr/>
              <p:nvPr/>
            </p:nvSpPr>
            <p:spPr>
              <a:xfrm rot="5400000">
                <a:off x="3456505" y="226486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700">
                <a:extLst>
                  <a:ext uri="{FF2B5EF4-FFF2-40B4-BE49-F238E27FC236}">
                    <a16:creationId xmlns:a16="http://schemas.microsoft.com/office/drawing/2014/main" id="{681EE597-B0E7-4EA2-ACDE-5A5AF4F2E158}"/>
                  </a:ext>
                </a:extLst>
              </p:cNvPr>
              <p:cNvSpPr/>
              <p:nvPr/>
            </p:nvSpPr>
            <p:spPr>
              <a:xfrm rot="5400000">
                <a:off x="3642373" y="219504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701">
                <a:extLst>
                  <a:ext uri="{FF2B5EF4-FFF2-40B4-BE49-F238E27FC236}">
                    <a16:creationId xmlns:a16="http://schemas.microsoft.com/office/drawing/2014/main" id="{A3F957D1-4B2C-4CA0-B0F0-2E610B31573C}"/>
                  </a:ext>
                </a:extLst>
              </p:cNvPr>
              <p:cNvSpPr/>
              <p:nvPr/>
            </p:nvSpPr>
            <p:spPr>
              <a:xfrm rot="5400000">
                <a:off x="3642373" y="2266941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702">
                <a:extLst>
                  <a:ext uri="{FF2B5EF4-FFF2-40B4-BE49-F238E27FC236}">
                    <a16:creationId xmlns:a16="http://schemas.microsoft.com/office/drawing/2014/main" id="{0275B4FD-71F9-465D-A285-E380ABD503A4}"/>
                  </a:ext>
                </a:extLst>
              </p:cNvPr>
              <p:cNvSpPr/>
              <p:nvPr/>
            </p:nvSpPr>
            <p:spPr>
              <a:xfrm rot="5400000">
                <a:off x="3642373" y="20519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703">
                <a:extLst>
                  <a:ext uri="{FF2B5EF4-FFF2-40B4-BE49-F238E27FC236}">
                    <a16:creationId xmlns:a16="http://schemas.microsoft.com/office/drawing/2014/main" id="{DED53689-8E9D-400E-9520-4C62CF2FD940}"/>
                  </a:ext>
                </a:extLst>
              </p:cNvPr>
              <p:cNvSpPr/>
              <p:nvPr/>
            </p:nvSpPr>
            <p:spPr>
              <a:xfrm rot="5400000">
                <a:off x="3642373" y="212388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704">
                <a:extLst>
                  <a:ext uri="{FF2B5EF4-FFF2-40B4-BE49-F238E27FC236}">
                    <a16:creationId xmlns:a16="http://schemas.microsoft.com/office/drawing/2014/main" id="{7387F21B-463F-4873-AB2D-5F02930234A7}"/>
                  </a:ext>
                </a:extLst>
              </p:cNvPr>
              <p:cNvSpPr/>
              <p:nvPr/>
            </p:nvSpPr>
            <p:spPr>
              <a:xfrm rot="5400000">
                <a:off x="3642373" y="1985191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705">
                <a:extLst>
                  <a:ext uri="{FF2B5EF4-FFF2-40B4-BE49-F238E27FC236}">
                    <a16:creationId xmlns:a16="http://schemas.microsoft.com/office/drawing/2014/main" id="{0D2ED7CA-281F-41DC-8D30-5BFBFC07B83B}"/>
                  </a:ext>
                </a:extLst>
              </p:cNvPr>
              <p:cNvSpPr/>
              <p:nvPr/>
            </p:nvSpPr>
            <p:spPr>
              <a:xfrm rot="5400000">
                <a:off x="3825662" y="2195043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: Rounded Corners 706">
                <a:extLst>
                  <a:ext uri="{FF2B5EF4-FFF2-40B4-BE49-F238E27FC236}">
                    <a16:creationId xmlns:a16="http://schemas.microsoft.com/office/drawing/2014/main" id="{D5B3D199-B5C0-4CA1-80B3-10961EBF5E6E}"/>
                  </a:ext>
                </a:extLst>
              </p:cNvPr>
              <p:cNvSpPr/>
              <p:nvPr/>
            </p:nvSpPr>
            <p:spPr>
              <a:xfrm rot="5400000">
                <a:off x="3825662" y="226694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707">
                <a:extLst>
                  <a:ext uri="{FF2B5EF4-FFF2-40B4-BE49-F238E27FC236}">
                    <a16:creationId xmlns:a16="http://schemas.microsoft.com/office/drawing/2014/main" id="{9E498B78-0E16-4EFA-913F-2D1DD008B0EF}"/>
                  </a:ext>
                </a:extLst>
              </p:cNvPr>
              <p:cNvSpPr/>
              <p:nvPr/>
            </p:nvSpPr>
            <p:spPr>
              <a:xfrm rot="5400000">
                <a:off x="3825662" y="2051985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Rectangle: Rounded Corners 708">
                <a:extLst>
                  <a:ext uri="{FF2B5EF4-FFF2-40B4-BE49-F238E27FC236}">
                    <a16:creationId xmlns:a16="http://schemas.microsoft.com/office/drawing/2014/main" id="{ECDB5654-88A5-4E40-AD75-2A5C0668EF50}"/>
                  </a:ext>
                </a:extLst>
              </p:cNvPr>
              <p:cNvSpPr/>
              <p:nvPr/>
            </p:nvSpPr>
            <p:spPr>
              <a:xfrm rot="5400000">
                <a:off x="3825662" y="21238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709">
                <a:extLst>
                  <a:ext uri="{FF2B5EF4-FFF2-40B4-BE49-F238E27FC236}">
                    <a16:creationId xmlns:a16="http://schemas.microsoft.com/office/drawing/2014/main" id="{ABB0AE71-2FD3-4AD9-A3B5-73EBB12E61B7}"/>
                  </a:ext>
                </a:extLst>
              </p:cNvPr>
              <p:cNvSpPr/>
              <p:nvPr/>
            </p:nvSpPr>
            <p:spPr>
              <a:xfrm rot="5400000">
                <a:off x="3825662" y="1985192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: Rounded Corners 710">
                <a:extLst>
                  <a:ext uri="{FF2B5EF4-FFF2-40B4-BE49-F238E27FC236}">
                    <a16:creationId xmlns:a16="http://schemas.microsoft.com/office/drawing/2014/main" id="{581F06CC-9261-492B-AC09-F47B118B0FF4}"/>
                  </a:ext>
                </a:extLst>
              </p:cNvPr>
              <p:cNvSpPr/>
              <p:nvPr/>
            </p:nvSpPr>
            <p:spPr>
              <a:xfrm rot="5400000">
                <a:off x="3825662" y="1922215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Rectangle: Rounded Corners 711">
                <a:extLst>
                  <a:ext uri="{FF2B5EF4-FFF2-40B4-BE49-F238E27FC236}">
                    <a16:creationId xmlns:a16="http://schemas.microsoft.com/office/drawing/2014/main" id="{6F218C95-1B89-4532-B1CA-2BE0F47C283A}"/>
                  </a:ext>
                </a:extLst>
              </p:cNvPr>
              <p:cNvSpPr/>
              <p:nvPr/>
            </p:nvSpPr>
            <p:spPr>
              <a:xfrm rot="5400000">
                <a:off x="3825662" y="1779157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712">
                <a:extLst>
                  <a:ext uri="{FF2B5EF4-FFF2-40B4-BE49-F238E27FC236}">
                    <a16:creationId xmlns:a16="http://schemas.microsoft.com/office/drawing/2014/main" id="{DD04A2B2-1F05-4EF6-B560-58C147D91AC8}"/>
                  </a:ext>
                </a:extLst>
              </p:cNvPr>
              <p:cNvSpPr/>
              <p:nvPr/>
            </p:nvSpPr>
            <p:spPr>
              <a:xfrm rot="5400000">
                <a:off x="3825662" y="1851056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Rectangle: Rounded Corners 713">
                <a:extLst>
                  <a:ext uri="{FF2B5EF4-FFF2-40B4-BE49-F238E27FC236}">
                    <a16:creationId xmlns:a16="http://schemas.microsoft.com/office/drawing/2014/main" id="{C22DA424-C40C-42A8-899A-A27217547A9B}"/>
                  </a:ext>
                </a:extLst>
              </p:cNvPr>
              <p:cNvSpPr/>
              <p:nvPr/>
            </p:nvSpPr>
            <p:spPr>
              <a:xfrm rot="5400000">
                <a:off x="3825662" y="171236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: Rounded Corners 714">
                <a:extLst>
                  <a:ext uri="{FF2B5EF4-FFF2-40B4-BE49-F238E27FC236}">
                    <a16:creationId xmlns:a16="http://schemas.microsoft.com/office/drawing/2014/main" id="{EC29E18F-DA4E-4E76-87D5-3883FC88FEC8}"/>
                  </a:ext>
                </a:extLst>
              </p:cNvPr>
              <p:cNvSpPr/>
              <p:nvPr/>
            </p:nvSpPr>
            <p:spPr>
              <a:xfrm rot="5400000">
                <a:off x="3458330" y="2123884"/>
                <a:ext cx="36029" cy="914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8B2CEFB-0140-430A-A680-9C4F04D8DA55}"/>
              </a:ext>
            </a:extLst>
          </p:cNvPr>
          <p:cNvGrpSpPr/>
          <p:nvPr/>
        </p:nvGrpSpPr>
        <p:grpSpPr>
          <a:xfrm>
            <a:off x="4135651" y="3229508"/>
            <a:ext cx="771375" cy="753208"/>
            <a:chOff x="7296429" y="3594303"/>
            <a:chExt cx="846082" cy="847766"/>
          </a:xfrm>
          <a:solidFill>
            <a:schemeClr val="tx1"/>
          </a:solidFill>
        </p:grpSpPr>
        <p:sp>
          <p:nvSpPr>
            <p:cNvPr id="91" name="Freeform: Shape 136">
              <a:extLst>
                <a:ext uri="{FF2B5EF4-FFF2-40B4-BE49-F238E27FC236}">
                  <a16:creationId xmlns:a16="http://schemas.microsoft.com/office/drawing/2014/main" id="{FCE81C1F-537E-4329-B3C4-C3142AF24F9A}"/>
                </a:ext>
              </a:extLst>
            </p:cNvPr>
            <p:cNvSpPr/>
            <p:nvPr/>
          </p:nvSpPr>
          <p:spPr>
            <a:xfrm>
              <a:off x="7296429" y="3718713"/>
              <a:ext cx="723356" cy="723356"/>
            </a:xfrm>
            <a:custGeom>
              <a:avLst/>
              <a:gdLst>
                <a:gd name="connsiteX0" fmla="*/ 358079 w 723356"/>
                <a:gd name="connsiteY0" fmla="*/ 304400 h 723356"/>
                <a:gd name="connsiteX1" fmla="*/ 368018 w 723356"/>
                <a:gd name="connsiteY1" fmla="*/ 306407 h 723356"/>
                <a:gd name="connsiteX2" fmla="*/ 352119 w 723356"/>
                <a:gd name="connsiteY2" fmla="*/ 322305 h 723356"/>
                <a:gd name="connsiteX3" fmla="*/ 351388 w 723356"/>
                <a:gd name="connsiteY3" fmla="*/ 324069 h 723356"/>
                <a:gd name="connsiteX4" fmla="*/ 329526 w 723356"/>
                <a:gd name="connsiteY4" fmla="*/ 333124 h 723356"/>
                <a:gd name="connsiteX5" fmla="*/ 317698 w 723356"/>
                <a:gd name="connsiteY5" fmla="*/ 361678 h 723356"/>
                <a:gd name="connsiteX6" fmla="*/ 358079 w 723356"/>
                <a:gd name="connsiteY6" fmla="*/ 402059 h 723356"/>
                <a:gd name="connsiteX7" fmla="*/ 386633 w 723356"/>
                <a:gd name="connsiteY7" fmla="*/ 390232 h 723356"/>
                <a:gd name="connsiteX8" fmla="*/ 394729 w 723356"/>
                <a:gd name="connsiteY8" fmla="*/ 370686 h 723356"/>
                <a:gd name="connsiteX9" fmla="*/ 398809 w 723356"/>
                <a:gd name="connsiteY9" fmla="*/ 368996 h 723356"/>
                <a:gd name="connsiteX10" fmla="*/ 413807 w 723356"/>
                <a:gd name="connsiteY10" fmla="*/ 353998 h 723356"/>
                <a:gd name="connsiteX11" fmla="*/ 415357 w 723356"/>
                <a:gd name="connsiteY11" fmla="*/ 361678 h 723356"/>
                <a:gd name="connsiteX12" fmla="*/ 358079 w 723356"/>
                <a:gd name="connsiteY12" fmla="*/ 418956 h 723356"/>
                <a:gd name="connsiteX13" fmla="*/ 300801 w 723356"/>
                <a:gd name="connsiteY13" fmla="*/ 361678 h 723356"/>
                <a:gd name="connsiteX14" fmla="*/ 358079 w 723356"/>
                <a:gd name="connsiteY14" fmla="*/ 304400 h 723356"/>
                <a:gd name="connsiteX15" fmla="*/ 362569 w 723356"/>
                <a:gd name="connsiteY15" fmla="*/ 219777 h 723356"/>
                <a:gd name="connsiteX16" fmla="*/ 417804 w 723356"/>
                <a:gd name="connsiteY16" fmla="*/ 230928 h 723356"/>
                <a:gd name="connsiteX17" fmla="*/ 433149 w 723356"/>
                <a:gd name="connsiteY17" fmla="*/ 241275 h 723356"/>
                <a:gd name="connsiteX18" fmla="*/ 416351 w 723356"/>
                <a:gd name="connsiteY18" fmla="*/ 258074 h 723356"/>
                <a:gd name="connsiteX19" fmla="*/ 408556 w 723356"/>
                <a:gd name="connsiteY19" fmla="*/ 252818 h 723356"/>
                <a:gd name="connsiteX20" fmla="*/ 362569 w 723356"/>
                <a:gd name="connsiteY20" fmla="*/ 243534 h 723356"/>
                <a:gd name="connsiteX21" fmla="*/ 244425 w 723356"/>
                <a:gd name="connsiteY21" fmla="*/ 361678 h 723356"/>
                <a:gd name="connsiteX22" fmla="*/ 362569 w 723356"/>
                <a:gd name="connsiteY22" fmla="*/ 479822 h 723356"/>
                <a:gd name="connsiteX23" fmla="*/ 480713 w 723356"/>
                <a:gd name="connsiteY23" fmla="*/ 361678 h 723356"/>
                <a:gd name="connsiteX24" fmla="*/ 471429 w 723356"/>
                <a:gd name="connsiteY24" fmla="*/ 315691 h 723356"/>
                <a:gd name="connsiteX25" fmla="*/ 463651 w 723356"/>
                <a:gd name="connsiteY25" fmla="*/ 304154 h 723356"/>
                <a:gd name="connsiteX26" fmla="*/ 480449 w 723356"/>
                <a:gd name="connsiteY26" fmla="*/ 287355 h 723356"/>
                <a:gd name="connsiteX27" fmla="*/ 493319 w 723356"/>
                <a:gd name="connsiteY27" fmla="*/ 306444 h 723356"/>
                <a:gd name="connsiteX28" fmla="*/ 504470 w 723356"/>
                <a:gd name="connsiteY28" fmla="*/ 361678 h 723356"/>
                <a:gd name="connsiteX29" fmla="*/ 362569 w 723356"/>
                <a:gd name="connsiteY29" fmla="*/ 503579 h 723356"/>
                <a:gd name="connsiteX30" fmla="*/ 220668 w 723356"/>
                <a:gd name="connsiteY30" fmla="*/ 361678 h 723356"/>
                <a:gd name="connsiteX31" fmla="*/ 362569 w 723356"/>
                <a:gd name="connsiteY31" fmla="*/ 219777 h 723356"/>
                <a:gd name="connsiteX32" fmla="*/ 364501 w 723356"/>
                <a:gd name="connsiteY32" fmla="*/ 112095 h 723356"/>
                <a:gd name="connsiteX33" fmla="*/ 504046 w 723356"/>
                <a:gd name="connsiteY33" fmla="*/ 154720 h 723356"/>
                <a:gd name="connsiteX34" fmla="*/ 512625 w 723356"/>
                <a:gd name="connsiteY34" fmla="*/ 161799 h 723356"/>
                <a:gd name="connsiteX35" fmla="*/ 493505 w 723356"/>
                <a:gd name="connsiteY35" fmla="*/ 180919 h 723356"/>
                <a:gd name="connsiteX36" fmla="*/ 488927 w 723356"/>
                <a:gd name="connsiteY36" fmla="*/ 177142 h 723356"/>
                <a:gd name="connsiteX37" fmla="*/ 364501 w 723356"/>
                <a:gd name="connsiteY37" fmla="*/ 139135 h 723356"/>
                <a:gd name="connsiteX38" fmla="*/ 141958 w 723356"/>
                <a:gd name="connsiteY38" fmla="*/ 361678 h 723356"/>
                <a:gd name="connsiteX39" fmla="*/ 364501 w 723356"/>
                <a:gd name="connsiteY39" fmla="*/ 584221 h 723356"/>
                <a:gd name="connsiteX40" fmla="*/ 587044 w 723356"/>
                <a:gd name="connsiteY40" fmla="*/ 361678 h 723356"/>
                <a:gd name="connsiteX41" fmla="*/ 549037 w 723356"/>
                <a:gd name="connsiteY41" fmla="*/ 237252 h 723356"/>
                <a:gd name="connsiteX42" fmla="*/ 540681 w 723356"/>
                <a:gd name="connsiteY42" fmla="*/ 227124 h 723356"/>
                <a:gd name="connsiteX43" fmla="*/ 559801 w 723356"/>
                <a:gd name="connsiteY43" fmla="*/ 208004 h 723356"/>
                <a:gd name="connsiteX44" fmla="*/ 571459 w 723356"/>
                <a:gd name="connsiteY44" fmla="*/ 222134 h 723356"/>
                <a:gd name="connsiteX45" fmla="*/ 614084 w 723356"/>
                <a:gd name="connsiteY45" fmla="*/ 361678 h 723356"/>
                <a:gd name="connsiteX46" fmla="*/ 364501 w 723356"/>
                <a:gd name="connsiteY46" fmla="*/ 611261 h 723356"/>
                <a:gd name="connsiteX47" fmla="*/ 114918 w 723356"/>
                <a:gd name="connsiteY47" fmla="*/ 361678 h 723356"/>
                <a:gd name="connsiteX48" fmla="*/ 364501 w 723356"/>
                <a:gd name="connsiteY48" fmla="*/ 112095 h 723356"/>
                <a:gd name="connsiteX49" fmla="*/ 361678 w 723356"/>
                <a:gd name="connsiteY49" fmla="*/ 0 h 723356"/>
                <a:gd name="connsiteX50" fmla="*/ 563896 w 723356"/>
                <a:gd name="connsiteY50" fmla="*/ 61769 h 723356"/>
                <a:gd name="connsiteX51" fmla="*/ 590612 w 723356"/>
                <a:gd name="connsiteY51" fmla="*/ 83812 h 723356"/>
                <a:gd name="connsiteX52" fmla="*/ 567959 w 723356"/>
                <a:gd name="connsiteY52" fmla="*/ 106465 h 723356"/>
                <a:gd name="connsiteX53" fmla="*/ 545984 w 723356"/>
                <a:gd name="connsiteY53" fmla="*/ 88335 h 723356"/>
                <a:gd name="connsiteX54" fmla="*/ 361678 w 723356"/>
                <a:gd name="connsiteY54" fmla="*/ 32037 h 723356"/>
                <a:gd name="connsiteX55" fmla="*/ 32037 w 723356"/>
                <a:gd name="connsiteY55" fmla="*/ 361678 h 723356"/>
                <a:gd name="connsiteX56" fmla="*/ 361678 w 723356"/>
                <a:gd name="connsiteY56" fmla="*/ 691319 h 723356"/>
                <a:gd name="connsiteX57" fmla="*/ 691319 w 723356"/>
                <a:gd name="connsiteY57" fmla="*/ 361678 h 723356"/>
                <a:gd name="connsiteX58" fmla="*/ 635022 w 723356"/>
                <a:gd name="connsiteY58" fmla="*/ 177373 h 723356"/>
                <a:gd name="connsiteX59" fmla="*/ 614864 w 723356"/>
                <a:gd name="connsiteY59" fmla="*/ 152941 h 723356"/>
                <a:gd name="connsiteX60" fmla="*/ 637517 w 723356"/>
                <a:gd name="connsiteY60" fmla="*/ 130288 h 723356"/>
                <a:gd name="connsiteX61" fmla="*/ 661587 w 723356"/>
                <a:gd name="connsiteY61" fmla="*/ 159461 h 723356"/>
                <a:gd name="connsiteX62" fmla="*/ 723356 w 723356"/>
                <a:gd name="connsiteY62" fmla="*/ 361678 h 723356"/>
                <a:gd name="connsiteX63" fmla="*/ 361678 w 723356"/>
                <a:gd name="connsiteY63" fmla="*/ 723356 h 723356"/>
                <a:gd name="connsiteX64" fmla="*/ 0 w 723356"/>
                <a:gd name="connsiteY64" fmla="*/ 361678 h 723356"/>
                <a:gd name="connsiteX65" fmla="*/ 361678 w 723356"/>
                <a:gd name="connsiteY65" fmla="*/ 0 h 72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23356" h="723356">
                  <a:moveTo>
                    <a:pt x="358079" y="304400"/>
                  </a:moveTo>
                  <a:lnTo>
                    <a:pt x="368018" y="306407"/>
                  </a:lnTo>
                  <a:lnTo>
                    <a:pt x="352119" y="322305"/>
                  </a:lnTo>
                  <a:lnTo>
                    <a:pt x="351388" y="324069"/>
                  </a:lnTo>
                  <a:lnTo>
                    <a:pt x="329526" y="333124"/>
                  </a:lnTo>
                  <a:cubicBezTo>
                    <a:pt x="322218" y="340432"/>
                    <a:pt x="317698" y="350527"/>
                    <a:pt x="317698" y="361678"/>
                  </a:cubicBezTo>
                  <a:cubicBezTo>
                    <a:pt x="317698" y="383980"/>
                    <a:pt x="335777" y="402059"/>
                    <a:pt x="358079" y="402059"/>
                  </a:cubicBezTo>
                  <a:cubicBezTo>
                    <a:pt x="369230" y="402059"/>
                    <a:pt x="379326" y="397539"/>
                    <a:pt x="386633" y="390232"/>
                  </a:cubicBezTo>
                  <a:lnTo>
                    <a:pt x="394729" y="370686"/>
                  </a:lnTo>
                  <a:lnTo>
                    <a:pt x="398809" y="368996"/>
                  </a:lnTo>
                  <a:lnTo>
                    <a:pt x="413807" y="353998"/>
                  </a:lnTo>
                  <a:lnTo>
                    <a:pt x="415357" y="361678"/>
                  </a:lnTo>
                  <a:cubicBezTo>
                    <a:pt x="415357" y="393312"/>
                    <a:pt x="389713" y="418956"/>
                    <a:pt x="358079" y="418956"/>
                  </a:cubicBezTo>
                  <a:cubicBezTo>
                    <a:pt x="326445" y="418956"/>
                    <a:pt x="300801" y="393312"/>
                    <a:pt x="300801" y="361678"/>
                  </a:cubicBezTo>
                  <a:cubicBezTo>
                    <a:pt x="300801" y="330044"/>
                    <a:pt x="326445" y="304400"/>
                    <a:pt x="358079" y="304400"/>
                  </a:cubicBezTo>
                  <a:close/>
                  <a:moveTo>
                    <a:pt x="362569" y="219777"/>
                  </a:moveTo>
                  <a:cubicBezTo>
                    <a:pt x="382162" y="219777"/>
                    <a:pt x="400827" y="223748"/>
                    <a:pt x="417804" y="230928"/>
                  </a:cubicBezTo>
                  <a:lnTo>
                    <a:pt x="433149" y="241275"/>
                  </a:lnTo>
                  <a:lnTo>
                    <a:pt x="416351" y="258074"/>
                  </a:lnTo>
                  <a:lnTo>
                    <a:pt x="408556" y="252818"/>
                  </a:lnTo>
                  <a:cubicBezTo>
                    <a:pt x="394422" y="246840"/>
                    <a:pt x="378882" y="243534"/>
                    <a:pt x="362569" y="243534"/>
                  </a:cubicBezTo>
                  <a:cubicBezTo>
                    <a:pt x="297320" y="243534"/>
                    <a:pt x="244425" y="296429"/>
                    <a:pt x="244425" y="361678"/>
                  </a:cubicBezTo>
                  <a:cubicBezTo>
                    <a:pt x="244425" y="426927"/>
                    <a:pt x="297320" y="479822"/>
                    <a:pt x="362569" y="479822"/>
                  </a:cubicBezTo>
                  <a:cubicBezTo>
                    <a:pt x="427818" y="479822"/>
                    <a:pt x="480713" y="426927"/>
                    <a:pt x="480713" y="361678"/>
                  </a:cubicBezTo>
                  <a:cubicBezTo>
                    <a:pt x="480713" y="345366"/>
                    <a:pt x="477407" y="329826"/>
                    <a:pt x="471429" y="315691"/>
                  </a:cubicBezTo>
                  <a:lnTo>
                    <a:pt x="463651" y="304154"/>
                  </a:lnTo>
                  <a:lnTo>
                    <a:pt x="480449" y="287355"/>
                  </a:lnTo>
                  <a:lnTo>
                    <a:pt x="493319" y="306444"/>
                  </a:lnTo>
                  <a:cubicBezTo>
                    <a:pt x="500500" y="323421"/>
                    <a:pt x="504470" y="342086"/>
                    <a:pt x="504470" y="361678"/>
                  </a:cubicBezTo>
                  <a:cubicBezTo>
                    <a:pt x="504470" y="440048"/>
                    <a:pt x="440939" y="503579"/>
                    <a:pt x="362569" y="503579"/>
                  </a:cubicBezTo>
                  <a:cubicBezTo>
                    <a:pt x="284199" y="503579"/>
                    <a:pt x="220668" y="440048"/>
                    <a:pt x="220668" y="361678"/>
                  </a:cubicBezTo>
                  <a:cubicBezTo>
                    <a:pt x="220668" y="283308"/>
                    <a:pt x="284199" y="219777"/>
                    <a:pt x="362569" y="219777"/>
                  </a:cubicBezTo>
                  <a:close/>
                  <a:moveTo>
                    <a:pt x="364501" y="112095"/>
                  </a:moveTo>
                  <a:cubicBezTo>
                    <a:pt x="416192" y="112095"/>
                    <a:pt x="464212" y="127809"/>
                    <a:pt x="504046" y="154720"/>
                  </a:cubicBezTo>
                  <a:lnTo>
                    <a:pt x="512625" y="161799"/>
                  </a:lnTo>
                  <a:lnTo>
                    <a:pt x="493505" y="180919"/>
                  </a:lnTo>
                  <a:lnTo>
                    <a:pt x="488927" y="177142"/>
                  </a:lnTo>
                  <a:cubicBezTo>
                    <a:pt x="453409" y="153146"/>
                    <a:pt x="410591" y="139135"/>
                    <a:pt x="364501" y="139135"/>
                  </a:cubicBezTo>
                  <a:cubicBezTo>
                    <a:pt x="241594" y="139135"/>
                    <a:pt x="141958" y="238771"/>
                    <a:pt x="141958" y="361678"/>
                  </a:cubicBezTo>
                  <a:cubicBezTo>
                    <a:pt x="141958" y="484585"/>
                    <a:pt x="241594" y="584221"/>
                    <a:pt x="364501" y="584221"/>
                  </a:cubicBezTo>
                  <a:cubicBezTo>
                    <a:pt x="487408" y="584221"/>
                    <a:pt x="587044" y="484585"/>
                    <a:pt x="587044" y="361678"/>
                  </a:cubicBezTo>
                  <a:cubicBezTo>
                    <a:pt x="587044" y="315588"/>
                    <a:pt x="573033" y="272770"/>
                    <a:pt x="549037" y="237252"/>
                  </a:cubicBezTo>
                  <a:lnTo>
                    <a:pt x="540681" y="227124"/>
                  </a:lnTo>
                  <a:lnTo>
                    <a:pt x="559801" y="208004"/>
                  </a:lnTo>
                  <a:lnTo>
                    <a:pt x="571459" y="222134"/>
                  </a:lnTo>
                  <a:cubicBezTo>
                    <a:pt x="598371" y="261968"/>
                    <a:pt x="614084" y="309988"/>
                    <a:pt x="614084" y="361678"/>
                  </a:cubicBezTo>
                  <a:cubicBezTo>
                    <a:pt x="614084" y="499519"/>
                    <a:pt x="502342" y="611261"/>
                    <a:pt x="364501" y="611261"/>
                  </a:cubicBezTo>
                  <a:cubicBezTo>
                    <a:pt x="226660" y="611261"/>
                    <a:pt x="114918" y="499519"/>
                    <a:pt x="114918" y="361678"/>
                  </a:cubicBezTo>
                  <a:cubicBezTo>
                    <a:pt x="114918" y="223837"/>
                    <a:pt x="226660" y="112095"/>
                    <a:pt x="364501" y="112095"/>
                  </a:cubicBezTo>
                  <a:close/>
                  <a:moveTo>
                    <a:pt x="361678" y="0"/>
                  </a:moveTo>
                  <a:cubicBezTo>
                    <a:pt x="436584" y="0"/>
                    <a:pt x="506172" y="22771"/>
                    <a:pt x="563896" y="61769"/>
                  </a:cubicBezTo>
                  <a:lnTo>
                    <a:pt x="590612" y="83812"/>
                  </a:lnTo>
                  <a:lnTo>
                    <a:pt x="567959" y="106465"/>
                  </a:lnTo>
                  <a:lnTo>
                    <a:pt x="545984" y="88335"/>
                  </a:lnTo>
                  <a:cubicBezTo>
                    <a:pt x="493373" y="52791"/>
                    <a:pt x="429949" y="32037"/>
                    <a:pt x="361678" y="32037"/>
                  </a:cubicBezTo>
                  <a:cubicBezTo>
                    <a:pt x="179622" y="32037"/>
                    <a:pt x="32037" y="179622"/>
                    <a:pt x="32037" y="361678"/>
                  </a:cubicBezTo>
                  <a:cubicBezTo>
                    <a:pt x="32037" y="543734"/>
                    <a:pt x="179622" y="691319"/>
                    <a:pt x="361678" y="691319"/>
                  </a:cubicBezTo>
                  <a:cubicBezTo>
                    <a:pt x="543734" y="691319"/>
                    <a:pt x="691319" y="543734"/>
                    <a:pt x="691319" y="361678"/>
                  </a:cubicBezTo>
                  <a:cubicBezTo>
                    <a:pt x="691319" y="293407"/>
                    <a:pt x="670565" y="229984"/>
                    <a:pt x="635022" y="177373"/>
                  </a:cubicBezTo>
                  <a:lnTo>
                    <a:pt x="614864" y="152941"/>
                  </a:lnTo>
                  <a:lnTo>
                    <a:pt x="637517" y="130288"/>
                  </a:lnTo>
                  <a:lnTo>
                    <a:pt x="661587" y="159461"/>
                  </a:lnTo>
                  <a:cubicBezTo>
                    <a:pt x="700585" y="217185"/>
                    <a:pt x="723356" y="286772"/>
                    <a:pt x="723356" y="361678"/>
                  </a:cubicBezTo>
                  <a:cubicBezTo>
                    <a:pt x="723356" y="561427"/>
                    <a:pt x="561427" y="723356"/>
                    <a:pt x="361678" y="723356"/>
                  </a:cubicBezTo>
                  <a:cubicBezTo>
                    <a:pt x="161929" y="723356"/>
                    <a:pt x="0" y="561427"/>
                    <a:pt x="0" y="361678"/>
                  </a:cubicBezTo>
                  <a:cubicBezTo>
                    <a:pt x="0" y="161929"/>
                    <a:pt x="161929" y="0"/>
                    <a:pt x="36167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BA3D7AF-8C15-4088-A6BE-4CB6982D6EA2}"/>
                </a:ext>
              </a:extLst>
            </p:cNvPr>
            <p:cNvGrpSpPr/>
            <p:nvPr/>
          </p:nvGrpSpPr>
          <p:grpSpPr>
            <a:xfrm>
              <a:off x="7564100" y="3594303"/>
              <a:ext cx="578411" cy="322329"/>
              <a:chOff x="7642681" y="3513337"/>
              <a:chExt cx="578411" cy="322329"/>
            </a:xfrm>
            <a:grpFill/>
          </p:grpSpPr>
          <p:sp>
            <p:nvSpPr>
              <p:cNvPr id="93" name="Rectangle: Rounded Corners 138">
                <a:extLst>
                  <a:ext uri="{FF2B5EF4-FFF2-40B4-BE49-F238E27FC236}">
                    <a16:creationId xmlns:a16="http://schemas.microsoft.com/office/drawing/2014/main" id="{718A3B65-F567-4FBB-BFA6-7082504B1E59}"/>
                  </a:ext>
                </a:extLst>
              </p:cNvPr>
              <p:cNvSpPr/>
              <p:nvPr/>
            </p:nvSpPr>
            <p:spPr>
              <a:xfrm rot="2700000">
                <a:off x="7898986" y="3543332"/>
                <a:ext cx="36029" cy="5486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4" name="Arrow: Chevron 139">
                <a:extLst>
                  <a:ext uri="{FF2B5EF4-FFF2-40B4-BE49-F238E27FC236}">
                    <a16:creationId xmlns:a16="http://schemas.microsoft.com/office/drawing/2014/main" id="{98C14BE7-93AB-41FC-91A7-AD32CA237AF1}"/>
                  </a:ext>
                </a:extLst>
              </p:cNvPr>
              <p:cNvSpPr/>
              <p:nvPr/>
            </p:nvSpPr>
            <p:spPr>
              <a:xfrm rot="8100000">
                <a:off x="8055156" y="3513337"/>
                <a:ext cx="165936" cy="165936"/>
              </a:xfrm>
              <a:prstGeom prst="chevron">
                <a:avLst>
                  <a:gd name="adj" fmla="val 3376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F1456AE-7673-4E3B-ABB0-DF80BE49F99B}"/>
              </a:ext>
            </a:extLst>
          </p:cNvPr>
          <p:cNvGrpSpPr/>
          <p:nvPr/>
        </p:nvGrpSpPr>
        <p:grpSpPr>
          <a:xfrm>
            <a:off x="1143217" y="4835302"/>
            <a:ext cx="416974" cy="675512"/>
            <a:chOff x="2769575" y="2969660"/>
            <a:chExt cx="698696" cy="1190748"/>
          </a:xfrm>
          <a:solidFill>
            <a:schemeClr val="tx1"/>
          </a:solidFill>
        </p:grpSpPr>
        <p:sp>
          <p:nvSpPr>
            <p:cNvPr id="96" name="Freeform: Shape 183">
              <a:extLst>
                <a:ext uri="{FF2B5EF4-FFF2-40B4-BE49-F238E27FC236}">
                  <a16:creationId xmlns:a16="http://schemas.microsoft.com/office/drawing/2014/main" id="{D556DE03-F194-4BFF-8018-12C5A35EC533}"/>
                </a:ext>
              </a:extLst>
            </p:cNvPr>
            <p:cNvSpPr/>
            <p:nvPr/>
          </p:nvSpPr>
          <p:spPr>
            <a:xfrm rot="10800000">
              <a:off x="2962097" y="4040075"/>
              <a:ext cx="296522" cy="120333"/>
            </a:xfrm>
            <a:custGeom>
              <a:avLst/>
              <a:gdLst>
                <a:gd name="connsiteX0" fmla="*/ 302434 w 332392"/>
                <a:gd name="connsiteY0" fmla="*/ 109135 h 134890"/>
                <a:gd name="connsiteX1" fmla="*/ 302434 w 332392"/>
                <a:gd name="connsiteY1" fmla="*/ 67463 h 134890"/>
                <a:gd name="connsiteX2" fmla="*/ 260762 w 332392"/>
                <a:gd name="connsiteY2" fmla="*/ 25791 h 134890"/>
                <a:gd name="connsiteX3" fmla="*/ 75720 w 332392"/>
                <a:gd name="connsiteY3" fmla="*/ 25791 h 134890"/>
                <a:gd name="connsiteX4" fmla="*/ 34048 w 332392"/>
                <a:gd name="connsiteY4" fmla="*/ 67463 h 134890"/>
                <a:gd name="connsiteX5" fmla="*/ 34048 w 332392"/>
                <a:gd name="connsiteY5" fmla="*/ 109135 h 134890"/>
                <a:gd name="connsiteX6" fmla="*/ 332392 w 332392"/>
                <a:gd name="connsiteY6" fmla="*/ 134890 h 134890"/>
                <a:gd name="connsiteX7" fmla="*/ 0 w 332392"/>
                <a:gd name="connsiteY7" fmla="*/ 134890 h 134890"/>
                <a:gd name="connsiteX8" fmla="*/ 0 w 332392"/>
                <a:gd name="connsiteY8" fmla="*/ 67445 h 134890"/>
                <a:gd name="connsiteX9" fmla="*/ 67445 w 332392"/>
                <a:gd name="connsiteY9" fmla="*/ 0 h 134890"/>
                <a:gd name="connsiteX10" fmla="*/ 264947 w 332392"/>
                <a:gd name="connsiteY10" fmla="*/ 0 h 134890"/>
                <a:gd name="connsiteX11" fmla="*/ 332392 w 332392"/>
                <a:gd name="connsiteY11" fmla="*/ 67445 h 13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2392" h="134890">
                  <a:moveTo>
                    <a:pt x="302434" y="109135"/>
                  </a:moveTo>
                  <a:lnTo>
                    <a:pt x="302434" y="67463"/>
                  </a:lnTo>
                  <a:cubicBezTo>
                    <a:pt x="302434" y="44448"/>
                    <a:pt x="283777" y="25791"/>
                    <a:pt x="260762" y="25791"/>
                  </a:cubicBezTo>
                  <a:lnTo>
                    <a:pt x="75720" y="25791"/>
                  </a:lnTo>
                  <a:cubicBezTo>
                    <a:pt x="52705" y="25791"/>
                    <a:pt x="34048" y="44448"/>
                    <a:pt x="34048" y="67463"/>
                  </a:cubicBezTo>
                  <a:lnTo>
                    <a:pt x="34048" y="109135"/>
                  </a:lnTo>
                  <a:close/>
                  <a:moveTo>
                    <a:pt x="332392" y="134890"/>
                  </a:moveTo>
                  <a:lnTo>
                    <a:pt x="0" y="134890"/>
                  </a:lnTo>
                  <a:lnTo>
                    <a:pt x="0" y="67445"/>
                  </a:lnTo>
                  <a:cubicBezTo>
                    <a:pt x="0" y="30196"/>
                    <a:pt x="30196" y="0"/>
                    <a:pt x="67445" y="0"/>
                  </a:cubicBezTo>
                  <a:lnTo>
                    <a:pt x="264947" y="0"/>
                  </a:lnTo>
                  <a:cubicBezTo>
                    <a:pt x="302196" y="0"/>
                    <a:pt x="332392" y="30196"/>
                    <a:pt x="332392" y="6744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eform: Shape 184">
              <a:extLst>
                <a:ext uri="{FF2B5EF4-FFF2-40B4-BE49-F238E27FC236}">
                  <a16:creationId xmlns:a16="http://schemas.microsoft.com/office/drawing/2014/main" id="{59A47F4D-0B7A-4E53-B6D1-3CF7DFA3D397}"/>
                </a:ext>
              </a:extLst>
            </p:cNvPr>
            <p:cNvSpPr/>
            <p:nvPr/>
          </p:nvSpPr>
          <p:spPr>
            <a:xfrm>
              <a:off x="2903277" y="3835152"/>
              <a:ext cx="414164" cy="228649"/>
            </a:xfrm>
            <a:custGeom>
              <a:avLst/>
              <a:gdLst>
                <a:gd name="connsiteX0" fmla="*/ 45533 w 464265"/>
                <a:gd name="connsiteY0" fmla="*/ 34792 h 256309"/>
                <a:gd name="connsiteX1" fmla="*/ 29945 w 464265"/>
                <a:gd name="connsiteY1" fmla="*/ 50380 h 256309"/>
                <a:gd name="connsiteX2" fmla="*/ 29945 w 464265"/>
                <a:gd name="connsiteY2" fmla="*/ 209368 h 256309"/>
                <a:gd name="connsiteX3" fmla="*/ 45533 w 464265"/>
                <a:gd name="connsiteY3" fmla="*/ 224956 h 256309"/>
                <a:gd name="connsiteX4" fmla="*/ 417251 w 464265"/>
                <a:gd name="connsiteY4" fmla="*/ 224956 h 256309"/>
                <a:gd name="connsiteX5" fmla="*/ 432839 w 464265"/>
                <a:gd name="connsiteY5" fmla="*/ 209368 h 256309"/>
                <a:gd name="connsiteX6" fmla="*/ 432839 w 464265"/>
                <a:gd name="connsiteY6" fmla="*/ 50380 h 256309"/>
                <a:gd name="connsiteX7" fmla="*/ 417251 w 464265"/>
                <a:gd name="connsiteY7" fmla="*/ 34792 h 256309"/>
                <a:gd name="connsiteX8" fmla="*/ 21010 w 464265"/>
                <a:gd name="connsiteY8" fmla="*/ 0 h 256309"/>
                <a:gd name="connsiteX9" fmla="*/ 443255 w 464265"/>
                <a:gd name="connsiteY9" fmla="*/ 0 h 256309"/>
                <a:gd name="connsiteX10" fmla="*/ 464265 w 464265"/>
                <a:gd name="connsiteY10" fmla="*/ 21010 h 256309"/>
                <a:gd name="connsiteX11" fmla="*/ 464265 w 464265"/>
                <a:gd name="connsiteY11" fmla="*/ 235299 h 256309"/>
                <a:gd name="connsiteX12" fmla="*/ 443255 w 464265"/>
                <a:gd name="connsiteY12" fmla="*/ 256309 h 256309"/>
                <a:gd name="connsiteX13" fmla="*/ 21010 w 464265"/>
                <a:gd name="connsiteY13" fmla="*/ 256309 h 256309"/>
                <a:gd name="connsiteX14" fmla="*/ 0 w 464265"/>
                <a:gd name="connsiteY14" fmla="*/ 235299 h 256309"/>
                <a:gd name="connsiteX15" fmla="*/ 0 w 464265"/>
                <a:gd name="connsiteY15" fmla="*/ 21010 h 256309"/>
                <a:gd name="connsiteX16" fmla="*/ 21010 w 464265"/>
                <a:gd name="connsiteY16" fmla="*/ 0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4265" h="256309">
                  <a:moveTo>
                    <a:pt x="45533" y="34792"/>
                  </a:moveTo>
                  <a:cubicBezTo>
                    <a:pt x="36924" y="34792"/>
                    <a:pt x="29945" y="41771"/>
                    <a:pt x="29945" y="50380"/>
                  </a:cubicBezTo>
                  <a:lnTo>
                    <a:pt x="29945" y="209368"/>
                  </a:lnTo>
                  <a:cubicBezTo>
                    <a:pt x="29945" y="217977"/>
                    <a:pt x="36924" y="224956"/>
                    <a:pt x="45533" y="224956"/>
                  </a:cubicBezTo>
                  <a:lnTo>
                    <a:pt x="417251" y="224956"/>
                  </a:lnTo>
                  <a:cubicBezTo>
                    <a:pt x="425860" y="224956"/>
                    <a:pt x="432839" y="217977"/>
                    <a:pt x="432839" y="209368"/>
                  </a:cubicBezTo>
                  <a:lnTo>
                    <a:pt x="432839" y="50380"/>
                  </a:lnTo>
                  <a:cubicBezTo>
                    <a:pt x="432839" y="41771"/>
                    <a:pt x="425860" y="34792"/>
                    <a:pt x="417251" y="34792"/>
                  </a:cubicBezTo>
                  <a:close/>
                  <a:moveTo>
                    <a:pt x="21010" y="0"/>
                  </a:moveTo>
                  <a:lnTo>
                    <a:pt x="443255" y="0"/>
                  </a:lnTo>
                  <a:cubicBezTo>
                    <a:pt x="454859" y="0"/>
                    <a:pt x="464265" y="9406"/>
                    <a:pt x="464265" y="21010"/>
                  </a:cubicBezTo>
                  <a:lnTo>
                    <a:pt x="464265" y="235299"/>
                  </a:lnTo>
                  <a:cubicBezTo>
                    <a:pt x="464265" y="246903"/>
                    <a:pt x="454859" y="256309"/>
                    <a:pt x="443255" y="256309"/>
                  </a:cubicBezTo>
                  <a:lnTo>
                    <a:pt x="21010" y="256309"/>
                  </a:lnTo>
                  <a:cubicBezTo>
                    <a:pt x="9406" y="256309"/>
                    <a:pt x="0" y="246903"/>
                    <a:pt x="0" y="235299"/>
                  </a:cubicBezTo>
                  <a:lnTo>
                    <a:pt x="0" y="21010"/>
                  </a:lnTo>
                  <a:cubicBezTo>
                    <a:pt x="0" y="9406"/>
                    <a:pt x="9406" y="0"/>
                    <a:pt x="210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F292475-7623-4AFA-B8F7-899739E0E7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867" y="3143657"/>
              <a:ext cx="578984" cy="720725"/>
            </a:xfrm>
            <a:custGeom>
              <a:avLst/>
              <a:gdLst>
                <a:gd name="T0" fmla="*/ 133 w 501"/>
                <a:gd name="T1" fmla="*/ 595 h 625"/>
                <a:gd name="T2" fmla="*/ 372 w 501"/>
                <a:gd name="T3" fmla="*/ 595 h 625"/>
                <a:gd name="T4" fmla="*/ 372 w 501"/>
                <a:gd name="T5" fmla="*/ 591 h 625"/>
                <a:gd name="T6" fmla="*/ 439 w 501"/>
                <a:gd name="T7" fmla="*/ 364 h 625"/>
                <a:gd name="T8" fmla="*/ 471 w 501"/>
                <a:gd name="T9" fmla="*/ 251 h 625"/>
                <a:gd name="T10" fmla="*/ 403 w 501"/>
                <a:gd name="T11" fmla="*/ 93 h 625"/>
                <a:gd name="T12" fmla="*/ 241 w 501"/>
                <a:gd name="T13" fmla="*/ 33 h 625"/>
                <a:gd name="T14" fmla="*/ 35 w 501"/>
                <a:gd name="T15" fmla="*/ 231 h 625"/>
                <a:gd name="T16" fmla="*/ 67 w 501"/>
                <a:gd name="T17" fmla="*/ 366 h 625"/>
                <a:gd name="T18" fmla="*/ 133 w 501"/>
                <a:gd name="T19" fmla="*/ 583 h 625"/>
                <a:gd name="T20" fmla="*/ 133 w 501"/>
                <a:gd name="T21" fmla="*/ 595 h 625"/>
                <a:gd name="T22" fmla="*/ 387 w 501"/>
                <a:gd name="T23" fmla="*/ 625 h 625"/>
                <a:gd name="T24" fmla="*/ 118 w 501"/>
                <a:gd name="T25" fmla="*/ 625 h 625"/>
                <a:gd name="T26" fmla="*/ 102 w 501"/>
                <a:gd name="T27" fmla="*/ 610 h 625"/>
                <a:gd name="T28" fmla="*/ 102 w 501"/>
                <a:gd name="T29" fmla="*/ 583 h 625"/>
                <a:gd name="T30" fmla="*/ 42 w 501"/>
                <a:gd name="T31" fmla="*/ 382 h 625"/>
                <a:gd name="T32" fmla="*/ 5 w 501"/>
                <a:gd name="T33" fmla="*/ 229 h 625"/>
                <a:gd name="T34" fmla="*/ 240 w 501"/>
                <a:gd name="T35" fmla="*/ 3 h 625"/>
                <a:gd name="T36" fmla="*/ 424 w 501"/>
                <a:gd name="T37" fmla="*/ 71 h 625"/>
                <a:gd name="T38" fmla="*/ 501 w 501"/>
                <a:gd name="T39" fmla="*/ 251 h 625"/>
                <a:gd name="T40" fmla="*/ 465 w 501"/>
                <a:gd name="T41" fmla="*/ 380 h 625"/>
                <a:gd name="T42" fmla="*/ 403 w 501"/>
                <a:gd name="T43" fmla="*/ 591 h 625"/>
                <a:gd name="T44" fmla="*/ 403 w 501"/>
                <a:gd name="T45" fmla="*/ 610 h 625"/>
                <a:gd name="T46" fmla="*/ 387 w 501"/>
                <a:gd name="T4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1" h="625">
                  <a:moveTo>
                    <a:pt x="133" y="595"/>
                  </a:moveTo>
                  <a:lnTo>
                    <a:pt x="372" y="595"/>
                  </a:lnTo>
                  <a:lnTo>
                    <a:pt x="372" y="591"/>
                  </a:lnTo>
                  <a:cubicBezTo>
                    <a:pt x="372" y="514"/>
                    <a:pt x="395" y="436"/>
                    <a:pt x="439" y="364"/>
                  </a:cubicBezTo>
                  <a:cubicBezTo>
                    <a:pt x="460" y="330"/>
                    <a:pt x="471" y="291"/>
                    <a:pt x="471" y="251"/>
                  </a:cubicBezTo>
                  <a:cubicBezTo>
                    <a:pt x="471" y="191"/>
                    <a:pt x="447" y="135"/>
                    <a:pt x="403" y="93"/>
                  </a:cubicBezTo>
                  <a:cubicBezTo>
                    <a:pt x="359" y="51"/>
                    <a:pt x="302" y="30"/>
                    <a:pt x="241" y="33"/>
                  </a:cubicBezTo>
                  <a:cubicBezTo>
                    <a:pt x="133" y="39"/>
                    <a:pt x="45" y="124"/>
                    <a:pt x="35" y="231"/>
                  </a:cubicBezTo>
                  <a:cubicBezTo>
                    <a:pt x="31" y="279"/>
                    <a:pt x="42" y="326"/>
                    <a:pt x="67" y="366"/>
                  </a:cubicBezTo>
                  <a:cubicBezTo>
                    <a:pt x="110" y="435"/>
                    <a:pt x="133" y="510"/>
                    <a:pt x="133" y="583"/>
                  </a:cubicBezTo>
                  <a:lnTo>
                    <a:pt x="133" y="595"/>
                  </a:lnTo>
                  <a:close/>
                  <a:moveTo>
                    <a:pt x="387" y="625"/>
                  </a:moveTo>
                  <a:lnTo>
                    <a:pt x="118" y="625"/>
                  </a:lnTo>
                  <a:cubicBezTo>
                    <a:pt x="109" y="625"/>
                    <a:pt x="102" y="619"/>
                    <a:pt x="102" y="610"/>
                  </a:cubicBezTo>
                  <a:lnTo>
                    <a:pt x="102" y="583"/>
                  </a:lnTo>
                  <a:cubicBezTo>
                    <a:pt x="102" y="515"/>
                    <a:pt x="81" y="446"/>
                    <a:pt x="42" y="382"/>
                  </a:cubicBezTo>
                  <a:cubicBezTo>
                    <a:pt x="13" y="336"/>
                    <a:pt x="0" y="283"/>
                    <a:pt x="5" y="229"/>
                  </a:cubicBezTo>
                  <a:cubicBezTo>
                    <a:pt x="16" y="106"/>
                    <a:pt x="117" y="9"/>
                    <a:pt x="240" y="3"/>
                  </a:cubicBezTo>
                  <a:cubicBezTo>
                    <a:pt x="309" y="0"/>
                    <a:pt x="374" y="24"/>
                    <a:pt x="424" y="71"/>
                  </a:cubicBezTo>
                  <a:cubicBezTo>
                    <a:pt x="474" y="119"/>
                    <a:pt x="501" y="182"/>
                    <a:pt x="501" y="251"/>
                  </a:cubicBezTo>
                  <a:cubicBezTo>
                    <a:pt x="501" y="297"/>
                    <a:pt x="489" y="341"/>
                    <a:pt x="465" y="380"/>
                  </a:cubicBezTo>
                  <a:cubicBezTo>
                    <a:pt x="424" y="447"/>
                    <a:pt x="403" y="520"/>
                    <a:pt x="403" y="591"/>
                  </a:cubicBezTo>
                  <a:lnTo>
                    <a:pt x="403" y="610"/>
                  </a:lnTo>
                  <a:cubicBezTo>
                    <a:pt x="403" y="619"/>
                    <a:pt x="396" y="625"/>
                    <a:pt x="387" y="6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108EA09-DFFB-4A46-A0CB-B161950BBB5E}"/>
                </a:ext>
              </a:extLst>
            </p:cNvPr>
            <p:cNvSpPr/>
            <p:nvPr/>
          </p:nvSpPr>
          <p:spPr>
            <a:xfrm flipV="1">
              <a:off x="3028785" y="3938239"/>
              <a:ext cx="163144" cy="279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Block Arc 99">
              <a:extLst>
                <a:ext uri="{FF2B5EF4-FFF2-40B4-BE49-F238E27FC236}">
                  <a16:creationId xmlns:a16="http://schemas.microsoft.com/office/drawing/2014/main" id="{D826C49D-8B38-4FB6-B634-47891526D452}"/>
                </a:ext>
              </a:extLst>
            </p:cNvPr>
            <p:cNvSpPr/>
            <p:nvPr/>
          </p:nvSpPr>
          <p:spPr>
            <a:xfrm rot="19800000">
              <a:off x="2897001" y="3256166"/>
              <a:ext cx="278275" cy="211779"/>
            </a:xfrm>
            <a:prstGeom prst="blockArc">
              <a:avLst>
                <a:gd name="adj1" fmla="val 11312943"/>
                <a:gd name="adj2" fmla="val 16498701"/>
                <a:gd name="adj3" fmla="val 151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BA2BEE0-42FA-437F-A609-1EDA34AE60C7}"/>
                </a:ext>
              </a:extLst>
            </p:cNvPr>
            <p:cNvGrpSpPr/>
            <p:nvPr/>
          </p:nvGrpSpPr>
          <p:grpSpPr>
            <a:xfrm>
              <a:off x="2769575" y="2969660"/>
              <a:ext cx="698696" cy="252032"/>
              <a:chOff x="2769575" y="2969660"/>
              <a:chExt cx="698696" cy="252032"/>
            </a:xfrm>
            <a:grpFill/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98594AE-7B52-4E78-9431-9C54D66D5A7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3074653" y="2969660"/>
                <a:ext cx="74875" cy="72536"/>
              </a:xfrm>
              <a:custGeom>
                <a:avLst/>
                <a:gdLst>
                  <a:gd name="T0" fmla="*/ 16 w 66"/>
                  <a:gd name="T1" fmla="*/ 65 h 65"/>
                  <a:gd name="T2" fmla="*/ 6 w 66"/>
                  <a:gd name="T3" fmla="*/ 60 h 65"/>
                  <a:gd name="T4" fmla="*/ 6 w 66"/>
                  <a:gd name="T5" fmla="*/ 39 h 65"/>
                  <a:gd name="T6" fmla="*/ 39 w 66"/>
                  <a:gd name="T7" fmla="*/ 6 h 65"/>
                  <a:gd name="T8" fmla="*/ 60 w 66"/>
                  <a:gd name="T9" fmla="*/ 6 h 65"/>
                  <a:gd name="T10" fmla="*/ 60 w 66"/>
                  <a:gd name="T11" fmla="*/ 27 h 65"/>
                  <a:gd name="T12" fmla="*/ 27 w 66"/>
                  <a:gd name="T13" fmla="*/ 60 h 65"/>
                  <a:gd name="T14" fmla="*/ 16 w 66"/>
                  <a:gd name="T1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5">
                    <a:moveTo>
                      <a:pt x="16" y="65"/>
                    </a:moveTo>
                    <a:cubicBezTo>
                      <a:pt x="12" y="65"/>
                      <a:pt x="8" y="63"/>
                      <a:pt x="6" y="60"/>
                    </a:cubicBezTo>
                    <a:cubicBezTo>
                      <a:pt x="0" y="54"/>
                      <a:pt x="0" y="45"/>
                      <a:pt x="6" y="39"/>
                    </a:cubicBezTo>
                    <a:lnTo>
                      <a:pt x="39" y="6"/>
                    </a:lnTo>
                    <a:cubicBezTo>
                      <a:pt x="45" y="0"/>
                      <a:pt x="54" y="0"/>
                      <a:pt x="60" y="6"/>
                    </a:cubicBezTo>
                    <a:cubicBezTo>
                      <a:pt x="66" y="11"/>
                      <a:pt x="66" y="21"/>
                      <a:pt x="60" y="27"/>
                    </a:cubicBezTo>
                    <a:lnTo>
                      <a:pt x="27" y="60"/>
                    </a:lnTo>
                    <a:cubicBezTo>
                      <a:pt x="24" y="63"/>
                      <a:pt x="20" y="65"/>
                      <a:pt x="16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F818D8BD-A291-459B-BED5-C766C4022E2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950821" y="2970169"/>
                <a:ext cx="56157" cy="102954"/>
              </a:xfrm>
              <a:custGeom>
                <a:avLst/>
                <a:gdLst>
                  <a:gd name="T0" fmla="*/ 17 w 50"/>
                  <a:gd name="T1" fmla="*/ 91 h 91"/>
                  <a:gd name="T2" fmla="*/ 13 w 50"/>
                  <a:gd name="T3" fmla="*/ 90 h 91"/>
                  <a:gd name="T4" fmla="*/ 2 w 50"/>
                  <a:gd name="T5" fmla="*/ 72 h 91"/>
                  <a:gd name="T6" fmla="*/ 19 w 50"/>
                  <a:gd name="T7" fmla="*/ 12 h 91"/>
                  <a:gd name="T8" fmla="*/ 37 w 50"/>
                  <a:gd name="T9" fmla="*/ 2 h 91"/>
                  <a:gd name="T10" fmla="*/ 48 w 50"/>
                  <a:gd name="T11" fmla="*/ 21 h 91"/>
                  <a:gd name="T12" fmla="*/ 31 w 50"/>
                  <a:gd name="T13" fmla="*/ 80 h 91"/>
                  <a:gd name="T14" fmla="*/ 17 w 50"/>
                  <a:gd name="T15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91">
                    <a:moveTo>
                      <a:pt x="17" y="91"/>
                    </a:moveTo>
                    <a:cubicBezTo>
                      <a:pt x="15" y="91"/>
                      <a:pt x="14" y="91"/>
                      <a:pt x="13" y="90"/>
                    </a:cubicBezTo>
                    <a:cubicBezTo>
                      <a:pt x="5" y="88"/>
                      <a:pt x="0" y="80"/>
                      <a:pt x="2" y="72"/>
                    </a:cubicBezTo>
                    <a:lnTo>
                      <a:pt x="19" y="12"/>
                    </a:lnTo>
                    <a:cubicBezTo>
                      <a:pt x="21" y="4"/>
                      <a:pt x="29" y="0"/>
                      <a:pt x="37" y="2"/>
                    </a:cubicBezTo>
                    <a:cubicBezTo>
                      <a:pt x="46" y="4"/>
                      <a:pt x="50" y="13"/>
                      <a:pt x="48" y="21"/>
                    </a:cubicBezTo>
                    <a:lnTo>
                      <a:pt x="31" y="80"/>
                    </a:lnTo>
                    <a:cubicBezTo>
                      <a:pt x="29" y="87"/>
                      <a:pt x="23" y="91"/>
                      <a:pt x="17" y="9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1968F4C-4894-494F-ADEF-1764C95910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3192632" y="2994737"/>
                <a:ext cx="105295" cy="53818"/>
              </a:xfrm>
              <a:custGeom>
                <a:avLst/>
                <a:gdLst>
                  <a:gd name="T0" fmla="*/ 17 w 93"/>
                  <a:gd name="T1" fmla="*/ 48 h 48"/>
                  <a:gd name="T2" fmla="*/ 2 w 93"/>
                  <a:gd name="T3" fmla="*/ 37 h 48"/>
                  <a:gd name="T4" fmla="*/ 13 w 93"/>
                  <a:gd name="T5" fmla="*/ 18 h 48"/>
                  <a:gd name="T6" fmla="*/ 72 w 93"/>
                  <a:gd name="T7" fmla="*/ 2 h 48"/>
                  <a:gd name="T8" fmla="*/ 91 w 93"/>
                  <a:gd name="T9" fmla="*/ 12 h 48"/>
                  <a:gd name="T10" fmla="*/ 80 w 93"/>
                  <a:gd name="T11" fmla="*/ 31 h 48"/>
                  <a:gd name="T12" fmla="*/ 21 w 93"/>
                  <a:gd name="T13" fmla="*/ 48 h 48"/>
                  <a:gd name="T14" fmla="*/ 17 w 93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8">
                    <a:moveTo>
                      <a:pt x="17" y="48"/>
                    </a:moveTo>
                    <a:cubicBezTo>
                      <a:pt x="10" y="48"/>
                      <a:pt x="4" y="44"/>
                      <a:pt x="2" y="37"/>
                    </a:cubicBezTo>
                    <a:cubicBezTo>
                      <a:pt x="0" y="29"/>
                      <a:pt x="5" y="21"/>
                      <a:pt x="13" y="18"/>
                    </a:cubicBezTo>
                    <a:lnTo>
                      <a:pt x="72" y="2"/>
                    </a:lnTo>
                    <a:cubicBezTo>
                      <a:pt x="80" y="0"/>
                      <a:pt x="89" y="4"/>
                      <a:pt x="91" y="12"/>
                    </a:cubicBezTo>
                    <a:cubicBezTo>
                      <a:pt x="93" y="20"/>
                      <a:pt x="88" y="29"/>
                      <a:pt x="80" y="31"/>
                    </a:cubicBezTo>
                    <a:lnTo>
                      <a:pt x="21" y="48"/>
                    </a:lnTo>
                    <a:cubicBezTo>
                      <a:pt x="20" y="48"/>
                      <a:pt x="18" y="48"/>
                      <a:pt x="1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81B18EBE-BAFF-4474-87BD-27DEC66C1C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9797037">
                <a:off x="3312076" y="3060264"/>
                <a:ext cx="87827" cy="53818"/>
              </a:xfrm>
              <a:custGeom>
                <a:avLst/>
                <a:gdLst>
                  <a:gd name="T0" fmla="*/ 17 w 93"/>
                  <a:gd name="T1" fmla="*/ 48 h 48"/>
                  <a:gd name="T2" fmla="*/ 2 w 93"/>
                  <a:gd name="T3" fmla="*/ 37 h 48"/>
                  <a:gd name="T4" fmla="*/ 13 w 93"/>
                  <a:gd name="T5" fmla="*/ 18 h 48"/>
                  <a:gd name="T6" fmla="*/ 72 w 93"/>
                  <a:gd name="T7" fmla="*/ 2 h 48"/>
                  <a:gd name="T8" fmla="*/ 91 w 93"/>
                  <a:gd name="T9" fmla="*/ 12 h 48"/>
                  <a:gd name="T10" fmla="*/ 80 w 93"/>
                  <a:gd name="T11" fmla="*/ 31 h 48"/>
                  <a:gd name="T12" fmla="*/ 21 w 93"/>
                  <a:gd name="T13" fmla="*/ 48 h 48"/>
                  <a:gd name="T14" fmla="*/ 17 w 93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8">
                    <a:moveTo>
                      <a:pt x="17" y="48"/>
                    </a:moveTo>
                    <a:cubicBezTo>
                      <a:pt x="10" y="48"/>
                      <a:pt x="4" y="44"/>
                      <a:pt x="2" y="37"/>
                    </a:cubicBezTo>
                    <a:cubicBezTo>
                      <a:pt x="0" y="29"/>
                      <a:pt x="5" y="21"/>
                      <a:pt x="13" y="18"/>
                    </a:cubicBezTo>
                    <a:lnTo>
                      <a:pt x="72" y="2"/>
                    </a:lnTo>
                    <a:cubicBezTo>
                      <a:pt x="80" y="0"/>
                      <a:pt x="89" y="4"/>
                      <a:pt x="91" y="12"/>
                    </a:cubicBezTo>
                    <a:cubicBezTo>
                      <a:pt x="93" y="20"/>
                      <a:pt x="88" y="29"/>
                      <a:pt x="80" y="31"/>
                    </a:cubicBezTo>
                    <a:lnTo>
                      <a:pt x="21" y="48"/>
                    </a:lnTo>
                    <a:cubicBezTo>
                      <a:pt x="20" y="48"/>
                      <a:pt x="18" y="48"/>
                      <a:pt x="1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E5761F53-9411-474D-9330-26E12355E2DF}"/>
                  </a:ext>
                </a:extLst>
              </p:cNvPr>
              <p:cNvSpPr>
                <a:spLocks/>
              </p:cNvSpPr>
              <p:nvPr/>
            </p:nvSpPr>
            <p:spPr bwMode="auto">
              <a:xfrm rot="14362783">
                <a:off x="2838754" y="3072405"/>
                <a:ext cx="87826" cy="53818"/>
              </a:xfrm>
              <a:custGeom>
                <a:avLst/>
                <a:gdLst>
                  <a:gd name="T0" fmla="*/ 17 w 93"/>
                  <a:gd name="T1" fmla="*/ 48 h 48"/>
                  <a:gd name="T2" fmla="*/ 2 w 93"/>
                  <a:gd name="T3" fmla="*/ 37 h 48"/>
                  <a:gd name="T4" fmla="*/ 13 w 93"/>
                  <a:gd name="T5" fmla="*/ 18 h 48"/>
                  <a:gd name="T6" fmla="*/ 72 w 93"/>
                  <a:gd name="T7" fmla="*/ 2 h 48"/>
                  <a:gd name="T8" fmla="*/ 91 w 93"/>
                  <a:gd name="T9" fmla="*/ 12 h 48"/>
                  <a:gd name="T10" fmla="*/ 80 w 93"/>
                  <a:gd name="T11" fmla="*/ 31 h 48"/>
                  <a:gd name="T12" fmla="*/ 21 w 93"/>
                  <a:gd name="T13" fmla="*/ 48 h 48"/>
                  <a:gd name="T14" fmla="*/ 17 w 93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8">
                    <a:moveTo>
                      <a:pt x="17" y="48"/>
                    </a:moveTo>
                    <a:cubicBezTo>
                      <a:pt x="10" y="48"/>
                      <a:pt x="4" y="44"/>
                      <a:pt x="2" y="37"/>
                    </a:cubicBezTo>
                    <a:cubicBezTo>
                      <a:pt x="0" y="29"/>
                      <a:pt x="5" y="21"/>
                      <a:pt x="13" y="18"/>
                    </a:cubicBezTo>
                    <a:lnTo>
                      <a:pt x="72" y="2"/>
                    </a:lnTo>
                    <a:cubicBezTo>
                      <a:pt x="80" y="0"/>
                      <a:pt x="89" y="4"/>
                      <a:pt x="91" y="12"/>
                    </a:cubicBezTo>
                    <a:cubicBezTo>
                      <a:pt x="93" y="20"/>
                      <a:pt x="88" y="29"/>
                      <a:pt x="80" y="31"/>
                    </a:cubicBezTo>
                    <a:lnTo>
                      <a:pt x="21" y="48"/>
                    </a:lnTo>
                    <a:cubicBezTo>
                      <a:pt x="20" y="48"/>
                      <a:pt x="18" y="48"/>
                      <a:pt x="1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5DDA017B-5CD4-4D68-B3B2-60AC5DDFC56D}"/>
                  </a:ext>
                </a:extLst>
              </p:cNvPr>
              <p:cNvSpPr>
                <a:spLocks/>
              </p:cNvSpPr>
              <p:nvPr/>
            </p:nvSpPr>
            <p:spPr bwMode="auto">
              <a:xfrm rot="13457357">
                <a:off x="2769575" y="3167874"/>
                <a:ext cx="82296" cy="53818"/>
              </a:xfrm>
              <a:custGeom>
                <a:avLst/>
                <a:gdLst>
                  <a:gd name="T0" fmla="*/ 17 w 93"/>
                  <a:gd name="T1" fmla="*/ 48 h 48"/>
                  <a:gd name="T2" fmla="*/ 2 w 93"/>
                  <a:gd name="T3" fmla="*/ 37 h 48"/>
                  <a:gd name="T4" fmla="*/ 13 w 93"/>
                  <a:gd name="T5" fmla="*/ 18 h 48"/>
                  <a:gd name="T6" fmla="*/ 72 w 93"/>
                  <a:gd name="T7" fmla="*/ 2 h 48"/>
                  <a:gd name="T8" fmla="*/ 91 w 93"/>
                  <a:gd name="T9" fmla="*/ 12 h 48"/>
                  <a:gd name="T10" fmla="*/ 80 w 93"/>
                  <a:gd name="T11" fmla="*/ 31 h 48"/>
                  <a:gd name="T12" fmla="*/ 21 w 93"/>
                  <a:gd name="T13" fmla="*/ 48 h 48"/>
                  <a:gd name="T14" fmla="*/ 17 w 93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8">
                    <a:moveTo>
                      <a:pt x="17" y="48"/>
                    </a:moveTo>
                    <a:cubicBezTo>
                      <a:pt x="10" y="48"/>
                      <a:pt x="4" y="44"/>
                      <a:pt x="2" y="37"/>
                    </a:cubicBezTo>
                    <a:cubicBezTo>
                      <a:pt x="0" y="29"/>
                      <a:pt x="5" y="21"/>
                      <a:pt x="13" y="18"/>
                    </a:cubicBezTo>
                    <a:lnTo>
                      <a:pt x="72" y="2"/>
                    </a:lnTo>
                    <a:cubicBezTo>
                      <a:pt x="80" y="0"/>
                      <a:pt x="89" y="4"/>
                      <a:pt x="91" y="12"/>
                    </a:cubicBezTo>
                    <a:cubicBezTo>
                      <a:pt x="93" y="20"/>
                      <a:pt x="88" y="29"/>
                      <a:pt x="80" y="31"/>
                    </a:cubicBezTo>
                    <a:lnTo>
                      <a:pt x="21" y="48"/>
                    </a:lnTo>
                    <a:cubicBezTo>
                      <a:pt x="20" y="48"/>
                      <a:pt x="18" y="48"/>
                      <a:pt x="1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C7FBFA65-5BE6-4639-9763-95286A4EC3D8}"/>
                  </a:ext>
                </a:extLst>
              </p:cNvPr>
              <p:cNvSpPr>
                <a:spLocks/>
              </p:cNvSpPr>
              <p:nvPr/>
            </p:nvSpPr>
            <p:spPr bwMode="auto">
              <a:xfrm rot="20759386">
                <a:off x="3385975" y="3148400"/>
                <a:ext cx="82296" cy="53818"/>
              </a:xfrm>
              <a:custGeom>
                <a:avLst/>
                <a:gdLst>
                  <a:gd name="T0" fmla="*/ 17 w 93"/>
                  <a:gd name="T1" fmla="*/ 48 h 48"/>
                  <a:gd name="T2" fmla="*/ 2 w 93"/>
                  <a:gd name="T3" fmla="*/ 37 h 48"/>
                  <a:gd name="T4" fmla="*/ 13 w 93"/>
                  <a:gd name="T5" fmla="*/ 18 h 48"/>
                  <a:gd name="T6" fmla="*/ 72 w 93"/>
                  <a:gd name="T7" fmla="*/ 2 h 48"/>
                  <a:gd name="T8" fmla="*/ 91 w 93"/>
                  <a:gd name="T9" fmla="*/ 12 h 48"/>
                  <a:gd name="T10" fmla="*/ 80 w 93"/>
                  <a:gd name="T11" fmla="*/ 31 h 48"/>
                  <a:gd name="T12" fmla="*/ 21 w 93"/>
                  <a:gd name="T13" fmla="*/ 48 h 48"/>
                  <a:gd name="T14" fmla="*/ 17 w 93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48">
                    <a:moveTo>
                      <a:pt x="17" y="48"/>
                    </a:moveTo>
                    <a:cubicBezTo>
                      <a:pt x="10" y="48"/>
                      <a:pt x="4" y="44"/>
                      <a:pt x="2" y="37"/>
                    </a:cubicBezTo>
                    <a:cubicBezTo>
                      <a:pt x="0" y="29"/>
                      <a:pt x="5" y="21"/>
                      <a:pt x="13" y="18"/>
                    </a:cubicBezTo>
                    <a:lnTo>
                      <a:pt x="72" y="2"/>
                    </a:lnTo>
                    <a:cubicBezTo>
                      <a:pt x="80" y="0"/>
                      <a:pt x="89" y="4"/>
                      <a:pt x="91" y="12"/>
                    </a:cubicBezTo>
                    <a:cubicBezTo>
                      <a:pt x="93" y="20"/>
                      <a:pt x="88" y="29"/>
                      <a:pt x="80" y="31"/>
                    </a:cubicBezTo>
                    <a:lnTo>
                      <a:pt x="21" y="48"/>
                    </a:lnTo>
                    <a:cubicBezTo>
                      <a:pt x="20" y="48"/>
                      <a:pt x="18" y="48"/>
                      <a:pt x="17" y="4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33779C4-399F-419B-913A-CC6C5610E667}"/>
              </a:ext>
            </a:extLst>
          </p:cNvPr>
          <p:cNvGrpSpPr/>
          <p:nvPr/>
        </p:nvGrpSpPr>
        <p:grpSpPr>
          <a:xfrm>
            <a:off x="4205396" y="4893680"/>
            <a:ext cx="593237" cy="635010"/>
            <a:chOff x="6083218" y="3718260"/>
            <a:chExt cx="922086" cy="917668"/>
          </a:xfrm>
          <a:solidFill>
            <a:schemeClr val="tx1"/>
          </a:solidFill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DA46257-76C0-403E-99FC-F5423DDA0E51}"/>
                </a:ext>
              </a:extLst>
            </p:cNvPr>
            <p:cNvSpPr/>
            <p:nvPr/>
          </p:nvSpPr>
          <p:spPr>
            <a:xfrm rot="16200000" flipV="1">
              <a:off x="6689759" y="4042243"/>
              <a:ext cx="494558" cy="27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FDF2FFE-2495-474D-9FB4-3F6E4EF86498}"/>
                </a:ext>
              </a:extLst>
            </p:cNvPr>
            <p:cNvSpPr/>
            <p:nvPr/>
          </p:nvSpPr>
          <p:spPr>
            <a:xfrm rot="16200000" flipV="1">
              <a:off x="5897471" y="4042243"/>
              <a:ext cx="494558" cy="27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Freeform: Shape 113">
              <a:extLst>
                <a:ext uri="{FF2B5EF4-FFF2-40B4-BE49-F238E27FC236}">
                  <a16:creationId xmlns:a16="http://schemas.microsoft.com/office/drawing/2014/main" id="{4F663DCC-DF35-4644-9B32-2996045DB3F6}"/>
                </a:ext>
              </a:extLst>
            </p:cNvPr>
            <p:cNvSpPr/>
            <p:nvPr/>
          </p:nvSpPr>
          <p:spPr>
            <a:xfrm>
              <a:off x="6083218" y="3718260"/>
              <a:ext cx="922086" cy="108181"/>
            </a:xfrm>
            <a:custGeom>
              <a:avLst/>
              <a:gdLst>
                <a:gd name="connsiteX0" fmla="*/ 68136 w 1534381"/>
                <a:gd name="connsiteY0" fmla="*/ 41478 h 203276"/>
                <a:gd name="connsiteX1" fmla="*/ 42444 w 1534381"/>
                <a:gd name="connsiteY1" fmla="*/ 67170 h 203276"/>
                <a:gd name="connsiteX2" fmla="*/ 42444 w 1534381"/>
                <a:gd name="connsiteY2" fmla="*/ 136106 h 203276"/>
                <a:gd name="connsiteX3" fmla="*/ 68136 w 1534381"/>
                <a:gd name="connsiteY3" fmla="*/ 161798 h 203276"/>
                <a:gd name="connsiteX4" fmla="*/ 1466245 w 1534381"/>
                <a:gd name="connsiteY4" fmla="*/ 161798 h 203276"/>
                <a:gd name="connsiteX5" fmla="*/ 1491937 w 1534381"/>
                <a:gd name="connsiteY5" fmla="*/ 136106 h 203276"/>
                <a:gd name="connsiteX6" fmla="*/ 1491937 w 1534381"/>
                <a:gd name="connsiteY6" fmla="*/ 67170 h 203276"/>
                <a:gd name="connsiteX7" fmla="*/ 1466245 w 1534381"/>
                <a:gd name="connsiteY7" fmla="*/ 41478 h 203276"/>
                <a:gd name="connsiteX8" fmla="*/ 43406 w 1534381"/>
                <a:gd name="connsiteY8" fmla="*/ 0 h 203276"/>
                <a:gd name="connsiteX9" fmla="*/ 1490975 w 1534381"/>
                <a:gd name="connsiteY9" fmla="*/ 0 h 203276"/>
                <a:gd name="connsiteX10" fmla="*/ 1534381 w 1534381"/>
                <a:gd name="connsiteY10" fmla="*/ 43406 h 203276"/>
                <a:gd name="connsiteX11" fmla="*/ 1534381 w 1534381"/>
                <a:gd name="connsiteY11" fmla="*/ 159870 h 203276"/>
                <a:gd name="connsiteX12" fmla="*/ 1490975 w 1534381"/>
                <a:gd name="connsiteY12" fmla="*/ 203276 h 203276"/>
                <a:gd name="connsiteX13" fmla="*/ 43406 w 1534381"/>
                <a:gd name="connsiteY13" fmla="*/ 203276 h 203276"/>
                <a:gd name="connsiteX14" fmla="*/ 0 w 1534381"/>
                <a:gd name="connsiteY14" fmla="*/ 159870 h 203276"/>
                <a:gd name="connsiteX15" fmla="*/ 0 w 1534381"/>
                <a:gd name="connsiteY15" fmla="*/ 43406 h 203276"/>
                <a:gd name="connsiteX16" fmla="*/ 43406 w 1534381"/>
                <a:gd name="connsiteY16" fmla="*/ 0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4381" h="203276">
                  <a:moveTo>
                    <a:pt x="68136" y="41478"/>
                  </a:moveTo>
                  <a:cubicBezTo>
                    <a:pt x="53947" y="41478"/>
                    <a:pt x="42444" y="52981"/>
                    <a:pt x="42444" y="67170"/>
                  </a:cubicBezTo>
                  <a:lnTo>
                    <a:pt x="42444" y="136106"/>
                  </a:lnTo>
                  <a:cubicBezTo>
                    <a:pt x="42444" y="150295"/>
                    <a:pt x="53947" y="161798"/>
                    <a:pt x="68136" y="161798"/>
                  </a:cubicBezTo>
                  <a:lnTo>
                    <a:pt x="1466245" y="161798"/>
                  </a:lnTo>
                  <a:cubicBezTo>
                    <a:pt x="1480434" y="161798"/>
                    <a:pt x="1491937" y="150295"/>
                    <a:pt x="1491937" y="136106"/>
                  </a:cubicBezTo>
                  <a:lnTo>
                    <a:pt x="1491937" y="67170"/>
                  </a:lnTo>
                  <a:cubicBezTo>
                    <a:pt x="1491937" y="52981"/>
                    <a:pt x="1480434" y="41478"/>
                    <a:pt x="1466245" y="41478"/>
                  </a:cubicBezTo>
                  <a:close/>
                  <a:moveTo>
                    <a:pt x="43406" y="0"/>
                  </a:moveTo>
                  <a:lnTo>
                    <a:pt x="1490975" y="0"/>
                  </a:lnTo>
                  <a:cubicBezTo>
                    <a:pt x="1514947" y="0"/>
                    <a:pt x="1534381" y="19434"/>
                    <a:pt x="1534381" y="43406"/>
                  </a:cubicBezTo>
                  <a:lnTo>
                    <a:pt x="1534381" y="159870"/>
                  </a:lnTo>
                  <a:cubicBezTo>
                    <a:pt x="1534381" y="183842"/>
                    <a:pt x="1514947" y="203276"/>
                    <a:pt x="1490975" y="203276"/>
                  </a:cubicBezTo>
                  <a:lnTo>
                    <a:pt x="43406" y="203276"/>
                  </a:lnTo>
                  <a:cubicBezTo>
                    <a:pt x="19434" y="203276"/>
                    <a:pt x="0" y="183842"/>
                    <a:pt x="0" y="159870"/>
                  </a:cubicBezTo>
                  <a:lnTo>
                    <a:pt x="0" y="43406"/>
                  </a:lnTo>
                  <a:cubicBezTo>
                    <a:pt x="0" y="19434"/>
                    <a:pt x="19434" y="0"/>
                    <a:pt x="4340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Freeform: Shape 114">
              <a:extLst>
                <a:ext uri="{FF2B5EF4-FFF2-40B4-BE49-F238E27FC236}">
                  <a16:creationId xmlns:a16="http://schemas.microsoft.com/office/drawing/2014/main" id="{AEEF62DB-D8FB-4EF0-ABA3-5CCCA920344F}"/>
                </a:ext>
              </a:extLst>
            </p:cNvPr>
            <p:cNvSpPr/>
            <p:nvPr/>
          </p:nvSpPr>
          <p:spPr>
            <a:xfrm>
              <a:off x="6083218" y="4298299"/>
              <a:ext cx="922086" cy="97145"/>
            </a:xfrm>
            <a:custGeom>
              <a:avLst/>
              <a:gdLst>
                <a:gd name="connsiteX0" fmla="*/ 68136 w 1534381"/>
                <a:gd name="connsiteY0" fmla="*/ 41478 h 203276"/>
                <a:gd name="connsiteX1" fmla="*/ 42444 w 1534381"/>
                <a:gd name="connsiteY1" fmla="*/ 67170 h 203276"/>
                <a:gd name="connsiteX2" fmla="*/ 42444 w 1534381"/>
                <a:gd name="connsiteY2" fmla="*/ 136106 h 203276"/>
                <a:gd name="connsiteX3" fmla="*/ 68136 w 1534381"/>
                <a:gd name="connsiteY3" fmla="*/ 161798 h 203276"/>
                <a:gd name="connsiteX4" fmla="*/ 1466245 w 1534381"/>
                <a:gd name="connsiteY4" fmla="*/ 161798 h 203276"/>
                <a:gd name="connsiteX5" fmla="*/ 1491937 w 1534381"/>
                <a:gd name="connsiteY5" fmla="*/ 136106 h 203276"/>
                <a:gd name="connsiteX6" fmla="*/ 1491937 w 1534381"/>
                <a:gd name="connsiteY6" fmla="*/ 67170 h 203276"/>
                <a:gd name="connsiteX7" fmla="*/ 1466245 w 1534381"/>
                <a:gd name="connsiteY7" fmla="*/ 41478 h 203276"/>
                <a:gd name="connsiteX8" fmla="*/ 43406 w 1534381"/>
                <a:gd name="connsiteY8" fmla="*/ 0 h 203276"/>
                <a:gd name="connsiteX9" fmla="*/ 1490975 w 1534381"/>
                <a:gd name="connsiteY9" fmla="*/ 0 h 203276"/>
                <a:gd name="connsiteX10" fmla="*/ 1534381 w 1534381"/>
                <a:gd name="connsiteY10" fmla="*/ 43406 h 203276"/>
                <a:gd name="connsiteX11" fmla="*/ 1534381 w 1534381"/>
                <a:gd name="connsiteY11" fmla="*/ 159870 h 203276"/>
                <a:gd name="connsiteX12" fmla="*/ 1490975 w 1534381"/>
                <a:gd name="connsiteY12" fmla="*/ 203276 h 203276"/>
                <a:gd name="connsiteX13" fmla="*/ 43406 w 1534381"/>
                <a:gd name="connsiteY13" fmla="*/ 203276 h 203276"/>
                <a:gd name="connsiteX14" fmla="*/ 0 w 1534381"/>
                <a:gd name="connsiteY14" fmla="*/ 159870 h 203276"/>
                <a:gd name="connsiteX15" fmla="*/ 0 w 1534381"/>
                <a:gd name="connsiteY15" fmla="*/ 43406 h 203276"/>
                <a:gd name="connsiteX16" fmla="*/ 43406 w 1534381"/>
                <a:gd name="connsiteY16" fmla="*/ 0 h 2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4381" h="203276">
                  <a:moveTo>
                    <a:pt x="68136" y="41478"/>
                  </a:moveTo>
                  <a:cubicBezTo>
                    <a:pt x="53947" y="41478"/>
                    <a:pt x="42444" y="52981"/>
                    <a:pt x="42444" y="67170"/>
                  </a:cubicBezTo>
                  <a:lnTo>
                    <a:pt x="42444" y="136106"/>
                  </a:lnTo>
                  <a:cubicBezTo>
                    <a:pt x="42444" y="150295"/>
                    <a:pt x="53947" y="161798"/>
                    <a:pt x="68136" y="161798"/>
                  </a:cubicBezTo>
                  <a:lnTo>
                    <a:pt x="1466245" y="161798"/>
                  </a:lnTo>
                  <a:cubicBezTo>
                    <a:pt x="1480434" y="161798"/>
                    <a:pt x="1491937" y="150295"/>
                    <a:pt x="1491937" y="136106"/>
                  </a:cubicBezTo>
                  <a:lnTo>
                    <a:pt x="1491937" y="67170"/>
                  </a:lnTo>
                  <a:cubicBezTo>
                    <a:pt x="1491937" y="52981"/>
                    <a:pt x="1480434" y="41478"/>
                    <a:pt x="1466245" y="41478"/>
                  </a:cubicBezTo>
                  <a:close/>
                  <a:moveTo>
                    <a:pt x="43406" y="0"/>
                  </a:moveTo>
                  <a:lnTo>
                    <a:pt x="1490975" y="0"/>
                  </a:lnTo>
                  <a:cubicBezTo>
                    <a:pt x="1514947" y="0"/>
                    <a:pt x="1534381" y="19434"/>
                    <a:pt x="1534381" y="43406"/>
                  </a:cubicBezTo>
                  <a:lnTo>
                    <a:pt x="1534381" y="159870"/>
                  </a:lnTo>
                  <a:cubicBezTo>
                    <a:pt x="1534381" y="183842"/>
                    <a:pt x="1514947" y="203276"/>
                    <a:pt x="1490975" y="203276"/>
                  </a:cubicBezTo>
                  <a:lnTo>
                    <a:pt x="43406" y="203276"/>
                  </a:lnTo>
                  <a:cubicBezTo>
                    <a:pt x="19434" y="203276"/>
                    <a:pt x="0" y="183842"/>
                    <a:pt x="0" y="159870"/>
                  </a:cubicBezTo>
                  <a:lnTo>
                    <a:pt x="0" y="43406"/>
                  </a:lnTo>
                  <a:cubicBezTo>
                    <a:pt x="0" y="19434"/>
                    <a:pt x="19434" y="0"/>
                    <a:pt x="4340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Rectangle: Rounded Corners 115">
              <a:extLst>
                <a:ext uri="{FF2B5EF4-FFF2-40B4-BE49-F238E27FC236}">
                  <a16:creationId xmlns:a16="http://schemas.microsoft.com/office/drawing/2014/main" id="{DC8FAC1F-1346-4175-9B65-DD139142A598}"/>
                </a:ext>
              </a:extLst>
            </p:cNvPr>
            <p:cNvSpPr/>
            <p:nvPr/>
          </p:nvSpPr>
          <p:spPr>
            <a:xfrm rot="12793902">
              <a:off x="6461271" y="4356529"/>
              <a:ext cx="27475" cy="27475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Rectangle: Rounded Corners 116">
              <a:extLst>
                <a:ext uri="{FF2B5EF4-FFF2-40B4-BE49-F238E27FC236}">
                  <a16:creationId xmlns:a16="http://schemas.microsoft.com/office/drawing/2014/main" id="{3E1058B5-A877-4689-AEDD-BA560693E169}"/>
                </a:ext>
              </a:extLst>
            </p:cNvPr>
            <p:cNvSpPr/>
            <p:nvPr/>
          </p:nvSpPr>
          <p:spPr>
            <a:xfrm rot="8503819">
              <a:off x="6619170" y="4361173"/>
              <a:ext cx="27475" cy="27475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FD4C765-0044-4603-9D07-44774E66D530}"/>
                </a:ext>
              </a:extLst>
            </p:cNvPr>
            <p:cNvGrpSpPr/>
            <p:nvPr/>
          </p:nvGrpSpPr>
          <p:grpSpPr>
            <a:xfrm>
              <a:off x="6256372" y="3935579"/>
              <a:ext cx="563988" cy="265444"/>
              <a:chOff x="6256372" y="3935579"/>
              <a:chExt cx="563988" cy="265444"/>
            </a:xfrm>
            <a:grpFill/>
          </p:grpSpPr>
          <p:sp>
            <p:nvSpPr>
              <p:cNvPr id="118" name="Rectangle: Rounded Corners 119">
                <a:extLst>
                  <a:ext uri="{FF2B5EF4-FFF2-40B4-BE49-F238E27FC236}">
                    <a16:creationId xmlns:a16="http://schemas.microsoft.com/office/drawing/2014/main" id="{17A76A71-F952-4496-ACD8-64BDAE6C92F4}"/>
                  </a:ext>
                </a:extLst>
              </p:cNvPr>
              <p:cNvSpPr/>
              <p:nvPr/>
            </p:nvSpPr>
            <p:spPr>
              <a:xfrm rot="5400000">
                <a:off x="6281299" y="4088427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" name="Rectangle: Rounded Corners 120">
                <a:extLst>
                  <a:ext uri="{FF2B5EF4-FFF2-40B4-BE49-F238E27FC236}">
                    <a16:creationId xmlns:a16="http://schemas.microsoft.com/office/drawing/2014/main" id="{E2ADA1D2-5D13-4C0B-B420-49094C9B7ABE}"/>
                  </a:ext>
                </a:extLst>
              </p:cNvPr>
              <p:cNvSpPr/>
              <p:nvPr/>
            </p:nvSpPr>
            <p:spPr>
              <a:xfrm rot="5400000">
                <a:off x="6281299" y="4143679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" name="Rectangle: Rounded Corners 121">
                <a:extLst>
                  <a:ext uri="{FF2B5EF4-FFF2-40B4-BE49-F238E27FC236}">
                    <a16:creationId xmlns:a16="http://schemas.microsoft.com/office/drawing/2014/main" id="{E8788264-4C2D-45E5-B9F1-E48C393F0034}"/>
                  </a:ext>
                </a:extLst>
              </p:cNvPr>
              <p:cNvSpPr/>
              <p:nvPr/>
            </p:nvSpPr>
            <p:spPr>
              <a:xfrm rot="5400000">
                <a:off x="6448531" y="4080860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" name="Rectangle: Rounded Corners 122">
                <a:extLst>
                  <a:ext uri="{FF2B5EF4-FFF2-40B4-BE49-F238E27FC236}">
                    <a16:creationId xmlns:a16="http://schemas.microsoft.com/office/drawing/2014/main" id="{889880AC-BD07-44B2-9176-31BAF61A9EF9}"/>
                  </a:ext>
                </a:extLst>
              </p:cNvPr>
              <p:cNvSpPr/>
              <p:nvPr/>
            </p:nvSpPr>
            <p:spPr>
              <a:xfrm rot="5400000">
                <a:off x="6448531" y="4138397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" name="Rectangle: Rounded Corners 123">
                <a:extLst>
                  <a:ext uri="{FF2B5EF4-FFF2-40B4-BE49-F238E27FC236}">
                    <a16:creationId xmlns:a16="http://schemas.microsoft.com/office/drawing/2014/main" id="{F3FC8877-E5D4-4B12-96DC-E800A0A21C7F}"/>
                  </a:ext>
                </a:extLst>
              </p:cNvPr>
              <p:cNvSpPr/>
              <p:nvPr/>
            </p:nvSpPr>
            <p:spPr>
              <a:xfrm rot="5400000">
                <a:off x="6448531" y="4023990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" name="Rectangle: Rounded Corners 124">
                <a:extLst>
                  <a:ext uri="{FF2B5EF4-FFF2-40B4-BE49-F238E27FC236}">
                    <a16:creationId xmlns:a16="http://schemas.microsoft.com/office/drawing/2014/main" id="{FE71094A-AD3C-45B6-8C40-E0E37E3A3F11}"/>
                  </a:ext>
                </a:extLst>
              </p:cNvPr>
              <p:cNvSpPr/>
              <p:nvPr/>
            </p:nvSpPr>
            <p:spPr>
              <a:xfrm rot="5400000">
                <a:off x="6608681" y="4080861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" name="Rectangle: Rounded Corners 125">
                <a:extLst>
                  <a:ext uri="{FF2B5EF4-FFF2-40B4-BE49-F238E27FC236}">
                    <a16:creationId xmlns:a16="http://schemas.microsoft.com/office/drawing/2014/main" id="{FEDE57F3-3179-429A-9B25-9D314DC60CAD}"/>
                  </a:ext>
                </a:extLst>
              </p:cNvPr>
              <p:cNvSpPr/>
              <p:nvPr/>
            </p:nvSpPr>
            <p:spPr>
              <a:xfrm rot="5400000">
                <a:off x="6608681" y="4138397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" name="Rectangle: Rounded Corners 126">
                <a:extLst>
                  <a:ext uri="{FF2B5EF4-FFF2-40B4-BE49-F238E27FC236}">
                    <a16:creationId xmlns:a16="http://schemas.microsoft.com/office/drawing/2014/main" id="{05726D66-4C6E-4324-A66F-A45495592B12}"/>
                  </a:ext>
                </a:extLst>
              </p:cNvPr>
              <p:cNvSpPr/>
              <p:nvPr/>
            </p:nvSpPr>
            <p:spPr>
              <a:xfrm rot="5400000">
                <a:off x="6608681" y="3966456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" name="Rectangle: Rounded Corners 127">
                <a:extLst>
                  <a:ext uri="{FF2B5EF4-FFF2-40B4-BE49-F238E27FC236}">
                    <a16:creationId xmlns:a16="http://schemas.microsoft.com/office/drawing/2014/main" id="{80E6D8F9-E680-4B3D-9FF7-3A01B12AE1BA}"/>
                  </a:ext>
                </a:extLst>
              </p:cNvPr>
              <p:cNvSpPr/>
              <p:nvPr/>
            </p:nvSpPr>
            <p:spPr>
              <a:xfrm rot="5400000">
                <a:off x="6608681" y="4023990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" name="Rectangle: Rounded Corners 128">
                <a:extLst>
                  <a:ext uri="{FF2B5EF4-FFF2-40B4-BE49-F238E27FC236}">
                    <a16:creationId xmlns:a16="http://schemas.microsoft.com/office/drawing/2014/main" id="{A8C6FD2D-822C-4C74-A36A-856598B98051}"/>
                  </a:ext>
                </a:extLst>
              </p:cNvPr>
              <p:cNvSpPr/>
              <p:nvPr/>
            </p:nvSpPr>
            <p:spPr>
              <a:xfrm rot="5400000">
                <a:off x="6608681" y="3910652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" name="Rectangle: Rounded Corners 129">
                <a:extLst>
                  <a:ext uri="{FF2B5EF4-FFF2-40B4-BE49-F238E27FC236}">
                    <a16:creationId xmlns:a16="http://schemas.microsoft.com/office/drawing/2014/main" id="{F1CB7589-61AE-49C6-9FFB-19FA2D119C8D}"/>
                  </a:ext>
                </a:extLst>
              </p:cNvPr>
              <p:cNvSpPr/>
              <p:nvPr/>
            </p:nvSpPr>
            <p:spPr>
              <a:xfrm rot="5400000">
                <a:off x="6291342" y="4083243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" name="Rectangle: Rounded Corners 130">
                <a:extLst>
                  <a:ext uri="{FF2B5EF4-FFF2-40B4-BE49-F238E27FC236}">
                    <a16:creationId xmlns:a16="http://schemas.microsoft.com/office/drawing/2014/main" id="{AE5B5990-1C88-4404-8A16-E970AFC47BA2}"/>
                  </a:ext>
                </a:extLst>
              </p:cNvPr>
              <p:cNvSpPr/>
              <p:nvPr/>
            </p:nvSpPr>
            <p:spPr>
              <a:xfrm rot="5400000">
                <a:off x="6291342" y="4138398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" name="Rectangle: Rounded Corners 131">
                <a:extLst>
                  <a:ext uri="{FF2B5EF4-FFF2-40B4-BE49-F238E27FC236}">
                    <a16:creationId xmlns:a16="http://schemas.microsoft.com/office/drawing/2014/main" id="{C879233D-AD29-4C8B-8F25-807F3794FF7F}"/>
                  </a:ext>
                </a:extLst>
              </p:cNvPr>
              <p:cNvSpPr/>
              <p:nvPr/>
            </p:nvSpPr>
            <p:spPr>
              <a:xfrm rot="5400000">
                <a:off x="6763015" y="4080862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" name="Rectangle: Rounded Corners 132">
                <a:extLst>
                  <a:ext uri="{FF2B5EF4-FFF2-40B4-BE49-F238E27FC236}">
                    <a16:creationId xmlns:a16="http://schemas.microsoft.com/office/drawing/2014/main" id="{2464D644-CE49-407C-8A19-F8292D07F359}"/>
                  </a:ext>
                </a:extLst>
              </p:cNvPr>
              <p:cNvSpPr/>
              <p:nvPr/>
            </p:nvSpPr>
            <p:spPr>
              <a:xfrm rot="5400000">
                <a:off x="6763015" y="4138398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" name="Rectangle: Rounded Corners 133">
                <a:extLst>
                  <a:ext uri="{FF2B5EF4-FFF2-40B4-BE49-F238E27FC236}">
                    <a16:creationId xmlns:a16="http://schemas.microsoft.com/office/drawing/2014/main" id="{FAF63295-E7E5-44F4-A267-1DAD19659304}"/>
                  </a:ext>
                </a:extLst>
              </p:cNvPr>
              <p:cNvSpPr/>
              <p:nvPr/>
            </p:nvSpPr>
            <p:spPr>
              <a:xfrm rot="5400000">
                <a:off x="6763015" y="3966457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" name="Rectangle: Rounded Corners 134">
                <a:extLst>
                  <a:ext uri="{FF2B5EF4-FFF2-40B4-BE49-F238E27FC236}">
                    <a16:creationId xmlns:a16="http://schemas.microsoft.com/office/drawing/2014/main" id="{E61054DE-C99A-48FF-BD66-E9AFD17757B9}"/>
                  </a:ext>
                </a:extLst>
              </p:cNvPr>
              <p:cNvSpPr/>
              <p:nvPr/>
            </p:nvSpPr>
            <p:spPr>
              <a:xfrm rot="5400000">
                <a:off x="6763015" y="4023991"/>
                <a:ext cx="32417" cy="8227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B33C81C-3807-480B-87B3-DA8D75B8FF35}"/>
                </a:ext>
              </a:extLst>
            </p:cNvPr>
            <p:cNvSpPr/>
            <p:nvPr/>
          </p:nvSpPr>
          <p:spPr>
            <a:xfrm rot="16200000" flipV="1">
              <a:off x="5902389" y="4042243"/>
              <a:ext cx="494558" cy="27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977167" y="2976618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Access to quantum computing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019274" y="2986757"/>
            <a:ext cx="1719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Technical support and applications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949029" y="4743647"/>
            <a:ext cx="157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Workshops,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Hackathons, Networking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019274" y="4611021"/>
            <a:ext cx="1785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Learning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skills development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 Discovery – Quantum Readiness</a:t>
            </a:r>
          </a:p>
        </p:txBody>
      </p:sp>
      <p:sp>
        <p:nvSpPr>
          <p:cNvPr id="3" name="Down Arrow Callout 2"/>
          <p:cNvSpPr/>
          <p:nvPr/>
        </p:nvSpPr>
        <p:spPr>
          <a:xfrm>
            <a:off x="8036790" y="200787"/>
            <a:ext cx="3753293" cy="2160000"/>
          </a:xfrm>
          <a:prstGeom prst="downArrowCallout">
            <a:avLst/>
          </a:prstGeom>
          <a:solidFill>
            <a:srgbClr val="01201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Jan - Mar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Bilateral conversations with end-users to understand barriers and needs</a:t>
            </a:r>
          </a:p>
        </p:txBody>
      </p:sp>
      <p:sp>
        <p:nvSpPr>
          <p:cNvPr id="139" name="Down Arrow Callout 138"/>
          <p:cNvSpPr/>
          <p:nvPr/>
        </p:nvSpPr>
        <p:spPr>
          <a:xfrm>
            <a:off x="8036790" y="2395865"/>
            <a:ext cx="3753293" cy="2160000"/>
          </a:xfrm>
          <a:prstGeom prst="downArrowCallout">
            <a:avLst/>
          </a:prstGeom>
          <a:solidFill>
            <a:srgbClr val="01201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End-user engagement workshop to gain feedback and validate plans</a:t>
            </a:r>
          </a:p>
        </p:txBody>
      </p:sp>
      <p:sp>
        <p:nvSpPr>
          <p:cNvPr id="140" name="Down Arrow Callout 139"/>
          <p:cNvSpPr/>
          <p:nvPr/>
        </p:nvSpPr>
        <p:spPr>
          <a:xfrm>
            <a:off x="8036790" y="4590943"/>
            <a:ext cx="3753293" cy="2160000"/>
          </a:xfrm>
          <a:prstGeom prst="downArrowCallout">
            <a:avLst/>
          </a:prstGeom>
          <a:solidFill>
            <a:srgbClr val="01201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May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SparQ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Programme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78000" y="1594555"/>
          <a:ext cx="10836000" cy="495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1741704732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1370209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793677140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76139494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66578121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496118287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009982823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25546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16406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626262"/>
                          </a:solidFill>
                        </a:rPr>
                        <a:t>Simulation</a:t>
                      </a:r>
                    </a:p>
                    <a:p>
                      <a:endParaRPr lang="en-GB" sz="110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i="1" dirty="0" smtClean="0">
                          <a:solidFill>
                            <a:srgbClr val="626262"/>
                          </a:solidFill>
                        </a:rPr>
                        <a:t>Derivative Pricing</a:t>
                      </a:r>
                    </a:p>
                    <a:p>
                      <a:r>
                        <a:rPr lang="en-GB" sz="1200" i="1" dirty="0" smtClean="0">
                          <a:solidFill>
                            <a:srgbClr val="626262"/>
                          </a:solidFill>
                        </a:rPr>
                        <a:t>Risk Analysis</a:t>
                      </a:r>
                    </a:p>
                    <a:p>
                      <a:r>
                        <a:rPr lang="en-GB" sz="1200" i="1" dirty="0" smtClean="0">
                          <a:solidFill>
                            <a:srgbClr val="626262"/>
                          </a:solidFill>
                        </a:rPr>
                        <a:t>Netting Requirements</a:t>
                      </a:r>
                    </a:p>
                    <a:p>
                      <a:r>
                        <a:rPr lang="en-GB" sz="1200" i="1" dirty="0" smtClean="0">
                          <a:solidFill>
                            <a:srgbClr val="626262"/>
                          </a:solidFill>
                        </a:rPr>
                        <a:t>Collateralised</a:t>
                      </a:r>
                      <a:r>
                        <a:rPr lang="en-GB" sz="1200" i="1" baseline="0" dirty="0" smtClean="0">
                          <a:solidFill>
                            <a:srgbClr val="626262"/>
                          </a:solidFill>
                        </a:rPr>
                        <a:t> Debt Obligations</a:t>
                      </a:r>
                    </a:p>
                    <a:p>
                      <a:r>
                        <a:rPr lang="en-GB" sz="1200" i="1" dirty="0" smtClean="0">
                          <a:solidFill>
                            <a:srgbClr val="626262"/>
                          </a:solidFill>
                        </a:rPr>
                        <a:t>Economic Capital Requirements</a:t>
                      </a:r>
                    </a:p>
                    <a:p>
                      <a:endParaRPr lang="en-GB" sz="1200" i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200" i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200" i="1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1" i="1" dirty="0" smtClean="0">
                          <a:solidFill>
                            <a:schemeClr val="tx1"/>
                          </a:solidFill>
                        </a:rPr>
                        <a:t>Crisis Prediction</a:t>
                      </a:r>
                      <a:endParaRPr lang="en-GB" sz="1000" i="1" dirty="0" smtClean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626262"/>
                          </a:solidFill>
                        </a:rPr>
                        <a:t>Machine</a:t>
                      </a:r>
                      <a:r>
                        <a:rPr lang="en-GB" sz="1400" b="1" baseline="0" dirty="0" smtClean="0">
                          <a:solidFill>
                            <a:srgbClr val="626262"/>
                          </a:solidFill>
                        </a:rPr>
                        <a:t> Learning</a:t>
                      </a:r>
                      <a:endParaRPr lang="en-GB" sz="1400" b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Asset Pricing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Fraud Detection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Market Volatility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Risk Clustering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Natural Language Processing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Credit</a:t>
                      </a:r>
                      <a:r>
                        <a:rPr lang="en-GB" sz="1200" b="0" i="1" baseline="0" dirty="0" smtClean="0">
                          <a:solidFill>
                            <a:srgbClr val="626262"/>
                          </a:solidFill>
                        </a:rPr>
                        <a:t> Scoring</a:t>
                      </a:r>
                      <a:endParaRPr lang="en-GB" sz="12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Time</a:t>
                      </a:r>
                      <a:r>
                        <a:rPr lang="en-GB" sz="1200" b="0" i="1" baseline="0" dirty="0" smtClean="0">
                          <a:solidFill>
                            <a:srgbClr val="626262"/>
                          </a:solidFill>
                        </a:rPr>
                        <a:t> Series Analysis</a:t>
                      </a:r>
                    </a:p>
                    <a:p>
                      <a:endParaRPr lang="en-GB" sz="1200" b="0" i="1" baseline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1" i="1" dirty="0" smtClean="0">
                          <a:solidFill>
                            <a:schemeClr val="tx1"/>
                          </a:solidFill>
                        </a:rPr>
                        <a:t>Crisis Prediction</a:t>
                      </a: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626262"/>
                          </a:solidFill>
                        </a:rPr>
                        <a:t>Optimization</a:t>
                      </a: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Portfolio Optimisation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Hedging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Swap Netting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Arbitrage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Credit</a:t>
                      </a:r>
                      <a:r>
                        <a:rPr lang="en-GB" sz="1200" b="0" i="1" baseline="0" dirty="0" smtClean="0">
                          <a:solidFill>
                            <a:srgbClr val="626262"/>
                          </a:solidFill>
                        </a:rPr>
                        <a:t> Scoring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Settlement Optimisation</a:t>
                      </a:r>
                    </a:p>
                    <a:p>
                      <a:endParaRPr lang="en-GB" sz="12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2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1" i="1" dirty="0" smtClean="0">
                          <a:solidFill>
                            <a:schemeClr val="tx1"/>
                          </a:solidFill>
                        </a:rPr>
                        <a:t>Crisis</a:t>
                      </a:r>
                      <a:r>
                        <a:rPr lang="en-GB" sz="1200" b="1" i="1" baseline="0" dirty="0" smtClean="0">
                          <a:solidFill>
                            <a:schemeClr val="tx1"/>
                          </a:solidFill>
                        </a:rPr>
                        <a:t> Prediction</a:t>
                      </a:r>
                      <a:endParaRPr lang="en-GB" sz="12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626262"/>
                          </a:solidFill>
                        </a:rPr>
                        <a:t>Cryptography</a:t>
                      </a: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Data Security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Transactional Security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Quantum</a:t>
                      </a:r>
                      <a:r>
                        <a:rPr lang="en-GB" sz="1200" b="0" i="1" baseline="0" dirty="0" smtClean="0">
                          <a:solidFill>
                            <a:srgbClr val="626262"/>
                          </a:solidFill>
                        </a:rPr>
                        <a:t> Secure Communications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Encryption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Multi-layer Security Protocols</a:t>
                      </a:r>
                    </a:p>
                    <a:p>
                      <a:r>
                        <a:rPr lang="en-GB" sz="1200" b="0" i="1" dirty="0" smtClean="0">
                          <a:solidFill>
                            <a:srgbClr val="626262"/>
                          </a:solidFill>
                        </a:rPr>
                        <a:t>Protocol Testing</a:t>
                      </a:r>
                    </a:p>
                    <a:p>
                      <a:endParaRPr lang="en-GB" sz="12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2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200" b="1" i="1" dirty="0" smtClean="0">
                          <a:solidFill>
                            <a:srgbClr val="FF8733"/>
                          </a:solidFill>
                        </a:rPr>
                        <a:t>Crisis Prevention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8612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Advantage – Financial Services Use Cases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213" y="849930"/>
            <a:ext cx="1143211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advantage: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threshold point when a quantum computer out performs a classical computer – especially when practically useful.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8000" y="1591986"/>
            <a:ext cx="10836000" cy="2520000"/>
            <a:chOff x="678000" y="1591986"/>
            <a:chExt cx="10836000" cy="252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25793" r="51314"/>
            <a:stretch/>
          </p:blipFill>
          <p:spPr>
            <a:xfrm>
              <a:off x="3453959" y="1591986"/>
              <a:ext cx="2511337" cy="252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7215" y="1591986"/>
              <a:ext cx="2516785" cy="252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255" y="1591986"/>
              <a:ext cx="2520000" cy="252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000" y="1591986"/>
              <a:ext cx="2520000" cy="2520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3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172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Technology Missions Fund – A Programme Case Study</a:t>
            </a:r>
            <a:endParaRPr lang="en-GB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199" y="997853"/>
            <a:ext cx="10844463" cy="301925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b="1" dirty="0" smtClean="0">
                <a:solidFill>
                  <a:schemeClr val="accent3"/>
                </a:solidFill>
              </a:rPr>
              <a:t>£35m Quantum Computing</a:t>
            </a:r>
          </a:p>
          <a:p>
            <a:pPr>
              <a:spcAft>
                <a:spcPts val="600"/>
              </a:spcAft>
            </a:pP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Goal: Demonstration of NISQ-era quantum advantage ensuring </a:t>
            </a:r>
            <a:r>
              <a:rPr lang="en-GB" sz="1800" i="1" dirty="0">
                <a:solidFill>
                  <a:schemeClr val="bg1">
                    <a:lumMod val="50000"/>
                  </a:schemeClr>
                </a:solidFill>
              </a:rPr>
              <a:t>end user adoption </a:t>
            </a: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and economic value</a:t>
            </a:r>
            <a:endParaRPr lang="en-GB" sz="1800" b="1" dirty="0">
              <a:solidFill>
                <a:schemeClr val="accent3"/>
              </a:solidFill>
            </a:endParaRPr>
          </a:p>
          <a:p>
            <a:pPr lvl="1"/>
            <a:r>
              <a:rPr lang="en-GB" sz="1600" dirty="0" smtClean="0"/>
              <a:t>Demonstration of </a:t>
            </a:r>
            <a:r>
              <a:rPr lang="en-GB" sz="1600" dirty="0"/>
              <a:t>one or more UK based small-scale NISQ-era hardware </a:t>
            </a:r>
            <a:r>
              <a:rPr lang="en-GB" sz="1600" dirty="0" smtClean="0"/>
              <a:t>platforms</a:t>
            </a:r>
            <a:endParaRPr lang="en-GB" sz="1600" dirty="0"/>
          </a:p>
          <a:p>
            <a:pPr lvl="1"/>
            <a:r>
              <a:rPr lang="en-GB" sz="1600" dirty="0" smtClean="0"/>
              <a:t>Utilisation of </a:t>
            </a:r>
            <a:r>
              <a:rPr lang="en-GB" sz="1600" dirty="0"/>
              <a:t>cloud and hosted QC resources to demonstrate quantum </a:t>
            </a:r>
            <a:r>
              <a:rPr lang="en-GB" sz="1600" dirty="0" smtClean="0"/>
              <a:t>advantage</a:t>
            </a:r>
          </a:p>
          <a:p>
            <a:pPr lvl="1"/>
            <a:r>
              <a:rPr lang="en-GB" sz="1600" dirty="0" smtClean="0"/>
              <a:t>Acceleration of user </a:t>
            </a:r>
            <a:r>
              <a:rPr lang="en-GB" sz="1600" dirty="0"/>
              <a:t>adoption </a:t>
            </a:r>
            <a:r>
              <a:rPr lang="en-GB" sz="1600" dirty="0" smtClean="0"/>
              <a:t>and </a:t>
            </a:r>
            <a:r>
              <a:rPr lang="en-GB" sz="1600" dirty="0"/>
              <a:t>associated essential </a:t>
            </a:r>
            <a:r>
              <a:rPr lang="en-GB" sz="1600" dirty="0" smtClean="0"/>
              <a:t>skills</a:t>
            </a:r>
          </a:p>
          <a:p>
            <a:pPr lvl="1"/>
            <a:r>
              <a:rPr lang="en-GB" sz="1600" dirty="0" smtClean="0"/>
              <a:t>Uncovering </a:t>
            </a:r>
            <a:r>
              <a:rPr lang="en-GB" sz="1600" dirty="0"/>
              <a:t>bottlenecks in understanding, technology readiness and systems </a:t>
            </a:r>
            <a:r>
              <a:rPr lang="en-GB" sz="1600" dirty="0" smtClean="0"/>
              <a:t>performance</a:t>
            </a:r>
            <a:endParaRPr lang="en-GB" sz="1600" dirty="0"/>
          </a:p>
          <a:p>
            <a:pPr>
              <a:spcAft>
                <a:spcPts val="600"/>
              </a:spcAft>
            </a:pPr>
            <a:endParaRPr lang="en-GB" sz="1800" b="1" dirty="0" smtClean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endParaRPr lang="en-GB" sz="1800" b="1" dirty="0">
              <a:solidFill>
                <a:schemeClr val="accent3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98345" y="3267127"/>
            <a:ext cx="9795310" cy="2647237"/>
            <a:chOff x="838200" y="3435575"/>
            <a:chExt cx="9795310" cy="2647237"/>
          </a:xfrm>
        </p:grpSpPr>
        <p:grpSp>
          <p:nvGrpSpPr>
            <p:cNvPr id="23" name="Group 22"/>
            <p:cNvGrpSpPr/>
            <p:nvPr/>
          </p:nvGrpSpPr>
          <p:grpSpPr>
            <a:xfrm>
              <a:off x="838200" y="3435575"/>
              <a:ext cx="2160000" cy="2647237"/>
              <a:chOff x="838200" y="3435575"/>
              <a:chExt cx="2160000" cy="26472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382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EPSRC: Software enabled quantum computation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383303" y="3435575"/>
              <a:ext cx="2160000" cy="2647237"/>
              <a:chOff x="3201442" y="3435575"/>
              <a:chExt cx="2160000" cy="264723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1442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201442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Innovate UK: Industrial application feasibility studies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473510" y="3435575"/>
              <a:ext cx="2160000" cy="2647237"/>
              <a:chOff x="7960800" y="3435575"/>
              <a:chExt cx="2160000" cy="26472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8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9608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SBRI: Testbed platforms for sustained user access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928406" y="3435575"/>
              <a:ext cx="2160000" cy="2647237"/>
              <a:chOff x="5593221" y="3435575"/>
              <a:chExt cx="2160000" cy="26472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21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593221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NQCC: Enhanced user adoption through </a:t>
                </a:r>
                <a:r>
                  <a:rPr lang="en-GB" sz="1200" i="1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SparQ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8710867" y="3128210"/>
            <a:ext cx="2412000" cy="2916000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9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00E88-A391-FAFF-E64B-C82E1468D0E5}"/>
              </a:ext>
            </a:extLst>
          </p:cNvPr>
          <p:cNvSpPr/>
          <p:nvPr/>
        </p:nvSpPr>
        <p:spPr>
          <a:xfrm>
            <a:off x="294486" y="5856194"/>
            <a:ext cx="2361308" cy="61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C4DF1A-9862-B0F1-48F5-F9F4FEB1FF54}"/>
              </a:ext>
            </a:extLst>
          </p:cNvPr>
          <p:cNvSpPr txBox="1">
            <a:spLocks/>
          </p:cNvSpPr>
          <p:nvPr/>
        </p:nvSpPr>
        <p:spPr>
          <a:xfrm>
            <a:off x="7170790" y="984629"/>
            <a:ext cx="4922414" cy="3451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2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24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20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rgbClr val="6767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C51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920130" y="1396446"/>
            <a:ext cx="64191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Access to a range of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platforms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evaluation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and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benchmarking of performance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Drive a twin-track approach</a:t>
            </a:r>
            <a:endParaRPr lang="en-GB" dirty="0" smtClean="0">
              <a:solidFill>
                <a:srgbClr val="FF6900"/>
              </a:solidFill>
              <a:latin typeface="Arial" panose="020B0604020202020204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in-house development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evaluation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of external platforms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Develop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new processes, methodologies and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expertise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de-risk user-adoption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</a:rPr>
              <a:t>technical milestones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 smtClean="0">
                <a:solidFill>
                  <a:srgbClr val="FF6900"/>
                </a:solidFill>
                <a:latin typeface="Arial" panose="020B0604020202020204"/>
              </a:rPr>
              <a:t>Evaluate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what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can be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delivered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cost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, timelines,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performance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Enhance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the UK’s 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 panose="020B0604020202020204"/>
              </a:rPr>
              <a:t>quantum sector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/>
              </a:rPr>
              <a:t>Government as a </a:t>
            </a:r>
            <a:r>
              <a:rPr lang="en-GB" u="sng" dirty="0">
                <a:solidFill>
                  <a:srgbClr val="000000"/>
                </a:solidFill>
                <a:latin typeface="Arial" panose="020B0604020202020204"/>
              </a:rPr>
              <a:t>customer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/>
              </a:rPr>
              <a:t>Government as a </a:t>
            </a:r>
            <a:r>
              <a:rPr lang="en-GB" u="sng" dirty="0">
                <a:solidFill>
                  <a:srgbClr val="000000"/>
                </a:solidFill>
                <a:latin typeface="Arial" panose="020B0604020202020204"/>
              </a:rPr>
              <a:t>user</a:t>
            </a:r>
            <a:endParaRPr lang="en-GB" u="sng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994CBB2-7395-B233-4C02-C91280FE7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b="1254"/>
          <a:stretch/>
        </p:blipFill>
        <p:spPr>
          <a:xfrm>
            <a:off x="7652084" y="0"/>
            <a:ext cx="453991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0F3CA-58C3-50EE-B4B1-6F6DEC91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6" y="6308167"/>
            <a:ext cx="1638581" cy="45792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15089" cy="64391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Testbed access for sustained user access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3170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6576"/>
              </p:ext>
            </p:extLst>
          </p:nvPr>
        </p:nvGraphicFramePr>
        <p:xfrm>
          <a:off x="300000" y="1134984"/>
          <a:ext cx="11592000" cy="488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8962143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2781538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8566413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9329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96771105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49572343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7761452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1891454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9988309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2942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57611997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91103746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491837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421894119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2024</a:t>
                      </a:r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2025</a:t>
                      </a:r>
                    </a:p>
                  </a:txBody>
                  <a:tcP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2026</a:t>
                      </a:r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2027</a:t>
                      </a:r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910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Q2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Q3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Q4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Q2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Q3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Q4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Q2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Q3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Q4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Q1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Q2</a:t>
                      </a:r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499703"/>
                  </a:ext>
                </a:extLst>
              </a:tr>
              <a:tr h="414000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131761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5E8237-A8BF-2734-5749-6EDD6D40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850"/>
            <a:ext cx="10515600" cy="548842"/>
          </a:xfrm>
        </p:spPr>
        <p:txBody>
          <a:bodyPr>
            <a:normAutofit/>
          </a:bodyPr>
          <a:lstStyle/>
          <a:p>
            <a:r>
              <a:rPr lang="en-GB" sz="2400" dirty="0"/>
              <a:t>Structure of Testbed Activity</a:t>
            </a:r>
          </a:p>
        </p:txBody>
      </p:sp>
      <p:sp>
        <p:nvSpPr>
          <p:cNvPr id="5" name="Chevron 4"/>
          <p:cNvSpPr/>
          <p:nvPr/>
        </p:nvSpPr>
        <p:spPr>
          <a:xfrm>
            <a:off x="300000" y="2096891"/>
            <a:ext cx="4089120" cy="501929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SBRI </a:t>
            </a:r>
            <a:r>
              <a:rPr lang="en-GB" dirty="0" smtClean="0">
                <a:solidFill>
                  <a:schemeClr val="bg1"/>
                </a:solidFill>
              </a:rPr>
              <a:t>Testbed Delivery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8753" y="2563493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Build &amp; Commission</a:t>
            </a:r>
          </a:p>
          <a:p>
            <a:pPr algn="r"/>
            <a:r>
              <a:rPr lang="en-GB" sz="1200" b="1" dirty="0" smtClean="0"/>
              <a:t>Delivery Lead: Contractor</a:t>
            </a:r>
            <a:endParaRPr lang="en-GB" sz="1200" b="1" dirty="0"/>
          </a:p>
        </p:txBody>
      </p:sp>
      <p:sp>
        <p:nvSpPr>
          <p:cNvPr id="16" name="Chevron 15"/>
          <p:cNvSpPr/>
          <p:nvPr/>
        </p:nvSpPr>
        <p:spPr>
          <a:xfrm>
            <a:off x="4514244" y="2096890"/>
            <a:ext cx="6525933" cy="50192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Post-project </a:t>
            </a:r>
            <a:r>
              <a:rPr lang="en-GB" dirty="0" smtClean="0">
                <a:solidFill>
                  <a:schemeClr val="bg1"/>
                </a:solidFill>
              </a:rPr>
              <a:t>evaluation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46233" y="2563493"/>
            <a:ext cx="232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Verification &amp; Utilisation</a:t>
            </a:r>
          </a:p>
          <a:p>
            <a:pPr algn="r"/>
            <a:r>
              <a:rPr lang="en-GB" sz="1200" b="1" dirty="0" smtClean="0"/>
              <a:t>Delivery Lead: NQCC</a:t>
            </a:r>
            <a:endParaRPr lang="en-GB" sz="12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208607" y="3134838"/>
            <a:ext cx="4023531" cy="2266667"/>
            <a:chOff x="208607" y="3086713"/>
            <a:chExt cx="4023531" cy="2266667"/>
          </a:xfrm>
        </p:grpSpPr>
        <p:grpSp>
          <p:nvGrpSpPr>
            <p:cNvPr id="29" name="Group 28"/>
            <p:cNvGrpSpPr/>
            <p:nvPr/>
          </p:nvGrpSpPr>
          <p:grpSpPr>
            <a:xfrm>
              <a:off x="208607" y="3086713"/>
              <a:ext cx="4023531" cy="1010653"/>
              <a:chOff x="208607" y="3086713"/>
              <a:chExt cx="4023531" cy="1010653"/>
            </a:xfrm>
          </p:grpSpPr>
          <p:graphicFrame>
            <p:nvGraphicFramePr>
              <p:cNvPr id="18" name="Diagram 17"/>
              <p:cNvGraphicFramePr/>
              <p:nvPr>
                <p:extLst>
                  <p:ext uri="{D42A27DB-BD31-4B8C-83A1-F6EECF244321}">
                    <p14:modId xmlns:p14="http://schemas.microsoft.com/office/powerpoint/2010/main" val="1268571045"/>
                  </p:ext>
                </p:extLst>
              </p:nvPr>
            </p:nvGraphicFramePr>
            <p:xfrm>
              <a:off x="1470491" y="3086713"/>
              <a:ext cx="2761647" cy="101065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208607" y="3373803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Contractor</a:t>
                </a:r>
                <a:endParaRPr lang="en-GB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08607" y="4984048"/>
              <a:ext cx="3951670" cy="369332"/>
              <a:chOff x="208607" y="4887794"/>
              <a:chExt cx="3951670" cy="3693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08607" y="4887794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NQCC</a:t>
                </a:r>
                <a:endParaRPr lang="en-GB" dirty="0"/>
              </a:p>
            </p:txBody>
          </p:sp>
          <p:sp>
            <p:nvSpPr>
              <p:cNvPr id="23" name="Chevron 22"/>
              <p:cNvSpPr/>
              <p:nvPr/>
            </p:nvSpPr>
            <p:spPr>
              <a:xfrm>
                <a:off x="1496277" y="4906251"/>
                <a:ext cx="2664000" cy="313764"/>
              </a:xfrm>
              <a:prstGeom prst="chevron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Review &amp; Appraise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2040556" y="3869868"/>
              <a:ext cx="0" cy="9720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950945" y="3869868"/>
              <a:ext cx="0" cy="9720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885398" y="3869868"/>
              <a:ext cx="0" cy="9720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208607" y="4098544"/>
              <a:ext cx="3951670" cy="369332"/>
              <a:chOff x="208607" y="4014320"/>
              <a:chExt cx="3951670" cy="369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08607" y="4014320"/>
                <a:ext cx="1454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Innovate UK</a:t>
                </a:r>
                <a:endParaRPr lang="en-GB" dirty="0"/>
              </a:p>
            </p:txBody>
          </p:sp>
          <p:sp>
            <p:nvSpPr>
              <p:cNvPr id="21" name="Chevron 20"/>
              <p:cNvSpPr/>
              <p:nvPr/>
            </p:nvSpPr>
            <p:spPr>
              <a:xfrm>
                <a:off x="1734711" y="4042104"/>
                <a:ext cx="2425566" cy="313764"/>
              </a:xfrm>
              <a:prstGeom prst="chevr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Monitoring &amp; Oversight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4389120" y="5012921"/>
            <a:ext cx="6651057" cy="851054"/>
            <a:chOff x="4389120" y="5012921"/>
            <a:chExt cx="6651057" cy="851054"/>
          </a:xfrm>
        </p:grpSpPr>
        <p:graphicFrame>
          <p:nvGraphicFramePr>
            <p:cNvPr id="32" name="Diagram 31"/>
            <p:cNvGraphicFramePr/>
            <p:nvPr>
              <p:extLst>
                <p:ext uri="{D42A27DB-BD31-4B8C-83A1-F6EECF244321}">
                  <p14:modId xmlns:p14="http://schemas.microsoft.com/office/powerpoint/2010/main" val="3457284469"/>
                </p:ext>
              </p:extLst>
            </p:nvPr>
          </p:nvGraphicFramePr>
          <p:xfrm>
            <a:off x="4389120" y="5012921"/>
            <a:ext cx="6651057" cy="4638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35" name="Chevron 34"/>
            <p:cNvSpPr/>
            <p:nvPr/>
          </p:nvSpPr>
          <p:spPr>
            <a:xfrm>
              <a:off x="5974780" y="5550211"/>
              <a:ext cx="4896000" cy="31376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Use Case &amp; Applications Discovery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329" y="1212017"/>
            <a:ext cx="10887342" cy="5355312"/>
          </a:xfrm>
          <a:prstGeom prst="rect">
            <a:avLst/>
          </a:prstGeom>
          <a:solidFill>
            <a:srgbClr val="182029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Establish a dedicated ramp up team – the technical leaders will need practical help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HR, </a:t>
            </a: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F</a:t>
            </a:r>
            <a:r>
              <a:rPr kumimoji="0" lang="en-US" b="0" i="0" u="none" strike="noStrike" kern="1200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inance</a:t>
            </a:r>
            <a:r>
              <a:rPr kumimoji="0" lang="en-US" b="0" i="0" u="none" strike="noStrike" kern="1200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, Facilities, Procurement, Legal, Programme Management …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baseline="0" dirty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Hire early – good people are hard to recruit, a brand new entity can look very exciting or very risky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noProof="0" dirty="0" smtClean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Be clear of the mandate – what does the business case really say?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Understand the mechanisms for delivery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Recruitment, procurement, legal, IP – some processes have a life of their own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Always be communicating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Be clear on the message &amp; b</a:t>
            </a: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e clear on the audience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Don’t assume they heard you the first time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Identify some early wins – it will be harder than anyone thought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noProof="0" dirty="0" smtClean="0">
              <a:solidFill>
                <a:schemeClr val="bg1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Find a way to build resilience in the team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noProof="0" dirty="0" smtClean="0">
                <a:solidFill>
                  <a:schemeClr val="bg1"/>
                </a:solidFill>
                <a:latin typeface="Arial" panose="020B0604020202020204"/>
              </a:rPr>
              <a:t>no-one can do it on their own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Arial" panose="020B0604020202020204"/>
              </a:rPr>
              <a:t>All the other stuff is exhausting</a:t>
            </a:r>
            <a:endParaRPr lang="en-US" noProof="0" dirty="0" smtClean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Establishing a new National Lab - Learning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</a:rPr>
              <a:t>© NQCC 2023</a:t>
            </a:r>
          </a:p>
        </p:txBody>
      </p:sp>
    </p:spTree>
    <p:extLst>
      <p:ext uri="{BB962C8B-B14F-4D97-AF65-F5344CB8AC3E}">
        <p14:creationId xmlns:p14="http://schemas.microsoft.com/office/powerpoint/2010/main" val="88992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0822EA-4329-459A-8CC3-45359A4D7044}"/>
              </a:ext>
            </a:extLst>
          </p:cNvPr>
          <p:cNvSpPr/>
          <p:nvPr/>
        </p:nvSpPr>
        <p:spPr>
          <a:xfrm>
            <a:off x="437565" y="1280907"/>
            <a:ext cx="601889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 and hosting of events to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the UK community, help deliver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strategy and engage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stakeholders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 Support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Industry-led projects (ISCF)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Endorse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Academic-led grant applications (EPSRC/STFC)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Steer, inform &amp; deliver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quantum computing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&amp; Award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 Council POC &amp; Feasibility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Staff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fellowships, secondments and joint positions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Embed resource with key partners around the 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Co-locate at Harwell with collaborators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 and co-supervise studentships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&amp; mentor apprentices and graduates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internships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AD4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 NQCC laboratories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7C6BD-7467-4A12-8BE6-6FBE737CC1A2}"/>
              </a:ext>
            </a:extLst>
          </p:cNvPr>
          <p:cNvSpPr txBox="1"/>
          <p:nvPr/>
        </p:nvSpPr>
        <p:spPr>
          <a:xfrm>
            <a:off x="403341" y="345182"/>
            <a:ext cx="900305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with the NQCC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D70BA1-592B-4DE3-8E12-E031C28735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6789" r="5525" b="16614"/>
          <a:stretch/>
        </p:blipFill>
        <p:spPr>
          <a:xfrm>
            <a:off x="403341" y="6163157"/>
            <a:ext cx="2085431" cy="5456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FBA337E-918E-418B-89F7-8FF48599E2BE}"/>
              </a:ext>
            </a:extLst>
          </p:cNvPr>
          <p:cNvSpPr/>
          <p:nvPr/>
        </p:nvSpPr>
        <p:spPr>
          <a:xfrm>
            <a:off x="7184249" y="1280907"/>
            <a:ext cx="460441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srgbClr val="9AD4C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professional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On-line self directed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 specific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Tools and techniques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Tackling T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echnical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hallenges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80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Benchmarking &amp; verification toolkits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quantum standards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3</a:t>
            </a:r>
            <a:r>
              <a:rPr kumimoji="0" lang="en-GB" sz="1400" b="0" i="0" u="sng" strike="noStrike" kern="1200" cap="none" spc="0" normalizeH="0" baseline="3000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party QC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testbeds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standardized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In-house &amp; Collaborative R&amp;D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procurement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980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an eco-system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research relationships with academic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UK industry – suppliers, developers, users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 with International colleagues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980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advice - government, industry and research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80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awareness &amp; trust with the public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980D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</a:t>
            </a:r>
            <a:r>
              <a:rPr kumimoji="0" lang="en-US" sz="2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-150" normalizeH="0" baseline="0" noProof="0" dirty="0" err="1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dvantage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000" y="1799400"/>
            <a:ext cx="9540000" cy="35044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198" y="5555467"/>
            <a:ext cx="8907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advantage depends on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qubits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qubit connectivity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susceptibility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noise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364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213" y="1080000"/>
            <a:ext cx="1143211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advantage: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threshold point when a quantum computer out performs a classical computer – especially when practically useful.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8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89898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78000" y="1594555"/>
          <a:ext cx="10836000" cy="473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1741704732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81370209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793677140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76139494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665781211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2496118287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009982823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25546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16406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626262"/>
                          </a:solidFill>
                        </a:rPr>
                        <a:t>Simulation</a:t>
                      </a:r>
                    </a:p>
                    <a:p>
                      <a:endParaRPr lang="en-GB" sz="110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000" i="1" dirty="0" smtClean="0">
                          <a:solidFill>
                            <a:srgbClr val="626262"/>
                          </a:solidFill>
                        </a:rPr>
                        <a:t>Pharma: Drug</a:t>
                      </a:r>
                      <a:r>
                        <a:rPr lang="en-GB" sz="1000" i="1" baseline="0" dirty="0" smtClean="0">
                          <a:solidFill>
                            <a:srgbClr val="626262"/>
                          </a:solidFill>
                        </a:rPr>
                        <a:t> discovery</a:t>
                      </a:r>
                    </a:p>
                    <a:p>
                      <a:r>
                        <a:rPr lang="en-GB" sz="1000" i="1" baseline="0" dirty="0" smtClean="0">
                          <a:solidFill>
                            <a:srgbClr val="626262"/>
                          </a:solidFill>
                        </a:rPr>
                        <a:t>Aero: Fluid dynamics</a:t>
                      </a:r>
                    </a:p>
                    <a:p>
                      <a:r>
                        <a:rPr lang="en-GB" sz="1000" i="1" baseline="0" dirty="0" smtClean="0">
                          <a:solidFill>
                            <a:srgbClr val="626262"/>
                          </a:solidFill>
                        </a:rPr>
                        <a:t>Chemicals: Catalysis</a:t>
                      </a:r>
                    </a:p>
                    <a:p>
                      <a:r>
                        <a:rPr lang="en-GB" sz="1000" i="1" baseline="0" dirty="0" smtClean="0">
                          <a:solidFill>
                            <a:srgbClr val="626262"/>
                          </a:solidFill>
                        </a:rPr>
                        <a:t>Finance: Market scenarios</a:t>
                      </a:r>
                    </a:p>
                    <a:p>
                      <a:r>
                        <a:rPr lang="en-GB" sz="1000" i="1" baseline="0" dirty="0" smtClean="0">
                          <a:solidFill>
                            <a:srgbClr val="626262"/>
                          </a:solidFill>
                        </a:rPr>
                        <a:t>Research: Bio-chemistry</a:t>
                      </a:r>
                      <a:endParaRPr lang="en-GB" sz="1000" i="1" dirty="0" smtClean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626262"/>
                          </a:solidFill>
                        </a:rPr>
                        <a:t>Machine</a:t>
                      </a:r>
                      <a:r>
                        <a:rPr lang="en-GB" sz="1100" b="1" baseline="0" dirty="0" smtClean="0">
                          <a:solidFill>
                            <a:srgbClr val="626262"/>
                          </a:solidFill>
                        </a:rPr>
                        <a:t> Learning</a:t>
                      </a:r>
                      <a:endParaRPr lang="en-GB" sz="1100" b="1" dirty="0" smtClean="0">
                        <a:solidFill>
                          <a:srgbClr val="626262"/>
                        </a:solidFill>
                      </a:endParaRP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Auto: Autonomous vehicles &amp; AI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Finance: Fraud detection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Healthcare: Persona</a:t>
                      </a: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l </a:t>
                      </a:r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Diagnostics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Technology: Search Engine</a:t>
                      </a: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 &amp; Ads</a:t>
                      </a:r>
                      <a:endParaRPr lang="en-GB" sz="10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Research:</a:t>
                      </a: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 Particle Physics</a:t>
                      </a:r>
                      <a:endParaRPr lang="en-GB" sz="1000" b="0" i="1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626262"/>
                          </a:solidFill>
                        </a:rPr>
                        <a:t>Optimization</a:t>
                      </a: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Finance: Portfolio &amp; Risk </a:t>
                      </a:r>
                      <a:r>
                        <a:rPr lang="en-GB" sz="1000" b="0" i="1" dirty="0" err="1" smtClean="0">
                          <a:solidFill>
                            <a:srgbClr val="626262"/>
                          </a:solidFill>
                        </a:rPr>
                        <a:t>Mgt</a:t>
                      </a:r>
                      <a:endParaRPr lang="en-GB" sz="1000" b="0" i="1" dirty="0" smtClean="0">
                        <a:solidFill>
                          <a:srgbClr val="62626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Telecoms:</a:t>
                      </a: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 Network Resourcing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Logistics: Routing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Transport: Emissions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baseline="0" dirty="0" smtClean="0">
                          <a:solidFill>
                            <a:srgbClr val="626262"/>
                          </a:solidFill>
                        </a:rPr>
                        <a:t>Research: Engineered Materials</a:t>
                      </a:r>
                      <a:endParaRPr lang="en-GB" sz="1000" b="0" i="1" dirty="0" smtClean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62626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rgbClr val="626262"/>
                          </a:solidFill>
                        </a:rPr>
                        <a:t>Cryptography</a:t>
                      </a:r>
                    </a:p>
                    <a:p>
                      <a:endParaRPr lang="en-GB" sz="1100" b="0" dirty="0" smtClean="0">
                        <a:solidFill>
                          <a:srgbClr val="626262"/>
                        </a:solidFill>
                      </a:endParaRP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Finance: Privacy &amp; Security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Security: Encryption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Telecoms: Security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Government: Resilience</a:t>
                      </a:r>
                    </a:p>
                    <a:p>
                      <a:r>
                        <a:rPr lang="en-GB" sz="1000" b="0" i="1" dirty="0" smtClean="0">
                          <a:solidFill>
                            <a:srgbClr val="626262"/>
                          </a:solidFill>
                        </a:rPr>
                        <a:t>Research: Distributed resources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8612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AB8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£21bn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CAB8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 Pharma sector in 2019, employing 63,000 people in 610 companies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Forecast accidents prevented in coming decade through driver assistance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5DF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£132bn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5DF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UK Financial Services sector in 2019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5DF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Employing 1.1m people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4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1,480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4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Cyber security companies in the UK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06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Advantage – Problem Types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213" y="849930"/>
            <a:ext cx="1143211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Quantum advantage: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4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threshold point when a quantum computer out performs a classical computer – especially when practically useful.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8000" y="1591986"/>
            <a:ext cx="10836000" cy="2520000"/>
            <a:chOff x="678000" y="1591986"/>
            <a:chExt cx="10836000" cy="252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25793" r="51314"/>
            <a:stretch/>
          </p:blipFill>
          <p:spPr>
            <a:xfrm>
              <a:off x="3453959" y="1591986"/>
              <a:ext cx="2511337" cy="252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7215" y="1591986"/>
              <a:ext cx="2516785" cy="252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1255" y="1591986"/>
              <a:ext cx="2520000" cy="252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000" y="1591986"/>
              <a:ext cx="2520000" cy="2520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C61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5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86337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quantum computing challenge &amp; the opportunity </a:t>
            </a:r>
            <a:endParaRPr kumimoji="0" lang="en-US" sz="2400" b="1" i="0" u="none" strike="noStrike" kern="1200" cap="none" spc="-15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4000" y="967873"/>
          <a:ext cx="11844000" cy="267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3156006192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240900058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987021083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3324550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93963650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328386034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96236992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 smtClean="0"/>
                        <a:t>Time</a:t>
                      </a:r>
                      <a:endParaRPr lang="en-GB" sz="1000" b="0" dirty="0"/>
                    </a:p>
                  </a:txBody>
                  <a:tcPr vert="vert270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NISQ-era</a:t>
                      </a:r>
                    </a:p>
                    <a:p>
                      <a:pPr algn="ctr"/>
                      <a:r>
                        <a:rPr lang="en-GB" sz="1100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GB" sz="1100" b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– 5 years</a:t>
                      </a:r>
                      <a:endParaRPr lang="en-GB" sz="1100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956B01"/>
                          </a:solidFill>
                        </a:rPr>
                        <a:t>Quantum</a:t>
                      </a:r>
                      <a:r>
                        <a:rPr lang="en-GB" sz="1600" b="1" baseline="0" dirty="0" smtClean="0">
                          <a:solidFill>
                            <a:srgbClr val="956B01"/>
                          </a:solidFill>
                        </a:rPr>
                        <a:t> Advantage</a:t>
                      </a:r>
                    </a:p>
                    <a:p>
                      <a:pPr algn="ctr"/>
                      <a:r>
                        <a:rPr lang="en-GB" sz="1100" b="0" baseline="0" dirty="0" smtClean="0">
                          <a:solidFill>
                            <a:srgbClr val="956B01"/>
                          </a:solidFill>
                        </a:rPr>
                        <a:t>5 - 10 years</a:t>
                      </a:r>
                      <a:endParaRPr lang="en-GB" sz="1100" b="0" dirty="0">
                        <a:solidFill>
                          <a:srgbClr val="956B0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Universal Fault Tolerance</a:t>
                      </a:r>
                    </a:p>
                    <a:p>
                      <a:pPr algn="ctr"/>
                      <a:r>
                        <a:rPr lang="en-GB" sz="11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 – 20 years</a:t>
                      </a:r>
                      <a:endParaRPr lang="en-GB" sz="11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3583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Use</a:t>
                      </a:r>
                      <a:endParaRPr lang="en-GB" sz="1000" dirty="0"/>
                    </a:p>
                  </a:txBody>
                  <a:tcPr vert="vert270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Advanced Materials</a:t>
                      </a:r>
                    </a:p>
                    <a:p>
                      <a:pPr algn="ctr"/>
                      <a:r>
                        <a:rPr lang="en-GB" sz="1400" dirty="0" smtClean="0"/>
                        <a:t>Financial Services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$2 – 5bn</a:t>
                      </a:r>
                      <a:endParaRPr lang="en-GB" sz="1400" b="1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Logistics</a:t>
                      </a:r>
                    </a:p>
                    <a:p>
                      <a:pPr algn="ctr"/>
                      <a:r>
                        <a:rPr lang="en-GB" sz="1400" dirty="0" smtClean="0"/>
                        <a:t>Machine Learning</a:t>
                      </a:r>
                    </a:p>
                    <a:p>
                      <a:pPr algn="ctr"/>
                      <a:r>
                        <a:rPr lang="en-GB" sz="1400" dirty="0" smtClean="0"/>
                        <a:t>Drug Discovery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$25 – 50bn</a:t>
                      </a:r>
                      <a:endParaRPr lang="en-GB" sz="1400" b="1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Structural Biology</a:t>
                      </a:r>
                    </a:p>
                    <a:p>
                      <a:pPr algn="ctr"/>
                      <a:r>
                        <a:rPr lang="en-GB" sz="1400" dirty="0" smtClean="0"/>
                        <a:t>Carbon, Climate &amp; Energy</a:t>
                      </a:r>
                      <a:endParaRPr lang="en-GB" sz="1400" baseline="0" dirty="0" smtClean="0"/>
                    </a:p>
                    <a:p>
                      <a:pPr algn="ctr"/>
                      <a:r>
                        <a:rPr lang="en-GB" sz="1400" baseline="0" dirty="0" smtClean="0"/>
                        <a:t>Cryptography</a:t>
                      </a:r>
                      <a:endParaRPr lang="en-GB" sz="1400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$450 – 850bn</a:t>
                      </a:r>
                      <a:endParaRPr lang="en-GB" sz="1400" b="1" dirty="0"/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602891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Pathway</a:t>
                      </a:r>
                      <a:endParaRPr lang="en-GB" sz="1000" dirty="0"/>
                    </a:p>
                  </a:txBody>
                  <a:tcPr vert="vert270"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649790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942051" y="2412639"/>
            <a:ext cx="10645726" cy="2497547"/>
            <a:chOff x="942051" y="2412639"/>
            <a:chExt cx="10645726" cy="2497547"/>
          </a:xfrm>
        </p:grpSpPr>
        <p:grpSp>
          <p:nvGrpSpPr>
            <p:cNvPr id="32" name="Group 31"/>
            <p:cNvGrpSpPr/>
            <p:nvPr/>
          </p:nvGrpSpPr>
          <p:grpSpPr>
            <a:xfrm>
              <a:off x="1033765" y="3733187"/>
              <a:ext cx="1019831" cy="1176999"/>
              <a:chOff x="855545" y="2478371"/>
              <a:chExt cx="1019831" cy="1176999"/>
            </a:xfrm>
          </p:grpSpPr>
          <p:sp>
            <p:nvSpPr>
              <p:cNvPr id="5" name="Flowchart: Connector 4"/>
              <p:cNvSpPr/>
              <p:nvPr/>
            </p:nvSpPr>
            <p:spPr>
              <a:xfrm>
                <a:off x="881798" y="2478371"/>
                <a:ext cx="900000" cy="900000"/>
              </a:xfrm>
              <a:prstGeom prst="flowChartConnector">
                <a:avLst/>
              </a:prstGeom>
              <a:blipFill dpi="0" rotWithShape="1">
                <a:blip r:embed="rId3"/>
                <a:srcRect/>
                <a:stretch>
                  <a:fillRect l="-10000" t="-10000" r="-10000" b="-10000"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55545" y="3378371"/>
                <a:ext cx="10198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components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Rounded Rectangle 9"/>
            <p:cNvSpPr/>
            <p:nvPr/>
          </p:nvSpPr>
          <p:spPr>
            <a:xfrm>
              <a:off x="942051" y="2412639"/>
              <a:ext cx="1903058" cy="324000"/>
            </a:xfrm>
            <a:prstGeom prst="roundRect">
              <a:avLst>
                <a:gd name="adj" fmla="val 3032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rototype devices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088066" y="3166403"/>
              <a:ext cx="4948848" cy="324000"/>
            </a:xfrm>
            <a:prstGeom prst="roundRect">
              <a:avLst>
                <a:gd name="adj" fmla="val 3032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user accessible systems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204558" y="3166403"/>
              <a:ext cx="4383219" cy="324000"/>
            </a:xfrm>
            <a:prstGeom prst="roundRect">
              <a:avLst>
                <a:gd name="adj" fmla="val 3032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calable cloud services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82312" y="2412639"/>
              <a:ext cx="2019756" cy="324000"/>
            </a:xfrm>
            <a:prstGeom prst="roundRect">
              <a:avLst>
                <a:gd name="adj" fmla="val 3032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pecialist tools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676801" y="2412639"/>
              <a:ext cx="4000074" cy="324000"/>
            </a:xfrm>
            <a:prstGeom prst="roundRect">
              <a:avLst>
                <a:gd name="adj" fmla="val 30328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omms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&amp; crypto towards a quantum internet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097728" y="3724941"/>
              <a:ext cx="1063112" cy="1176999"/>
              <a:chOff x="2774015" y="2478371"/>
              <a:chExt cx="1063112" cy="1176999"/>
            </a:xfrm>
          </p:grpSpPr>
          <p:sp>
            <p:nvSpPr>
              <p:cNvPr id="15" name="Flowchart: Connector 14"/>
              <p:cNvSpPr/>
              <p:nvPr/>
            </p:nvSpPr>
            <p:spPr>
              <a:xfrm>
                <a:off x="2838508" y="2478371"/>
                <a:ext cx="900000" cy="900000"/>
              </a:xfrm>
              <a:prstGeom prst="flowChartConnector">
                <a:avLst/>
              </a:prstGeom>
              <a:blipFill dpi="0" rotWithShape="1">
                <a:blip r:embed="rId4"/>
                <a:srcRect/>
                <a:stretch>
                  <a:fillRect b="1000"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74015" y="3378371"/>
                <a:ext cx="10631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architectures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087811" y="3724941"/>
              <a:ext cx="931237" cy="1176999"/>
              <a:chOff x="4358018" y="2478371"/>
              <a:chExt cx="931237" cy="1176999"/>
            </a:xfrm>
          </p:grpSpPr>
          <p:sp>
            <p:nvSpPr>
              <p:cNvPr id="17" name="Flowchart: Connector 16"/>
              <p:cNvSpPr/>
              <p:nvPr/>
            </p:nvSpPr>
            <p:spPr>
              <a:xfrm>
                <a:off x="4358018" y="2478371"/>
                <a:ext cx="900000" cy="900000"/>
              </a:xfrm>
              <a:prstGeom prst="flowChartConnector">
                <a:avLst/>
              </a:prstGeom>
              <a:blipFill dpi="0" rotWithShape="1">
                <a:blip r:embed="rId5"/>
                <a:srcRect/>
                <a:stretch>
                  <a:fillRect l="-10000" t="-10000" r="-10000" b="-10000"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97664" y="3378371"/>
                <a:ext cx="8915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algorithms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976131" y="3733187"/>
              <a:ext cx="900000" cy="1176999"/>
              <a:chOff x="6294779" y="2478371"/>
              <a:chExt cx="900000" cy="1176999"/>
            </a:xfrm>
          </p:grpSpPr>
          <p:sp>
            <p:nvSpPr>
              <p:cNvPr id="19" name="Flowchart: Connector 18"/>
              <p:cNvSpPr/>
              <p:nvPr/>
            </p:nvSpPr>
            <p:spPr>
              <a:xfrm>
                <a:off x="6294779" y="2478371"/>
                <a:ext cx="900000" cy="900000"/>
              </a:xfrm>
              <a:prstGeom prst="flowChartConnector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67108" y="3378371"/>
                <a:ext cx="6607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scaling</a:t>
                </a:r>
                <a:endPara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149326" y="3724941"/>
              <a:ext cx="1130438" cy="1176999"/>
              <a:chOff x="9901067" y="2478371"/>
              <a:chExt cx="1130438" cy="1176999"/>
            </a:xfrm>
          </p:grpSpPr>
          <p:sp>
            <p:nvSpPr>
              <p:cNvPr id="18" name="Flowchart: Connector 17"/>
              <p:cNvSpPr/>
              <p:nvPr/>
            </p:nvSpPr>
            <p:spPr>
              <a:xfrm>
                <a:off x="10005635" y="2478371"/>
                <a:ext cx="900000" cy="900000"/>
              </a:xfrm>
              <a:prstGeom prst="flowChartConnector">
                <a:avLst/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901067" y="3378371"/>
                <a:ext cx="1130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</a:t>
                </a:r>
                <a:r>
                  <a:rPr kumimoji="0" lang="en-GB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E2C6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ew protocols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Rounded Rectangle 30"/>
            <p:cNvSpPr/>
            <p:nvPr/>
          </p:nvSpPr>
          <p:spPr>
            <a:xfrm>
              <a:off x="2536217" y="2784719"/>
              <a:ext cx="3618481" cy="324000"/>
            </a:xfrm>
            <a:prstGeom prst="roundRect">
              <a:avLst>
                <a:gd name="adj" fmla="val 3032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98988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HPC integration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898988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>
              <a:off x="1377118" y="3364819"/>
              <a:ext cx="265797" cy="312373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>
              <a:off x="3404912" y="3367355"/>
              <a:ext cx="265797" cy="312373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>
              <a:off x="5479322" y="3368417"/>
              <a:ext cx="265797" cy="312373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Up Arrow 39"/>
            <p:cNvSpPr/>
            <p:nvPr/>
          </p:nvSpPr>
          <p:spPr>
            <a:xfrm>
              <a:off x="7328449" y="3374275"/>
              <a:ext cx="265797" cy="312373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Up Arrow 40"/>
            <p:cNvSpPr/>
            <p:nvPr/>
          </p:nvSpPr>
          <p:spPr>
            <a:xfrm>
              <a:off x="10552425" y="3363978"/>
              <a:ext cx="265797" cy="312373"/>
            </a:xfrm>
            <a:prstGeom prst="up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31304" y="5191944"/>
            <a:ext cx="11232909" cy="785991"/>
          </a:xfrm>
        </p:spPr>
        <p:txBody>
          <a:bodyPr>
            <a:noAutofit/>
          </a:bodyPr>
          <a:lstStyle/>
          <a:p>
            <a:pPr marL="38100" lvl="1" indent="0" algn="r">
              <a:spcBef>
                <a:spcPts val="1200"/>
              </a:spcBef>
              <a:buNone/>
            </a:pPr>
            <a:r>
              <a:rPr lang="en-GB" sz="2000" dirty="0" smtClean="0">
                <a:solidFill>
                  <a:srgbClr val="626262"/>
                </a:solidFill>
              </a:rPr>
              <a:t>What </a:t>
            </a:r>
            <a:r>
              <a:rPr lang="en-GB" sz="2000" b="1" u="sng" dirty="0" smtClean="0">
                <a:solidFill>
                  <a:srgbClr val="626262"/>
                </a:solidFill>
              </a:rPr>
              <a:t>applications</a:t>
            </a:r>
            <a:r>
              <a:rPr lang="en-GB" sz="2000" dirty="0" smtClean="0">
                <a:solidFill>
                  <a:srgbClr val="626262"/>
                </a:solidFill>
              </a:rPr>
              <a:t> can we address as the technology scales?</a:t>
            </a:r>
          </a:p>
          <a:p>
            <a:pPr marL="38100" lvl="1" indent="0" algn="r">
              <a:spcBef>
                <a:spcPts val="1200"/>
              </a:spcBef>
              <a:buNone/>
            </a:pPr>
            <a:r>
              <a:rPr lang="en-GB" sz="2000" dirty="0">
                <a:solidFill>
                  <a:srgbClr val="626262"/>
                </a:solidFill>
              </a:rPr>
              <a:t>When will we see </a:t>
            </a:r>
            <a:r>
              <a:rPr lang="en-GB" sz="2000" b="1" u="sng" dirty="0">
                <a:solidFill>
                  <a:srgbClr val="626262"/>
                </a:solidFill>
              </a:rPr>
              <a:t>value</a:t>
            </a:r>
            <a:r>
              <a:rPr lang="en-GB" sz="2000" dirty="0" smtClean="0">
                <a:solidFill>
                  <a:srgbClr val="626262"/>
                </a:solidFill>
              </a:rPr>
              <a:t>?</a:t>
            </a:r>
            <a:endParaRPr lang="en-GB" sz="2000" dirty="0">
              <a:solidFill>
                <a:srgbClr val="626262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814028" y="504401"/>
            <a:ext cx="1850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Boston Consulting Group: May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Optimat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Ltd: Mar 2018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45881"/>
          <a:stretch/>
        </p:blipFill>
        <p:spPr>
          <a:xfrm>
            <a:off x="9056642" y="861925"/>
            <a:ext cx="3132000" cy="3988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0" r="12464"/>
          <a:stretch/>
        </p:blipFill>
        <p:spPr>
          <a:xfrm>
            <a:off x="2573651" y="292305"/>
            <a:ext cx="3132000" cy="4335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988" t="20195" r="22286"/>
          <a:stretch/>
        </p:blipFill>
        <p:spPr>
          <a:xfrm>
            <a:off x="5815759" y="472185"/>
            <a:ext cx="3132000" cy="403263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15020"/>
              </p:ext>
            </p:extLst>
          </p:nvPr>
        </p:nvGraphicFramePr>
        <p:xfrm>
          <a:off x="-48000" y="0"/>
          <a:ext cx="12240000" cy="705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425761288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1919582456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3493367555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40504415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110122368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928284690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175299402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Technology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00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Infrastructure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C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Workforce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5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036289"/>
                  </a:ext>
                </a:extLst>
              </a:tr>
              <a:tr h="3132000">
                <a:tc row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3646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£93m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646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5 years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3646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3646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Purpose: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address the challenge of scaling quantum computing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Strategic intent: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 assurance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Catalyze Supply Chain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Focus Development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Enhance Skills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Accelerate Scaling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Drive User Adoption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5DF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10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16932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OBJECTIVE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100+ Qubit NISQ-era platform by 2025</a:t>
                      </a: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Initial platform focus: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Superconducting qubits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Trapped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ions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Cold atom tweezer arrays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Technology Readiness 4-7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OBJECTIVE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 Flagship facility by 2023</a:t>
                      </a: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Design &amp; Planning complete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Construction Feb 2022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Handover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Q4 2023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Commissioning Q1 2024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600" u="sng" dirty="0" smtClean="0">
                          <a:solidFill>
                            <a:schemeClr val="accent4"/>
                          </a:solidFill>
                        </a:rPr>
                        <a:t>OBJECTIVE</a:t>
                      </a:r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: To build a UK QC user community by 2024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600" dirty="0" smtClean="0">
                        <a:solidFill>
                          <a:schemeClr val="accent4"/>
                        </a:solidFill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Eco-system participation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Supporting skills for a future </a:t>
                      </a:r>
                      <a:r>
                        <a:rPr lang="en-US" sz="1600" b="0" dirty="0" smtClean="0">
                          <a:solidFill>
                            <a:schemeClr val="accent4"/>
                          </a:solidFill>
                        </a:rPr>
                        <a:t>quantum workforce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2903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0773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44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8188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4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r="45881"/>
          <a:stretch/>
        </p:blipFill>
        <p:spPr>
          <a:xfrm>
            <a:off x="9056642" y="861925"/>
            <a:ext cx="3132000" cy="3988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0" r="12464"/>
          <a:stretch/>
        </p:blipFill>
        <p:spPr>
          <a:xfrm>
            <a:off x="2573651" y="292305"/>
            <a:ext cx="3132000" cy="4335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988" t="20195" r="22286"/>
          <a:stretch/>
        </p:blipFill>
        <p:spPr>
          <a:xfrm>
            <a:off x="5815759" y="472185"/>
            <a:ext cx="3132000" cy="403263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-48000" y="0"/>
          <a:ext cx="12240000" cy="68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425761288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1919582456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3493367555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40504415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1101223680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2928284690"/>
                    </a:ext>
                  </a:extLst>
                </a:gridCol>
                <a:gridCol w="3132000">
                  <a:extLst>
                    <a:ext uri="{9D8B030D-6E8A-4147-A177-3AD203B41FA5}">
                      <a16:colId xmlns:a16="http://schemas.microsoft.com/office/drawing/2014/main" val="1752994024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Technology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001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Infrastructure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2C2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Workforce readiness</a:t>
                      </a:r>
                      <a:endParaRPr lang="en-GB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51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036289"/>
                  </a:ext>
                </a:extLst>
              </a:tr>
              <a:tr h="3132000">
                <a:tc row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3646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£93m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646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 5 years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3646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3646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Purpose: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address the challenge of scaling quantum computing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Strategic intent: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 assurance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Catalyze Supply Chain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Focus Development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Enhance Skills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Accelerate Scaling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Drive User Adoption</a:t>
                      </a: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D5DF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80000" marT="10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7200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416932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OBJECTIVE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100+ Qubit NISQ-era platform by 2025</a:t>
                      </a: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In-house development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collaboration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Government procurement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OBJECTIVE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 Flagship facility by 2023</a:t>
                      </a: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Development lab-space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Co-location &amp; investment</a:t>
                      </a:r>
                    </a:p>
                    <a:p>
                      <a:pPr marL="285750" marR="0" lvl="0" indent="-28575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Hosting QC Resources</a:t>
                      </a:r>
                    </a:p>
                    <a:p>
                      <a:pPr marL="0" marR="0" lvl="0" indent="0" algn="l" defTabSz="12001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600" u="sng" dirty="0" smtClean="0">
                          <a:solidFill>
                            <a:schemeClr val="accent4"/>
                          </a:solidFill>
                        </a:rPr>
                        <a:t>OBJECTIVE</a:t>
                      </a:r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: To build a UK QC user community by 2024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600" dirty="0" smtClean="0">
                        <a:solidFill>
                          <a:schemeClr val="accent4"/>
                        </a:solidFill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accent4"/>
                          </a:solidFill>
                        </a:rPr>
                        <a:t>Skills &amp; Training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accent4"/>
                          </a:solidFill>
                        </a:rPr>
                        <a:t>User access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accent4"/>
                          </a:solidFill>
                        </a:rPr>
                        <a:t>Technical Support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 smtClean="0">
                          <a:solidFill>
                            <a:schemeClr val="accent4"/>
                          </a:solidFill>
                        </a:rPr>
                        <a:t>Eco-system</a:t>
                      </a:r>
                      <a:r>
                        <a:rPr lang="en-US" sz="1600" b="0" baseline="0" dirty="0" smtClean="0">
                          <a:solidFill>
                            <a:schemeClr val="accent4"/>
                          </a:solidFill>
                        </a:rPr>
                        <a:t> engagement</a:t>
                      </a:r>
                      <a:r>
                        <a:rPr lang="en-US" sz="1600" b="0" dirty="0" smtClean="0">
                          <a:solidFill>
                            <a:schemeClr val="accent4"/>
                          </a:solidFill>
                        </a:rPr>
                        <a:t>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2903"/>
                  </a:ext>
                </a:extLst>
              </a:tr>
              <a:tr h="1188000">
                <a:tc vMerge="1"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0773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endParaRPr lang="en-GB" sz="1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44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7E6E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8188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7518" r="5387" b="16823"/>
          <a:stretch/>
        </p:blipFill>
        <p:spPr>
          <a:xfrm>
            <a:off x="371482" y="6136511"/>
            <a:ext cx="1951146" cy="50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81787" y="6611779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NQCC 2023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79" y="1331399"/>
            <a:ext cx="5375924" cy="449188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172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Technology Missions Fund – A Programme Case Study</a:t>
            </a:r>
            <a:endParaRPr lang="en-GB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825625"/>
            <a:ext cx="5706979" cy="43513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 smtClean="0"/>
              <a:t>£250m investment over 2 years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Engineering Biology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Artificial Intelligence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Quantum Technologies</a:t>
            </a:r>
          </a:p>
          <a:p>
            <a:pPr lvl="2">
              <a:spcAft>
                <a:spcPts val="600"/>
              </a:spcAft>
            </a:pPr>
            <a:r>
              <a:rPr lang="en-GB" dirty="0" smtClean="0"/>
              <a:t>£35m Positioning Navigation &amp; Timing</a:t>
            </a:r>
          </a:p>
          <a:p>
            <a:pPr lvl="2">
              <a:spcAft>
                <a:spcPts val="600"/>
              </a:spcAft>
            </a:pPr>
            <a:r>
              <a:rPr lang="en-GB" b="1" dirty="0" smtClean="0">
                <a:solidFill>
                  <a:schemeClr val="accent3"/>
                </a:solidFill>
              </a:rPr>
              <a:t>£35m Quantum Computing</a:t>
            </a:r>
            <a:endParaRPr lang="en-GB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172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Technology Missions Fund – A Programme Case Study</a:t>
            </a:r>
            <a:endParaRPr lang="en-GB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199" y="997853"/>
            <a:ext cx="10844463" cy="301925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b="1" dirty="0" smtClean="0">
                <a:solidFill>
                  <a:schemeClr val="accent3"/>
                </a:solidFill>
              </a:rPr>
              <a:t>£35m Quantum Computing</a:t>
            </a:r>
          </a:p>
          <a:p>
            <a:pPr>
              <a:spcAft>
                <a:spcPts val="600"/>
              </a:spcAft>
            </a:pP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Goal: Demonstration of NISQ-era quantum advantage ensuring </a:t>
            </a:r>
            <a:r>
              <a:rPr lang="en-GB" sz="1800" i="1" dirty="0">
                <a:solidFill>
                  <a:schemeClr val="bg1">
                    <a:lumMod val="50000"/>
                  </a:schemeClr>
                </a:solidFill>
              </a:rPr>
              <a:t>end user adoption </a:t>
            </a: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and economic value</a:t>
            </a:r>
            <a:endParaRPr lang="en-GB" sz="1800" b="1" dirty="0">
              <a:solidFill>
                <a:schemeClr val="accent3"/>
              </a:solidFill>
            </a:endParaRPr>
          </a:p>
          <a:p>
            <a:pPr lvl="1"/>
            <a:r>
              <a:rPr lang="en-GB" sz="1600" dirty="0" smtClean="0"/>
              <a:t>Demonstration of </a:t>
            </a:r>
            <a:r>
              <a:rPr lang="en-GB" sz="1600" dirty="0"/>
              <a:t>one or more UK based small-scale NISQ-era hardware </a:t>
            </a:r>
            <a:r>
              <a:rPr lang="en-GB" sz="1600" dirty="0" smtClean="0"/>
              <a:t>platforms</a:t>
            </a:r>
            <a:endParaRPr lang="en-GB" sz="1600" dirty="0"/>
          </a:p>
          <a:p>
            <a:pPr lvl="1"/>
            <a:r>
              <a:rPr lang="en-GB" sz="1600" dirty="0" smtClean="0"/>
              <a:t>Utilisation of </a:t>
            </a:r>
            <a:r>
              <a:rPr lang="en-GB" sz="1600" dirty="0"/>
              <a:t>cloud and hosted QC resources to demonstrate quantum </a:t>
            </a:r>
            <a:r>
              <a:rPr lang="en-GB" sz="1600" dirty="0" smtClean="0"/>
              <a:t>advantage</a:t>
            </a:r>
          </a:p>
          <a:p>
            <a:pPr lvl="1"/>
            <a:r>
              <a:rPr lang="en-GB" sz="1600" dirty="0" smtClean="0"/>
              <a:t>Acceleration of user </a:t>
            </a:r>
            <a:r>
              <a:rPr lang="en-GB" sz="1600" dirty="0"/>
              <a:t>adoption </a:t>
            </a:r>
            <a:r>
              <a:rPr lang="en-GB" sz="1600" dirty="0" smtClean="0"/>
              <a:t>and </a:t>
            </a:r>
            <a:r>
              <a:rPr lang="en-GB" sz="1600" dirty="0"/>
              <a:t>associated essential </a:t>
            </a:r>
            <a:r>
              <a:rPr lang="en-GB" sz="1600" dirty="0" smtClean="0"/>
              <a:t>skills</a:t>
            </a:r>
          </a:p>
          <a:p>
            <a:pPr lvl="1"/>
            <a:r>
              <a:rPr lang="en-GB" sz="1600" dirty="0" smtClean="0"/>
              <a:t>Uncovering </a:t>
            </a:r>
            <a:r>
              <a:rPr lang="en-GB" sz="1600" dirty="0"/>
              <a:t>bottlenecks in understanding, technology readiness and systems </a:t>
            </a:r>
            <a:r>
              <a:rPr lang="en-GB" sz="1600" dirty="0" smtClean="0"/>
              <a:t>performance</a:t>
            </a:r>
            <a:endParaRPr lang="en-GB" sz="1600" dirty="0"/>
          </a:p>
          <a:p>
            <a:pPr>
              <a:spcAft>
                <a:spcPts val="600"/>
              </a:spcAft>
            </a:pPr>
            <a:endParaRPr lang="en-GB" sz="1800" b="1" dirty="0" smtClean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endParaRPr lang="en-GB" sz="1800" b="1" dirty="0">
              <a:solidFill>
                <a:schemeClr val="accent3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98345" y="3267127"/>
            <a:ext cx="9795310" cy="2647237"/>
            <a:chOff x="838200" y="3435575"/>
            <a:chExt cx="9795310" cy="2647237"/>
          </a:xfrm>
        </p:grpSpPr>
        <p:grpSp>
          <p:nvGrpSpPr>
            <p:cNvPr id="23" name="Group 22"/>
            <p:cNvGrpSpPr/>
            <p:nvPr/>
          </p:nvGrpSpPr>
          <p:grpSpPr>
            <a:xfrm>
              <a:off x="838200" y="3435575"/>
              <a:ext cx="2160000" cy="2647237"/>
              <a:chOff x="838200" y="3435575"/>
              <a:chExt cx="2160000" cy="26472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382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EPSRC: Software enabled quantum computation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383303" y="3435575"/>
              <a:ext cx="2160000" cy="2647237"/>
              <a:chOff x="3201442" y="3435575"/>
              <a:chExt cx="2160000" cy="264723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1442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201442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Innovate UK: Industrial application feasibility studies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473510" y="3435575"/>
              <a:ext cx="2160000" cy="2647237"/>
              <a:chOff x="7960800" y="3435575"/>
              <a:chExt cx="2160000" cy="26472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8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9608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SBRI: Testbed platforms for sustained user access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928406" y="3435575"/>
              <a:ext cx="2160000" cy="2647237"/>
              <a:chOff x="5593221" y="3435575"/>
              <a:chExt cx="2160000" cy="26472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21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593221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NQCC: Enhanced user adoption through </a:t>
                </a:r>
                <a:r>
                  <a:rPr lang="en-GB" sz="1200" i="1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SparQ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3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172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Technology Missions Fund – A Programme Case Study</a:t>
            </a:r>
            <a:endParaRPr lang="en-GB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199" y="997853"/>
            <a:ext cx="10844463" cy="301925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b="1" dirty="0" smtClean="0">
                <a:solidFill>
                  <a:schemeClr val="accent3"/>
                </a:solidFill>
              </a:rPr>
              <a:t>£35m Quantum Computing</a:t>
            </a:r>
          </a:p>
          <a:p>
            <a:pPr>
              <a:spcAft>
                <a:spcPts val="600"/>
              </a:spcAft>
            </a:pP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Goal: Demonstration of NISQ-era quantum advantage ensuring </a:t>
            </a:r>
            <a:r>
              <a:rPr lang="en-GB" sz="1800" i="1" dirty="0">
                <a:solidFill>
                  <a:schemeClr val="bg1">
                    <a:lumMod val="50000"/>
                  </a:schemeClr>
                </a:solidFill>
              </a:rPr>
              <a:t>end user adoption </a:t>
            </a:r>
            <a:r>
              <a:rPr lang="en-GB" sz="1800" i="1" dirty="0" smtClean="0">
                <a:solidFill>
                  <a:schemeClr val="bg1">
                    <a:lumMod val="50000"/>
                  </a:schemeClr>
                </a:solidFill>
              </a:rPr>
              <a:t>and economic value</a:t>
            </a:r>
            <a:endParaRPr lang="en-GB" sz="1800" b="1" dirty="0">
              <a:solidFill>
                <a:schemeClr val="accent3"/>
              </a:solidFill>
            </a:endParaRPr>
          </a:p>
          <a:p>
            <a:pPr lvl="1"/>
            <a:r>
              <a:rPr lang="en-GB" sz="1600" dirty="0" smtClean="0"/>
              <a:t>Demonstration of </a:t>
            </a:r>
            <a:r>
              <a:rPr lang="en-GB" sz="1600" dirty="0"/>
              <a:t>one or more UK based small-scale NISQ-era hardware </a:t>
            </a:r>
            <a:r>
              <a:rPr lang="en-GB" sz="1600" dirty="0" smtClean="0"/>
              <a:t>platforms</a:t>
            </a:r>
            <a:endParaRPr lang="en-GB" sz="1600" dirty="0"/>
          </a:p>
          <a:p>
            <a:pPr lvl="1"/>
            <a:r>
              <a:rPr lang="en-GB" sz="1600" dirty="0" smtClean="0"/>
              <a:t>Utilisation of </a:t>
            </a:r>
            <a:r>
              <a:rPr lang="en-GB" sz="1600" dirty="0"/>
              <a:t>cloud and hosted QC resources to demonstrate quantum </a:t>
            </a:r>
            <a:r>
              <a:rPr lang="en-GB" sz="1600" dirty="0" smtClean="0"/>
              <a:t>advantage</a:t>
            </a:r>
          </a:p>
          <a:p>
            <a:pPr lvl="1"/>
            <a:r>
              <a:rPr lang="en-GB" sz="1600" dirty="0" smtClean="0"/>
              <a:t>Acceleration of user </a:t>
            </a:r>
            <a:r>
              <a:rPr lang="en-GB" sz="1600" dirty="0"/>
              <a:t>adoption </a:t>
            </a:r>
            <a:r>
              <a:rPr lang="en-GB" sz="1600" dirty="0" smtClean="0"/>
              <a:t>and </a:t>
            </a:r>
            <a:r>
              <a:rPr lang="en-GB" sz="1600" dirty="0"/>
              <a:t>associated essential </a:t>
            </a:r>
            <a:r>
              <a:rPr lang="en-GB" sz="1600" dirty="0" smtClean="0"/>
              <a:t>skills</a:t>
            </a:r>
          </a:p>
          <a:p>
            <a:pPr lvl="1"/>
            <a:r>
              <a:rPr lang="en-GB" sz="1600" dirty="0" smtClean="0"/>
              <a:t>Uncovering </a:t>
            </a:r>
            <a:r>
              <a:rPr lang="en-GB" sz="1600" dirty="0"/>
              <a:t>bottlenecks in understanding, technology readiness and systems </a:t>
            </a:r>
            <a:r>
              <a:rPr lang="en-GB" sz="1600" dirty="0" smtClean="0"/>
              <a:t>performance</a:t>
            </a:r>
            <a:endParaRPr lang="en-GB" sz="1600" dirty="0"/>
          </a:p>
          <a:p>
            <a:pPr>
              <a:spcAft>
                <a:spcPts val="600"/>
              </a:spcAft>
            </a:pPr>
            <a:endParaRPr lang="en-GB" sz="1800" b="1" dirty="0" smtClean="0">
              <a:solidFill>
                <a:schemeClr val="accent3"/>
              </a:solidFill>
            </a:endParaRPr>
          </a:p>
          <a:p>
            <a:pPr>
              <a:spcAft>
                <a:spcPts val="600"/>
              </a:spcAft>
            </a:pPr>
            <a:endParaRPr lang="en-GB" sz="1800" b="1" dirty="0">
              <a:solidFill>
                <a:schemeClr val="accent3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98345" y="3267127"/>
            <a:ext cx="9795310" cy="2647237"/>
            <a:chOff x="838200" y="3435575"/>
            <a:chExt cx="9795310" cy="2647237"/>
          </a:xfrm>
        </p:grpSpPr>
        <p:grpSp>
          <p:nvGrpSpPr>
            <p:cNvPr id="23" name="Group 22"/>
            <p:cNvGrpSpPr/>
            <p:nvPr/>
          </p:nvGrpSpPr>
          <p:grpSpPr>
            <a:xfrm>
              <a:off x="838200" y="3435575"/>
              <a:ext cx="2160000" cy="2647237"/>
              <a:chOff x="838200" y="3435575"/>
              <a:chExt cx="2160000" cy="26472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382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EPSRC: Software enabled quantum computation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383303" y="3435575"/>
              <a:ext cx="2160000" cy="2647237"/>
              <a:chOff x="3201442" y="3435575"/>
              <a:chExt cx="2160000" cy="264723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1442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201442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Innovate UK: Industrial application feasibility studies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473510" y="3435575"/>
              <a:ext cx="2160000" cy="2647237"/>
              <a:chOff x="7960800" y="3435575"/>
              <a:chExt cx="2160000" cy="26472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0800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960800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SBRI: Testbed platforms for sustained user access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928406" y="3435575"/>
              <a:ext cx="2160000" cy="2647237"/>
              <a:chOff x="5593221" y="3435575"/>
              <a:chExt cx="2160000" cy="264723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21" y="3435575"/>
                <a:ext cx="2160000" cy="2160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5593221" y="5621147"/>
                <a:ext cx="21600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schemeClr val="bg1">
                        <a:lumMod val="95000"/>
                      </a:schemeClr>
                    </a:solidFill>
                  </a:rPr>
                  <a:t>NQCC: Enhanced user adoption through </a:t>
                </a:r>
                <a:r>
                  <a:rPr lang="en-GB" sz="1200" i="1" dirty="0" err="1" smtClean="0">
                    <a:solidFill>
                      <a:schemeClr val="bg1">
                        <a:lumMod val="95000"/>
                      </a:schemeClr>
                    </a:solidFill>
                  </a:rPr>
                  <a:t>SparQ</a:t>
                </a:r>
                <a:endParaRPr lang="en-GB" sz="1200" i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172200" y="3128210"/>
            <a:ext cx="2412000" cy="2916000"/>
          </a:xfrm>
          <a:prstGeom prst="rect">
            <a:avLst/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5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8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nt master without logo">
  <a:themeElements>
    <a:clrScheme name="M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Font and logo master">
  <a:themeElements>
    <a:clrScheme name="UKRI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788"/>
      </a:accent1>
      <a:accent2>
        <a:srgbClr val="00BED5"/>
      </a:accent2>
      <a:accent3>
        <a:srgbClr val="1E5DF8"/>
      </a:accent3>
      <a:accent4>
        <a:srgbClr val="2E2C51"/>
      </a:accent4>
      <a:accent5>
        <a:srgbClr val="34D5AE"/>
      </a:accent5>
      <a:accent6>
        <a:srgbClr val="67C04D"/>
      </a:accent6>
      <a:hlink>
        <a:srgbClr val="676767"/>
      </a:hlink>
      <a:folHlink>
        <a:srgbClr val="BE2B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QCC Organisational Structure v0.2.pptx  -  Last saved by user" id="{5C684BAB-4C88-4249-B75E-1EB16B34DE39}" vid="{193B9D90-EB3D-4CD2-8BCC-391FF4FCBDFD}"/>
    </a:ext>
  </a:extLst>
</a:theme>
</file>

<file path=ppt/theme/theme8.xml><?xml version="1.0" encoding="utf-8"?>
<a:theme xmlns:a="http://schemas.openxmlformats.org/drawingml/2006/main" name="7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Font and logo master">
  <a:themeElements>
    <a:clrScheme name="NQCC Colour codes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34D5AE"/>
      </a:accent2>
      <a:accent3>
        <a:srgbClr val="FF6900"/>
      </a:accent3>
      <a:accent4>
        <a:srgbClr val="2E2D62"/>
      </a:accent4>
      <a:accent5>
        <a:srgbClr val="ECECEC"/>
      </a:accent5>
      <a:accent6>
        <a:srgbClr val="898988"/>
      </a:accent6>
      <a:hlink>
        <a:srgbClr val="799EFB"/>
      </a:hlink>
      <a:folHlink>
        <a:srgbClr val="63DF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E5FD56-D98C-430E-9E3E-CF66875205E9}"/>
</file>

<file path=customXml/itemProps2.xml><?xml version="1.0" encoding="utf-8"?>
<ds:datastoreItem xmlns:ds="http://schemas.openxmlformats.org/officeDocument/2006/customXml" ds:itemID="{C1518FA1-428D-4AA0-B099-154BE1CE1560}"/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1881</Words>
  <Application>Microsoft Office PowerPoint</Application>
  <PresentationFormat>Widescreen</PresentationFormat>
  <Paragraphs>436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Wingdings</vt:lpstr>
      <vt:lpstr>Font and logo master</vt:lpstr>
      <vt:lpstr>14_Font and logo master</vt:lpstr>
      <vt:lpstr>6_Font and logo master</vt:lpstr>
      <vt:lpstr>Font master without logo</vt:lpstr>
      <vt:lpstr>9_Font and logo master</vt:lpstr>
      <vt:lpstr>20_Font and logo master</vt:lpstr>
      <vt:lpstr>5_Font and logo master</vt:lpstr>
      <vt:lpstr>7_Font and logo master</vt:lpstr>
      <vt:lpstr>8_Font and logo master</vt:lpstr>
      <vt:lpstr>18_Font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Missions Fund – A Programme Case Study</vt:lpstr>
      <vt:lpstr>Technology Missions Fund – A Programme Case Study</vt:lpstr>
      <vt:lpstr>Technology Missions Fund – A Programme Case Study</vt:lpstr>
      <vt:lpstr>PowerPoint Presentation</vt:lpstr>
      <vt:lpstr>PowerPoint Presentation</vt:lpstr>
      <vt:lpstr>PowerPoint Presentation</vt:lpstr>
      <vt:lpstr>Technology Missions Fund – A Programme Case Study</vt:lpstr>
      <vt:lpstr>Testbed access for sustained user access</vt:lpstr>
      <vt:lpstr>Structure of Testbed Activity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Cuthbert, Michael (STFC,RAL,NQCC)</dc:creator>
  <cp:lastModifiedBy>Cuthbert, Michael (STFC,RAL,NQCC)</cp:lastModifiedBy>
  <cp:revision>23</cp:revision>
  <dcterms:created xsi:type="dcterms:W3CDTF">2023-10-13T11:30:23Z</dcterms:created>
  <dcterms:modified xsi:type="dcterms:W3CDTF">2023-10-13T17:09:32Z</dcterms:modified>
</cp:coreProperties>
</file>