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76" r:id="rId6"/>
  </p:sldMasterIdLst>
  <p:notesMasterIdLst>
    <p:notesMasterId r:id="rId15"/>
  </p:notesMasterIdLst>
  <p:handoutMasterIdLst>
    <p:handoutMasterId r:id="rId16"/>
  </p:handoutMasterIdLst>
  <p:sldIdLst>
    <p:sldId id="256" r:id="rId7"/>
    <p:sldId id="521" r:id="rId8"/>
    <p:sldId id="259" r:id="rId9"/>
    <p:sldId id="515" r:id="rId10"/>
    <p:sldId id="523" r:id="rId11"/>
    <p:sldId id="524" r:id="rId12"/>
    <p:sldId id="513" r:id="rId13"/>
    <p:sldId id="50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9601922-DF6C-3941-8AD7-B268900E6F83}" name="Parag Vyas" initials="PV" userId="S::paragvyas_outlook.com#ext#@beisgov.onmicrosoft.com::3cdce3fd-16ef-4cbf-aa2a-985c67ba73a4" providerId="AD"/>
  <p188:author id="{AA747A61-E04A-9A0C-DA40-D7F892E8BDCB}" name="Markham, Hugh (DSIT)" initials="M(" userId="S::hugh.markham@dsit.gov.uk::8890fb8e-88cf-440b-a531-ad997f4fb951" providerId="AD"/>
  <p188:author id="{78682C69-B818-1E1E-A750-678E0797188B}" name="Jain, Tanuj (Better Regulation Executive)" initials="TJ" userId="S::Tanuj.Jain@beis.gov.uk::b017de80-8067-410b-9ddd-5cebbb87b021" providerId="AD"/>
  <p188:author id="{4577C2FB-853D-2CE4-4613-F7D9B500D0EC}" name="Jain, Tanuj (DSIT)" initials="TJ" userId="S::Tanuj.Jain@dsit.gov.uk::b017de80-8067-410b-9ddd-5cebbb87b02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A7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72566A-DA76-5D5F-4392-BCB359418E36}" v="3" dt="2023-10-13T15:01:23.479"/>
    <p1510:client id="{46BAD1A2-B5D2-AB26-6BA3-B4479C7F486F}" v="2" dt="2023-10-13T08:43:12.946"/>
    <p1510:client id="{7EFA1B5B-88D9-1BD2-F2F2-41F41CEF9D00}" v="5" dt="2023-10-13T14:02:43.439"/>
    <p1510:client id="{848B5AD2-27F8-4B42-A492-28672B2EC2A6}" v="25" dt="2023-10-13T10:14:52.704"/>
    <p1510:client id="{8B5E7C75-6BBF-97C1-745B-44EEB4993FBB}" v="1" dt="2023-10-13T08:32:13.331"/>
    <p1510:client id="{BAEA16F3-7414-A987-EFD7-7FAE2E8FBAD4}" v="659" dt="2023-10-12T14:50:35.1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22" Type="http://schemas.microsoft.com/office/2018/10/relationships/authors" Target="authors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1E2CBA6-0E16-7D52-23AC-B719D294F09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186CB9-9DA5-DB19-9DEE-469B5951B0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CC9BB-2FA8-4C15-9F5C-21FDBB689409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C2A6B9-37FD-D2C7-C34E-97F5C3D0567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1EEB52-5E72-08E9-5979-0480794E230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918BC-382F-48FB-BDD9-AD73AC0D2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176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5E50F5-788D-4D16-A604-5478177F66D3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BC617F-E3EE-45EF-99B7-1DC83B656E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056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BC617F-E3EE-45EF-99B7-1DC83B656E4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56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egulatory Horizons Council">
            <a:extLst>
              <a:ext uri="{FF2B5EF4-FFF2-40B4-BE49-F238E27FC236}">
                <a16:creationId xmlns:a16="http://schemas.microsoft.com/office/drawing/2014/main" id="{5E72ACAC-5F95-413C-93DA-0EBB942ECD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666"/>
            <a:ext cx="12189631" cy="6856667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E2C8D57A-FF87-DC63-AF2A-7126D6ED8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035" y="2549202"/>
            <a:ext cx="10644065" cy="720000"/>
          </a:xfrm>
        </p:spPr>
        <p:txBody>
          <a:bodyPr anchor="t" anchorCtr="0">
            <a:normAutofit/>
          </a:bodyPr>
          <a:lstStyle>
            <a:lvl1pPr>
              <a:defRPr sz="4000" b="1">
                <a:solidFill>
                  <a:schemeClr val="bg1"/>
                </a:solidFill>
                <a:latin typeface="Arial (Headings)"/>
              </a:defRPr>
            </a:lvl1pPr>
          </a:lstStyle>
          <a:p>
            <a:r>
              <a:rPr lang="en-GB" noProof="0"/>
              <a:t>Click to edit Master title style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7AE8AA84-CE72-2932-B671-70A3FDB457F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28035" y="3303254"/>
            <a:ext cx="7373273" cy="1912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>
                <a:solidFill>
                  <a:schemeClr val="bg1"/>
                </a:solidFill>
                <a:latin typeface="Arial (Headings)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4958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FBAFE-5896-0AA4-110E-BB1FD5320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B10CF-278E-37BB-943F-7C65F69C4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3CB5E1-2C08-97DA-E0F6-80AB8C26E2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32420A-8753-9482-54FE-4E168DED0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424C9-4EBA-4C2D-B794-607D78056D88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F4E49A-6969-7768-F7CC-2C4897A76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627E17-F9CB-7C10-5975-C1792A7F9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3408-ED73-4F3B-B798-E7A2881DA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84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22B6F-8DD8-CFD5-B62F-8EE414ABF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855F77-9898-0A8D-C059-D5763F85E9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C4BE91-6E9C-64B5-BA45-E86C80861D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DFBB04-E2EE-8502-2444-9364917CA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424C9-4EBA-4C2D-B794-607D78056D88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3D765F-C32C-68F3-E13A-BB124F52D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524FEB-848E-5DA8-ABD6-90BC26FE7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3408-ED73-4F3B-B798-E7A2881DA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378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25C32-A9F1-0668-7CAE-9B32F3C39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128DB6-2EAC-27BB-4BE6-73674B1C33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53F794-361F-33E3-7531-E68979819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424C9-4EBA-4C2D-B794-607D78056D88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D3ECC-B465-053B-041C-C76C6B566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CC6A48-E8B4-F782-80B0-34E994F04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3408-ED73-4F3B-B798-E7A2881DA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1446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36A041-3A41-CFBB-3C0B-D3CF4DAA4B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EE53CF-0667-3037-3805-7BABB8FB02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A029BA-46AD-1C0B-BFD2-6D25CEF56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424C9-4EBA-4C2D-B794-607D78056D88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7BED5F-B951-F9C7-BBB2-54F8D0E92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2FDC1C-34A9-FADE-C34C-734902671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3408-ED73-4F3B-B798-E7A2881DA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8868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ver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egulatory Horizons Council">
            <a:extLst>
              <a:ext uri="{FF2B5EF4-FFF2-40B4-BE49-F238E27FC236}">
                <a16:creationId xmlns:a16="http://schemas.microsoft.com/office/drawing/2014/main" id="{5E72ACAC-5F95-413C-93DA-0EBB942ECD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666"/>
            <a:ext cx="12189631" cy="68566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DDC3A8-E3D7-48E5-9559-9C05FC0867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178" y="2588258"/>
            <a:ext cx="9940940" cy="504000"/>
          </a:xfrm>
        </p:spPr>
        <p:txBody>
          <a:bodyPr anchor="t" anchorCtr="0"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64A54C-99DF-4290-B7D8-60194329BB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178" y="3099519"/>
            <a:ext cx="7627800" cy="72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4000" b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AFEA738-E8B3-437F-8D4D-5F4800F1A7B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4179" y="3990389"/>
            <a:ext cx="4016390" cy="27160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Month YYYY</a:t>
            </a:r>
          </a:p>
        </p:txBody>
      </p:sp>
    </p:spTree>
    <p:extLst>
      <p:ext uri="{BB962C8B-B14F-4D97-AF65-F5344CB8AC3E}">
        <p14:creationId xmlns:p14="http://schemas.microsoft.com/office/powerpoint/2010/main" val="38240073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ear 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gulatory Horizons Council">
            <a:extLst>
              <a:ext uri="{FF2B5EF4-FFF2-40B4-BE49-F238E27FC236}">
                <a16:creationId xmlns:a16="http://schemas.microsoft.com/office/drawing/2014/main" id="{19356315-E250-49CC-B368-C05E1CC156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666"/>
            <a:ext cx="12189631" cy="6856667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CA8D8B7-1CFD-49AB-9068-319313F08B1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6462" y="2530554"/>
            <a:ext cx="7761515" cy="187162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/>
              <a:t>Contact and copyright information here</a:t>
            </a:r>
          </a:p>
        </p:txBody>
      </p:sp>
    </p:spTree>
    <p:extLst>
      <p:ext uri="{BB962C8B-B14F-4D97-AF65-F5344CB8AC3E}">
        <p14:creationId xmlns:p14="http://schemas.microsoft.com/office/powerpoint/2010/main" val="12878072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1FD84-7B67-4FAE-A470-DFFD0DD8C3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783805-D76F-465F-AD1D-C024A73862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1335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5E0545A-7AF5-416C-B008-CD22E7267556}"/>
              </a:ext>
            </a:extLst>
          </p:cNvPr>
          <p:cNvSpPr txBox="1">
            <a:spLocks/>
          </p:cNvSpPr>
          <p:nvPr userDrawn="1"/>
        </p:nvSpPr>
        <p:spPr>
          <a:xfrm>
            <a:off x="465600" y="6231601"/>
            <a:ext cx="2743200" cy="365125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CDC20618-E5D9-4E5B-AE98-0F53F165EA74}" type="datetime3">
              <a:rPr lang="en-GB" sz="1200" smtClean="0"/>
              <a:pPr algn="l"/>
              <a:t>13 October, 2023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6965570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(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CB4287E-D309-4A9A-9002-06097225DF41}"/>
              </a:ext>
            </a:extLst>
          </p:cNvPr>
          <p:cNvSpPr/>
          <p:nvPr userDrawn="1"/>
        </p:nvSpPr>
        <p:spPr>
          <a:xfrm>
            <a:off x="0" y="-1"/>
            <a:ext cx="12192000" cy="59147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5207000" indent="0" algn="ctr"/>
            <a:r>
              <a:rPr lang="en-GB" sz="1800">
                <a:solidFill>
                  <a:srgbClr val="868686"/>
                </a:solidFill>
              </a:rPr>
              <a:t>Insert image</a:t>
            </a:r>
          </a:p>
          <a:p>
            <a:pPr marL="520700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>
                <a:solidFill>
                  <a:srgbClr val="868686"/>
                </a:solidFill>
              </a:rPr>
              <a:t>(Send backwards until  image appears </a:t>
            </a:r>
            <a:br>
              <a:rPr lang="en-GB" sz="1200">
                <a:solidFill>
                  <a:srgbClr val="868686"/>
                </a:solidFill>
              </a:rPr>
            </a:br>
            <a:r>
              <a:rPr lang="en-GB" sz="1200">
                <a:solidFill>
                  <a:srgbClr val="868686"/>
                </a:solidFill>
              </a:rPr>
              <a:t>behind title. Do not cover the footer banner.)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F1FD84-7B67-4FAE-A470-DFFD0DD8C3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757" y="1944130"/>
            <a:ext cx="6098757" cy="1565833"/>
          </a:xfrm>
          <a:solidFill>
            <a:srgbClr val="003478">
              <a:alpha val="71765"/>
            </a:srgbClr>
          </a:solidFill>
        </p:spPr>
        <p:txBody>
          <a:bodyPr anchor="b">
            <a:normAutofit/>
          </a:bodyPr>
          <a:lstStyle>
            <a:lvl1pPr marL="361950" indent="0" algn="l">
              <a:defRPr sz="4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783805-D76F-465F-AD1D-C024A73862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753" y="3503183"/>
            <a:ext cx="6098753" cy="904061"/>
          </a:xfrm>
          <a:solidFill>
            <a:srgbClr val="003478">
              <a:alpha val="72000"/>
            </a:srgbClr>
          </a:solidFill>
        </p:spPr>
        <p:txBody>
          <a:bodyPr/>
          <a:lstStyle>
            <a:lvl1pPr marL="36195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D9E296F-03BB-4CE0-AFAE-F535A6CBB143}"/>
              </a:ext>
            </a:extLst>
          </p:cNvPr>
          <p:cNvSpPr txBox="1">
            <a:spLocks/>
          </p:cNvSpPr>
          <p:nvPr userDrawn="1"/>
        </p:nvSpPr>
        <p:spPr>
          <a:xfrm>
            <a:off x="465600" y="6231601"/>
            <a:ext cx="2743200" cy="365125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CDC20618-E5D9-4E5B-AE98-0F53F165EA74}" type="datetime3">
              <a:rPr lang="en-GB" sz="1200" smtClean="0"/>
              <a:pPr algn="l"/>
              <a:t>13 October, 2023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7830554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C35B7-437D-4BE6-9B66-ED0B9A0A9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D09F8-429B-4557-A486-27A5770CB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3940861"/>
          </a:xfrm>
        </p:spPr>
        <p:txBody>
          <a:bodyPr/>
          <a:lstStyle>
            <a:lvl1pPr marL="228600" indent="-228600"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0A885-BAA2-4890-9018-4D60866D6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1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Event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82590-118A-4F46-A2EA-2A85E397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1"/>
            <a:ext cx="5018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657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light 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ED73D2-2BAE-432F-94C8-38438D372807}"/>
              </a:ext>
            </a:extLst>
          </p:cNvPr>
          <p:cNvSpPr/>
          <p:nvPr userDrawn="1"/>
        </p:nvSpPr>
        <p:spPr>
          <a:xfrm>
            <a:off x="0" y="5909661"/>
            <a:ext cx="12192000" cy="954000"/>
          </a:xfrm>
          <a:prstGeom prst="rect">
            <a:avLst/>
          </a:prstGeom>
          <a:solidFill>
            <a:srgbClr val="1C9C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8C35B7-437D-4BE6-9B66-ED0B9A0A9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D09F8-429B-4557-A486-27A5770CB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3940861"/>
          </a:xfrm>
        </p:spPr>
        <p:txBody>
          <a:bodyPr/>
          <a:lstStyle>
            <a:lvl1pPr marL="228600" indent="-228600"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0A885-BAA2-4890-9018-4D60866D6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1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Event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82590-118A-4F46-A2EA-2A85E397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1"/>
            <a:ext cx="5018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 descr="Department for Business, Energy and Industrial Strategy crest" title="Department for Business, Energy and Industrial Strategy">
            <a:extLst>
              <a:ext uri="{FF2B5EF4-FFF2-40B4-BE49-F238E27FC236}">
                <a16:creationId xmlns:a16="http://schemas.microsoft.com/office/drawing/2014/main" id="{0C95B566-EAE7-4876-848B-98228D5F9D7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000" y="6093296"/>
            <a:ext cx="1196930" cy="6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49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8AEF85-6DC1-4A99-8D1B-D333E8CD6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en-GB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/>
              <a:t>The Regulatory Horizons Council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561EB-B8BB-461B-8E07-0FCF948AE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23AF-F2F5-41F7-A71C-81CE492BCB88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BFFC5410-5B61-4DD1-ACA9-75E0E340CD95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2C50C65-C732-48FE-90E4-83C173C58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572" y="1445058"/>
            <a:ext cx="11114684" cy="459496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1D7979A-091A-EC11-B960-D2B08DA589A0}"/>
              </a:ext>
            </a:extLst>
          </p:cNvPr>
          <p:cNvCxnSpPr>
            <a:cxnSpLocks/>
          </p:cNvCxnSpPr>
          <p:nvPr userDrawn="1"/>
        </p:nvCxnSpPr>
        <p:spPr>
          <a:xfrm>
            <a:off x="591561" y="6334465"/>
            <a:ext cx="11099695" cy="0"/>
          </a:xfrm>
          <a:prstGeom prst="line">
            <a:avLst/>
          </a:prstGeom>
          <a:ln w="25400">
            <a:solidFill>
              <a:srgbClr val="004A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95C4B3DB-2607-3C50-3E4D-06256EBF9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572" y="439167"/>
            <a:ext cx="10515600" cy="757627"/>
          </a:xfrm>
        </p:spPr>
        <p:txBody>
          <a:bodyPr/>
          <a:lstStyle>
            <a:lvl1pPr>
              <a:defRPr>
                <a:solidFill>
                  <a:srgbClr val="004A7F"/>
                </a:solidFill>
                <a:latin typeface="Arial (Headings)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9323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ED73D2-2BAE-432F-94C8-38438D372807}"/>
              </a:ext>
            </a:extLst>
          </p:cNvPr>
          <p:cNvSpPr/>
          <p:nvPr userDrawn="1"/>
        </p:nvSpPr>
        <p:spPr>
          <a:xfrm>
            <a:off x="0" y="5909661"/>
            <a:ext cx="12192000" cy="954000"/>
          </a:xfrm>
          <a:prstGeom prst="rect">
            <a:avLst/>
          </a:prstGeom>
          <a:solidFill>
            <a:srgbClr val="73B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8C35B7-437D-4BE6-9B66-ED0B9A0A9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D09F8-429B-4557-A486-27A5770CB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3940861"/>
          </a:xfrm>
        </p:spPr>
        <p:txBody>
          <a:bodyPr/>
          <a:lstStyle>
            <a:lvl1pPr marL="228600" indent="-228600"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0A885-BAA2-4890-9018-4D60866D6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1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Event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82590-118A-4F46-A2EA-2A85E397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1"/>
            <a:ext cx="5018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 descr="Department for Business, Energy and Industrial Strategy crest" title="Department for Business, Energy and Industrial Strategy">
            <a:extLst>
              <a:ext uri="{FF2B5EF4-FFF2-40B4-BE49-F238E27FC236}">
                <a16:creationId xmlns:a16="http://schemas.microsoft.com/office/drawing/2014/main" id="{6F8DEABF-AA32-4F61-9113-507A9AC680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000" y="6093296"/>
            <a:ext cx="1196930" cy="6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0918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oran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ED73D2-2BAE-432F-94C8-38438D372807}"/>
              </a:ext>
            </a:extLst>
          </p:cNvPr>
          <p:cNvSpPr/>
          <p:nvPr userDrawn="1"/>
        </p:nvSpPr>
        <p:spPr>
          <a:xfrm>
            <a:off x="0" y="5909661"/>
            <a:ext cx="12192000" cy="954000"/>
          </a:xfrm>
          <a:prstGeom prst="rect">
            <a:avLst/>
          </a:prstGeom>
          <a:solidFill>
            <a:srgbClr val="F9AE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8C35B7-437D-4BE6-9B66-ED0B9A0A9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D09F8-429B-4557-A486-27A5770CB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3940861"/>
          </a:xfrm>
        </p:spPr>
        <p:txBody>
          <a:bodyPr/>
          <a:lstStyle>
            <a:lvl1pPr marL="228600" indent="-228600"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0A885-BAA2-4890-9018-4D60866D6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1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Event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82590-118A-4F46-A2EA-2A85E397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1"/>
            <a:ext cx="5018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 descr="Department for Business, Energy and Industrial Strategy crest" title="Department for Business, Energy and Industrial Strategy">
            <a:extLst>
              <a:ext uri="{FF2B5EF4-FFF2-40B4-BE49-F238E27FC236}">
                <a16:creationId xmlns:a16="http://schemas.microsoft.com/office/drawing/2014/main" id="{FC09D322-24DB-4E08-98A6-C423583B65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000" y="6093296"/>
            <a:ext cx="1196930" cy="6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7825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viole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ED73D2-2BAE-432F-94C8-38438D372807}"/>
              </a:ext>
            </a:extLst>
          </p:cNvPr>
          <p:cNvSpPr/>
          <p:nvPr userDrawn="1"/>
        </p:nvSpPr>
        <p:spPr>
          <a:xfrm>
            <a:off x="0" y="5909661"/>
            <a:ext cx="12192000" cy="954000"/>
          </a:xfrm>
          <a:prstGeom prst="rect">
            <a:avLst/>
          </a:prstGeom>
          <a:solidFill>
            <a:srgbClr val="AA1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8C35B7-437D-4BE6-9B66-ED0B9A0A9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D09F8-429B-4557-A486-27A5770CB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3940861"/>
          </a:xfrm>
        </p:spPr>
        <p:txBody>
          <a:bodyPr/>
          <a:lstStyle>
            <a:lvl1pPr marL="228600" indent="-228600"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0A885-BAA2-4890-9018-4D60866D6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1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Event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82590-118A-4F46-A2EA-2A85E397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1"/>
            <a:ext cx="5018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 descr="Department for Business, Energy and Industrial Strategy crest" title="Department for Business, Energy and Industrial Strategy">
            <a:extLst>
              <a:ext uri="{FF2B5EF4-FFF2-40B4-BE49-F238E27FC236}">
                <a16:creationId xmlns:a16="http://schemas.microsoft.com/office/drawing/2014/main" id="{E62F3C83-B271-477C-90E2-1DE95981F4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000" y="6093296"/>
            <a:ext cx="1196930" cy="6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333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Light blue - gradien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ED73D2-2BAE-432F-94C8-38438D372807}"/>
              </a:ext>
            </a:extLst>
          </p:cNvPr>
          <p:cNvSpPr/>
          <p:nvPr userDrawn="1"/>
        </p:nvSpPr>
        <p:spPr>
          <a:xfrm>
            <a:off x="0" y="5909661"/>
            <a:ext cx="12192000" cy="954000"/>
          </a:xfrm>
          <a:prstGeom prst="rect">
            <a:avLst/>
          </a:prstGeom>
          <a:gradFill>
            <a:gsLst>
              <a:gs pos="0">
                <a:srgbClr val="004A7F"/>
              </a:gs>
              <a:gs pos="100000">
                <a:srgbClr val="1C9CD9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8C35B7-437D-4BE6-9B66-ED0B9A0A9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D09F8-429B-4557-A486-27A5770CB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3940861"/>
          </a:xfrm>
        </p:spPr>
        <p:txBody>
          <a:bodyPr/>
          <a:lstStyle>
            <a:lvl1pPr marL="228600" indent="-228600"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0A885-BAA2-4890-9018-4D60866D6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1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Event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82590-118A-4F46-A2EA-2A85E397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1"/>
            <a:ext cx="5018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 descr="Department for Business, Energy and Industrial Strategy crest" title="Department for Business, Energy and Industrial Strategy">
            <a:extLst>
              <a:ext uri="{FF2B5EF4-FFF2-40B4-BE49-F238E27FC236}">
                <a16:creationId xmlns:a16="http://schemas.microsoft.com/office/drawing/2014/main" id="{48F195AA-D0DA-49E7-84E2-8D2880E5D8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000" y="6093296"/>
            <a:ext cx="1196930" cy="6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6436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green - gradien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C35B7-437D-4BE6-9B66-ED0B9A0A9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D09F8-429B-4557-A486-27A5770CB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3940861"/>
          </a:xfrm>
        </p:spPr>
        <p:txBody>
          <a:bodyPr/>
          <a:lstStyle>
            <a:lvl1pPr marL="228600" indent="-228600"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0E277DE-69E1-40E5-8363-40ED817AE4B3}"/>
              </a:ext>
            </a:extLst>
          </p:cNvPr>
          <p:cNvSpPr txBox="1">
            <a:spLocks/>
          </p:cNvSpPr>
          <p:nvPr userDrawn="1"/>
        </p:nvSpPr>
        <p:spPr>
          <a:xfrm>
            <a:off x="0" y="5909661"/>
            <a:ext cx="12192000" cy="952500"/>
          </a:xfrm>
          <a:prstGeom prst="rect">
            <a:avLst/>
          </a:prstGeom>
          <a:gradFill>
            <a:gsLst>
              <a:gs pos="0">
                <a:srgbClr val="73B72B"/>
              </a:gs>
              <a:gs pos="100000">
                <a:srgbClr val="BCCF00"/>
              </a:gs>
            </a:gsLst>
            <a:lin ang="2700000" scaled="0"/>
          </a:gra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200">
              <a:solidFill>
                <a:srgbClr val="004A7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0A885-BAA2-4890-9018-4D60866D6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1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Event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82590-118A-4F46-A2EA-2A85E397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1"/>
            <a:ext cx="5018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9" descr="Department for Business, Energy and Industrial Strategy crest" title="Department for Business, Energy and Industrial Strategy">
            <a:extLst>
              <a:ext uri="{FF2B5EF4-FFF2-40B4-BE49-F238E27FC236}">
                <a16:creationId xmlns:a16="http://schemas.microsoft.com/office/drawing/2014/main" id="{F3FA3194-03CD-404A-82B7-B498EDECCCB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000" y="6093296"/>
            <a:ext cx="1196930" cy="6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0766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orange - gradien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C35B7-437D-4BE6-9B66-ED0B9A0A9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D09F8-429B-4557-A486-27A5770CB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3940861"/>
          </a:xfrm>
        </p:spPr>
        <p:txBody>
          <a:bodyPr/>
          <a:lstStyle>
            <a:lvl1pPr marL="228600" indent="-228600"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EFA0CB7-314C-46E8-8087-959F9F66F278}"/>
              </a:ext>
            </a:extLst>
          </p:cNvPr>
          <p:cNvSpPr txBox="1">
            <a:spLocks/>
          </p:cNvSpPr>
          <p:nvPr userDrawn="1"/>
        </p:nvSpPr>
        <p:spPr>
          <a:xfrm>
            <a:off x="0" y="5905500"/>
            <a:ext cx="12192000" cy="952500"/>
          </a:xfrm>
          <a:prstGeom prst="rect">
            <a:avLst/>
          </a:prstGeom>
          <a:gradFill>
            <a:gsLst>
              <a:gs pos="0">
                <a:srgbClr val="EE751B"/>
              </a:gs>
              <a:gs pos="100000">
                <a:srgbClr val="F9AE2D"/>
              </a:gs>
            </a:gsLst>
            <a:lin ang="2700000" scaled="0"/>
          </a:gra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200">
              <a:solidFill>
                <a:srgbClr val="004A7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0A885-BAA2-4890-9018-4D60866D6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1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Event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82590-118A-4F46-A2EA-2A85E397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1"/>
            <a:ext cx="5018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9" descr="Department for Business, Energy and Industrial Strategy crest" title="Department for Business, Energy and Industrial Strategy">
            <a:extLst>
              <a:ext uri="{FF2B5EF4-FFF2-40B4-BE49-F238E27FC236}">
                <a16:creationId xmlns:a16="http://schemas.microsoft.com/office/drawing/2014/main" id="{64FFE862-56D9-4D88-B9C7-BBC36A8188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000" y="6093296"/>
            <a:ext cx="1196930" cy="6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5645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violet - gradien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C35B7-437D-4BE6-9B66-ED0B9A0A9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D09F8-429B-4557-A486-27A5770CB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3940861"/>
          </a:xfrm>
        </p:spPr>
        <p:txBody>
          <a:bodyPr/>
          <a:lstStyle>
            <a:lvl1pPr marL="228600" indent="-228600"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337B99E-9BC4-481F-9216-F39A0CD5626F}"/>
              </a:ext>
            </a:extLst>
          </p:cNvPr>
          <p:cNvSpPr/>
          <p:nvPr userDrawn="1"/>
        </p:nvSpPr>
        <p:spPr>
          <a:xfrm>
            <a:off x="0" y="5909661"/>
            <a:ext cx="12192000" cy="954000"/>
          </a:xfrm>
          <a:prstGeom prst="rect">
            <a:avLst/>
          </a:prstGeom>
          <a:gradFill>
            <a:gsLst>
              <a:gs pos="0">
                <a:srgbClr val="AA1580"/>
              </a:gs>
              <a:gs pos="100000">
                <a:srgbClr val="E8348B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0A885-BAA2-4890-9018-4D60866D6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1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Event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82590-118A-4F46-A2EA-2A85E397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1"/>
            <a:ext cx="5018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9" descr="Department for Business, Energy and Industrial Strategy crest" title="Department for Business, Energy and Industrial Strategy">
            <a:extLst>
              <a:ext uri="{FF2B5EF4-FFF2-40B4-BE49-F238E27FC236}">
                <a16:creationId xmlns:a16="http://schemas.microsoft.com/office/drawing/2014/main" id="{B7B3A306-8C4A-4E92-967C-4E92BA0028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000" y="6093296"/>
            <a:ext cx="1196930" cy="6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9609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6B217-DE68-414A-B123-62BE05FEC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D32462-9E6A-4AA6-9384-5EACBAAE5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17702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DCE9E-CE4E-4330-A556-67E225114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1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Event title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3B3E786-5A25-453E-8032-FB4F8B166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1"/>
            <a:ext cx="5018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7394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BA971-033E-4C9B-A764-87770B793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44200-F2C0-4BA9-878F-9C61285A07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56200" cy="39408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93718-FD5D-47E9-A3F9-4F812AA91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6"/>
            <a:ext cx="5156200" cy="39408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75208A-87CA-4A82-B2BC-CBB59B37F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1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Event title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8F956BC-A9F4-43AF-9DA6-F610B8D19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1"/>
            <a:ext cx="5018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230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F0353-8B7F-49E3-9A51-FC1545C28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BF1E82-FC51-4EC1-B592-107D997D73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41E4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C9ABA7-3F80-4F91-8503-555CC52DD3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4"/>
            <a:ext cx="5158316" cy="32614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C6BDBC-8FC7-4DB9-B231-E63D5B3E6D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41E4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88E1DA-9AD4-47DF-B87F-D3583B4909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2614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7ABE9E-BEEC-4BBC-A2AA-F692A8FD8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1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Event title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AF424FE-5761-4F71-AACB-D40D22FD0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1"/>
            <a:ext cx="5018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85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0A5FC-7A36-903C-3EF6-F0EC2BF637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1F779D-D91D-4BE3-4F57-61D97D7851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129F1-ABC1-4D06-4DA3-F97CC021F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424C9-4EBA-4C2D-B794-607D78056D88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ED91D-2FFE-EA0D-658E-19B4F3AB0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D9424-4402-2C9D-FBD8-909EBE10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3408-ED73-4F3B-B798-E7A2881DA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3041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B4E33-0BE5-4495-831B-B0B350330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5D4869-F21B-4D37-9BA0-C50E74A27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1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Event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2F908-AE9A-48CF-953D-B401BF9B6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1"/>
            <a:ext cx="5018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320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34244F-83D4-4984-8713-188D5E33C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1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Event title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0253A38-951D-4789-8BE7-947D3B002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1"/>
            <a:ext cx="5018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6150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5C7FD-2EEC-4990-A9E9-04DFF1DC2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7E741-406C-4CEB-80A6-1C07C574E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77906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A2A90E-E4DE-428A-BDFF-826E653C51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70908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5D61F2-C602-4E21-A127-83D96D995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1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Event title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7949ACD-5CE9-4EF0-B2A8-DF128FD0B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1"/>
            <a:ext cx="5018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3724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82118-D9EE-41EE-9CCE-13A6031D0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B3221C-8068-4121-A0AB-9D2E58AE1D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77906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3742E5-9290-4C19-993E-8B2F5C1BDB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70908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65AE10-A9FF-4209-8ACD-DF74AFD08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2400" y="6231601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Event title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9089D4F-B540-4BBB-8F10-D02BF5C25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400" y="6231601"/>
            <a:ext cx="5018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030DFD-335B-4480-BEA0-C8D897832E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658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1B7F6-6217-FADB-E847-73BA3B476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0F4FD-92AA-B20F-A83F-C22A97E53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D5C82-E7EB-D566-06C8-80F55C03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424C9-4EBA-4C2D-B794-607D78056D88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C874BD-915B-0CE3-CDAF-F4E01621A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27674-DE01-EDB5-8D66-9DFA51AC5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3408-ED73-4F3B-B798-E7A2881DA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769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77563-EFF8-3C73-8236-C7DFEA2BF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DF4F3F-17C0-78E2-9615-D1AD54A7D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A143AA-FA99-2819-49E8-4CC8118E5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424C9-4EBA-4C2D-B794-607D78056D88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34E20-6A6F-0960-F890-988E8C0CB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145D38-C643-CD49-0A45-9F439A8D7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3408-ED73-4F3B-B798-E7A2881DA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318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DEDB2-3688-45F1-2DF8-3625B68F4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05E2F-BE05-DC4F-0BCA-C615544E65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12D41C-ED7E-4399-9C5B-1651729E0B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1A360D-E004-FB7A-506D-ED7C23060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424C9-4EBA-4C2D-B794-607D78056D88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04960B-87CE-9FC0-72AA-4EDC2B5BB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C4FAF1-306E-5AA5-7D0D-67C9CF90A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3408-ED73-4F3B-B798-E7A2881DA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837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657EB-9471-A4FB-2434-80237A325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2BB057-5DE9-9A7A-B412-1408F45E0E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5C040B-F6E7-7C93-1A3A-FD0FF2115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473437-5337-4448-5A8B-69E56A1CB0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B62A34-487A-9E1F-10EF-C35A74602B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097C28-CD02-6A99-09AB-EE9882E3D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424C9-4EBA-4C2D-B794-607D78056D88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179B4C-64C8-8384-0ADE-1DA446D01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2FA3AA-81CC-A656-3FC4-C01FD0BCB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3408-ED73-4F3B-B798-E7A2881DA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899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F66B4-865F-AFF9-546A-E849C879E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3B1295-8040-D589-AB3A-49C35D83D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424C9-4EBA-4C2D-B794-607D78056D88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EFDB4C-FBBC-1CB5-324D-58711143E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09B23C-F5F8-95F8-010D-3E39D1999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3408-ED73-4F3B-B798-E7A2881DA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125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464217-66C0-29B6-DD0D-E807A1DF9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424C9-4EBA-4C2D-B794-607D78056D88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BCA8BC-F2B4-007B-1C9A-0F1DF5D8D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E8F7CB-E366-CE99-1CAC-0F373C609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3408-ED73-4F3B-B798-E7A2881DA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189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77EC96-3B5F-808B-BCB3-3B59AC94C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2DBA48-F00D-7819-490E-9802A3FC7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A406F4-CD36-DA5D-8ADF-A008F1FB0C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424C9-4EBA-4C2D-B794-607D78056D88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2AC28-A22C-4078-E3CB-463EDB1750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CF1F10-017A-D699-1C0B-DDDC996975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F3408-ED73-4F3B-B798-E7A2881DA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52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1CC29F5-9D38-4F92-9787-5C69E638BD2C}"/>
              </a:ext>
            </a:extLst>
          </p:cNvPr>
          <p:cNvSpPr/>
          <p:nvPr userDrawn="1"/>
        </p:nvSpPr>
        <p:spPr>
          <a:xfrm>
            <a:off x="0" y="5910106"/>
            <a:ext cx="12192000" cy="954000"/>
          </a:xfrm>
          <a:prstGeom prst="rect">
            <a:avLst/>
          </a:prstGeom>
          <a:solidFill>
            <a:srgbClr val="004A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C08958-870B-4E65-B32D-F274CCFBB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D40D6-D6CF-4338-B18C-CBFA3AA7C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3759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1A119-C713-44E6-AEAE-A3327772BD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6F5BD9-F13F-4A14-ACDE-7BA62DF8EC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30DFD-335B-4480-BEA0-C8D897832E82}" type="slidenum">
              <a:rPr lang="en-GB" smtClean="0"/>
              <a:t>‹#›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B135CC-373B-4BC2-BBB7-26394D4E69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Event title</a:t>
            </a:r>
          </a:p>
        </p:txBody>
      </p:sp>
      <p:pic>
        <p:nvPicPr>
          <p:cNvPr id="10" name="Picture 9" descr="Department for Business, Energy and Industrial Strategy crest" title="Department for Business, Energy and Industrial Strategy">
            <a:extLst>
              <a:ext uri="{FF2B5EF4-FFF2-40B4-BE49-F238E27FC236}">
                <a16:creationId xmlns:a16="http://schemas.microsoft.com/office/drawing/2014/main" id="{D47B0A10-0077-4F3E-8FA9-D8FE9B3760C4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000" y="6093296"/>
            <a:ext cx="1196930" cy="6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72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41E4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v.uk/government/publications/regulatory-horizons-council-the-regulation-of-hydrogen-fuel-propulsion-in-maritime-vessels" TargetMode="External"/><Relationship Id="rId3" Type="http://schemas.openxmlformats.org/officeDocument/2006/relationships/hyperlink" Target="https://www.gov.uk/government/publications/regulatory-horizons-council-report-on-fusion-energy-regulation" TargetMode="External"/><Relationship Id="rId7" Type="http://schemas.openxmlformats.org/officeDocument/2006/relationships/hyperlink" Target="https://www.gov.uk/government/publications/regulatory-horizons-council-the-regulation-of-neurotechnology" TargetMode="External"/><Relationship Id="rId2" Type="http://schemas.openxmlformats.org/officeDocument/2006/relationships/hyperlink" Target="https://www.gov.uk/government/publications/regulatory-horizons-council-report-on-genetic-technologi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v.uk/government/publications/regulatory-horizons-council-the-regulation-of-artificial-intelligence-as-a-medical-device" TargetMode="External"/><Relationship Id="rId5" Type="http://schemas.openxmlformats.org/officeDocument/2006/relationships/hyperlink" Target="https://www.gov.uk/government/publications/regulatory-horizons-council-report-on-medical-devices-regulation" TargetMode="External"/><Relationship Id="rId10" Type="http://schemas.openxmlformats.org/officeDocument/2006/relationships/hyperlink" Target="https://www.gov.uk/government/publications/regulatory-horizons-council-unlocking-the-potential-of-robotics-and-autonomous-systems-ras-in-agriculture-and-horticulture" TargetMode="External"/><Relationship Id="rId4" Type="http://schemas.openxmlformats.org/officeDocument/2006/relationships/hyperlink" Target="https://www.gov.uk/government/publications/regulatory-horizons-council-the-regulation-of-drones" TargetMode="External"/><Relationship Id="rId9" Type="http://schemas.openxmlformats.org/officeDocument/2006/relationships/hyperlink" Target="https://www.gov.uk/government/publications/closing-the-gap-getting-from-principles-to-practice-for-innovation-friendly-regulation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assets.publishing.service.gov.uk/government/uploads/system/uploads/attachment_data/file/1172477/RHC_Charter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groups/regulatory-horizons-council-rhc" TargetMode="External"/><Relationship Id="rId7" Type="http://schemas.openxmlformats.org/officeDocument/2006/relationships/hyperlink" Target="https://forms.office.com/e/RT7h7gKXzT" TargetMode="External"/><Relationship Id="rId2" Type="http://schemas.openxmlformats.org/officeDocument/2006/relationships/hyperlink" Target="mailto:regulatoryHorizonsCouncil@beis.gov.uk" TargetMode="External"/><Relationship Id="rId1" Type="http://schemas.openxmlformats.org/officeDocument/2006/relationships/slideLayout" Target="../slideLayouts/slideLayout15.xml"/><Relationship Id="rId6" Type="http://schemas.openxmlformats.org/officeDocument/2006/relationships/hyperlink" Target="https://forms.office.com/r/eNuLUupPq3" TargetMode="External"/><Relationship Id="rId5" Type="http://schemas.openxmlformats.org/officeDocument/2006/relationships/hyperlink" Target="https://twitter.com/RHC_UK" TargetMode="External"/><Relationship Id="rId4" Type="http://schemas.openxmlformats.org/officeDocument/2006/relationships/hyperlink" Target="https://www.linkedin.com/company/regulatory-horizons-counci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9E56394-B984-7FC7-CEA3-90E21C45A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510" y="2635104"/>
            <a:ext cx="10644065" cy="3523530"/>
          </a:xfr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GB" sz="3600"/>
              <a:t>How and when should quantum technology applications be regulated?</a:t>
            </a:r>
            <a:br>
              <a:rPr lang="en-GB" sz="3600"/>
            </a:br>
            <a:br>
              <a:rPr lang="en-GB" sz="3600"/>
            </a:br>
            <a:r>
              <a:rPr lang="en-GB" sz="3200" b="0"/>
              <a:t>Dr Parag Vyas </a:t>
            </a:r>
            <a:br>
              <a:rPr lang="en-GB" sz="3200" b="0"/>
            </a:br>
            <a:br>
              <a:rPr lang="en-GB" sz="3200" b="0"/>
            </a:br>
            <a:r>
              <a:rPr lang="en-GB" sz="2000" b="0" err="1">
                <a:latin typeface="Segoe UI"/>
                <a:cs typeface="Segoe UI"/>
              </a:rPr>
              <a:t>GovTech</a:t>
            </a:r>
            <a:r>
              <a:rPr lang="en-GB" sz="2000" b="0">
                <a:latin typeface="Segoe UI"/>
                <a:cs typeface="Segoe UI"/>
              </a:rPr>
              <a:t> </a:t>
            </a:r>
            <a:br>
              <a:rPr lang="en-GB" sz="2000" b="0">
                <a:latin typeface="Segoe UI"/>
                <a:cs typeface="Segoe UI"/>
              </a:rPr>
            </a:br>
            <a:r>
              <a:rPr lang="en-GB" sz="2000" b="0">
                <a:latin typeface="Segoe UI"/>
                <a:cs typeface="Segoe UI"/>
              </a:rPr>
              <a:t>18 October 2023</a:t>
            </a:r>
            <a:endParaRPr lang="en-GB" sz="3200" b="0"/>
          </a:p>
        </p:txBody>
      </p:sp>
    </p:spTree>
    <p:extLst>
      <p:ext uri="{BB962C8B-B14F-4D97-AF65-F5344CB8AC3E}">
        <p14:creationId xmlns:p14="http://schemas.microsoft.com/office/powerpoint/2010/main" val="159714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0DC5F68-0E28-541D-66D1-D41B5DA10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/>
              <a:t>The Regulatory Horizons Council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9DE581-82A9-09C6-40A6-F336AC007626}"/>
              </a:ext>
            </a:extLst>
          </p:cNvPr>
          <p:cNvSpPr txBox="1"/>
          <p:nvPr/>
        </p:nvSpPr>
        <p:spPr>
          <a:xfrm>
            <a:off x="576572" y="1840261"/>
            <a:ext cx="4320602" cy="424731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In its 2019 White Paper “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Regulation for the Fourth Industrial Revolution”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, the</a:t>
            </a:r>
            <a:r>
              <a:rPr lang="en-GB">
                <a:latin typeface="Arial"/>
                <a:cs typeface="Arial"/>
              </a:rPr>
              <a:t> Government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 recognised the need for regulation to unlock new innovations.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​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The 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Regulatory Horizons Council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 was established as an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independent expert</a:t>
            </a:r>
            <a:r>
              <a:rPr lang="en-GB" b="1">
                <a:latin typeface="Arial"/>
                <a:cs typeface="Arial"/>
              </a:rPr>
              <a:t> committee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to identify the implications of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technological innovation 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and advise on the 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regulatory reform 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needed to support its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rapid and safe introduction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. 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/>
              <a:cs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55565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287B353-84ED-AB3F-C194-053E5F0D1840}"/>
              </a:ext>
            </a:extLst>
          </p:cNvPr>
          <p:cNvGrpSpPr/>
          <p:nvPr/>
        </p:nvGrpSpPr>
        <p:grpSpPr>
          <a:xfrm>
            <a:off x="5077132" y="1840261"/>
            <a:ext cx="6538296" cy="4385229"/>
            <a:chOff x="5070764" y="1687861"/>
            <a:chExt cx="6538296" cy="4385229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3FC0D79-DCC3-037F-B55B-EEEA87F6F8B7}"/>
                </a:ext>
              </a:extLst>
            </p:cNvPr>
            <p:cNvSpPr/>
            <p:nvPr/>
          </p:nvSpPr>
          <p:spPr>
            <a:xfrm>
              <a:off x="5070764" y="2892651"/>
              <a:ext cx="6538296" cy="3180439"/>
            </a:xfrm>
            <a:prstGeom prst="rect">
              <a:avLst/>
            </a:prstGeom>
            <a:solidFill>
              <a:srgbClr val="004A7F"/>
            </a:solidFill>
            <a:ln>
              <a:solidFill>
                <a:srgbClr val="004A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GB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Christopher Hodges OBE </a:t>
              </a:r>
              <a:r>
                <a: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– </a:t>
              </a:r>
              <a:r>
                <a:rPr kumimoji="0" lang="en-GB" sz="1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Chair</a:t>
              </a:r>
              <a:r>
                <a: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, Emeritus Professor of Justice Systems at the University of Oxford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Alastair Denniston </a:t>
              </a:r>
              <a:r>
                <a: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- Consultant Ophthalmologist &amp; Professor at University Hospitals Birmingham NHSFT/University of Birmingham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400" b="1" i="0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Andy Greenfield </a:t>
              </a:r>
              <a:r>
                <a: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- Honorary Research Lecturer at the Nuffield Department of Women’s &amp; Reproductive Health</a:t>
              </a:r>
            </a:p>
            <a:p>
              <a:pPr marL="285750" indent="-285750">
                <a:buFont typeface="Arial" panose="020B0604020202020204" pitchFamily="34" charset="0"/>
                <a:buChar char="•"/>
                <a:defRPr/>
              </a:pPr>
              <a:r>
                <a:rPr lang="en-GB" sz="1400" b="1">
                  <a:solidFill>
                    <a:prstClr val="white"/>
                  </a:solidFill>
                  <a:latin typeface="Arial"/>
                  <a:cs typeface="Arial"/>
                </a:rPr>
                <a:t>Graeme Malcom – </a:t>
              </a:r>
              <a:r>
                <a:rPr lang="en-GB" sz="1400">
                  <a:solidFill>
                    <a:prstClr val="white"/>
                  </a:solidFill>
                  <a:latin typeface="Arial"/>
                  <a:cs typeface="Arial"/>
                </a:rPr>
                <a:t>CEO and Founder of M Squared, a leading developer of quantum technologies</a:t>
              </a:r>
              <a:endParaRPr lang="en-GB" sz="1400" b="1">
                <a:solidFill>
                  <a:prstClr val="white"/>
                </a:solidFill>
                <a:latin typeface="Arial"/>
                <a:cs typeface="Arial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  <a:defRPr/>
              </a:pPr>
              <a:r>
                <a:rPr lang="en-GB" sz="1400" b="1">
                  <a:solidFill>
                    <a:prstClr val="white"/>
                  </a:solidFill>
                  <a:latin typeface="Arial"/>
                  <a:cs typeface="Arial"/>
                </a:rPr>
                <a:t>Joyce Tait - </a:t>
              </a:r>
              <a:r>
                <a:rPr lang="en-GB" sz="1400">
                  <a:solidFill>
                    <a:prstClr val="white"/>
                  </a:solidFill>
                  <a:latin typeface="Arial"/>
                  <a:cs typeface="Arial"/>
                </a:rPr>
                <a:t>Professor and Co-Director at the </a:t>
              </a:r>
              <a:r>
                <a:rPr lang="en-GB" sz="1400" err="1">
                  <a:solidFill>
                    <a:prstClr val="white"/>
                  </a:solidFill>
                  <a:latin typeface="Arial"/>
                  <a:cs typeface="Arial"/>
                </a:rPr>
                <a:t>Innogen</a:t>
              </a:r>
              <a:r>
                <a:rPr lang="en-GB" sz="1400">
                  <a:solidFill>
                    <a:prstClr val="white"/>
                  </a:solidFill>
                  <a:latin typeface="Arial"/>
                  <a:cs typeface="Arial"/>
                </a:rPr>
                <a:t> Institute, University of Edinburgh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  <a:defRPr/>
              </a:pPr>
              <a:r>
                <a:rPr lang="en-GB" sz="1400" b="1">
                  <a:solidFill>
                    <a:prstClr val="white"/>
                  </a:solidFill>
                  <a:latin typeface="Arial"/>
                  <a:cs typeface="Arial"/>
                </a:rPr>
                <a:t>Lucy Mason </a:t>
              </a:r>
              <a:r>
                <a:rPr lang="en-GB" sz="1400">
                  <a:solidFill>
                    <a:prstClr val="white"/>
                  </a:solidFill>
                  <a:latin typeface="Arial"/>
                  <a:cs typeface="Arial"/>
                </a:rPr>
                <a:t>- Director at Capgemini Invent, former Head of the Government’s Defence and Security Accelerator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Parag Vyas - </a:t>
              </a:r>
              <a:r>
                <a: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Director of PV10 Consult, a technology strategy consulting company. 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pic>
          <p:nvPicPr>
            <p:cNvPr id="7" name="Picture 2" descr="Professor Alastair Denniston - HDR UK">
              <a:extLst>
                <a:ext uri="{FF2B5EF4-FFF2-40B4-BE49-F238E27FC236}">
                  <a16:creationId xmlns:a16="http://schemas.microsoft.com/office/drawing/2014/main" id="{A8962D7B-2189-D44F-71D5-8BD8FF43186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567" r="13890"/>
            <a:stretch/>
          </p:blipFill>
          <p:spPr bwMode="auto">
            <a:xfrm>
              <a:off x="5961873" y="1687861"/>
              <a:ext cx="777444" cy="11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4" descr="Professor Joyce Tait appointed to the Council for Science and Technology |  Open University in Scotland">
              <a:extLst>
                <a:ext uri="{FF2B5EF4-FFF2-40B4-BE49-F238E27FC236}">
                  <a16:creationId xmlns:a16="http://schemas.microsoft.com/office/drawing/2014/main" id="{CF6B94BC-3444-5BBF-4E71-7B409A31E78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901" t="13687" b="12745"/>
            <a:stretch/>
          </p:blipFill>
          <p:spPr bwMode="auto">
            <a:xfrm>
              <a:off x="8812160" y="1687861"/>
              <a:ext cx="847565" cy="1188000"/>
            </a:xfrm>
            <a:prstGeom prst="rect">
              <a:avLst/>
            </a:prstGeom>
            <a:noFill/>
            <a:ln w="38100"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0">
              <a:extLst>
                <a:ext uri="{FF2B5EF4-FFF2-40B4-BE49-F238E27FC236}">
                  <a16:creationId xmlns:a16="http://schemas.microsoft.com/office/drawing/2014/main" id="{01AF571D-E769-C3A1-8272-DDB145EE82D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765" r="23088"/>
            <a:stretch/>
          </p:blipFill>
          <p:spPr bwMode="auto">
            <a:xfrm>
              <a:off x="6852982" y="1687861"/>
              <a:ext cx="777444" cy="11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2B0C931F-75DF-199F-5CDA-3D2DC119417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338" r="19221"/>
            <a:stretch/>
          </p:blipFill>
          <p:spPr bwMode="auto">
            <a:xfrm>
              <a:off x="5070764" y="1687862"/>
              <a:ext cx="777444" cy="11879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4" descr="Parag Vyas - Chief Commercial Officer - Panitek Power | LinkedIn">
              <a:extLst>
                <a:ext uri="{FF2B5EF4-FFF2-40B4-BE49-F238E27FC236}">
                  <a16:creationId xmlns:a16="http://schemas.microsoft.com/office/drawing/2014/main" id="{5092DDC8-AD30-BFE4-067B-CC8025A4874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636" r="15606"/>
            <a:stretch/>
          </p:blipFill>
          <p:spPr bwMode="auto">
            <a:xfrm>
              <a:off x="10744700" y="1687862"/>
              <a:ext cx="864360" cy="11879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345AC847-66C1-085F-367F-DBD8668313B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l="12314" r="13906" b="6929"/>
            <a:stretch/>
          </p:blipFill>
          <p:spPr>
            <a:xfrm>
              <a:off x="9773390" y="1687861"/>
              <a:ext cx="857647" cy="1188000"/>
            </a:xfrm>
            <a:prstGeom prst="rect">
              <a:avLst/>
            </a:prstGeom>
            <a:noFill/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D45D67F8-36C4-1960-EA90-7E0DCA09829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744091" y="1687861"/>
              <a:ext cx="954404" cy="1188000"/>
            </a:xfrm>
            <a:prstGeom prst="rect">
              <a:avLst/>
            </a:prstGeom>
          </p:spPr>
        </p:pic>
      </p:grpSp>
      <p:sp>
        <p:nvSpPr>
          <p:cNvPr id="15" name="Footer Placeholder 7">
            <a:extLst>
              <a:ext uri="{FF2B5EF4-FFF2-40B4-BE49-F238E27FC236}">
                <a16:creationId xmlns:a16="http://schemas.microsoft.com/office/drawing/2014/main" id="{B138586D-C7CE-4BB0-E99F-11FE1AC2D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/>
              <a:t>The Regulatory Horizons Council </a:t>
            </a:r>
          </a:p>
        </p:txBody>
      </p:sp>
      <p:sp>
        <p:nvSpPr>
          <p:cNvPr id="16" name="Slide Number Placeholder 8">
            <a:extLst>
              <a:ext uri="{FF2B5EF4-FFF2-40B4-BE49-F238E27FC236}">
                <a16:creationId xmlns:a16="http://schemas.microsoft.com/office/drawing/2014/main" id="{DF8A7615-927D-A8B5-F29C-36BF94431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9A8223AF-F2F5-41F7-A71C-81CE492BCB8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737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08D1FAF-993C-10E4-45E4-8F2CD7D39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RHC reports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08C3DD0-0F84-2208-6F8F-F692645F2637}"/>
              </a:ext>
            </a:extLst>
          </p:cNvPr>
          <p:cNvSpPr txBox="1">
            <a:spLocks/>
          </p:cNvSpPr>
          <p:nvPr/>
        </p:nvSpPr>
        <p:spPr>
          <a:xfrm>
            <a:off x="575438" y="1944814"/>
            <a:ext cx="3352912" cy="3377249"/>
          </a:xfrm>
          <a:prstGeom prst="rect">
            <a:avLst/>
          </a:prstGeom>
        </p:spPr>
        <p:txBody>
          <a:bodyPr vert="horz" lIns="0" tIns="0" rIns="0" bIns="0" rtlCol="0" anchor="t">
            <a:normAutofit fontScale="85000" lnSpcReduction="1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lang="en-US" sz="20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24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342000" indent="-342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  <a:tabLst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000" indent="-36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26000" marR="0" indent="-342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Tranche 1</a:t>
            </a:r>
            <a:endParaRPr lang="en-GB" sz="18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Calibri"/>
                <a:cs typeface="Times New Roma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Genetic 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Times New Roma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Technologies</a:t>
            </a:r>
            <a:r>
              <a:rPr lang="en-GB" sz="1800">
                <a:solidFill>
                  <a:sysClr val="windowText" lastClr="000000"/>
                </a:solidFill>
                <a:latin typeface="Arial"/>
                <a:cs typeface="Times New Roma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</a:t>
            </a:r>
            <a:endParaRPr lang="en-GB" sz="1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Times New Roman" panose="02020603050405020304" pitchFamily="18" charset="0"/>
            </a:endParaRPr>
          </a:p>
          <a:p>
            <a:pPr marL="684530" marR="0" lvl="2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Times New Roman"/>
              </a:rPr>
              <a:t>Published in September 2021</a:t>
            </a:r>
            <a:endParaRPr lang="en-GB" sz="1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Times New Roman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Calibri"/>
                <a:cs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Fusion Energy</a:t>
            </a:r>
            <a:endParaRPr lang="en-GB" sz="1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Calibri"/>
              <a:cs typeface="Times New Roman"/>
            </a:endParaRPr>
          </a:p>
          <a:p>
            <a:pPr marL="684530" marR="0" lvl="2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Times New Roman"/>
              </a:rPr>
              <a:t>Published in June 2021</a:t>
            </a:r>
            <a:endParaRPr lang="en-GB" sz="1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Times New Roman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Calibri"/>
                <a:cs typeface="Times New Roman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Drones</a:t>
            </a:r>
            <a:endParaRPr lang="en-GB" sz="1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Calibri"/>
              <a:cs typeface="Times New Roman"/>
            </a:endParaRPr>
          </a:p>
          <a:p>
            <a:pPr marL="684530" marR="0" lvl="2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Times New Roman"/>
              </a:rPr>
              <a:t>Published in November 2021</a:t>
            </a:r>
            <a:endParaRPr lang="en-GB" sz="1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Times New Roman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Calibri"/>
                <a:cs typeface="Times New Roman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Medical Devices</a:t>
            </a:r>
            <a:endParaRPr lang="en-GB" sz="1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Calibri"/>
              <a:cs typeface="Times New Roman"/>
            </a:endParaRPr>
          </a:p>
          <a:p>
            <a:pPr marL="684530" marR="0" lvl="2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Times New Roman"/>
              </a:rPr>
              <a:t>Published in August 2021</a:t>
            </a:r>
            <a:endParaRPr lang="en-GB" sz="1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Times New Roman"/>
            </a:endParaRP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CFB69987-12F9-2AB3-3822-C8F438DEE093}"/>
              </a:ext>
            </a:extLst>
          </p:cNvPr>
          <p:cNvSpPr txBox="1">
            <a:spLocks/>
          </p:cNvSpPr>
          <p:nvPr/>
        </p:nvSpPr>
        <p:spPr>
          <a:xfrm>
            <a:off x="4327128" y="1944815"/>
            <a:ext cx="3779568" cy="3375463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lang="en-US" sz="20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24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342000" indent="-342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  <a:tabLst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000" indent="-36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26000" marR="0" indent="-342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500" b="1">
                <a:solidFill>
                  <a:prstClr val="black"/>
                </a:solidFill>
                <a:latin typeface="Arial"/>
              </a:rPr>
              <a:t>Tranche 2 </a:t>
            </a:r>
            <a:endParaRPr lang="en-GB" sz="1500" b="1">
              <a:solidFill>
                <a:prstClr val="black"/>
              </a:solidFill>
              <a:latin typeface="Arial"/>
              <a:cs typeface="Arial"/>
            </a:endParaRPr>
          </a:p>
          <a:p>
            <a:pPr marL="342900" indent="-342900" defTabSz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defRPr/>
            </a:pPr>
            <a:r>
              <a:rPr lang="en-GB" sz="1500">
                <a:solidFill>
                  <a:prstClr val="black"/>
                </a:solidFill>
                <a:latin typeface="Arial"/>
                <a:ea typeface="Calibri"/>
                <a:cs typeface="Times New Roman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AI as a Medical Devices</a:t>
            </a:r>
            <a:endParaRPr lang="en-GB" sz="1500">
              <a:solidFill>
                <a:prstClr val="black"/>
              </a:solidFill>
              <a:latin typeface="Arial"/>
              <a:ea typeface="Calibri"/>
              <a:cs typeface="Times New Roman"/>
            </a:endParaRPr>
          </a:p>
          <a:p>
            <a:pPr marL="684530" lvl="2" indent="-342900" defTabSz="4572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defRPr/>
            </a:pPr>
            <a:r>
              <a:rPr lang="en-GB" sz="150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Published in November 2022</a:t>
            </a:r>
          </a:p>
          <a:p>
            <a:pPr marL="342900" indent="-342900" defTabSz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defRPr/>
            </a:pPr>
            <a:r>
              <a:rPr lang="en-GB" sz="1500">
                <a:solidFill>
                  <a:prstClr val="black"/>
                </a:solidFill>
                <a:latin typeface="Arial"/>
                <a:ea typeface="Calibri"/>
                <a:cs typeface="Times New Roman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Neurotechnology</a:t>
            </a:r>
            <a:endParaRPr lang="en-GB" sz="1500">
              <a:solidFill>
                <a:prstClr val="black"/>
              </a:solidFill>
              <a:latin typeface="Arial"/>
              <a:ea typeface="Calibri"/>
              <a:cs typeface="Times New Roman"/>
            </a:endParaRPr>
          </a:p>
          <a:p>
            <a:pPr marL="684530" lvl="2" indent="-342900" defTabSz="4572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defRPr/>
            </a:pPr>
            <a:r>
              <a:rPr lang="en-GB" sz="150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Published in November 2022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500">
                <a:solidFill>
                  <a:prstClr val="black"/>
                </a:solidFill>
                <a:latin typeface="Arial"/>
                <a:ea typeface="Calibri"/>
                <a:cs typeface="Times New Roman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Hydrogen Propulsion in Maritime</a:t>
            </a:r>
            <a:endParaRPr lang="en-GB" sz="1500">
              <a:solidFill>
                <a:prstClr val="black"/>
              </a:solidFill>
              <a:latin typeface="Arial"/>
              <a:ea typeface="Calibri"/>
              <a:cs typeface="Times New Roman"/>
            </a:endParaRPr>
          </a:p>
          <a:p>
            <a:pPr marL="684530" lvl="2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50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Published in July 2023</a:t>
            </a:r>
            <a:endParaRPr lang="en-GB" sz="1500">
              <a:solidFill>
                <a:prstClr val="black"/>
              </a:solidFill>
              <a:latin typeface="Arial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50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‘</a:t>
            </a:r>
            <a:r>
              <a:rPr lang="en-GB" sz="1500">
                <a:solidFill>
                  <a:prstClr val="black"/>
                </a:solidFill>
                <a:latin typeface="Arial"/>
                <a:ea typeface="Calibri"/>
                <a:cs typeface="Times New Roman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Closing the </a:t>
            </a:r>
            <a:r>
              <a:rPr lang="en-GB" sz="1500">
                <a:solidFill>
                  <a:prstClr val="black"/>
                </a:solidFill>
                <a:latin typeface="Arial"/>
                <a:cs typeface="Times New Roman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Gap</a:t>
            </a:r>
            <a:r>
              <a:rPr lang="en-GB" sz="1500">
                <a:solidFill>
                  <a:prstClr val="black"/>
                </a:solidFill>
                <a:latin typeface="Arial"/>
                <a:cs typeface="Times New Roman"/>
              </a:rPr>
              <a:t>’ </a:t>
            </a:r>
            <a:endParaRPr lang="en-GB" sz="1500">
              <a:solidFill>
                <a:prstClr val="black"/>
              </a:solidFill>
              <a:latin typeface="Arial"/>
              <a:cs typeface="Times New Roman" panose="02020603050405020304" pitchFamily="18" charset="0"/>
            </a:endParaRPr>
          </a:p>
          <a:p>
            <a:pPr marL="684530" lvl="2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500">
                <a:solidFill>
                  <a:prstClr val="black"/>
                </a:solidFill>
                <a:latin typeface="Arial"/>
                <a:cs typeface="Times New Roman"/>
              </a:rPr>
              <a:t>Published in June 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F4A220-010F-534D-36F6-5C99C3A92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Regulatory Horizons Council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1AF2A2-26A6-2C07-38BE-061354228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23AF-F2F5-41F7-A71C-81CE492BCB88}" type="slidenum">
              <a:rPr lang="en-GB" smtClean="0"/>
              <a:t>3</a:t>
            </a:fld>
            <a:endParaRPr lang="en-GB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EA36F96-2366-F527-B3EB-B0A5B6C24A85}"/>
              </a:ext>
            </a:extLst>
          </p:cNvPr>
          <p:cNvSpPr txBox="1">
            <a:spLocks/>
          </p:cNvSpPr>
          <p:nvPr/>
        </p:nvSpPr>
        <p:spPr>
          <a:xfrm>
            <a:off x="8502096" y="2000570"/>
            <a:ext cx="3287863" cy="337724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lang="en-US" sz="20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24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342000" indent="-342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  <a:tabLst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000" indent="-36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26000" marR="0" indent="-342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Tranche </a:t>
            </a:r>
            <a:r>
              <a:rPr lang="en-GB" sz="1500" b="1">
                <a:solidFill>
                  <a:sysClr val="windowText" lastClr="000000"/>
                </a:solidFill>
                <a:latin typeface="Arial"/>
              </a:rPr>
              <a:t>3</a:t>
            </a:r>
            <a:endParaRPr lang="en-GB" sz="15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  <a:defRPr/>
            </a:pPr>
            <a:r>
              <a:rPr lang="en-GB" sz="1500">
                <a:solidFill>
                  <a:sysClr val="windowText" lastClr="000000"/>
                </a:solidFill>
                <a:latin typeface="Arial"/>
                <a:ea typeface="Calibri"/>
                <a:cs typeface="Times New Roman"/>
              </a:rPr>
              <a:t>Quantum technologies</a:t>
            </a:r>
          </a:p>
          <a:p>
            <a:pPr marL="684530" lvl="2" indent="-342900">
              <a:lnSpc>
                <a:spcPct val="107000"/>
              </a:lnSpc>
              <a:buFont typeface="Symbol" panose="05050102010706020507" pitchFamily="18" charset="2"/>
              <a:buChar char=""/>
              <a:defRPr/>
            </a:pPr>
            <a:r>
              <a:rPr lang="en-GB" sz="1500">
                <a:solidFill>
                  <a:sysClr val="windowText" lastClr="000000"/>
                </a:solidFill>
                <a:latin typeface="Arial"/>
                <a:ea typeface="Calibri"/>
                <a:cs typeface="Times New Roman"/>
              </a:rPr>
              <a:t>To be published in the coming months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  <a:defRPr/>
            </a:pPr>
            <a:r>
              <a:rPr lang="en-GB" sz="1500">
                <a:latin typeface="Arial"/>
                <a:ea typeface="Calibri"/>
                <a:cs typeface="Times New Roman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RAS in agriculture and horticulture</a:t>
            </a:r>
            <a:endParaRPr lang="en-GB" sz="1500">
              <a:latin typeface="Arial"/>
              <a:ea typeface="Calibri"/>
              <a:cs typeface="Times New Roman"/>
            </a:endParaRPr>
          </a:p>
          <a:p>
            <a:pPr marL="684530" lvl="2" indent="-342900">
              <a:lnSpc>
                <a:spcPct val="107000"/>
              </a:lnSpc>
              <a:buFont typeface="Symbol" panose="05050102010706020507" pitchFamily="18" charset="2"/>
              <a:buChar char=""/>
              <a:defRPr/>
            </a:pPr>
            <a:r>
              <a:rPr lang="en-GB" sz="1500">
                <a:solidFill>
                  <a:sysClr val="windowText" lastClr="000000"/>
                </a:solidFill>
                <a:latin typeface="Arial"/>
                <a:ea typeface="Calibri"/>
                <a:cs typeface="Times New Roman"/>
              </a:rPr>
              <a:t>Published in October 2023</a:t>
            </a:r>
          </a:p>
          <a:p>
            <a:pPr marL="342900" indent="-342900">
              <a:lnSpc>
                <a:spcPct val="107000"/>
              </a:lnSpc>
              <a:buFont typeface="Symbol,Sans-Serif" panose="05050102010706020507" pitchFamily="18" charset="2"/>
              <a:buChar char=""/>
              <a:defRPr/>
            </a:pPr>
            <a:r>
              <a:rPr lang="en-GB" sz="1500">
                <a:solidFill>
                  <a:sysClr val="windowText" lastClr="000000"/>
                </a:solidFill>
                <a:latin typeface="Arial"/>
                <a:ea typeface="Calibri"/>
                <a:cs typeface="Arial"/>
              </a:rPr>
              <a:t>'Closing the Gap' follow on series</a:t>
            </a:r>
            <a:endParaRPr lang="en-US" sz="1500">
              <a:solidFill>
                <a:sysClr val="windowText" lastClr="000000"/>
              </a:solidFill>
              <a:latin typeface="Arial"/>
              <a:ea typeface="Calibri"/>
              <a:cs typeface="Arial"/>
            </a:endParaRPr>
          </a:p>
          <a:p>
            <a:pPr marL="684530" lvl="2" indent="-342900">
              <a:lnSpc>
                <a:spcPct val="107000"/>
              </a:lnSpc>
              <a:buFont typeface="Symbol,Sans-Serif" panose="05050102010706020507" pitchFamily="18" charset="2"/>
              <a:buChar char=""/>
              <a:defRPr/>
            </a:pPr>
            <a:r>
              <a:rPr lang="en-GB" sz="1500">
                <a:solidFill>
                  <a:sysClr val="windowText" lastClr="000000"/>
                </a:solidFill>
                <a:latin typeface="Arial"/>
                <a:ea typeface="Calibri"/>
                <a:cs typeface="Arial"/>
              </a:rPr>
              <a:t>Ongoing</a:t>
            </a:r>
            <a:endParaRPr lang="en-GB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882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5FD70DC-9036-AF02-A2AF-0F6C55736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900">
                <a:latin typeface="Segoe UI"/>
                <a:cs typeface="Segoe UI"/>
              </a:rPr>
              <a:t>Background to RHC’s quantum review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7376672-1D8A-68B4-75D4-2F8DF5A58430}"/>
              </a:ext>
            </a:extLst>
          </p:cNvPr>
          <p:cNvSpPr txBox="1">
            <a:spLocks/>
          </p:cNvSpPr>
          <p:nvPr/>
        </p:nvSpPr>
        <p:spPr>
          <a:xfrm>
            <a:off x="576572" y="1588558"/>
            <a:ext cx="11114684" cy="4501239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lang="en-US" sz="20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24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342000" indent="-342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  <a:tabLst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000" indent="-36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26000" marR="0" indent="-342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Aft>
                <a:spcPts val="1200"/>
              </a:spcAft>
            </a:pPr>
            <a:endParaRPr lang="en-GB" sz="2400">
              <a:latin typeface="Arial"/>
              <a:ea typeface="Arial" panose="020B0604020202020204" pitchFamily="34" charset="0"/>
              <a:cs typeface="Times New Roman"/>
            </a:endParaRPr>
          </a:p>
          <a:p>
            <a:pPr>
              <a:lnSpc>
                <a:spcPct val="114999"/>
              </a:lnSpc>
              <a:spcAft>
                <a:spcPts val="1200"/>
              </a:spcAft>
            </a:pPr>
            <a:r>
              <a:rPr lang="en-GB">
                <a:latin typeface="Arial"/>
                <a:ea typeface="Arial" panose="020B0604020202020204" pitchFamily="34" charset="0"/>
                <a:cs typeface="Times New Roman"/>
              </a:rPr>
              <a:t>In the 2023, the National Quantum Strategy commissioned the RHC: </a:t>
            </a:r>
            <a:endParaRPr lang="en-GB">
              <a:latin typeface="Arial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en-GB" i="1">
                <a:latin typeface="Arial"/>
                <a:ea typeface="Arial" panose="020B0604020202020204" pitchFamily="34" charset="0"/>
                <a:cs typeface="Times New Roman"/>
              </a:rPr>
              <a:t>“…</a:t>
            </a:r>
            <a:r>
              <a:rPr lang="en-GB" i="1">
                <a:latin typeface="Arial"/>
                <a:ea typeface="+mn-lt"/>
                <a:cs typeface="+mn-lt"/>
              </a:rPr>
              <a:t>to undertake a regulatory review of Quantum Technology applications. This will lead to the development of a work programme to guide the evolution of proportionate and pro-innovation regulation for the sector</a:t>
            </a:r>
            <a:r>
              <a:rPr lang="en-GB">
                <a:latin typeface="Arial"/>
                <a:ea typeface="+mn-lt"/>
                <a:cs typeface="+mn-lt"/>
              </a:rPr>
              <a:t>.</a:t>
            </a:r>
            <a:r>
              <a:rPr lang="en-GB" i="1">
                <a:latin typeface="Arial"/>
                <a:ea typeface="+mn-lt"/>
                <a:cs typeface="Times New Roman"/>
              </a:rPr>
              <a:t>”</a:t>
            </a:r>
          </a:p>
          <a:p>
            <a:r>
              <a:rPr lang="en-GB">
                <a:latin typeface="Arial"/>
                <a:ea typeface="+mn-lt"/>
                <a:cs typeface="Arial"/>
              </a:rPr>
              <a:t>The review draws on the RHC’s collective expertise from other sectors and on the cross-cutting challenges and opportunities for regulating new and emerging technologies.</a:t>
            </a:r>
          </a:p>
          <a:p>
            <a:pPr>
              <a:lnSpc>
                <a:spcPct val="114999"/>
              </a:lnSpc>
              <a:spcAft>
                <a:spcPts val="1200"/>
              </a:spcAft>
            </a:pPr>
            <a:endParaRPr lang="en-GB" i="1">
              <a:latin typeface="Arial"/>
              <a:ea typeface="+mn-lt"/>
              <a:cs typeface="Times New Roman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14D99-6EA3-CE92-7FB0-67DF07A3F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The Regulatory Horizons Council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2B4C03-2A1B-193C-5166-875336656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23AF-F2F5-41F7-A71C-81CE492BCB8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2572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738481-5EB3-7F18-7006-DCB294F7F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572" y="1734092"/>
            <a:ext cx="11114684" cy="4305927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GB">
                <a:cs typeface="Calibri"/>
              </a:rPr>
              <a:t>Quantum technologies:</a:t>
            </a:r>
            <a:endParaRPr lang="en-US">
              <a:cs typeface="Calibri"/>
            </a:endParaRPr>
          </a:p>
          <a:p>
            <a:pPr lvl="1"/>
            <a:r>
              <a:rPr lang="en-GB">
                <a:cs typeface="Calibri"/>
              </a:rPr>
              <a:t>Cover a broad range of sectors and applications (many dual use)</a:t>
            </a:r>
          </a:p>
          <a:p>
            <a:pPr lvl="1"/>
            <a:r>
              <a:rPr lang="en-GB">
                <a:cs typeface="Calibri"/>
              </a:rPr>
              <a:t>Cover the whole spectrum of TRLs</a:t>
            </a:r>
          </a:p>
          <a:p>
            <a:pPr lvl="1"/>
            <a:r>
              <a:rPr lang="en-GB">
                <a:cs typeface="Calibri"/>
              </a:rPr>
              <a:t>Varying levels of incremental vs disruptive capabilities</a:t>
            </a:r>
          </a:p>
          <a:p>
            <a:r>
              <a:rPr lang="en-GB">
                <a:cs typeface="Calibri"/>
              </a:rPr>
              <a:t>Non-regulatory barriers</a:t>
            </a:r>
          </a:p>
          <a:p>
            <a:pPr lvl="1"/>
            <a:r>
              <a:rPr lang="en-GB">
                <a:cs typeface="Calibri"/>
              </a:rPr>
              <a:t>Hardware challenges</a:t>
            </a:r>
          </a:p>
          <a:p>
            <a:pPr lvl="1"/>
            <a:r>
              <a:rPr lang="en-GB">
                <a:cs typeface="Calibri"/>
              </a:rPr>
              <a:t>Establishing use cases and developing the market</a:t>
            </a:r>
          </a:p>
          <a:p>
            <a:pPr lvl="1"/>
            <a:r>
              <a:rPr lang="en-GB">
                <a:cs typeface="Calibri"/>
              </a:rPr>
              <a:t>Supply chains, talent etc.</a:t>
            </a:r>
          </a:p>
          <a:p>
            <a:r>
              <a:rPr lang="en-GB">
                <a:cs typeface="Calibri"/>
              </a:rPr>
              <a:t>It is 'too early for regulation'</a:t>
            </a:r>
          </a:p>
          <a:p>
            <a:endParaRPr lang="en-GB">
              <a:solidFill>
                <a:srgbClr val="000000"/>
              </a:solidFill>
              <a:cs typeface="Calibri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E820076-F278-C246-B4DD-E691CD331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we have heard from stakeholders</a:t>
            </a:r>
          </a:p>
        </p:txBody>
      </p:sp>
      <p:sp>
        <p:nvSpPr>
          <p:cNvPr id="4" name="Footer Placeholder 7">
            <a:extLst>
              <a:ext uri="{FF2B5EF4-FFF2-40B4-BE49-F238E27FC236}">
                <a16:creationId xmlns:a16="http://schemas.microsoft.com/office/drawing/2014/main" id="{D7B964B4-26DF-6F2E-6138-AD86B4F60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/>
              <a:t>The Regulatory Horizons Council </a:t>
            </a:r>
          </a:p>
        </p:txBody>
      </p:sp>
      <p:sp>
        <p:nvSpPr>
          <p:cNvPr id="5" name="Slide Number Placeholder 8">
            <a:extLst>
              <a:ext uri="{FF2B5EF4-FFF2-40B4-BE49-F238E27FC236}">
                <a16:creationId xmlns:a16="http://schemas.microsoft.com/office/drawing/2014/main" id="{2431E439-4C94-765A-0B14-138F0B8FB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9A8223AF-F2F5-41F7-A71C-81CE492BCB8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004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4E8C3DF-ADCA-BD68-2347-31D993E5F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Quantum regulatory pathway</a:t>
            </a:r>
          </a:p>
        </p:txBody>
      </p:sp>
      <p:sp>
        <p:nvSpPr>
          <p:cNvPr id="4" name="Footer Placeholder 7">
            <a:extLst>
              <a:ext uri="{FF2B5EF4-FFF2-40B4-BE49-F238E27FC236}">
                <a16:creationId xmlns:a16="http://schemas.microsoft.com/office/drawing/2014/main" id="{672C1809-6D44-5B27-E355-D8BDD56A6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/>
              <a:t>The Regulatory Horizons Council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22A2370-45BE-A6AA-2E60-C61B8ECF59E7}"/>
              </a:ext>
            </a:extLst>
          </p:cNvPr>
          <p:cNvSpPr txBox="1">
            <a:spLocks/>
          </p:cNvSpPr>
          <p:nvPr/>
        </p:nvSpPr>
        <p:spPr>
          <a:xfrm>
            <a:off x="843540" y="1748560"/>
            <a:ext cx="4010479" cy="4071681"/>
          </a:xfrm>
          <a:prstGeom prst="rect">
            <a:avLst/>
          </a:prstGeom>
        </p:spPr>
        <p:txBody>
          <a:bodyPr vert="horz" wrap="square" lIns="0" tIns="0" rIns="0" bIns="0" rtlCol="0" anchor="t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4999"/>
              </a:lnSpc>
              <a:spcAft>
                <a:spcPts val="1200"/>
              </a:spcAft>
            </a:pPr>
            <a:r>
              <a:rPr lang="en-GB" sz="2200" b="1">
                <a:latin typeface="Calibri"/>
                <a:ea typeface="+mn-lt"/>
                <a:cs typeface="Times New Roman"/>
              </a:rPr>
              <a:t>Challenges</a:t>
            </a:r>
            <a:endParaRPr lang="en-US" sz="2200">
              <a:cs typeface="Calibri"/>
            </a:endParaRPr>
          </a:p>
          <a:p>
            <a:pPr marL="342900" indent="-342900">
              <a:lnSpc>
                <a:spcPct val="104999"/>
              </a:lnSpc>
              <a:spcAft>
                <a:spcPts val="1200"/>
              </a:spcAft>
              <a:buFont typeface="Arial"/>
              <a:buChar char="•"/>
            </a:pPr>
            <a:r>
              <a:rPr lang="en-GB" sz="2200">
                <a:latin typeface="Calibri"/>
                <a:ea typeface="+mn-lt"/>
                <a:cs typeface="Times New Roman"/>
              </a:rPr>
              <a:t>Over-hype, public perceptions, links to AI</a:t>
            </a:r>
          </a:p>
          <a:p>
            <a:pPr marL="342900" indent="-342900">
              <a:lnSpc>
                <a:spcPct val="104999"/>
              </a:lnSpc>
              <a:spcAft>
                <a:spcPts val="1200"/>
              </a:spcAft>
              <a:buFont typeface="Arial"/>
              <a:buChar char="•"/>
            </a:pPr>
            <a:r>
              <a:rPr lang="en-GB" sz="2200">
                <a:latin typeface="Calibri"/>
                <a:ea typeface="+mn-lt"/>
                <a:cs typeface="Times New Roman"/>
              </a:rPr>
              <a:t>Calls for precautionary regulation and uncertainty</a:t>
            </a:r>
            <a:endParaRPr lang="en-US" sz="2200">
              <a:latin typeface="Calibri"/>
              <a:ea typeface="Calibri"/>
              <a:cs typeface="Calibri"/>
            </a:endParaRPr>
          </a:p>
          <a:p>
            <a:pPr marL="342900" indent="-342900">
              <a:lnSpc>
                <a:spcPct val="104999"/>
              </a:lnSpc>
              <a:spcAft>
                <a:spcPts val="1200"/>
              </a:spcAft>
              <a:buFont typeface="Arial,Sans-Serif"/>
              <a:buChar char="•"/>
            </a:pPr>
            <a:r>
              <a:rPr lang="en-GB" sz="2200">
                <a:latin typeface="Calibri"/>
                <a:ea typeface="+mn-lt"/>
                <a:cs typeface="Calibri"/>
              </a:rPr>
              <a:t>Pace and impact of QT</a:t>
            </a:r>
          </a:p>
          <a:p>
            <a:pPr marL="342900" indent="-342900">
              <a:lnSpc>
                <a:spcPct val="104999"/>
              </a:lnSpc>
              <a:spcAft>
                <a:spcPts val="1200"/>
              </a:spcAft>
              <a:buFont typeface="Arial"/>
              <a:buChar char="•"/>
            </a:pPr>
            <a:r>
              <a:rPr lang="en-GB" sz="2200">
                <a:latin typeface="Calibri"/>
                <a:ea typeface="+mn-lt"/>
                <a:cs typeface="Arial"/>
              </a:rPr>
              <a:t>Markets, competition, and financial investment</a:t>
            </a:r>
            <a:endParaRPr lang="en-GB" sz="2200">
              <a:latin typeface="Calibri"/>
              <a:ea typeface="+mn-lt"/>
              <a:cs typeface="Calibri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F2AD887-1344-E939-DFF1-CFDD18D3C61B}"/>
              </a:ext>
            </a:extLst>
          </p:cNvPr>
          <p:cNvSpPr txBox="1">
            <a:spLocks/>
          </p:cNvSpPr>
          <p:nvPr/>
        </p:nvSpPr>
        <p:spPr>
          <a:xfrm>
            <a:off x="6094186" y="1749425"/>
            <a:ext cx="5254852" cy="4449763"/>
          </a:xfrm>
          <a:prstGeom prst="rect">
            <a:avLst/>
          </a:prstGeom>
        </p:spPr>
        <p:txBody>
          <a:bodyPr vert="horz" wrap="square" lIns="0" tIns="0" rIns="0" bIns="0" rtlCol="0" anchor="t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4999"/>
              </a:lnSpc>
              <a:spcAft>
                <a:spcPts val="1200"/>
              </a:spcAft>
            </a:pPr>
            <a:r>
              <a:rPr lang="en-GB" sz="2200" b="1">
                <a:latin typeface="Calibri"/>
                <a:ea typeface="+mn-lt"/>
                <a:cs typeface="Times New Roman"/>
              </a:rPr>
              <a:t>RHC approach</a:t>
            </a:r>
            <a:endParaRPr lang="en-US" sz="2200"/>
          </a:p>
          <a:p>
            <a:pPr marL="342900" indent="-342900">
              <a:lnSpc>
                <a:spcPct val="104999"/>
              </a:lnSpc>
              <a:spcAft>
                <a:spcPts val="1200"/>
              </a:spcAft>
              <a:buFont typeface="Arial"/>
              <a:buChar char="•"/>
            </a:pPr>
            <a:r>
              <a:rPr lang="en-GB" sz="2200">
                <a:latin typeface="Calibri"/>
                <a:ea typeface="+mn-lt"/>
                <a:cs typeface="Times New Roman"/>
              </a:rPr>
              <a:t>Regulating the application</a:t>
            </a:r>
            <a:endParaRPr lang="en-US" sz="2200">
              <a:latin typeface="Calibri"/>
              <a:ea typeface="Calibri"/>
              <a:cs typeface="Calibri"/>
            </a:endParaRPr>
          </a:p>
          <a:p>
            <a:pPr marL="342900" indent="-342900">
              <a:lnSpc>
                <a:spcPct val="104999"/>
              </a:lnSpc>
              <a:spcAft>
                <a:spcPts val="1200"/>
              </a:spcAft>
              <a:buFont typeface="Arial,Sans-Serif"/>
              <a:buChar char="•"/>
            </a:pPr>
            <a:r>
              <a:rPr lang="en-GB" sz="2200">
                <a:latin typeface="Calibri"/>
                <a:ea typeface="+mn-lt"/>
                <a:cs typeface="Calibri"/>
              </a:rPr>
              <a:t>Proportionate regulation</a:t>
            </a:r>
          </a:p>
          <a:p>
            <a:pPr marL="342900" indent="-342900">
              <a:lnSpc>
                <a:spcPct val="104999"/>
              </a:lnSpc>
              <a:spcAft>
                <a:spcPts val="1200"/>
              </a:spcAft>
              <a:buFont typeface="Arial"/>
              <a:buChar char="•"/>
            </a:pPr>
            <a:r>
              <a:rPr lang="en-GB" sz="2200">
                <a:latin typeface="Calibri"/>
                <a:ea typeface="+mn-lt"/>
                <a:cs typeface="Arial"/>
              </a:rPr>
              <a:t>Regulating at the right time</a:t>
            </a:r>
            <a:endParaRPr lang="en-GB" sz="2200">
              <a:latin typeface="Calibri"/>
              <a:ea typeface="+mn-lt"/>
              <a:cs typeface="Calibri"/>
            </a:endParaRPr>
          </a:p>
          <a:p>
            <a:pPr marL="342900" indent="-342900">
              <a:lnSpc>
                <a:spcPct val="104999"/>
              </a:lnSpc>
              <a:spcAft>
                <a:spcPts val="1200"/>
              </a:spcAft>
              <a:buFont typeface="Arial"/>
              <a:buChar char="•"/>
            </a:pPr>
            <a:r>
              <a:rPr lang="en-GB" sz="2200">
                <a:latin typeface="Calibri"/>
                <a:ea typeface="+mn-lt"/>
                <a:cs typeface="Arial"/>
              </a:rPr>
              <a:t>Responsible innovation</a:t>
            </a:r>
          </a:p>
          <a:p>
            <a:pPr marL="342900" indent="-342900">
              <a:lnSpc>
                <a:spcPct val="104999"/>
              </a:lnSpc>
              <a:spcAft>
                <a:spcPts val="1200"/>
              </a:spcAft>
              <a:buFont typeface="Arial"/>
              <a:buChar char="•"/>
            </a:pPr>
            <a:r>
              <a:rPr lang="en-GB" sz="2200">
                <a:latin typeface="Calibri"/>
                <a:ea typeface="+mn-lt"/>
                <a:cs typeface="Times New Roman"/>
              </a:rPr>
              <a:t>International collaboration</a:t>
            </a:r>
          </a:p>
          <a:p>
            <a:pPr marL="342900" indent="-342900">
              <a:lnSpc>
                <a:spcPct val="104999"/>
              </a:lnSpc>
              <a:spcAft>
                <a:spcPts val="1200"/>
              </a:spcAft>
              <a:buFont typeface="Arial,Sans-Serif"/>
              <a:buChar char="•"/>
            </a:pPr>
            <a:endParaRPr lang="en-GB" sz="2200" i="1">
              <a:latin typeface="Arial"/>
              <a:ea typeface="+mn-lt"/>
              <a:cs typeface="Times New Roman"/>
            </a:endParaRPr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086EA7BC-3582-1EF4-DB3C-F38E3BD74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9A8223AF-F2F5-41F7-A71C-81CE492BCB8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372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1AE814B-FF5E-63D8-7B43-044892F95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572" y="1445058"/>
            <a:ext cx="10966002" cy="4594961"/>
          </a:xfrm>
        </p:spPr>
        <p:txBody>
          <a:bodyPr vert="horz" lIns="0" tIns="0" rIns="0" bIns="0" rtlCol="0" anchor="t">
            <a:normAutofit/>
          </a:bodyPr>
          <a:lstStyle/>
          <a:p>
            <a:pPr marL="342900" indent="-342900">
              <a:lnSpc>
                <a:spcPct val="114999"/>
              </a:lnSpc>
              <a:spcBef>
                <a:spcPts val="600"/>
              </a:spcBef>
              <a:spcAft>
                <a:spcPts val="1200"/>
              </a:spcAft>
              <a:buFont typeface="Arial,Sans-Serif" panose="020B0604020202020204" pitchFamily="34" charset="0"/>
            </a:pPr>
            <a:endParaRPr lang="en-GB" sz="2400" b="1">
              <a:latin typeface="Arial"/>
              <a:cs typeface="Arial"/>
            </a:endParaRPr>
          </a:p>
          <a:p>
            <a:pPr marL="342900" indent="-342900">
              <a:lnSpc>
                <a:spcPct val="114999"/>
              </a:lnSpc>
              <a:spcBef>
                <a:spcPts val="600"/>
              </a:spcBef>
              <a:spcAft>
                <a:spcPts val="1200"/>
              </a:spcAft>
              <a:buFont typeface="Arial,Sans-Serif" panose="020B0604020202020204" pitchFamily="34" charset="0"/>
            </a:pPr>
            <a:r>
              <a:rPr lang="en-GB" b="1">
                <a:latin typeface="Arial"/>
                <a:cs typeface="Arial"/>
              </a:rPr>
              <a:t>Report </a:t>
            </a:r>
            <a:r>
              <a:rPr lang="en-GB">
                <a:latin typeface="Arial"/>
                <a:cs typeface="Arial"/>
              </a:rPr>
              <a:t>with our</a:t>
            </a:r>
            <a:r>
              <a:rPr lang="en-GB" b="1">
                <a:latin typeface="Arial"/>
                <a:cs typeface="Arial"/>
              </a:rPr>
              <a:t> recommendations published </a:t>
            </a:r>
            <a:r>
              <a:rPr lang="en-GB">
                <a:latin typeface="Arial"/>
                <a:cs typeface="Arial"/>
              </a:rPr>
              <a:t>(fully available to the public)</a:t>
            </a:r>
          </a:p>
          <a:p>
            <a:pPr marL="342900" indent="-342900">
              <a:lnSpc>
                <a:spcPct val="114999"/>
              </a:lnSpc>
              <a:spcBef>
                <a:spcPts val="600"/>
              </a:spcBef>
              <a:spcAft>
                <a:spcPts val="1200"/>
              </a:spcAft>
              <a:buFont typeface="Arial,Sans-Serif" panose="020B0604020202020204" pitchFamily="34" charset="0"/>
            </a:pPr>
            <a:endParaRPr lang="en-GB">
              <a:latin typeface="Arial"/>
              <a:cs typeface="Arial"/>
            </a:endParaRPr>
          </a:p>
          <a:p>
            <a:pPr marL="342900" indent="-342900">
              <a:lnSpc>
                <a:spcPct val="114999"/>
              </a:lnSpc>
              <a:spcBef>
                <a:spcPts val="600"/>
              </a:spcBef>
              <a:spcAft>
                <a:spcPts val="1200"/>
              </a:spcAft>
              <a:buFont typeface="Arial,Sans-Serif" panose="020B0604020202020204" pitchFamily="34" charset="0"/>
            </a:pPr>
            <a:r>
              <a:rPr lang="en-GB" b="1">
                <a:latin typeface="Arial"/>
                <a:cs typeface="Arial"/>
              </a:rPr>
              <a:t>Response from government </a:t>
            </a:r>
            <a:r>
              <a:rPr lang="en-GB">
                <a:latin typeface="Arial"/>
                <a:cs typeface="Arial"/>
              </a:rPr>
              <a:t>within 3-6 months of publishing (</a:t>
            </a:r>
            <a:r>
              <a:rPr lang="en-GB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RHC Charter)</a:t>
            </a:r>
            <a:endParaRPr lang="en-GB">
              <a:latin typeface="Arial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897525B-A2F8-4AB6-1969-2CA47859C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Review's next steps</a:t>
            </a:r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2AF39132-72D3-CC89-C620-12CE5E162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/>
              <a:t>The Regulatory Horizons Council </a:t>
            </a:r>
          </a:p>
        </p:txBody>
      </p:sp>
      <p:sp>
        <p:nvSpPr>
          <p:cNvPr id="8" name="Slide Number Placeholder 8">
            <a:extLst>
              <a:ext uri="{FF2B5EF4-FFF2-40B4-BE49-F238E27FC236}">
                <a16:creationId xmlns:a16="http://schemas.microsoft.com/office/drawing/2014/main" id="{63025F60-0986-104A-0013-B9AA57FDE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9A8223AF-F2F5-41F7-A71C-81CE492BCB8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916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561DB78D-8EE9-9A75-495C-6927A017B91C}"/>
              </a:ext>
            </a:extLst>
          </p:cNvPr>
          <p:cNvSpPr txBox="1">
            <a:spLocks/>
          </p:cNvSpPr>
          <p:nvPr/>
        </p:nvSpPr>
        <p:spPr>
          <a:xfrm>
            <a:off x="391854" y="2307266"/>
            <a:ext cx="9662101" cy="3617283"/>
          </a:xfrm>
          <a:prstGeom prst="rect">
            <a:avLst/>
          </a:prstGeom>
        </p:spPr>
        <p:txBody>
          <a:bodyPr lIns="91440" tIns="45720" rIns="91440" bIns="45720" anchor="t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1760">
              <a:lnSpc>
                <a:spcPct val="105000"/>
              </a:lnSpc>
              <a:spcAft>
                <a:spcPts val="100"/>
              </a:spcAft>
            </a:pPr>
            <a:r>
              <a:rPr lang="en-GB" b="1">
                <a:solidFill>
                  <a:schemeClr val="bg1"/>
                </a:solidFill>
                <a:latin typeface="Arial (Headings)"/>
              </a:rPr>
              <a:t>Contact us</a:t>
            </a:r>
            <a:endParaRPr lang="en-GB" sz="2500" b="1">
              <a:solidFill>
                <a:schemeClr val="bg1"/>
              </a:solidFill>
              <a:latin typeface="Arial (Headings)"/>
              <a:cs typeface="Times New Roman"/>
            </a:endParaRPr>
          </a:p>
          <a:p>
            <a:pPr marL="111760">
              <a:lnSpc>
                <a:spcPct val="105000"/>
              </a:lnSpc>
              <a:spcAft>
                <a:spcPts val="100"/>
              </a:spcAft>
            </a:pPr>
            <a:br>
              <a:rPr lang="en-GB">
                <a:latin typeface="Arial (Headings)"/>
              </a:rPr>
            </a:br>
            <a:r>
              <a:rPr lang="en-GB" sz="3300" err="1">
                <a:solidFill>
                  <a:schemeClr val="bg1"/>
                </a:solidFill>
                <a:latin typeface="Arial (Headings)"/>
                <a:cs typeface="Times New Roman"/>
              </a:rPr>
              <a:t>GovTech</a:t>
            </a:r>
            <a:r>
              <a:rPr lang="en-GB" sz="3300">
                <a:solidFill>
                  <a:schemeClr val="bg1"/>
                </a:solidFill>
                <a:latin typeface="Arial (Headings)"/>
                <a:cs typeface="Times New Roman"/>
              </a:rPr>
              <a:t> Stand 4</a:t>
            </a:r>
            <a:endParaRPr lang="en-GB">
              <a:solidFill>
                <a:schemeClr val="bg1"/>
              </a:solidFill>
              <a:latin typeface="Calibri Light" panose="020F0302020204030204"/>
              <a:cs typeface="Calibri Light" panose="020F0302020204030204"/>
            </a:endParaRPr>
          </a:p>
          <a:p>
            <a:pPr marL="111760">
              <a:lnSpc>
                <a:spcPct val="105000"/>
              </a:lnSpc>
              <a:spcAft>
                <a:spcPts val="100"/>
              </a:spcAft>
            </a:pPr>
            <a:endParaRPr lang="en-GB" sz="3300">
              <a:solidFill>
                <a:srgbClr val="FF0000"/>
              </a:solidFill>
              <a:latin typeface="Arial (Headings)"/>
              <a:cs typeface="Times New Roman"/>
            </a:endParaRPr>
          </a:p>
          <a:p>
            <a:pPr marL="111760">
              <a:lnSpc>
                <a:spcPct val="105000"/>
              </a:lnSpc>
              <a:spcAft>
                <a:spcPts val="100"/>
              </a:spcAft>
            </a:pPr>
            <a:r>
              <a:rPr lang="en-GB" sz="3300">
                <a:solidFill>
                  <a:schemeClr val="bg1"/>
                </a:solidFill>
                <a:latin typeface="Arial (Headings)"/>
                <a:cs typeface="Times New Roma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RegulatoryHorizonsCouncil@dsit.gov.uk</a:t>
            </a:r>
            <a:endParaRPr lang="en-GB" sz="2500">
              <a:solidFill>
                <a:schemeClr val="bg1"/>
              </a:solidFill>
              <a:latin typeface="Arial (Headings)"/>
              <a:cs typeface="Times New Roman"/>
            </a:endParaRPr>
          </a:p>
          <a:p>
            <a:pPr marL="111760">
              <a:lnSpc>
                <a:spcPct val="105000"/>
              </a:lnSpc>
              <a:spcAft>
                <a:spcPts val="100"/>
              </a:spcAft>
            </a:pPr>
            <a:endParaRPr lang="en-GB" sz="2400">
              <a:solidFill>
                <a:schemeClr val="bg1"/>
              </a:solidFill>
            </a:endParaRPr>
          </a:p>
          <a:p>
            <a:pPr marL="111760">
              <a:lnSpc>
                <a:spcPct val="105000"/>
              </a:lnSpc>
              <a:spcAft>
                <a:spcPts val="100"/>
              </a:spcAft>
            </a:pPr>
            <a:br>
              <a:rPr lang="en-GB" sz="2400"/>
            </a:br>
            <a:r>
              <a:rPr lang="en-GB" sz="2400">
                <a:solidFill>
                  <a:schemeClr val="bg1"/>
                </a:solidFill>
                <a:latin typeface="Arial (Headings)"/>
                <a:ea typeface="Times New Roman" panose="02020603050405020304" pitchFamily="18" charset="0"/>
                <a:cs typeface="Times New Roman"/>
              </a:rPr>
              <a:t>Find us on | </a:t>
            </a:r>
            <a:r>
              <a:rPr lang="en-GB" sz="2400" u="sng">
                <a:solidFill>
                  <a:schemeClr val="bg1"/>
                </a:solidFill>
                <a:latin typeface="Arial (Headings)"/>
                <a:ea typeface="Times New Roman" panose="02020603050405020304" pitchFamily="18" charset="0"/>
                <a:cs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Website</a:t>
            </a:r>
            <a:r>
              <a:rPr lang="en-GB" sz="2400">
                <a:solidFill>
                  <a:schemeClr val="bg1"/>
                </a:solidFill>
                <a:latin typeface="Arial (Headings)"/>
                <a:ea typeface="Times New Roman" panose="02020603050405020304" pitchFamily="18" charset="0"/>
                <a:cs typeface="Times New Roman"/>
              </a:rPr>
              <a:t> | </a:t>
            </a:r>
            <a:r>
              <a:rPr lang="en-GB" sz="2400" u="sng">
                <a:solidFill>
                  <a:schemeClr val="bg1"/>
                </a:solidFill>
                <a:latin typeface="Arial (Headings)"/>
                <a:ea typeface="Times New Roman" panose="02020603050405020304" pitchFamily="18" charset="0"/>
                <a:cs typeface="Times New Roman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LinkedIn</a:t>
            </a:r>
            <a:r>
              <a:rPr lang="en-GB" sz="2400">
                <a:solidFill>
                  <a:schemeClr val="bg1"/>
                </a:solidFill>
                <a:latin typeface="Arial (Headings)"/>
                <a:ea typeface="Times New Roman" panose="02020603050405020304" pitchFamily="18" charset="0"/>
                <a:cs typeface="Times New Roman"/>
              </a:rPr>
              <a:t> | </a:t>
            </a:r>
            <a:r>
              <a:rPr lang="en-GB" sz="2400" u="sng">
                <a:solidFill>
                  <a:schemeClr val="bg1"/>
                </a:solidFill>
                <a:latin typeface="Arial (Headings)"/>
                <a:ea typeface="Times New Roman" panose="02020603050405020304" pitchFamily="18" charset="0"/>
                <a:cs typeface="Times New Roman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Twitter</a:t>
            </a:r>
            <a:br>
              <a:rPr lang="en-GB" sz="2400">
                <a:latin typeface="Arial (Headings)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400" u="sng">
                <a:solidFill>
                  <a:schemeClr val="bg1"/>
                </a:solidFill>
                <a:latin typeface="Arial (Headings)"/>
                <a:ea typeface="Times New Roman" panose="02020603050405020304" pitchFamily="18" charset="0"/>
                <a:cs typeface="Times New Roman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Subscribe to our newsletter</a:t>
            </a:r>
            <a:r>
              <a:rPr lang="en-GB" sz="2400">
                <a:solidFill>
                  <a:schemeClr val="bg1"/>
                </a:solidFill>
                <a:latin typeface="Arial (Headings)"/>
                <a:ea typeface="Times New Roman" panose="02020603050405020304" pitchFamily="18" charset="0"/>
              </a:rPr>
              <a:t> </a:t>
            </a:r>
          </a:p>
          <a:p>
            <a:pPr marL="111760">
              <a:lnSpc>
                <a:spcPct val="105000"/>
              </a:lnSpc>
              <a:spcAft>
                <a:spcPts val="100"/>
              </a:spcAft>
            </a:pPr>
            <a:endParaRPr lang="en-GB" sz="2400">
              <a:solidFill>
                <a:schemeClr val="bg1"/>
              </a:solidFill>
              <a:latin typeface="Arial (Headings)"/>
              <a:ea typeface="Times New Roman" panose="02020603050405020304" pitchFamily="18" charset="0"/>
            </a:endParaRPr>
          </a:p>
          <a:p>
            <a:pPr marL="111760">
              <a:lnSpc>
                <a:spcPct val="105000"/>
              </a:lnSpc>
              <a:spcAft>
                <a:spcPts val="100"/>
              </a:spcAft>
            </a:pPr>
            <a:r>
              <a:rPr lang="en-GB" sz="2400">
                <a:solidFill>
                  <a:schemeClr val="bg1"/>
                </a:solidFill>
                <a:latin typeface="Arial (Headings)"/>
                <a:ea typeface="Times New Roman" panose="02020603050405020304" pitchFamily="18" charset="0"/>
              </a:rPr>
              <a:t>Final chance to share your thoughts on Quantum </a:t>
            </a:r>
            <a:r>
              <a:rPr lang="en-GB" sz="2400">
                <a:solidFill>
                  <a:schemeClr val="bg1"/>
                </a:solidFill>
                <a:latin typeface="Arial (Headings)"/>
                <a:cs typeface="Times New Roman"/>
              </a:rPr>
              <a:t>with us: </a:t>
            </a:r>
            <a:r>
              <a:rPr lang="en-GB" sz="2400">
                <a:solidFill>
                  <a:schemeClr val="bg1"/>
                </a:solidFill>
                <a:latin typeface="Arial (Headings)"/>
                <a:cs typeface="Times New Roman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Survey</a:t>
            </a:r>
            <a:endParaRPr lang="en-GB" sz="2400">
              <a:solidFill>
                <a:schemeClr val="bg1"/>
              </a:solidFill>
              <a:latin typeface="Arial (Headings)"/>
              <a:cs typeface="Times New Roman"/>
            </a:endParaRPr>
          </a:p>
          <a:p>
            <a:pPr marL="111760">
              <a:lnSpc>
                <a:spcPct val="105000"/>
              </a:lnSpc>
              <a:spcAft>
                <a:spcPts val="100"/>
              </a:spcAft>
            </a:pPr>
            <a:endParaRPr lang="en-GB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958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IS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is-16-9-ppt-template" id="{BC3E9D67-2FBD-4DB7-9CAD-4282949D1007}" vid="{DE915B61-6360-4BCF-80C6-AFEA6102A58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7afdbc4-3a88-4e46-b4cc-bca755f3ff18" xsi:nil="true"/>
    <lcf76f155ced4ddcb4097134ff3c332f xmlns="23713f58-54a5-4b17-a4e8-803c5a479822">
      <Terms xmlns="http://schemas.microsoft.com/office/infopath/2007/PartnerControls"/>
    </lcf76f155ced4ddcb4097134ff3c332f>
    <SharedWithUsers xmlns="57afdbc4-3a88-4e46-b4cc-bca755f3ff18">
      <UserInfo>
        <DisplayName>Jain, Tanuj (Better Regulation Executive)</DisplayName>
        <AccountId>12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34765BCC57E4BA82CB8BDC84FEB72" ma:contentTypeVersion="17" ma:contentTypeDescription="Create a new document." ma:contentTypeScope="" ma:versionID="6b2ff2d804d1cc5bf5a3af546fdb4168">
  <xsd:schema xmlns:xsd="http://www.w3.org/2001/XMLSchema" xmlns:xs="http://www.w3.org/2001/XMLSchema" xmlns:p="http://schemas.microsoft.com/office/2006/metadata/properties" xmlns:ns2="23713f58-54a5-4b17-a4e8-803c5a479822" xmlns:ns3="57afdbc4-3a88-4e46-b4cc-bca755f3ff18" targetNamespace="http://schemas.microsoft.com/office/2006/metadata/properties" ma:root="true" ma:fieldsID="54b68057d898b5a55b926bdb5784da2e" ns2:_="" ns3:_="">
    <xsd:import namespace="23713f58-54a5-4b17-a4e8-803c5a479822"/>
    <xsd:import namespace="57afdbc4-3a88-4e46-b4cc-bca755f3ff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713f58-54a5-4b17-a4e8-803c5a4798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451cbd5-185a-4e93-8638-f19223a2b2d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afdbc4-3a88-4e46-b4cc-bca755f3ff1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833499c-2635-4317-86f3-c0f1bc168141}" ma:internalName="TaxCatchAll" ma:showField="CatchAllData" ma:web="57afdbc4-3a88-4e46-b4cc-bca755f3ff1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178545A7-3499-438E-A9BC-7A152DADC47D}">
  <ds:schemaRefs>
    <ds:schemaRef ds:uri="0f9fa326-da26-4ea8-b6a9-645e8136fe1d"/>
    <ds:schemaRef ds:uri="1c9eba6b-9683-460a-9039-725037fd27a7"/>
    <ds:schemaRef ds:uri="41eae3a0-3167-4d5d-93ae-6c0748a921ba"/>
    <ds:schemaRef ds:uri="aaacb922-5235-4a66-b188-303b9b46fbd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46F16BF-DB3E-4088-824B-2AF60629A4D1}"/>
</file>

<file path=customXml/itemProps3.xml><?xml version="1.0" encoding="utf-8"?>
<ds:datastoreItem xmlns:ds="http://schemas.openxmlformats.org/officeDocument/2006/customXml" ds:itemID="{3A88C307-1F9F-4705-96D4-9B557D71AC4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0458502-58BB-4C00-8D87-32DF4F5ABAC6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8</Slides>
  <Notes>1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BEIS theme</vt:lpstr>
      <vt:lpstr>How and when should quantum technology applications be regulated?  Dr Parag Vyas   GovTech  18 October 2023</vt:lpstr>
      <vt:lpstr>The Regulatory Horizons Council</vt:lpstr>
      <vt:lpstr>RHC reports</vt:lpstr>
      <vt:lpstr>Background to RHC’s quantum review </vt:lpstr>
      <vt:lpstr>What we have heard from stakeholders</vt:lpstr>
      <vt:lpstr>Quantum regulatory pathway</vt:lpstr>
      <vt:lpstr>Review's next steps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Jain, Tanuj (Better Regulation Executive)</dc:creator>
  <cp:revision>2</cp:revision>
  <dcterms:created xsi:type="dcterms:W3CDTF">2023-03-31T09:51:54Z</dcterms:created>
  <dcterms:modified xsi:type="dcterms:W3CDTF">2023-10-13T16:12:01Z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a62f585-b40f-4ab9-bafe-39150f03d124_Enabled">
    <vt:lpwstr>true</vt:lpwstr>
  </property>
  <property fmtid="{D5CDD505-2E9C-101B-9397-08002B2CF9AE}" pid="3" name="MSIP_Label_ba62f585-b40f-4ab9-bafe-39150f03d124_SetDate">
    <vt:lpwstr>2023-03-31T09:51:55Z</vt:lpwstr>
  </property>
  <property fmtid="{D5CDD505-2E9C-101B-9397-08002B2CF9AE}" pid="4" name="MSIP_Label_ba62f585-b40f-4ab9-bafe-39150f03d124_Method">
    <vt:lpwstr>Standard</vt:lpwstr>
  </property>
  <property fmtid="{D5CDD505-2E9C-101B-9397-08002B2CF9AE}" pid="5" name="MSIP_Label_ba62f585-b40f-4ab9-bafe-39150f03d124_Name">
    <vt:lpwstr>OFFICIAL</vt:lpwstr>
  </property>
  <property fmtid="{D5CDD505-2E9C-101B-9397-08002B2CF9AE}" pid="6" name="MSIP_Label_ba62f585-b40f-4ab9-bafe-39150f03d124_SiteId">
    <vt:lpwstr>cbac7005-02c1-43eb-b497-e6492d1b2dd8</vt:lpwstr>
  </property>
  <property fmtid="{D5CDD505-2E9C-101B-9397-08002B2CF9AE}" pid="7" name="MSIP_Label_ba62f585-b40f-4ab9-bafe-39150f03d124_ActionId">
    <vt:lpwstr>ba017357-5cc2-45d1-94b3-58af25eafb3c</vt:lpwstr>
  </property>
  <property fmtid="{D5CDD505-2E9C-101B-9397-08002B2CF9AE}" pid="8" name="MSIP_Label_ba62f585-b40f-4ab9-bafe-39150f03d124_ContentBits">
    <vt:lpwstr>0</vt:lpwstr>
  </property>
  <property fmtid="{D5CDD505-2E9C-101B-9397-08002B2CF9AE}" pid="9" name="ContentTypeId">
    <vt:lpwstr>0x01010087334765BCC57E4BA82CB8BDC84FEB72</vt:lpwstr>
  </property>
  <property fmtid="{D5CDD505-2E9C-101B-9397-08002B2CF9AE}" pid="10" name="KIM_Activity">
    <vt:lpwstr>3;#Better Regulations Executive|2875f6d7-8dfe-4ab3-a662-786f2ce9101b</vt:lpwstr>
  </property>
  <property fmtid="{D5CDD505-2E9C-101B-9397-08002B2CF9AE}" pid="11" name="KIM_Function">
    <vt:lpwstr>2;#Market Frameworks|db361646-3d9a-4f54-8678-364f608b5aeb</vt:lpwstr>
  </property>
  <property fmtid="{D5CDD505-2E9C-101B-9397-08002B2CF9AE}" pid="12" name="_dlc_DocIdItemGuid">
    <vt:lpwstr>3a860fac-5549-450a-8380-878b5ae7f1b3</vt:lpwstr>
  </property>
  <property fmtid="{D5CDD505-2E9C-101B-9397-08002B2CF9AE}" pid="13" name="KIM_GovernmentBody">
    <vt:lpwstr>1;#BEIS|b386cac2-c28c-4db4-8fca-43733d0e74ef</vt:lpwstr>
  </property>
  <property fmtid="{D5CDD505-2E9C-101B-9397-08002B2CF9AE}" pid="14" name="MediaServiceImageTags">
    <vt:lpwstr/>
  </property>
</Properties>
</file>