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13"/>
  </p:notesMasterIdLst>
  <p:sldIdLst>
    <p:sldId id="257" r:id="rId6"/>
    <p:sldId id="288" r:id="rId7"/>
    <p:sldId id="289" r:id="rId8"/>
    <p:sldId id="290" r:id="rId9"/>
    <p:sldId id="264" r:id="rId10"/>
    <p:sldId id="263" r:id="rId11"/>
    <p:sldId id="256" r:id="rId12"/>
  </p:sldIdLst>
  <p:sldSz cx="24384000" cy="13716000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Helvetica Neue Ligh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GMOccBCEHID/Qc3GocaUmxDCL4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A38969-7FD9-252B-8AA7-67748A42622F}" name="Parasram, Richard (DSIT)" initials="P(" userId="S::richard.parasram@dsit.gov.uk::78d3a4f2-c45d-4ea9-8891-2ec5bf586822" providerId="AD"/>
  <p188:author id="{DB44B7E5-A3E3-3DB4-1865-A0F6880DEF72}" name="Maze, Rachel (DSIT)" initials="M(" userId="S::rachel.maze@dsit.gov.uk::ce6f8afe-a54d-452a-94f1-6ad1f15899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69"/>
    <a:srgbClr val="71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6D827-7CC2-4CCF-B225-B0879FF572F2}" v="21" dt="2023-09-19T11:24:19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19" autoAdjust="0"/>
  </p:normalViewPr>
  <p:slideViewPr>
    <p:cSldViewPr snapToGrid="0">
      <p:cViewPr varScale="1">
        <p:scale>
          <a:sx n="31" d="100"/>
          <a:sy n="31" d="100"/>
        </p:scale>
        <p:origin x="8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52" Type="http://schemas.microsoft.com/office/2015/10/relationships/revisionInfo" Target="revisionInfo.xml"/><Relationship Id="rId48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024CD-8331-491C-A4FF-85A1805B6A3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D04BF-209A-4C71-A02F-974AF598F7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0" i="0" dirty="0">
              <a:latin typeface="Helvetica Neue" panose="020B0604020202020204" charset="0"/>
            </a:rPr>
            <a:t>Ensure the UK is home to world-leading quantum science and engineering</a:t>
          </a:r>
          <a:endParaRPr lang="en-US" sz="3200" b="0" dirty="0">
            <a:latin typeface="Helvetica Neue" panose="020B0604020202020204" charset="0"/>
          </a:endParaRPr>
        </a:p>
      </dgm:t>
    </dgm:pt>
    <dgm:pt modelId="{AFB6251E-2E04-4BC5-AB33-A88B136185AB}" type="parTrans" cxnId="{B0FD584D-6DD1-4782-ABD3-DAF326CB0B28}">
      <dgm:prSet/>
      <dgm:spPr/>
      <dgm:t>
        <a:bodyPr/>
        <a:lstStyle/>
        <a:p>
          <a:endParaRPr lang="en-US"/>
        </a:p>
      </dgm:t>
    </dgm:pt>
    <dgm:pt modelId="{AE02B1EA-F818-4D02-B4D9-A38DCF4D1707}" type="sibTrans" cxnId="{B0FD584D-6DD1-4782-ABD3-DAF326CB0B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39ECB9-D87C-4CC5-A3E9-F93718AD9427}">
      <dgm:prSet custT="1"/>
      <dgm:spPr>
        <a:noFill/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>
            <a:lnSpc>
              <a:spcPct val="100000"/>
            </a:lnSpc>
          </a:pPr>
          <a:r>
            <a:rPr lang="en-GB" sz="3200" b="0" i="0" kern="1200" dirty="0">
              <a:latin typeface="Helvetica Neue" panose="020B0604020202020204" charset="0"/>
            </a:rPr>
            <a:t>Make the UK </a:t>
          </a:r>
          <a:r>
            <a:rPr lang="en-GB" sz="32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Neue" panose="020B0604020202020204" charset="0"/>
              <a:ea typeface="+mn-ea"/>
              <a:cs typeface="+mn-cs"/>
            </a:rPr>
            <a:t>the</a:t>
          </a:r>
          <a:r>
            <a:rPr lang="en-GB" sz="3200" b="0" i="0" kern="1200" dirty="0">
              <a:latin typeface="Helvetica Neue" panose="020B0604020202020204" charset="0"/>
            </a:rPr>
            <a:t> go-to place for quantum businesses</a:t>
          </a:r>
          <a:endParaRPr lang="en-US" sz="3200" kern="1200" dirty="0">
            <a:latin typeface="Helvetica Neue" panose="020B0604020202020204" charset="0"/>
          </a:endParaRPr>
        </a:p>
      </dgm:t>
    </dgm:pt>
    <dgm:pt modelId="{03D44BD3-4668-4873-8CA1-18F688FC42F9}" type="parTrans" cxnId="{76190E40-900A-4CFC-9DFC-825D7605BBB7}">
      <dgm:prSet/>
      <dgm:spPr/>
      <dgm:t>
        <a:bodyPr/>
        <a:lstStyle/>
        <a:p>
          <a:endParaRPr lang="en-US"/>
        </a:p>
      </dgm:t>
    </dgm:pt>
    <dgm:pt modelId="{487BA532-AF01-4D92-9426-6E94A9FF7589}" type="sibTrans" cxnId="{76190E40-900A-4CFC-9DFC-825D7605BB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FFE92F-6701-49B0-9A72-4848C0FA2C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0" i="0" dirty="0">
              <a:latin typeface="Helvetica Neue" panose="020B0604020202020204" charset="0"/>
            </a:rPr>
            <a:t>Drive the use of quantum technologies in the UK to deliver benefits for the economy, society and our national security</a:t>
          </a:r>
          <a:endParaRPr lang="en-US" sz="3200" dirty="0">
            <a:latin typeface="Helvetica Neue" panose="020B0604020202020204" charset="0"/>
          </a:endParaRPr>
        </a:p>
      </dgm:t>
    </dgm:pt>
    <dgm:pt modelId="{BD9E4750-72B9-476C-96FE-98088C116192}" type="parTrans" cxnId="{48247166-FC80-43D3-BF92-F80D6BD22923}">
      <dgm:prSet/>
      <dgm:spPr/>
      <dgm:t>
        <a:bodyPr/>
        <a:lstStyle/>
        <a:p>
          <a:endParaRPr lang="en-US"/>
        </a:p>
      </dgm:t>
    </dgm:pt>
    <dgm:pt modelId="{A077E3E9-EF66-4E9B-9FBC-EF0A4BCC0E2F}" type="sibTrans" cxnId="{48247166-FC80-43D3-BF92-F80D6BD229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9CA136-EFE2-4525-A5B0-0FB557BDB3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0" i="0">
              <a:latin typeface="Helvetica Neue" panose="020B0604020202020204" charset="0"/>
            </a:rPr>
            <a:t>Create a national and international regulatory framework that supports innovation and the ethical use of quantum</a:t>
          </a:r>
          <a:endParaRPr lang="en-US" sz="3200">
            <a:latin typeface="Helvetica Neue" panose="020B0604020202020204" charset="0"/>
          </a:endParaRPr>
        </a:p>
      </dgm:t>
    </dgm:pt>
    <dgm:pt modelId="{FC62885D-804A-4A33-A214-20EE64CEE7B0}" type="parTrans" cxnId="{E7DACAE5-B69F-4685-8006-075DBF5352C7}">
      <dgm:prSet/>
      <dgm:spPr/>
      <dgm:t>
        <a:bodyPr/>
        <a:lstStyle/>
        <a:p>
          <a:endParaRPr lang="en-US"/>
        </a:p>
      </dgm:t>
    </dgm:pt>
    <dgm:pt modelId="{36CBE329-2BA8-4D23-9FC0-6950244AD5FE}" type="sibTrans" cxnId="{E7DACAE5-B69F-4685-8006-075DBF5352C7}">
      <dgm:prSet/>
      <dgm:spPr/>
      <dgm:t>
        <a:bodyPr/>
        <a:lstStyle/>
        <a:p>
          <a:endParaRPr lang="en-US"/>
        </a:p>
      </dgm:t>
    </dgm:pt>
    <dgm:pt modelId="{01108676-71A9-40DD-8987-F0DDE36D02A6}" type="pres">
      <dgm:prSet presAssocID="{9E5024CD-8331-491C-A4FF-85A1805B6A3B}" presName="root" presStyleCnt="0">
        <dgm:presLayoutVars>
          <dgm:dir/>
          <dgm:resizeHandles val="exact"/>
        </dgm:presLayoutVars>
      </dgm:prSet>
      <dgm:spPr/>
    </dgm:pt>
    <dgm:pt modelId="{944FCA37-6E79-4A54-8A21-D6512320B463}" type="pres">
      <dgm:prSet presAssocID="{9E5024CD-8331-491C-A4FF-85A1805B6A3B}" presName="container" presStyleCnt="0">
        <dgm:presLayoutVars>
          <dgm:dir/>
          <dgm:resizeHandles val="exact"/>
        </dgm:presLayoutVars>
      </dgm:prSet>
      <dgm:spPr/>
    </dgm:pt>
    <dgm:pt modelId="{237056D7-8BFD-4EA9-A0C7-C2A999E0F793}" type="pres">
      <dgm:prSet presAssocID="{09DD04BF-209A-4C71-A02F-974AF598F797}" presName="compNode" presStyleCnt="0"/>
      <dgm:spPr/>
    </dgm:pt>
    <dgm:pt modelId="{BE8ECB88-5D76-4758-9832-B24B8DE2F2AA}" type="pres">
      <dgm:prSet presAssocID="{09DD04BF-209A-4C71-A02F-974AF598F797}" presName="iconBgRect" presStyleLbl="bgShp" presStyleIdx="0" presStyleCnt="4"/>
      <dgm:spPr>
        <a:solidFill>
          <a:srgbClr val="0F2D69"/>
        </a:solidFill>
      </dgm:spPr>
    </dgm:pt>
    <dgm:pt modelId="{C90E54A4-6828-47E4-B047-549B414E672B}" type="pres">
      <dgm:prSet presAssocID="{09DD04BF-209A-4C71-A02F-974AF598F797}" presName="iconRect" presStyleLbl="node1" presStyleIdx="0" presStyleCnt="4" custLinFactNeighborY="-15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A7442B52-6712-434D-9B74-C1DC1CE297F8}" type="pres">
      <dgm:prSet presAssocID="{09DD04BF-209A-4C71-A02F-974AF598F797}" presName="spaceRect" presStyleCnt="0"/>
      <dgm:spPr/>
    </dgm:pt>
    <dgm:pt modelId="{B0DF9ECE-72AD-4C10-A5B8-F70CCA574BA8}" type="pres">
      <dgm:prSet presAssocID="{09DD04BF-209A-4C71-A02F-974AF598F797}" presName="textRect" presStyleLbl="revTx" presStyleIdx="0" presStyleCnt="4">
        <dgm:presLayoutVars>
          <dgm:chMax val="1"/>
          <dgm:chPref val="1"/>
        </dgm:presLayoutVars>
      </dgm:prSet>
      <dgm:spPr/>
    </dgm:pt>
    <dgm:pt modelId="{2697A814-C544-46AE-A1BA-9FD43E183233}" type="pres">
      <dgm:prSet presAssocID="{AE02B1EA-F818-4D02-B4D9-A38DCF4D1707}" presName="sibTrans" presStyleLbl="sibTrans2D1" presStyleIdx="0" presStyleCnt="0"/>
      <dgm:spPr/>
    </dgm:pt>
    <dgm:pt modelId="{7CC6E165-2245-4FED-B012-D816840B4627}" type="pres">
      <dgm:prSet presAssocID="{A339ECB9-D87C-4CC5-A3E9-F93718AD9427}" presName="compNode" presStyleCnt="0"/>
      <dgm:spPr/>
    </dgm:pt>
    <dgm:pt modelId="{6CF6DC5E-F11D-4C55-B894-F3353AEB6DA5}" type="pres">
      <dgm:prSet presAssocID="{A339ECB9-D87C-4CC5-A3E9-F93718AD9427}" presName="iconBgRect" presStyleLbl="bgShp" presStyleIdx="1" presStyleCnt="4"/>
      <dgm:spPr>
        <a:xfrm>
          <a:off x="7792141" y="1517661"/>
          <a:ext cx="1931072" cy="1931072"/>
        </a:xfrm>
        <a:prstGeom prst="ellipse">
          <a:avLst/>
        </a:prstGeom>
        <a:solidFill>
          <a:srgbClr val="0F2D69"/>
        </a:solidFill>
        <a:ln>
          <a:noFill/>
        </a:ln>
        <a:effectLst/>
      </dgm:spPr>
    </dgm:pt>
    <dgm:pt modelId="{754642CD-3102-4466-85E6-EBA30BD47550}" type="pres">
      <dgm:prSet presAssocID="{A339ECB9-D87C-4CC5-A3E9-F93718AD94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59B7BA5D-6FF6-4FE5-A75D-ADAB8C122DBF}" type="pres">
      <dgm:prSet presAssocID="{A339ECB9-D87C-4CC5-A3E9-F93718AD9427}" presName="spaceRect" presStyleCnt="0"/>
      <dgm:spPr/>
    </dgm:pt>
    <dgm:pt modelId="{8DF51DEF-9122-43BB-862D-652BAC14632C}" type="pres">
      <dgm:prSet presAssocID="{A339ECB9-D87C-4CC5-A3E9-F93718AD9427}" presName="textRect" presStyleLbl="revTx" presStyleIdx="1" presStyleCnt="4">
        <dgm:presLayoutVars>
          <dgm:chMax val="1"/>
          <dgm:chPref val="1"/>
        </dgm:presLayoutVars>
      </dgm:prSet>
      <dgm:spPr>
        <a:xfrm>
          <a:off x="10137014" y="1517661"/>
          <a:ext cx="4551813" cy="1931072"/>
        </a:xfrm>
        <a:prstGeom prst="rect">
          <a:avLst/>
        </a:prstGeom>
      </dgm:spPr>
    </dgm:pt>
    <dgm:pt modelId="{758BC687-131F-4FA9-AF5C-42AC20F2431D}" type="pres">
      <dgm:prSet presAssocID="{487BA532-AF01-4D92-9426-6E94A9FF7589}" presName="sibTrans" presStyleLbl="sibTrans2D1" presStyleIdx="0" presStyleCnt="0"/>
      <dgm:spPr/>
    </dgm:pt>
    <dgm:pt modelId="{EC66D416-0331-421D-AA00-EAEC21AC7ABA}" type="pres">
      <dgm:prSet presAssocID="{66FFE92F-6701-49B0-9A72-4848C0FA2C06}" presName="compNode" presStyleCnt="0"/>
      <dgm:spPr/>
    </dgm:pt>
    <dgm:pt modelId="{61B54AB5-560A-4665-98D8-A277248E6A9F}" type="pres">
      <dgm:prSet presAssocID="{66FFE92F-6701-49B0-9A72-4848C0FA2C06}" presName="iconBgRect" presStyleLbl="bgShp" presStyleIdx="2" presStyleCnt="4"/>
      <dgm:spPr>
        <a:xfrm>
          <a:off x="102336" y="4861467"/>
          <a:ext cx="1931072" cy="1931072"/>
        </a:xfrm>
        <a:prstGeom prst="ellipse">
          <a:avLst/>
        </a:prstGeom>
        <a:solidFill>
          <a:srgbClr val="0F2D69"/>
        </a:solidFill>
        <a:ln>
          <a:noFill/>
        </a:ln>
        <a:effectLst/>
      </dgm:spPr>
    </dgm:pt>
    <dgm:pt modelId="{2FB9874D-66D4-4547-8B24-D3CC9B9EE9BA}" type="pres">
      <dgm:prSet presAssocID="{66FFE92F-6701-49B0-9A72-4848C0FA2C06}" presName="iconRect" presStyleLbl="node1" presStyleIdx="2" presStyleCnt="4" custLinFactNeighborX="744" custLinFactNeighborY="195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B90F03B6-AA44-421F-84A5-DD5ADBC5B8EB}" type="pres">
      <dgm:prSet presAssocID="{66FFE92F-6701-49B0-9A72-4848C0FA2C06}" presName="spaceRect" presStyleCnt="0"/>
      <dgm:spPr/>
    </dgm:pt>
    <dgm:pt modelId="{C2ADF663-B9C3-44B6-9F45-CA2D28C53A0B}" type="pres">
      <dgm:prSet presAssocID="{66FFE92F-6701-49B0-9A72-4848C0FA2C06}" presName="textRect" presStyleLbl="revTx" presStyleIdx="2" presStyleCnt="4">
        <dgm:presLayoutVars>
          <dgm:chMax val="1"/>
          <dgm:chPref val="1"/>
        </dgm:presLayoutVars>
      </dgm:prSet>
      <dgm:spPr/>
    </dgm:pt>
    <dgm:pt modelId="{17001DB2-9337-424A-A012-BF6B2F16D069}" type="pres">
      <dgm:prSet presAssocID="{A077E3E9-EF66-4E9B-9FBC-EF0A4BCC0E2F}" presName="sibTrans" presStyleLbl="sibTrans2D1" presStyleIdx="0" presStyleCnt="0"/>
      <dgm:spPr/>
    </dgm:pt>
    <dgm:pt modelId="{7552C5F7-F811-4479-B807-33C5BF43BB41}" type="pres">
      <dgm:prSet presAssocID="{4F9CA136-EFE2-4525-A5B0-0FB557BDB31A}" presName="compNode" presStyleCnt="0"/>
      <dgm:spPr/>
    </dgm:pt>
    <dgm:pt modelId="{82D6BC85-7E7D-4EDE-BA67-E9DE245F5EC5}" type="pres">
      <dgm:prSet presAssocID="{4F9CA136-EFE2-4525-A5B0-0FB557BDB31A}" presName="iconBgRect" presStyleLbl="bgShp" presStyleIdx="3" presStyleCnt="4"/>
      <dgm:spPr>
        <a:xfrm>
          <a:off x="7792141" y="4861467"/>
          <a:ext cx="1931072" cy="1931072"/>
        </a:xfrm>
        <a:prstGeom prst="ellipse">
          <a:avLst/>
        </a:prstGeom>
        <a:solidFill>
          <a:srgbClr val="0F2D69"/>
        </a:solidFill>
        <a:ln>
          <a:noFill/>
        </a:ln>
        <a:effectLst/>
      </dgm:spPr>
    </dgm:pt>
    <dgm:pt modelId="{18AAC786-AD75-45C4-9E95-9C19698C86A1}" type="pres">
      <dgm:prSet presAssocID="{4F9CA136-EFE2-4525-A5B0-0FB557BDB3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 with solid fill"/>
        </a:ext>
      </dgm:extLst>
    </dgm:pt>
    <dgm:pt modelId="{5D5B551D-9202-4D1B-B31D-035428FE9D82}" type="pres">
      <dgm:prSet presAssocID="{4F9CA136-EFE2-4525-A5B0-0FB557BDB31A}" presName="spaceRect" presStyleCnt="0"/>
      <dgm:spPr/>
    </dgm:pt>
    <dgm:pt modelId="{3C0ACC3C-9CB7-427F-9C4F-99FA32F21D90}" type="pres">
      <dgm:prSet presAssocID="{4F9CA136-EFE2-4525-A5B0-0FB557BDB31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1607209-C860-4EA8-8F88-1236E3568626}" type="presOf" srcId="{09DD04BF-209A-4C71-A02F-974AF598F797}" destId="{B0DF9ECE-72AD-4C10-A5B8-F70CCA574BA8}" srcOrd="0" destOrd="0" presId="urn:microsoft.com/office/officeart/2018/2/layout/IconCircleList"/>
    <dgm:cxn modelId="{76190E40-900A-4CFC-9DFC-825D7605BBB7}" srcId="{9E5024CD-8331-491C-A4FF-85A1805B6A3B}" destId="{A339ECB9-D87C-4CC5-A3E9-F93718AD9427}" srcOrd="1" destOrd="0" parTransId="{03D44BD3-4668-4873-8CA1-18F688FC42F9}" sibTransId="{487BA532-AF01-4D92-9426-6E94A9FF7589}"/>
    <dgm:cxn modelId="{96F00C46-8FE0-436F-AF85-32F273A7F62A}" type="presOf" srcId="{9E5024CD-8331-491C-A4FF-85A1805B6A3B}" destId="{01108676-71A9-40DD-8987-F0DDE36D02A6}" srcOrd="0" destOrd="0" presId="urn:microsoft.com/office/officeart/2018/2/layout/IconCircleList"/>
    <dgm:cxn modelId="{48247166-FC80-43D3-BF92-F80D6BD22923}" srcId="{9E5024CD-8331-491C-A4FF-85A1805B6A3B}" destId="{66FFE92F-6701-49B0-9A72-4848C0FA2C06}" srcOrd="2" destOrd="0" parTransId="{BD9E4750-72B9-476C-96FE-98088C116192}" sibTransId="{A077E3E9-EF66-4E9B-9FBC-EF0A4BCC0E2F}"/>
    <dgm:cxn modelId="{D07F4B6C-5538-4BAC-8C01-AFE8F32349B6}" type="presOf" srcId="{A339ECB9-D87C-4CC5-A3E9-F93718AD9427}" destId="{8DF51DEF-9122-43BB-862D-652BAC14632C}" srcOrd="0" destOrd="0" presId="urn:microsoft.com/office/officeart/2018/2/layout/IconCircleList"/>
    <dgm:cxn modelId="{B0FD584D-6DD1-4782-ABD3-DAF326CB0B28}" srcId="{9E5024CD-8331-491C-A4FF-85A1805B6A3B}" destId="{09DD04BF-209A-4C71-A02F-974AF598F797}" srcOrd="0" destOrd="0" parTransId="{AFB6251E-2E04-4BC5-AB33-A88B136185AB}" sibTransId="{AE02B1EA-F818-4D02-B4D9-A38DCF4D1707}"/>
    <dgm:cxn modelId="{D022E47F-00DB-4F31-93DA-BE243C7F4C70}" type="presOf" srcId="{AE02B1EA-F818-4D02-B4D9-A38DCF4D1707}" destId="{2697A814-C544-46AE-A1BA-9FD43E183233}" srcOrd="0" destOrd="0" presId="urn:microsoft.com/office/officeart/2018/2/layout/IconCircleList"/>
    <dgm:cxn modelId="{350B059F-4E72-4BE7-95B1-E128098185F2}" type="presOf" srcId="{4F9CA136-EFE2-4525-A5B0-0FB557BDB31A}" destId="{3C0ACC3C-9CB7-427F-9C4F-99FA32F21D90}" srcOrd="0" destOrd="0" presId="urn:microsoft.com/office/officeart/2018/2/layout/IconCircleList"/>
    <dgm:cxn modelId="{7A7FC4BA-E37B-44BE-BCB5-DBFA98CC88D9}" type="presOf" srcId="{66FFE92F-6701-49B0-9A72-4848C0FA2C06}" destId="{C2ADF663-B9C3-44B6-9F45-CA2D28C53A0B}" srcOrd="0" destOrd="0" presId="urn:microsoft.com/office/officeart/2018/2/layout/IconCircleList"/>
    <dgm:cxn modelId="{2C0CDCBF-6676-4A37-B4AA-90FABFCDC696}" type="presOf" srcId="{A077E3E9-EF66-4E9B-9FBC-EF0A4BCC0E2F}" destId="{17001DB2-9337-424A-A012-BF6B2F16D069}" srcOrd="0" destOrd="0" presId="urn:microsoft.com/office/officeart/2018/2/layout/IconCircleList"/>
    <dgm:cxn modelId="{E7DACAE5-B69F-4685-8006-075DBF5352C7}" srcId="{9E5024CD-8331-491C-A4FF-85A1805B6A3B}" destId="{4F9CA136-EFE2-4525-A5B0-0FB557BDB31A}" srcOrd="3" destOrd="0" parTransId="{FC62885D-804A-4A33-A214-20EE64CEE7B0}" sibTransId="{36CBE329-2BA8-4D23-9FC0-6950244AD5FE}"/>
    <dgm:cxn modelId="{EC3507FB-38C7-40D5-812D-C0B68F118359}" type="presOf" srcId="{487BA532-AF01-4D92-9426-6E94A9FF7589}" destId="{758BC687-131F-4FA9-AF5C-42AC20F2431D}" srcOrd="0" destOrd="0" presId="urn:microsoft.com/office/officeart/2018/2/layout/IconCircleList"/>
    <dgm:cxn modelId="{6AF09836-61B4-4F0D-8725-2E26FC8E1C55}" type="presParOf" srcId="{01108676-71A9-40DD-8987-F0DDE36D02A6}" destId="{944FCA37-6E79-4A54-8A21-D6512320B463}" srcOrd="0" destOrd="0" presId="urn:microsoft.com/office/officeart/2018/2/layout/IconCircleList"/>
    <dgm:cxn modelId="{2258F843-4929-4655-9B68-4895F69A8BF1}" type="presParOf" srcId="{944FCA37-6E79-4A54-8A21-D6512320B463}" destId="{237056D7-8BFD-4EA9-A0C7-C2A999E0F793}" srcOrd="0" destOrd="0" presId="urn:microsoft.com/office/officeart/2018/2/layout/IconCircleList"/>
    <dgm:cxn modelId="{FF03FBAE-8E7B-402B-A7BB-A73AD484C3D9}" type="presParOf" srcId="{237056D7-8BFD-4EA9-A0C7-C2A999E0F793}" destId="{BE8ECB88-5D76-4758-9832-B24B8DE2F2AA}" srcOrd="0" destOrd="0" presId="urn:microsoft.com/office/officeart/2018/2/layout/IconCircleList"/>
    <dgm:cxn modelId="{CF82C55F-1D79-42DB-96B7-BC3C78112D3F}" type="presParOf" srcId="{237056D7-8BFD-4EA9-A0C7-C2A999E0F793}" destId="{C90E54A4-6828-47E4-B047-549B414E672B}" srcOrd="1" destOrd="0" presId="urn:microsoft.com/office/officeart/2018/2/layout/IconCircleList"/>
    <dgm:cxn modelId="{60E71547-1424-48F2-AE5C-C5D6DD60C168}" type="presParOf" srcId="{237056D7-8BFD-4EA9-A0C7-C2A999E0F793}" destId="{A7442B52-6712-434D-9B74-C1DC1CE297F8}" srcOrd="2" destOrd="0" presId="urn:microsoft.com/office/officeart/2018/2/layout/IconCircleList"/>
    <dgm:cxn modelId="{9C394B40-7C21-4037-99A6-EFA5F2E76598}" type="presParOf" srcId="{237056D7-8BFD-4EA9-A0C7-C2A999E0F793}" destId="{B0DF9ECE-72AD-4C10-A5B8-F70CCA574BA8}" srcOrd="3" destOrd="0" presId="urn:microsoft.com/office/officeart/2018/2/layout/IconCircleList"/>
    <dgm:cxn modelId="{F0B1D2C0-B011-4A06-BA06-6DF7CB509BD5}" type="presParOf" srcId="{944FCA37-6E79-4A54-8A21-D6512320B463}" destId="{2697A814-C544-46AE-A1BA-9FD43E183233}" srcOrd="1" destOrd="0" presId="urn:microsoft.com/office/officeart/2018/2/layout/IconCircleList"/>
    <dgm:cxn modelId="{863F5AF1-741A-4C3B-86DC-FB8FBD494BF2}" type="presParOf" srcId="{944FCA37-6E79-4A54-8A21-D6512320B463}" destId="{7CC6E165-2245-4FED-B012-D816840B4627}" srcOrd="2" destOrd="0" presId="urn:microsoft.com/office/officeart/2018/2/layout/IconCircleList"/>
    <dgm:cxn modelId="{91C23894-9261-4380-928E-11C9C2E33694}" type="presParOf" srcId="{7CC6E165-2245-4FED-B012-D816840B4627}" destId="{6CF6DC5E-F11D-4C55-B894-F3353AEB6DA5}" srcOrd="0" destOrd="0" presId="urn:microsoft.com/office/officeart/2018/2/layout/IconCircleList"/>
    <dgm:cxn modelId="{09A2B3CA-EF90-4738-99C5-A818CFCC2FD4}" type="presParOf" srcId="{7CC6E165-2245-4FED-B012-D816840B4627}" destId="{754642CD-3102-4466-85E6-EBA30BD47550}" srcOrd="1" destOrd="0" presId="urn:microsoft.com/office/officeart/2018/2/layout/IconCircleList"/>
    <dgm:cxn modelId="{2F00DDA9-7050-4667-AA23-4F6087B1740B}" type="presParOf" srcId="{7CC6E165-2245-4FED-B012-D816840B4627}" destId="{59B7BA5D-6FF6-4FE5-A75D-ADAB8C122DBF}" srcOrd="2" destOrd="0" presId="urn:microsoft.com/office/officeart/2018/2/layout/IconCircleList"/>
    <dgm:cxn modelId="{8C0E92C4-D73E-4B1F-997E-E034C29D8AB8}" type="presParOf" srcId="{7CC6E165-2245-4FED-B012-D816840B4627}" destId="{8DF51DEF-9122-43BB-862D-652BAC14632C}" srcOrd="3" destOrd="0" presId="urn:microsoft.com/office/officeart/2018/2/layout/IconCircleList"/>
    <dgm:cxn modelId="{2F335EAD-8648-44BF-B7DB-268EAA96158E}" type="presParOf" srcId="{944FCA37-6E79-4A54-8A21-D6512320B463}" destId="{758BC687-131F-4FA9-AF5C-42AC20F2431D}" srcOrd="3" destOrd="0" presId="urn:microsoft.com/office/officeart/2018/2/layout/IconCircleList"/>
    <dgm:cxn modelId="{75BB721A-3459-487A-9576-41B69ECDBB18}" type="presParOf" srcId="{944FCA37-6E79-4A54-8A21-D6512320B463}" destId="{EC66D416-0331-421D-AA00-EAEC21AC7ABA}" srcOrd="4" destOrd="0" presId="urn:microsoft.com/office/officeart/2018/2/layout/IconCircleList"/>
    <dgm:cxn modelId="{52DA23A0-46C8-4F48-A0B4-3614FC00A54A}" type="presParOf" srcId="{EC66D416-0331-421D-AA00-EAEC21AC7ABA}" destId="{61B54AB5-560A-4665-98D8-A277248E6A9F}" srcOrd="0" destOrd="0" presId="urn:microsoft.com/office/officeart/2018/2/layout/IconCircleList"/>
    <dgm:cxn modelId="{137524D7-0754-4C8F-81FE-272B3AEDF6AE}" type="presParOf" srcId="{EC66D416-0331-421D-AA00-EAEC21AC7ABA}" destId="{2FB9874D-66D4-4547-8B24-D3CC9B9EE9BA}" srcOrd="1" destOrd="0" presId="urn:microsoft.com/office/officeart/2018/2/layout/IconCircleList"/>
    <dgm:cxn modelId="{7FCBF980-03F9-48F5-99AD-D5BBDC7B47E0}" type="presParOf" srcId="{EC66D416-0331-421D-AA00-EAEC21AC7ABA}" destId="{B90F03B6-AA44-421F-84A5-DD5ADBC5B8EB}" srcOrd="2" destOrd="0" presId="urn:microsoft.com/office/officeart/2018/2/layout/IconCircleList"/>
    <dgm:cxn modelId="{8821CCE3-578A-49B6-A3FE-58692C5E5044}" type="presParOf" srcId="{EC66D416-0331-421D-AA00-EAEC21AC7ABA}" destId="{C2ADF663-B9C3-44B6-9F45-CA2D28C53A0B}" srcOrd="3" destOrd="0" presId="urn:microsoft.com/office/officeart/2018/2/layout/IconCircleList"/>
    <dgm:cxn modelId="{8114F690-C4BE-408F-87A9-DBD25CD4F9EF}" type="presParOf" srcId="{944FCA37-6E79-4A54-8A21-D6512320B463}" destId="{17001DB2-9337-424A-A012-BF6B2F16D069}" srcOrd="5" destOrd="0" presId="urn:microsoft.com/office/officeart/2018/2/layout/IconCircleList"/>
    <dgm:cxn modelId="{3E8E9682-4932-40E9-927F-FC566056BA73}" type="presParOf" srcId="{944FCA37-6E79-4A54-8A21-D6512320B463}" destId="{7552C5F7-F811-4479-B807-33C5BF43BB41}" srcOrd="6" destOrd="0" presId="urn:microsoft.com/office/officeart/2018/2/layout/IconCircleList"/>
    <dgm:cxn modelId="{02E18907-7C73-4144-86A5-08005C2D90A3}" type="presParOf" srcId="{7552C5F7-F811-4479-B807-33C5BF43BB41}" destId="{82D6BC85-7E7D-4EDE-BA67-E9DE245F5EC5}" srcOrd="0" destOrd="0" presId="urn:microsoft.com/office/officeart/2018/2/layout/IconCircleList"/>
    <dgm:cxn modelId="{03E56BE8-FC0A-4A34-8CF7-34E9879ED823}" type="presParOf" srcId="{7552C5F7-F811-4479-B807-33C5BF43BB41}" destId="{18AAC786-AD75-45C4-9E95-9C19698C86A1}" srcOrd="1" destOrd="0" presId="urn:microsoft.com/office/officeart/2018/2/layout/IconCircleList"/>
    <dgm:cxn modelId="{262B4C1C-3084-47BB-B138-6DE86AC9BC3B}" type="presParOf" srcId="{7552C5F7-F811-4479-B807-33C5BF43BB41}" destId="{5D5B551D-9202-4D1B-B31D-035428FE9D82}" srcOrd="2" destOrd="0" presId="urn:microsoft.com/office/officeart/2018/2/layout/IconCircleList"/>
    <dgm:cxn modelId="{3F531B42-709A-4822-AC2D-8C22325AE177}" type="presParOf" srcId="{7552C5F7-F811-4479-B807-33C5BF43BB41}" destId="{3C0ACC3C-9CB7-427F-9C4F-99FA32F21D9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E2F9A-301F-4464-BD16-537C7D1FC1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42CBA-5F6D-4344-9D5C-C9090CABDC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b="0" i="0" dirty="0">
              <a:latin typeface="Helvetica Neue" panose="020B0604020202020204" charset="0"/>
            </a:rPr>
            <a:t>Bring together the UK community to innovate and achieve key milestones</a:t>
          </a:r>
          <a:endParaRPr lang="en-US" sz="3600" dirty="0">
            <a:latin typeface="Helvetica Neue" panose="020B0604020202020204" charset="0"/>
          </a:endParaRPr>
        </a:p>
      </dgm:t>
    </dgm:pt>
    <dgm:pt modelId="{4C9AFE92-65E6-4391-AF28-058301753D36}" type="parTrans" cxnId="{7B28D71E-F06B-4BA3-A4DC-6023D514C37C}">
      <dgm:prSet/>
      <dgm:spPr/>
      <dgm:t>
        <a:bodyPr/>
        <a:lstStyle/>
        <a:p>
          <a:endParaRPr lang="en-US"/>
        </a:p>
      </dgm:t>
    </dgm:pt>
    <dgm:pt modelId="{0945A618-0E6C-4C94-B53F-48D2A72546A1}" type="sibTrans" cxnId="{7B28D71E-F06B-4BA3-A4DC-6023D514C37C}">
      <dgm:prSet/>
      <dgm:spPr/>
      <dgm:t>
        <a:bodyPr/>
        <a:lstStyle/>
        <a:p>
          <a:endParaRPr lang="en-US"/>
        </a:p>
      </dgm:t>
    </dgm:pt>
    <dgm:pt modelId="{0F732817-D189-43A5-993A-B743B7783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b="0" i="0">
              <a:latin typeface="Helvetica Neue" panose="020B0604020202020204" charset="0"/>
            </a:rPr>
            <a:t>Clear and measurable outcomes that tackle major societal challenges</a:t>
          </a:r>
          <a:endParaRPr lang="en-US" sz="3600">
            <a:latin typeface="Helvetica Neue" panose="020B0604020202020204" charset="0"/>
          </a:endParaRPr>
        </a:p>
      </dgm:t>
    </dgm:pt>
    <dgm:pt modelId="{301A8A9E-CE53-46CA-AC26-F6D1B4D18199}" type="parTrans" cxnId="{48CBE254-7D46-4586-971F-6B8E3B00C242}">
      <dgm:prSet/>
      <dgm:spPr/>
      <dgm:t>
        <a:bodyPr/>
        <a:lstStyle/>
        <a:p>
          <a:endParaRPr lang="en-US"/>
        </a:p>
      </dgm:t>
    </dgm:pt>
    <dgm:pt modelId="{6CD98DB9-8DAB-4B4C-B916-60B461BDA04E}" type="sibTrans" cxnId="{48CBE254-7D46-4586-971F-6B8E3B00C242}">
      <dgm:prSet/>
      <dgm:spPr/>
      <dgm:t>
        <a:bodyPr/>
        <a:lstStyle/>
        <a:p>
          <a:endParaRPr lang="en-US"/>
        </a:p>
      </dgm:t>
    </dgm:pt>
    <dgm:pt modelId="{C827DEE0-5B78-4680-A9A6-70104FC986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b="0" i="0" dirty="0">
              <a:latin typeface="Helvetica Neue" panose="020B0604020202020204" charset="0"/>
            </a:rPr>
            <a:t>Spill-over benefits: funding will crowd in at least £1 of private funding for every £1 of public</a:t>
          </a:r>
          <a:endParaRPr lang="en-US" sz="3600" dirty="0">
            <a:latin typeface="Helvetica Neue" panose="020B0604020202020204" charset="0"/>
          </a:endParaRPr>
        </a:p>
      </dgm:t>
    </dgm:pt>
    <dgm:pt modelId="{1EC2A41A-BB42-4AF3-8394-D9B0BA6CD7AD}" type="parTrans" cxnId="{9B6A29F1-4F11-495A-8E88-3A885CFE4DD9}">
      <dgm:prSet/>
      <dgm:spPr/>
      <dgm:t>
        <a:bodyPr/>
        <a:lstStyle/>
        <a:p>
          <a:endParaRPr lang="en-US"/>
        </a:p>
      </dgm:t>
    </dgm:pt>
    <dgm:pt modelId="{D6854BD8-A862-4058-9153-3DFCF9D0D5F4}" type="sibTrans" cxnId="{9B6A29F1-4F11-495A-8E88-3A885CFE4DD9}">
      <dgm:prSet/>
      <dgm:spPr/>
      <dgm:t>
        <a:bodyPr/>
        <a:lstStyle/>
        <a:p>
          <a:endParaRPr lang="en-US"/>
        </a:p>
      </dgm:t>
    </dgm:pt>
    <dgm:pt modelId="{7DF20678-3B5E-4D06-A987-51DD934638B1}" type="pres">
      <dgm:prSet presAssocID="{E9AE2F9A-301F-4464-BD16-537C7D1FC1BE}" presName="root" presStyleCnt="0">
        <dgm:presLayoutVars>
          <dgm:dir/>
          <dgm:resizeHandles val="exact"/>
        </dgm:presLayoutVars>
      </dgm:prSet>
      <dgm:spPr/>
    </dgm:pt>
    <dgm:pt modelId="{A706C001-13E1-49EE-8C85-725D0ADE31DE}" type="pres">
      <dgm:prSet presAssocID="{D4042CBA-5F6D-4344-9D5C-C9090CABDCDC}" presName="compNode" presStyleCnt="0"/>
      <dgm:spPr/>
    </dgm:pt>
    <dgm:pt modelId="{5AEED6F9-F90F-4F14-9CFB-8F6ABC6D20D4}" type="pres">
      <dgm:prSet presAssocID="{D4042CBA-5F6D-4344-9D5C-C9090CABDCDC}" presName="bgRect" presStyleLbl="bgShp" presStyleIdx="0" presStyleCnt="3"/>
      <dgm:spPr/>
    </dgm:pt>
    <dgm:pt modelId="{0D90292B-12A9-4914-BADC-B5D1A509B6F5}" type="pres">
      <dgm:prSet presAssocID="{D4042CBA-5F6D-4344-9D5C-C9090CABDC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22258B3-F60A-489F-9242-AB71ECAD48CF}" type="pres">
      <dgm:prSet presAssocID="{D4042CBA-5F6D-4344-9D5C-C9090CABDCDC}" presName="spaceRect" presStyleCnt="0"/>
      <dgm:spPr/>
    </dgm:pt>
    <dgm:pt modelId="{07FB59F2-A180-40F5-B067-DC68337BD998}" type="pres">
      <dgm:prSet presAssocID="{D4042CBA-5F6D-4344-9D5C-C9090CABDCDC}" presName="parTx" presStyleLbl="revTx" presStyleIdx="0" presStyleCnt="3">
        <dgm:presLayoutVars>
          <dgm:chMax val="0"/>
          <dgm:chPref val="0"/>
        </dgm:presLayoutVars>
      </dgm:prSet>
      <dgm:spPr/>
    </dgm:pt>
    <dgm:pt modelId="{FB67E642-F6E7-4DDE-8EE2-F17701882FEB}" type="pres">
      <dgm:prSet presAssocID="{0945A618-0E6C-4C94-B53F-48D2A72546A1}" presName="sibTrans" presStyleCnt="0"/>
      <dgm:spPr/>
    </dgm:pt>
    <dgm:pt modelId="{BA5A0B4E-2ADF-4F11-AAB7-A10EACF670D1}" type="pres">
      <dgm:prSet presAssocID="{0F732817-D189-43A5-993A-B743B7783C6A}" presName="compNode" presStyleCnt="0"/>
      <dgm:spPr/>
    </dgm:pt>
    <dgm:pt modelId="{74EC2E0F-CA04-49CC-84C0-C27541D0DBEC}" type="pres">
      <dgm:prSet presAssocID="{0F732817-D189-43A5-993A-B743B7783C6A}" presName="bgRect" presStyleLbl="bgShp" presStyleIdx="1" presStyleCnt="3"/>
      <dgm:spPr/>
    </dgm:pt>
    <dgm:pt modelId="{4CC73EC1-1E8D-4039-AB47-6B62C97986DC}" type="pres">
      <dgm:prSet presAssocID="{0F732817-D189-43A5-993A-B743B7783C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2BF9F88-7489-4566-AB74-46C4AC03EAE4}" type="pres">
      <dgm:prSet presAssocID="{0F732817-D189-43A5-993A-B743B7783C6A}" presName="spaceRect" presStyleCnt="0"/>
      <dgm:spPr/>
    </dgm:pt>
    <dgm:pt modelId="{C58F56A8-0E0E-4064-9109-84AD6F6FF0C1}" type="pres">
      <dgm:prSet presAssocID="{0F732817-D189-43A5-993A-B743B7783C6A}" presName="parTx" presStyleLbl="revTx" presStyleIdx="1" presStyleCnt="3">
        <dgm:presLayoutVars>
          <dgm:chMax val="0"/>
          <dgm:chPref val="0"/>
        </dgm:presLayoutVars>
      </dgm:prSet>
      <dgm:spPr/>
    </dgm:pt>
    <dgm:pt modelId="{CE3B7476-8516-494B-BDAF-E625BDC00287}" type="pres">
      <dgm:prSet presAssocID="{6CD98DB9-8DAB-4B4C-B916-60B461BDA04E}" presName="sibTrans" presStyleCnt="0"/>
      <dgm:spPr/>
    </dgm:pt>
    <dgm:pt modelId="{A95CF795-2C8A-4047-91F1-F668491FD5CD}" type="pres">
      <dgm:prSet presAssocID="{C827DEE0-5B78-4680-A9A6-70104FC986D3}" presName="compNode" presStyleCnt="0"/>
      <dgm:spPr/>
    </dgm:pt>
    <dgm:pt modelId="{AA724173-6786-4036-9B3A-8541162ED79C}" type="pres">
      <dgm:prSet presAssocID="{C827DEE0-5B78-4680-A9A6-70104FC986D3}" presName="bgRect" presStyleLbl="bgShp" presStyleIdx="2" presStyleCnt="3"/>
      <dgm:spPr/>
    </dgm:pt>
    <dgm:pt modelId="{9AB97AB6-317C-4FDA-BB3C-19366D004BAD}" type="pres">
      <dgm:prSet presAssocID="{C827DEE0-5B78-4680-A9A6-70104FC986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4756983-ECCF-4F37-B2A5-B14890AD1E02}" type="pres">
      <dgm:prSet presAssocID="{C827DEE0-5B78-4680-A9A6-70104FC986D3}" presName="spaceRect" presStyleCnt="0"/>
      <dgm:spPr/>
    </dgm:pt>
    <dgm:pt modelId="{5BDE42A4-A7A3-4263-8579-F7192114403F}" type="pres">
      <dgm:prSet presAssocID="{C827DEE0-5B78-4680-A9A6-70104FC986D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28D71E-F06B-4BA3-A4DC-6023D514C37C}" srcId="{E9AE2F9A-301F-4464-BD16-537C7D1FC1BE}" destId="{D4042CBA-5F6D-4344-9D5C-C9090CABDCDC}" srcOrd="0" destOrd="0" parTransId="{4C9AFE92-65E6-4391-AF28-058301753D36}" sibTransId="{0945A618-0E6C-4C94-B53F-48D2A72546A1}"/>
    <dgm:cxn modelId="{48CBE254-7D46-4586-971F-6B8E3B00C242}" srcId="{E9AE2F9A-301F-4464-BD16-537C7D1FC1BE}" destId="{0F732817-D189-43A5-993A-B743B7783C6A}" srcOrd="1" destOrd="0" parTransId="{301A8A9E-CE53-46CA-AC26-F6D1B4D18199}" sibTransId="{6CD98DB9-8DAB-4B4C-B916-60B461BDA04E}"/>
    <dgm:cxn modelId="{47F96E56-311A-4F00-BE25-CBD97CA3114A}" type="presOf" srcId="{0F732817-D189-43A5-993A-B743B7783C6A}" destId="{C58F56A8-0E0E-4064-9109-84AD6F6FF0C1}" srcOrd="0" destOrd="0" presId="urn:microsoft.com/office/officeart/2018/2/layout/IconVerticalSolidList"/>
    <dgm:cxn modelId="{CA92D381-FBA7-4148-B5BB-1B05ACF2CD97}" type="presOf" srcId="{D4042CBA-5F6D-4344-9D5C-C9090CABDCDC}" destId="{07FB59F2-A180-40F5-B067-DC68337BD998}" srcOrd="0" destOrd="0" presId="urn:microsoft.com/office/officeart/2018/2/layout/IconVerticalSolidList"/>
    <dgm:cxn modelId="{D817AB82-A1C4-4F9B-BFB8-7CBE3BA79FE4}" type="presOf" srcId="{C827DEE0-5B78-4680-A9A6-70104FC986D3}" destId="{5BDE42A4-A7A3-4263-8579-F7192114403F}" srcOrd="0" destOrd="0" presId="urn:microsoft.com/office/officeart/2018/2/layout/IconVerticalSolidList"/>
    <dgm:cxn modelId="{320BBBB6-23B7-45F7-B367-6CE07FC4535E}" type="presOf" srcId="{E9AE2F9A-301F-4464-BD16-537C7D1FC1BE}" destId="{7DF20678-3B5E-4D06-A987-51DD934638B1}" srcOrd="0" destOrd="0" presId="urn:microsoft.com/office/officeart/2018/2/layout/IconVerticalSolidList"/>
    <dgm:cxn modelId="{9B6A29F1-4F11-495A-8E88-3A885CFE4DD9}" srcId="{E9AE2F9A-301F-4464-BD16-537C7D1FC1BE}" destId="{C827DEE0-5B78-4680-A9A6-70104FC986D3}" srcOrd="2" destOrd="0" parTransId="{1EC2A41A-BB42-4AF3-8394-D9B0BA6CD7AD}" sibTransId="{D6854BD8-A862-4058-9153-3DFCF9D0D5F4}"/>
    <dgm:cxn modelId="{6DC0E633-0554-4D88-9FC6-49B2BD894DE3}" type="presParOf" srcId="{7DF20678-3B5E-4D06-A987-51DD934638B1}" destId="{A706C001-13E1-49EE-8C85-725D0ADE31DE}" srcOrd="0" destOrd="0" presId="urn:microsoft.com/office/officeart/2018/2/layout/IconVerticalSolidList"/>
    <dgm:cxn modelId="{8F599A6D-DFD3-455D-8CE8-9ABBB58F03B8}" type="presParOf" srcId="{A706C001-13E1-49EE-8C85-725D0ADE31DE}" destId="{5AEED6F9-F90F-4F14-9CFB-8F6ABC6D20D4}" srcOrd="0" destOrd="0" presId="urn:microsoft.com/office/officeart/2018/2/layout/IconVerticalSolidList"/>
    <dgm:cxn modelId="{604EB4E6-24C0-4523-927C-0BF61056EB19}" type="presParOf" srcId="{A706C001-13E1-49EE-8C85-725D0ADE31DE}" destId="{0D90292B-12A9-4914-BADC-B5D1A509B6F5}" srcOrd="1" destOrd="0" presId="urn:microsoft.com/office/officeart/2018/2/layout/IconVerticalSolidList"/>
    <dgm:cxn modelId="{5914FB0C-F64F-4E00-BFA3-595E7F97C145}" type="presParOf" srcId="{A706C001-13E1-49EE-8C85-725D0ADE31DE}" destId="{D22258B3-F60A-489F-9242-AB71ECAD48CF}" srcOrd="2" destOrd="0" presId="urn:microsoft.com/office/officeart/2018/2/layout/IconVerticalSolidList"/>
    <dgm:cxn modelId="{AD041EE3-11A1-4F48-A466-DB8B9DED4CE7}" type="presParOf" srcId="{A706C001-13E1-49EE-8C85-725D0ADE31DE}" destId="{07FB59F2-A180-40F5-B067-DC68337BD998}" srcOrd="3" destOrd="0" presId="urn:microsoft.com/office/officeart/2018/2/layout/IconVerticalSolidList"/>
    <dgm:cxn modelId="{2F47D7AB-E39A-47FC-9200-2A5873446593}" type="presParOf" srcId="{7DF20678-3B5E-4D06-A987-51DD934638B1}" destId="{FB67E642-F6E7-4DDE-8EE2-F17701882FEB}" srcOrd="1" destOrd="0" presId="urn:microsoft.com/office/officeart/2018/2/layout/IconVerticalSolidList"/>
    <dgm:cxn modelId="{1B1E47D4-9BCC-4F1E-A7CE-70F986FBB773}" type="presParOf" srcId="{7DF20678-3B5E-4D06-A987-51DD934638B1}" destId="{BA5A0B4E-2ADF-4F11-AAB7-A10EACF670D1}" srcOrd="2" destOrd="0" presId="urn:microsoft.com/office/officeart/2018/2/layout/IconVerticalSolidList"/>
    <dgm:cxn modelId="{18BFA4BC-487B-4168-A1FB-2B2804DAD899}" type="presParOf" srcId="{BA5A0B4E-2ADF-4F11-AAB7-A10EACF670D1}" destId="{74EC2E0F-CA04-49CC-84C0-C27541D0DBEC}" srcOrd="0" destOrd="0" presId="urn:microsoft.com/office/officeart/2018/2/layout/IconVerticalSolidList"/>
    <dgm:cxn modelId="{354A02D8-735F-4C86-8217-2A52A6B9EB5E}" type="presParOf" srcId="{BA5A0B4E-2ADF-4F11-AAB7-A10EACF670D1}" destId="{4CC73EC1-1E8D-4039-AB47-6B62C97986DC}" srcOrd="1" destOrd="0" presId="urn:microsoft.com/office/officeart/2018/2/layout/IconVerticalSolidList"/>
    <dgm:cxn modelId="{85C42D9D-915B-4C18-AF73-DE3E7C5675EB}" type="presParOf" srcId="{BA5A0B4E-2ADF-4F11-AAB7-A10EACF670D1}" destId="{F2BF9F88-7489-4566-AB74-46C4AC03EAE4}" srcOrd="2" destOrd="0" presId="urn:microsoft.com/office/officeart/2018/2/layout/IconVerticalSolidList"/>
    <dgm:cxn modelId="{C5952A27-5E52-4843-BCDC-78366E4A20B7}" type="presParOf" srcId="{BA5A0B4E-2ADF-4F11-AAB7-A10EACF670D1}" destId="{C58F56A8-0E0E-4064-9109-84AD6F6FF0C1}" srcOrd="3" destOrd="0" presId="urn:microsoft.com/office/officeart/2018/2/layout/IconVerticalSolidList"/>
    <dgm:cxn modelId="{DC6A1F53-5513-41E1-BA3B-AEDCFF559AE2}" type="presParOf" srcId="{7DF20678-3B5E-4D06-A987-51DD934638B1}" destId="{CE3B7476-8516-494B-BDAF-E625BDC00287}" srcOrd="3" destOrd="0" presId="urn:microsoft.com/office/officeart/2018/2/layout/IconVerticalSolidList"/>
    <dgm:cxn modelId="{FF830FD0-C92F-4C92-8596-9A48979D4FB7}" type="presParOf" srcId="{7DF20678-3B5E-4D06-A987-51DD934638B1}" destId="{A95CF795-2C8A-4047-91F1-F668491FD5CD}" srcOrd="4" destOrd="0" presId="urn:microsoft.com/office/officeart/2018/2/layout/IconVerticalSolidList"/>
    <dgm:cxn modelId="{0A066C1E-5FE6-437E-89C0-94EC154DEF29}" type="presParOf" srcId="{A95CF795-2C8A-4047-91F1-F668491FD5CD}" destId="{AA724173-6786-4036-9B3A-8541162ED79C}" srcOrd="0" destOrd="0" presId="urn:microsoft.com/office/officeart/2018/2/layout/IconVerticalSolidList"/>
    <dgm:cxn modelId="{CED43AE8-1A08-45ED-8A68-6B8E6CCC3013}" type="presParOf" srcId="{A95CF795-2C8A-4047-91F1-F668491FD5CD}" destId="{9AB97AB6-317C-4FDA-BB3C-19366D004BAD}" srcOrd="1" destOrd="0" presId="urn:microsoft.com/office/officeart/2018/2/layout/IconVerticalSolidList"/>
    <dgm:cxn modelId="{5453F095-7A51-4DC9-8702-1E76ECDCCAF3}" type="presParOf" srcId="{A95CF795-2C8A-4047-91F1-F668491FD5CD}" destId="{24756983-ECCF-4F37-B2A5-B14890AD1E02}" srcOrd="2" destOrd="0" presId="urn:microsoft.com/office/officeart/2018/2/layout/IconVerticalSolidList"/>
    <dgm:cxn modelId="{23F3FAEE-2080-427E-8960-17F654B76404}" type="presParOf" srcId="{A95CF795-2C8A-4047-91F1-F668491FD5CD}" destId="{5BDE42A4-A7A3-4263-8579-F719211440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ECB88-5D76-4758-9832-B24B8DE2F2AA}">
      <dsp:nvSpPr>
        <dsp:cNvPr id="0" name=""/>
        <dsp:cNvSpPr/>
      </dsp:nvSpPr>
      <dsp:spPr>
        <a:xfrm>
          <a:off x="176216" y="1442664"/>
          <a:ext cx="2006068" cy="2006068"/>
        </a:xfrm>
        <a:prstGeom prst="ellipse">
          <a:avLst/>
        </a:prstGeom>
        <a:solidFill>
          <a:srgbClr val="0F2D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E54A4-6828-47E4-B047-549B414E672B}">
      <dsp:nvSpPr>
        <dsp:cNvPr id="0" name=""/>
        <dsp:cNvSpPr/>
      </dsp:nvSpPr>
      <dsp:spPr>
        <a:xfrm>
          <a:off x="597490" y="1846009"/>
          <a:ext cx="1163519" cy="1163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F9ECE-72AD-4C10-A5B8-F70CCA574BA8}">
      <dsp:nvSpPr>
        <dsp:cNvPr id="0" name=""/>
        <dsp:cNvSpPr/>
      </dsp:nvSpPr>
      <dsp:spPr>
        <a:xfrm>
          <a:off x="2612156" y="1442664"/>
          <a:ext cx="4728590" cy="200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 dirty="0">
              <a:latin typeface="Helvetica Neue" panose="020B0604020202020204" charset="0"/>
            </a:rPr>
            <a:t>Ensure the UK is home to world-leading quantum science and engineering</a:t>
          </a:r>
          <a:endParaRPr lang="en-US" sz="3200" b="0" kern="1200" dirty="0">
            <a:latin typeface="Helvetica Neue" panose="020B0604020202020204" charset="0"/>
          </a:endParaRPr>
        </a:p>
      </dsp:txBody>
      <dsp:txXfrm>
        <a:off x="2612156" y="1442664"/>
        <a:ext cx="4728590" cy="2006068"/>
      </dsp:txXfrm>
    </dsp:sp>
    <dsp:sp modelId="{6CF6DC5E-F11D-4C55-B894-F3353AEB6DA5}">
      <dsp:nvSpPr>
        <dsp:cNvPr id="0" name=""/>
        <dsp:cNvSpPr/>
      </dsp:nvSpPr>
      <dsp:spPr>
        <a:xfrm>
          <a:off x="8164668" y="1442664"/>
          <a:ext cx="2006068" cy="2006068"/>
        </a:xfrm>
        <a:prstGeom prst="ellipse">
          <a:avLst/>
        </a:prstGeom>
        <a:solidFill>
          <a:srgbClr val="0F2D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642CD-3102-4466-85E6-EBA30BD47550}">
      <dsp:nvSpPr>
        <dsp:cNvPr id="0" name=""/>
        <dsp:cNvSpPr/>
      </dsp:nvSpPr>
      <dsp:spPr>
        <a:xfrm>
          <a:off x="8585942" y="1863939"/>
          <a:ext cx="1163519" cy="1163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51DEF-9122-43BB-862D-652BAC14632C}">
      <dsp:nvSpPr>
        <dsp:cNvPr id="0" name=""/>
        <dsp:cNvSpPr/>
      </dsp:nvSpPr>
      <dsp:spPr>
        <a:xfrm>
          <a:off x="10600608" y="1442664"/>
          <a:ext cx="4728590" cy="200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 dirty="0">
              <a:latin typeface="Helvetica Neue" panose="020B0604020202020204" charset="0"/>
            </a:rPr>
            <a:t>Make the UK </a:t>
          </a:r>
          <a:r>
            <a:rPr lang="en-GB" sz="32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 Neue" panose="020B0604020202020204" charset="0"/>
              <a:ea typeface="+mn-ea"/>
              <a:cs typeface="+mn-cs"/>
            </a:rPr>
            <a:t>the</a:t>
          </a:r>
          <a:r>
            <a:rPr lang="en-GB" sz="3200" b="0" i="0" kern="1200" dirty="0">
              <a:latin typeface="Helvetica Neue" panose="020B0604020202020204" charset="0"/>
            </a:rPr>
            <a:t> go-to place for quantum businesses</a:t>
          </a:r>
          <a:endParaRPr lang="en-US" sz="3200" kern="1200" dirty="0">
            <a:latin typeface="Helvetica Neue" panose="020B0604020202020204" charset="0"/>
          </a:endParaRPr>
        </a:p>
      </dsp:txBody>
      <dsp:txXfrm>
        <a:off x="10600608" y="1442664"/>
        <a:ext cx="4728590" cy="2006068"/>
      </dsp:txXfrm>
    </dsp:sp>
    <dsp:sp modelId="{61B54AB5-560A-4665-98D8-A277248E6A9F}">
      <dsp:nvSpPr>
        <dsp:cNvPr id="0" name=""/>
        <dsp:cNvSpPr/>
      </dsp:nvSpPr>
      <dsp:spPr>
        <a:xfrm>
          <a:off x="176216" y="4861467"/>
          <a:ext cx="2006068" cy="2006068"/>
        </a:xfrm>
        <a:prstGeom prst="ellipse">
          <a:avLst/>
        </a:prstGeom>
        <a:solidFill>
          <a:srgbClr val="0F2D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9874D-66D4-4547-8B24-D3CC9B9EE9BA}">
      <dsp:nvSpPr>
        <dsp:cNvPr id="0" name=""/>
        <dsp:cNvSpPr/>
      </dsp:nvSpPr>
      <dsp:spPr>
        <a:xfrm>
          <a:off x="606147" y="5305535"/>
          <a:ext cx="1163519" cy="1163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DF663-B9C3-44B6-9F45-CA2D28C53A0B}">
      <dsp:nvSpPr>
        <dsp:cNvPr id="0" name=""/>
        <dsp:cNvSpPr/>
      </dsp:nvSpPr>
      <dsp:spPr>
        <a:xfrm>
          <a:off x="2612156" y="4861467"/>
          <a:ext cx="4728590" cy="200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 dirty="0">
              <a:latin typeface="Helvetica Neue" panose="020B0604020202020204" charset="0"/>
            </a:rPr>
            <a:t>Drive the use of quantum technologies in the UK to deliver benefits for the economy, society and our national security</a:t>
          </a:r>
          <a:endParaRPr lang="en-US" sz="3200" kern="1200" dirty="0">
            <a:latin typeface="Helvetica Neue" panose="020B0604020202020204" charset="0"/>
          </a:endParaRPr>
        </a:p>
      </dsp:txBody>
      <dsp:txXfrm>
        <a:off x="2612156" y="4861467"/>
        <a:ext cx="4728590" cy="2006068"/>
      </dsp:txXfrm>
    </dsp:sp>
    <dsp:sp modelId="{82D6BC85-7E7D-4EDE-BA67-E9DE245F5EC5}">
      <dsp:nvSpPr>
        <dsp:cNvPr id="0" name=""/>
        <dsp:cNvSpPr/>
      </dsp:nvSpPr>
      <dsp:spPr>
        <a:xfrm>
          <a:off x="8164668" y="4861467"/>
          <a:ext cx="2006068" cy="2006068"/>
        </a:xfrm>
        <a:prstGeom prst="ellipse">
          <a:avLst/>
        </a:prstGeom>
        <a:solidFill>
          <a:srgbClr val="0F2D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AC786-AD75-45C4-9E95-9C19698C86A1}">
      <dsp:nvSpPr>
        <dsp:cNvPr id="0" name=""/>
        <dsp:cNvSpPr/>
      </dsp:nvSpPr>
      <dsp:spPr>
        <a:xfrm>
          <a:off x="8585942" y="5282741"/>
          <a:ext cx="1163519" cy="11635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ACC3C-9CB7-427F-9C4F-99FA32F21D90}">
      <dsp:nvSpPr>
        <dsp:cNvPr id="0" name=""/>
        <dsp:cNvSpPr/>
      </dsp:nvSpPr>
      <dsp:spPr>
        <a:xfrm>
          <a:off x="10600608" y="4861467"/>
          <a:ext cx="4728590" cy="200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>
              <a:latin typeface="Helvetica Neue" panose="020B0604020202020204" charset="0"/>
            </a:rPr>
            <a:t>Create a national and international regulatory framework that supports innovation and the ethical use of quantum</a:t>
          </a:r>
          <a:endParaRPr lang="en-US" sz="3200" kern="1200">
            <a:latin typeface="Helvetica Neue" panose="020B0604020202020204" charset="0"/>
          </a:endParaRPr>
        </a:p>
      </dsp:txBody>
      <dsp:txXfrm>
        <a:off x="10600608" y="4861467"/>
        <a:ext cx="4728590" cy="20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ED6F9-F90F-4F14-9CFB-8F6ABC6D20D4}">
      <dsp:nvSpPr>
        <dsp:cNvPr id="0" name=""/>
        <dsp:cNvSpPr/>
      </dsp:nvSpPr>
      <dsp:spPr>
        <a:xfrm>
          <a:off x="0" y="959"/>
          <a:ext cx="10186120" cy="2244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0292B-12A9-4914-BADC-B5D1A509B6F5}">
      <dsp:nvSpPr>
        <dsp:cNvPr id="0" name=""/>
        <dsp:cNvSpPr/>
      </dsp:nvSpPr>
      <dsp:spPr>
        <a:xfrm>
          <a:off x="679038" y="506029"/>
          <a:ext cx="1234615" cy="1234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B59F2-A180-40F5-B067-DC68337BD998}">
      <dsp:nvSpPr>
        <dsp:cNvPr id="0" name=""/>
        <dsp:cNvSpPr/>
      </dsp:nvSpPr>
      <dsp:spPr>
        <a:xfrm>
          <a:off x="2592692" y="959"/>
          <a:ext cx="7593428" cy="224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70" tIns="237570" rIns="237570" bIns="23757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kern="1200" dirty="0">
              <a:latin typeface="Helvetica Neue" panose="020B0604020202020204" charset="0"/>
            </a:rPr>
            <a:t>Bring together the UK community to innovate and achieve key milestones</a:t>
          </a:r>
          <a:endParaRPr lang="en-US" sz="3600" kern="1200" dirty="0">
            <a:latin typeface="Helvetica Neue" panose="020B0604020202020204" charset="0"/>
          </a:endParaRPr>
        </a:p>
      </dsp:txBody>
      <dsp:txXfrm>
        <a:off x="2592692" y="959"/>
        <a:ext cx="7593428" cy="2244755"/>
      </dsp:txXfrm>
    </dsp:sp>
    <dsp:sp modelId="{74EC2E0F-CA04-49CC-84C0-C27541D0DBEC}">
      <dsp:nvSpPr>
        <dsp:cNvPr id="0" name=""/>
        <dsp:cNvSpPr/>
      </dsp:nvSpPr>
      <dsp:spPr>
        <a:xfrm>
          <a:off x="0" y="2806903"/>
          <a:ext cx="10186120" cy="2244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73EC1-1E8D-4039-AB47-6B62C97986DC}">
      <dsp:nvSpPr>
        <dsp:cNvPr id="0" name=""/>
        <dsp:cNvSpPr/>
      </dsp:nvSpPr>
      <dsp:spPr>
        <a:xfrm>
          <a:off x="679038" y="3311973"/>
          <a:ext cx="1234615" cy="12346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F56A8-0E0E-4064-9109-84AD6F6FF0C1}">
      <dsp:nvSpPr>
        <dsp:cNvPr id="0" name=""/>
        <dsp:cNvSpPr/>
      </dsp:nvSpPr>
      <dsp:spPr>
        <a:xfrm>
          <a:off x="2592692" y="2806903"/>
          <a:ext cx="7593428" cy="224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70" tIns="237570" rIns="237570" bIns="23757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kern="1200">
              <a:latin typeface="Helvetica Neue" panose="020B0604020202020204" charset="0"/>
            </a:rPr>
            <a:t>Clear and measurable outcomes that tackle major societal challenges</a:t>
          </a:r>
          <a:endParaRPr lang="en-US" sz="3600" kern="1200">
            <a:latin typeface="Helvetica Neue" panose="020B0604020202020204" charset="0"/>
          </a:endParaRPr>
        </a:p>
      </dsp:txBody>
      <dsp:txXfrm>
        <a:off x="2592692" y="2806903"/>
        <a:ext cx="7593428" cy="2244755"/>
      </dsp:txXfrm>
    </dsp:sp>
    <dsp:sp modelId="{AA724173-6786-4036-9B3A-8541162ED79C}">
      <dsp:nvSpPr>
        <dsp:cNvPr id="0" name=""/>
        <dsp:cNvSpPr/>
      </dsp:nvSpPr>
      <dsp:spPr>
        <a:xfrm>
          <a:off x="0" y="5612847"/>
          <a:ext cx="10186120" cy="2244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97AB6-317C-4FDA-BB3C-19366D004BAD}">
      <dsp:nvSpPr>
        <dsp:cNvPr id="0" name=""/>
        <dsp:cNvSpPr/>
      </dsp:nvSpPr>
      <dsp:spPr>
        <a:xfrm>
          <a:off x="679038" y="6117917"/>
          <a:ext cx="1234615" cy="12346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E42A4-A7A3-4263-8579-F7192114403F}">
      <dsp:nvSpPr>
        <dsp:cNvPr id="0" name=""/>
        <dsp:cNvSpPr/>
      </dsp:nvSpPr>
      <dsp:spPr>
        <a:xfrm>
          <a:off x="2592692" y="5612847"/>
          <a:ext cx="7593428" cy="224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70" tIns="237570" rIns="237570" bIns="23757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0" i="0" kern="1200" dirty="0">
              <a:latin typeface="Helvetica Neue" panose="020B0604020202020204" charset="0"/>
            </a:rPr>
            <a:t>Spill-over benefits: funding will crowd in at least £1 of private funding for every £1 of public</a:t>
          </a:r>
          <a:endParaRPr lang="en-US" sz="3600" kern="1200" dirty="0">
            <a:latin typeface="Helvetica Neue" panose="020B0604020202020204" charset="0"/>
          </a:endParaRPr>
        </a:p>
      </dsp:txBody>
      <dsp:txXfrm>
        <a:off x="2592692" y="5612847"/>
        <a:ext cx="7593428" cy="224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95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73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89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>
            <a:spLocks noGrp="1"/>
          </p:cNvSpPr>
          <p:nvPr>
            <p:ph type="pic" idx="2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43"/>
          <p:cNvSpPr>
            <a:spLocks noGrp="1"/>
          </p:cNvSpPr>
          <p:nvPr>
            <p:ph type="pic" idx="3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43"/>
          <p:cNvSpPr>
            <a:spLocks noGrp="1"/>
          </p:cNvSpPr>
          <p:nvPr>
            <p:ph type="pic" idx="4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4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5"/>
          <p:cNvSpPr>
            <a:spLocks noGrp="1"/>
          </p:cNvSpPr>
          <p:nvPr>
            <p:ph type="pic" idx="2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4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>
            <a:spLocks noGrp="1"/>
          </p:cNvSpPr>
          <p:nvPr>
            <p:ph type="pic" idx="2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6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>
            <a:spLocks noGrp="1"/>
          </p:cNvSpPr>
          <p:nvPr>
            <p:ph type="pic" idx="2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8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 descr="shutterstock_2266177535.jpg"/>
          <p:cNvPicPr preferRelativeResize="0"/>
          <p:nvPr/>
        </p:nvPicPr>
        <p:blipFill rotWithShape="1">
          <a:blip r:embed="rId3">
            <a:alphaModFix/>
          </a:blip>
          <a:srcRect l="1942" t="23061" r="1942" b="23062"/>
          <a:stretch/>
        </p:blipFill>
        <p:spPr>
          <a:xfrm>
            <a:off x="-91379" y="-27188"/>
            <a:ext cx="24566758" cy="13770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/>
          <p:nvPr/>
        </p:nvSpPr>
        <p:spPr>
          <a:xfrm>
            <a:off x="-151356" y="5112949"/>
            <a:ext cx="24686712" cy="4583748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GB" sz="66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Delivering the UK’s National Quantum Strategy: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r>
              <a:rPr lang="en-GB" sz="66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world leading quantum-enabled economy by 2033</a:t>
            </a:r>
            <a:endParaRPr lang="en-GB" sz="3600" b="0" i="0" u="none" strike="noStrike" cap="none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2" descr="DSTI_White_Digit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878" y="709324"/>
            <a:ext cx="3275259" cy="177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806794" y="2554707"/>
            <a:ext cx="13638255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7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 National Quantum Strategy</a:t>
            </a:r>
            <a:endParaRPr dirty="0"/>
          </a:p>
        </p:txBody>
      </p:sp>
      <p:sp>
        <p:nvSpPr>
          <p:cNvPr id="227" name="Google Shape;227;p20"/>
          <p:cNvSpPr txBox="1"/>
          <p:nvPr/>
        </p:nvSpPr>
        <p:spPr>
          <a:xfrm>
            <a:off x="806794" y="3749906"/>
            <a:ext cx="15027225" cy="21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</a:pPr>
            <a:r>
              <a:rPr lang="en-US" sz="4400" b="0" i="0" u="none" strike="noStrike" cap="none" dirty="0">
                <a:solidFill>
                  <a:srgbClr val="0F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ten-year vision and plan backed by £2.5bn, building </a:t>
            </a:r>
            <a:r>
              <a:rPr lang="en-US" sz="4400" dirty="0">
                <a:solidFill>
                  <a:srgbClr val="0F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the foundations laid by the National Quantum Technologies Programme since 2014</a:t>
            </a:r>
            <a:endParaRPr dirty="0">
              <a:solidFill>
                <a:srgbClr val="0F2D69"/>
              </a:solidFill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15301679" y="-118294"/>
            <a:ext cx="9098226" cy="1373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7"/>
                </a:moveTo>
                <a:lnTo>
                  <a:pt x="21600" y="15964"/>
                </a:lnTo>
                <a:lnTo>
                  <a:pt x="18129" y="21600"/>
                </a:lnTo>
                <a:lnTo>
                  <a:pt x="0" y="21600"/>
                </a:lnTo>
                <a:lnTo>
                  <a:pt x="13297" y="0"/>
                </a:lnTo>
                <a:lnTo>
                  <a:pt x="21600" y="7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3117286" y="10595019"/>
            <a:ext cx="1309288" cy="31680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2D6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1" name="Google Shape;231;p20" descr="DSTI_ColourDigi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4" y="772910"/>
            <a:ext cx="3265427" cy="1645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TextBox 6">
            <a:extLst>
              <a:ext uri="{FF2B5EF4-FFF2-40B4-BE49-F238E27FC236}">
                <a16:creationId xmlns:a16="http://schemas.microsoft.com/office/drawing/2014/main" id="{143FF685-9930-45BB-33CA-E3904B01A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512595"/>
              </p:ext>
            </p:extLst>
          </p:nvPr>
        </p:nvGraphicFramePr>
        <p:xfrm>
          <a:off x="519923" y="4945473"/>
          <a:ext cx="15505415" cy="83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0E2DAE-7E23-4789-35BD-541E20BB4187}"/>
              </a:ext>
            </a:extLst>
          </p:cNvPr>
          <p:cNvSpPr/>
          <p:nvPr/>
        </p:nvSpPr>
        <p:spPr>
          <a:xfrm>
            <a:off x="16312209" y="3152306"/>
            <a:ext cx="7243483" cy="965195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234314-81D8-C392-78C9-B75DB13C849F}"/>
              </a:ext>
            </a:extLst>
          </p:cNvPr>
          <p:cNvSpPr/>
          <p:nvPr/>
        </p:nvSpPr>
        <p:spPr>
          <a:xfrm>
            <a:off x="16637473" y="3413249"/>
            <a:ext cx="6426637" cy="1195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Helvetica Neue" panose="020B0604020202020204" charset="0"/>
              </a:rPr>
              <a:t>Department for Science, Innovation, and Technology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AFD992-66AC-45D9-09D6-1F58D4C558B5}"/>
              </a:ext>
            </a:extLst>
          </p:cNvPr>
          <p:cNvSpPr/>
          <p:nvPr/>
        </p:nvSpPr>
        <p:spPr>
          <a:xfrm>
            <a:off x="17071950" y="7869554"/>
            <a:ext cx="5724000" cy="1195567"/>
          </a:xfrm>
          <a:prstGeom prst="roundRect">
            <a:avLst/>
          </a:prstGeom>
          <a:solidFill>
            <a:srgbClr val="0F2D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 Neue" panose="020B0604020202020204" charset="0"/>
              </a:rPr>
              <a:t>Tom Newby, Head of Office</a:t>
            </a:r>
          </a:p>
          <a:p>
            <a:pPr algn="ctr"/>
            <a:r>
              <a:rPr lang="en-GB" sz="2800" dirty="0">
                <a:latin typeface="Helvetica Neue" panose="020B0604020202020204" charset="0"/>
              </a:rPr>
              <a:t>The Office for Quantum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722B6C-7F80-627E-0606-13CC7FCC225F}"/>
              </a:ext>
            </a:extLst>
          </p:cNvPr>
          <p:cNvSpPr/>
          <p:nvPr/>
        </p:nvSpPr>
        <p:spPr>
          <a:xfrm>
            <a:off x="17040776" y="4666251"/>
            <a:ext cx="5724000" cy="1479166"/>
          </a:xfrm>
          <a:prstGeom prst="roundRect">
            <a:avLst/>
          </a:prstGeom>
          <a:solidFill>
            <a:srgbClr val="0F2D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800" dirty="0">
                <a:latin typeface="Helvetica Neue" panose="020B0604020202020204" charset="0"/>
              </a:rPr>
              <a:t>Hannah Boardman, Director</a:t>
            </a:r>
          </a:p>
          <a:p>
            <a:pPr algn="ctr"/>
            <a:r>
              <a:rPr lang="en-GB" sz="2800" dirty="0">
                <a:latin typeface="Helvetica Neue" panose="020B0604020202020204" charset="0"/>
              </a:rPr>
              <a:t>Technologies &amp; Innovative Regulation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2F3F63-2DBA-4243-B848-F7A9213505C9}"/>
              </a:ext>
            </a:extLst>
          </p:cNvPr>
          <p:cNvSpPr/>
          <p:nvPr/>
        </p:nvSpPr>
        <p:spPr>
          <a:xfrm>
            <a:off x="17071950" y="9505860"/>
            <a:ext cx="1700144" cy="1195567"/>
          </a:xfrm>
          <a:prstGeom prst="roundRect">
            <a:avLst/>
          </a:prstGeom>
          <a:solidFill>
            <a:srgbClr val="0F2D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 Neue" panose="020B0604020202020204" charset="0"/>
              </a:rPr>
              <a:t>Policy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904919-595F-08C9-625F-6D39B51C79E0}"/>
              </a:ext>
            </a:extLst>
          </p:cNvPr>
          <p:cNvSpPr/>
          <p:nvPr/>
        </p:nvSpPr>
        <p:spPr>
          <a:xfrm>
            <a:off x="21095806" y="9505860"/>
            <a:ext cx="1700144" cy="1195567"/>
          </a:xfrm>
          <a:prstGeom prst="roundRect">
            <a:avLst/>
          </a:prstGeom>
          <a:solidFill>
            <a:srgbClr val="0F2D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 Neue" panose="020B0604020202020204" charset="0"/>
              </a:rPr>
              <a:t>Delivery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F20FD24-E59A-E1C7-460C-9A72DB2E5F88}"/>
              </a:ext>
            </a:extLst>
          </p:cNvPr>
          <p:cNvSpPr/>
          <p:nvPr/>
        </p:nvSpPr>
        <p:spPr>
          <a:xfrm>
            <a:off x="19083878" y="9505860"/>
            <a:ext cx="1700144" cy="1195567"/>
          </a:xfrm>
          <a:prstGeom prst="roundRect">
            <a:avLst/>
          </a:prstGeom>
          <a:solidFill>
            <a:srgbClr val="0F2D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elvetica Neue" panose="020B0604020202020204" charset="0"/>
              </a:rPr>
              <a:t>Analysis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302B10-71CB-8AB4-0F75-E42E4322328D}"/>
              </a:ext>
            </a:extLst>
          </p:cNvPr>
          <p:cNvSpPr/>
          <p:nvPr/>
        </p:nvSpPr>
        <p:spPr>
          <a:xfrm>
            <a:off x="16873834" y="6858000"/>
            <a:ext cx="6057884" cy="4065967"/>
          </a:xfrm>
          <a:prstGeom prst="roundRect">
            <a:avLst/>
          </a:prstGeom>
          <a:noFill/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BEEEF0-EDBA-0461-892D-F1F66D58E42A}"/>
              </a:ext>
            </a:extLst>
          </p:cNvPr>
          <p:cNvSpPr/>
          <p:nvPr/>
        </p:nvSpPr>
        <p:spPr>
          <a:xfrm>
            <a:off x="16720631" y="6800566"/>
            <a:ext cx="6426637" cy="1195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Helvetica Neue" panose="020B0604020202020204" charset="0"/>
              </a:rPr>
              <a:t>The Office for Quantum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AAA6EC-42E2-F5C1-546E-88D8F0C48DB6}"/>
              </a:ext>
            </a:extLst>
          </p:cNvPr>
          <p:cNvCxnSpPr>
            <a:cxnSpLocks/>
            <a:stCxn id="17" idx="0"/>
            <a:endCxn id="9" idx="2"/>
          </p:cNvCxnSpPr>
          <p:nvPr/>
        </p:nvCxnSpPr>
        <p:spPr>
          <a:xfrm flipV="1">
            <a:off x="19902776" y="6145417"/>
            <a:ext cx="0" cy="712583"/>
          </a:xfrm>
          <a:prstGeom prst="line">
            <a:avLst/>
          </a:prstGeom>
          <a:ln>
            <a:solidFill>
              <a:srgbClr val="0F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60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4043853" y="1329744"/>
            <a:ext cx="16524602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71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Early progress to deliver the strategy</a:t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15301679" y="0"/>
            <a:ext cx="9098226" cy="1373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7"/>
                </a:moveTo>
                <a:lnTo>
                  <a:pt x="21600" y="15964"/>
                </a:lnTo>
                <a:lnTo>
                  <a:pt x="18129" y="21600"/>
                </a:lnTo>
                <a:lnTo>
                  <a:pt x="0" y="21600"/>
                </a:lnTo>
                <a:lnTo>
                  <a:pt x="13297" y="0"/>
                </a:lnTo>
                <a:lnTo>
                  <a:pt x="21600" y="7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23117286" y="10595019"/>
            <a:ext cx="1309288" cy="31680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2D69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1" name="Google Shape;231;p20" descr="DSTI_ColourDigi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4" y="772910"/>
            <a:ext cx="3265427" cy="1645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8;p8">
            <a:extLst>
              <a:ext uri="{FF2B5EF4-FFF2-40B4-BE49-F238E27FC236}">
                <a16:creationId xmlns:a16="http://schemas.microsoft.com/office/drawing/2014/main" id="{AE94CA2F-B72A-246E-0403-8B71C8AD847A}"/>
              </a:ext>
            </a:extLst>
          </p:cNvPr>
          <p:cNvSpPr txBox="1"/>
          <p:nvPr/>
        </p:nvSpPr>
        <p:spPr>
          <a:xfrm>
            <a:off x="806794" y="3027826"/>
            <a:ext cx="11751874" cy="8920391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en-GB" sz="4400" b="1" dirty="0">
                <a:solidFill>
                  <a:srgbClr val="0F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Commenced</a:t>
            </a: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  <a:sym typeface="Helvetica Neue"/>
              </a:rPr>
              <a:t>£100m for R&amp;D incl. Research Hubs call</a:t>
            </a: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</a:rPr>
              <a:t>Standing up of Office for Quantum </a:t>
            </a: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  <a:sym typeface="Helvetica Neue"/>
              </a:rPr>
              <a:t>Competitions</a:t>
            </a:r>
            <a:r>
              <a:rPr lang="en-GB" sz="4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£70m </a:t>
            </a:r>
            <a:r>
              <a:rPr lang="en-GB" sz="4400" dirty="0">
                <a:latin typeface="Helvetica Neue"/>
                <a:ea typeface="Helvetica Neue"/>
                <a:cs typeface="Helvetica Neue"/>
                <a:sym typeface="Helvetica Neue"/>
              </a:rPr>
              <a:t>near-term missions</a:t>
            </a:r>
            <a:r>
              <a:rPr lang="en-GB" sz="4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computing and PNT</a:t>
            </a: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</a:rPr>
              <a:t>£20m Networking accelerator competitions</a:t>
            </a:r>
            <a:endParaRPr lang="en-GB" sz="4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  <a:sym typeface="Helvetica Neue"/>
              </a:rPr>
              <a:t>£15m </a:t>
            </a:r>
            <a:r>
              <a:rPr lang="en-GB" sz="4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Quantum Catalyst Fund</a:t>
            </a:r>
            <a:endParaRPr lang="en-GB" sz="4400" dirty="0">
              <a:latin typeface="Helvetica Neue"/>
            </a:endParaRP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</a:rPr>
              <a:t>Centres for Doctoral Training (CDT) competition launched</a:t>
            </a:r>
            <a:endParaRPr lang="en-GB" sz="4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  <a:sym typeface="Helvetica Neue"/>
              </a:rPr>
              <a:t>RHC review in quantum technologies</a:t>
            </a:r>
            <a:endParaRPr lang="en-GB" sz="4400" dirty="0">
              <a:latin typeface="Helvetica Neue"/>
              <a:ea typeface="Helvetica Neue"/>
              <a:cs typeface="Helvetica Neue"/>
            </a:endParaRPr>
          </a:p>
          <a:p>
            <a:pPr marL="457200" indent="-457200">
              <a:spcAft>
                <a:spcPts val="600"/>
              </a:spcAft>
              <a:buSzPts val="3200"/>
              <a:buFont typeface="Arial" panose="020B0604020202020204" pitchFamily="34" charset="0"/>
              <a:buChar char="•"/>
            </a:pPr>
            <a:r>
              <a:rPr lang="en-GB" sz="4400" dirty="0" err="1">
                <a:latin typeface="Helvetica Neue"/>
                <a:ea typeface="Helvetica Neue"/>
                <a:cs typeface="Helvetica Neue"/>
                <a:sym typeface="Helvetica Neue"/>
              </a:rPr>
              <a:t>RAEng</a:t>
            </a:r>
            <a:r>
              <a:rPr lang="en-GB" sz="4400" dirty="0">
                <a:latin typeface="Helvetica Neue"/>
                <a:ea typeface="Helvetica Neue"/>
                <a:cs typeface="Helvetica Neue"/>
                <a:sym typeface="Helvetica Neue"/>
              </a:rPr>
              <a:t> Infrastructure Review underway</a:t>
            </a:r>
            <a:endParaRPr lang="en-GB" sz="4400" dirty="0">
              <a:latin typeface="Helvetica Neue"/>
              <a:ea typeface="Helvetica Neue"/>
              <a:cs typeface="Helvetica Neue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latin typeface="Helvetica Neue"/>
                <a:ea typeface="Helvetica Neue"/>
                <a:cs typeface="Helvetica Neue"/>
                <a:sym typeface="Helvetica Neue"/>
              </a:rPr>
              <a:t>Signed agreement with Canada</a:t>
            </a:r>
            <a:endParaRPr lang="en-GB" sz="4400"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" name="Google Shape;118;p8">
            <a:extLst>
              <a:ext uri="{FF2B5EF4-FFF2-40B4-BE49-F238E27FC236}">
                <a16:creationId xmlns:a16="http://schemas.microsoft.com/office/drawing/2014/main" id="{B82ECFED-E688-0C40-E313-3F4F60649036}"/>
              </a:ext>
            </a:extLst>
          </p:cNvPr>
          <p:cNvSpPr txBox="1"/>
          <p:nvPr/>
        </p:nvSpPr>
        <p:spPr>
          <a:xfrm>
            <a:off x="13159419" y="3027826"/>
            <a:ext cx="10227874" cy="8920391"/>
          </a:xfrm>
          <a:prstGeom prst="rect">
            <a:avLst/>
          </a:prstGeom>
          <a:solidFill>
            <a:srgbClr val="0F2D69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200"/>
            </a:pPr>
            <a:r>
              <a:rPr lang="en-GB" sz="44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Coming next</a:t>
            </a:r>
          </a:p>
          <a:p>
            <a:pPr marL="571500" indent="-571500">
              <a:spcAft>
                <a:spcPts val="120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sym typeface="Helvetica Neue"/>
              </a:rPr>
              <a:t>Announcement of new Hubs and CDTs </a:t>
            </a:r>
            <a:endParaRPr lang="en-GB" dirty="0">
              <a:solidFill>
                <a:schemeClr val="bg1"/>
              </a:solidFill>
            </a:endParaRPr>
          </a:p>
          <a:p>
            <a:pPr marL="571500" indent="-571500">
              <a:spcAft>
                <a:spcPts val="120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sym typeface="Helvetica Neue"/>
              </a:rPr>
              <a:t>Quantum Skills Taskforce launch</a:t>
            </a:r>
            <a:endParaRPr lang="en-GB" sz="4400" dirty="0">
              <a:solidFill>
                <a:schemeClr val="bg1"/>
              </a:solidFill>
            </a:endParaRPr>
          </a:p>
          <a:p>
            <a:pPr marL="571500" indent="-571500">
              <a:spcAft>
                <a:spcPts val="120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latin typeface="Helvetica Neue"/>
                <a:sym typeface="Helvetica Neue"/>
              </a:rPr>
              <a:t>Community engagement on next phase of NQTP - long-term missions and new accelerator programmes</a:t>
            </a:r>
            <a:endParaRPr lang="en-GB" sz="4400" dirty="0">
              <a:solidFill>
                <a:schemeClr val="bg1"/>
              </a:solidFill>
              <a:latin typeface="Helvetica Neue"/>
            </a:endParaRPr>
          </a:p>
          <a:p>
            <a:pPr marL="571500" indent="-571500">
              <a:spcAft>
                <a:spcPts val="120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sym typeface="Helvetica Neue"/>
              </a:rPr>
              <a:t>Accelerated NQCC </a:t>
            </a:r>
            <a:r>
              <a:rPr lang="en-GB" sz="4400" dirty="0" err="1">
                <a:solidFill>
                  <a:schemeClr val="bg1"/>
                </a:solidFill>
                <a:sym typeface="Helvetica Neue"/>
              </a:rPr>
              <a:t>SparQ</a:t>
            </a:r>
            <a:r>
              <a:rPr lang="en-GB" sz="4400" dirty="0">
                <a:solidFill>
                  <a:schemeClr val="bg1"/>
                </a:solidFill>
                <a:sym typeface="Helvetica Neue"/>
              </a:rPr>
              <a:t> programme</a:t>
            </a:r>
            <a:endParaRPr lang="en-US" sz="4400" dirty="0">
              <a:solidFill>
                <a:schemeClr val="bg1"/>
              </a:solidFill>
              <a:sym typeface="Helvetica Neue"/>
            </a:endParaRPr>
          </a:p>
          <a:p>
            <a:pPr marL="571500" indent="-571500">
              <a:spcAft>
                <a:spcPts val="1200"/>
              </a:spcAft>
              <a:buClr>
                <a:schemeClr val="bg1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latin typeface="Helvetica Neue"/>
                <a:sym typeface="Helvetica Neue"/>
              </a:rPr>
              <a:t>Development of National Quantum Standards Network through NPL</a:t>
            </a:r>
            <a:endParaRPr lang="en-GB" sz="4400" dirty="0">
              <a:solidFill>
                <a:schemeClr val="bg1"/>
              </a:solidFill>
              <a:latin typeface="Helvetica Neue"/>
            </a:endParaRPr>
          </a:p>
          <a:p>
            <a:pPr marL="571500" indent="-571500">
              <a:spcAft>
                <a:spcPts val="1200"/>
              </a:spcAft>
              <a:buClr>
                <a:srgbClr val="FFFFFF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latin typeface="Helvetica Neue"/>
                <a:sym typeface="Helvetica Neue"/>
              </a:rPr>
              <a:t>Further international agreements</a:t>
            </a:r>
          </a:p>
          <a:p>
            <a:pPr marL="571500" indent="-571500">
              <a:spcAft>
                <a:spcPts val="600"/>
              </a:spcAft>
              <a:buClr>
                <a:srgbClr val="FFFFFF"/>
              </a:buClr>
              <a:buSzPts val="3200"/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bg1"/>
              </a:solidFill>
              <a:latin typeface="Helvetica Neue"/>
              <a:sym typeface="Helvetica Neue"/>
            </a:endParaRPr>
          </a:p>
          <a:p>
            <a:pPr marL="571500" indent="-571500">
              <a:spcAft>
                <a:spcPts val="600"/>
              </a:spcAft>
              <a:buClr>
                <a:srgbClr val="FFFFFF"/>
              </a:buClr>
              <a:buSzPts val="3200"/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bg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777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>
            <a:off x="12167776" y="-12170"/>
            <a:ext cx="1619883" cy="13788189"/>
          </a:xfrm>
          <a:prstGeom prst="rect">
            <a:avLst/>
          </a:prstGeom>
          <a:solidFill>
            <a:srgbClr val="102E6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12689296" y="-3264"/>
            <a:ext cx="11683629" cy="13770376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659612" y="3106297"/>
            <a:ext cx="8999880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7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NQCC </a:t>
            </a:r>
            <a:r>
              <a:rPr lang="en-US" sz="71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Programme</a:t>
            </a:r>
            <a:endParaRPr dirty="0"/>
          </a:p>
        </p:txBody>
      </p:sp>
      <p:pic>
        <p:nvPicPr>
          <p:cNvPr id="119" name="Google Shape;119;p8" descr="DSTI_ColourDigi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4" y="772910"/>
            <a:ext cx="3265427" cy="164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ky, outdoor, tree, architecture&#10;&#10;Description automatically generated">
            <a:extLst>
              <a:ext uri="{FF2B5EF4-FFF2-40B4-BE49-F238E27FC236}">
                <a16:creationId xmlns:a16="http://schemas.microsoft.com/office/drawing/2014/main" id="{26A8B34F-D4D1-1BFF-3104-CAC8066D4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4667" y="3703896"/>
            <a:ext cx="10251114" cy="6834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D81B3-DEDC-CD8D-7DA5-BA8689A9429B}"/>
              </a:ext>
            </a:extLst>
          </p:cNvPr>
          <p:cNvSpPr txBox="1"/>
          <p:nvPr/>
        </p:nvSpPr>
        <p:spPr>
          <a:xfrm>
            <a:off x="659612" y="4989743"/>
            <a:ext cx="109133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baseline="0">
                <a:solidFill>
                  <a:srgbClr val="000000"/>
                </a:solidFill>
                <a:latin typeface="Helvetica Neue" panose="020B0604020202020204" charset="0"/>
              </a:rPr>
              <a:t>The </a:t>
            </a:r>
            <a:r>
              <a:rPr lang="en-GB" sz="3600" b="0" i="0" u="none" strike="noStrike" baseline="0" err="1">
                <a:solidFill>
                  <a:srgbClr val="000000"/>
                </a:solidFill>
                <a:latin typeface="Helvetica Neue" panose="020B0604020202020204" charset="0"/>
              </a:rPr>
              <a:t>SparQ</a:t>
            </a:r>
            <a:r>
              <a:rPr lang="en-GB" sz="3600" b="0" i="0" u="none" strike="noStrike" baseline="0">
                <a:solidFill>
                  <a:srgbClr val="000000"/>
                </a:solidFill>
                <a:latin typeface="Helvetica Neue" panose="020B0604020202020204" charset="0"/>
              </a:rPr>
              <a:t> programme, developed by the National Quantum Computing Centre (NQCC), will help UK-based companies and researchers in the early exploration of applications for quantum computing. </a:t>
            </a:r>
          </a:p>
          <a:p>
            <a:endParaRPr lang="en-GB" sz="3600">
              <a:latin typeface="Helvetica Neue" panose="020B0604020202020204" charset="0"/>
            </a:endParaRPr>
          </a:p>
          <a:p>
            <a:r>
              <a:rPr lang="en-GB" sz="3600" b="0" i="0" u="none" strike="noStrike" baseline="0" err="1">
                <a:solidFill>
                  <a:srgbClr val="000000"/>
                </a:solidFill>
                <a:latin typeface="Helvetica Neue" panose="020B0604020202020204" charset="0"/>
              </a:rPr>
              <a:t>SparQ</a:t>
            </a:r>
            <a:r>
              <a:rPr lang="en-GB" sz="3600" b="0" i="0" u="none" strike="noStrike" baseline="0">
                <a:solidFill>
                  <a:srgbClr val="000000"/>
                </a:solidFill>
                <a:latin typeface="Helvetica Neue" panose="020B0604020202020204" charset="0"/>
              </a:rPr>
              <a:t> provides the following to industry and government users:</a:t>
            </a:r>
          </a:p>
          <a:p>
            <a:endParaRPr lang="en-GB" sz="3600">
              <a:latin typeface="Helvetica Neue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E7E72-75CD-FA34-DD8F-649A99C01BE4}"/>
              </a:ext>
            </a:extLst>
          </p:cNvPr>
          <p:cNvSpPr txBox="1"/>
          <p:nvPr/>
        </p:nvSpPr>
        <p:spPr>
          <a:xfrm>
            <a:off x="787777" y="9455541"/>
            <a:ext cx="121899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access to quantum computers,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technical support and applications expertise,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workshops and networking opportunities,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and learning resources.</a:t>
            </a:r>
            <a:endParaRPr kumimoji="0" lang="en-GB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40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/>
          <p:nvPr/>
        </p:nvSpPr>
        <p:spPr>
          <a:xfrm>
            <a:off x="-91379" y="-3264"/>
            <a:ext cx="24566758" cy="13770376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Google Shape;125;p9" descr="2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849" y="-61343"/>
            <a:ext cx="24481698" cy="13770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9"/>
          <p:cNvSpPr txBox="1"/>
          <p:nvPr/>
        </p:nvSpPr>
        <p:spPr>
          <a:xfrm>
            <a:off x="14038680" y="950024"/>
            <a:ext cx="9868287" cy="228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7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Government Procurement Catalyst</a:t>
            </a:r>
            <a:endParaRPr dirty="0"/>
          </a:p>
        </p:txBody>
      </p:sp>
      <p:sp>
        <p:nvSpPr>
          <p:cNvPr id="127" name="Google Shape;127;p9"/>
          <p:cNvSpPr txBox="1"/>
          <p:nvPr/>
        </p:nvSpPr>
        <p:spPr>
          <a:xfrm>
            <a:off x="13914997" y="3575510"/>
            <a:ext cx="10115651" cy="995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571500" indent="-571500">
              <a:buSzPts val="3200"/>
              <a:buFont typeface="Arial" panose="020B0604020202020204" pitchFamily="34" charset="0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Started with a £15m competition exploring how quantum technology can provide new capabilities in public services</a:t>
            </a:r>
          </a:p>
          <a:p>
            <a:pPr marL="571500" indent="-571500">
              <a:buSzPts val="3200"/>
              <a:buFont typeface="Arial" panose="020B0604020202020204" pitchFamily="34" charset="0"/>
              <a:buChar char="•"/>
            </a:pPr>
            <a:endParaRPr lang="en-GB" sz="4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indent="-571500">
              <a:buSzPts val="3200"/>
              <a:buFont typeface="Arial" panose="020B0604020202020204" pitchFamily="34" charset="0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 winners announced in September for the 1st round. </a:t>
            </a:r>
            <a:r>
              <a:rPr lang="en-GB" sz="4000" dirty="0">
                <a:latin typeface="Helvetica Neue"/>
                <a:ea typeface="Helvetica Neue"/>
                <a:cs typeface="Helvetica Neue"/>
                <a:sym typeface="Helvetica Neue"/>
              </a:rPr>
              <a:t>Phase 2 down-selection in Jan 24</a:t>
            </a:r>
          </a:p>
          <a:p>
            <a:pPr marL="571500" indent="-571500">
              <a:buSzPts val="3200"/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71500" indent="-571500">
              <a:buSzPts val="3200"/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  <a:sym typeface="Helvetica Neue"/>
              </a:rPr>
              <a:t>Just the beginning; we’re working across departments to identify what quantum means for areas like health, transportation, and security  </a:t>
            </a:r>
          </a:p>
          <a:p>
            <a:pPr marL="571500" indent="-571500">
              <a:buSzPts val="3200"/>
              <a:buFont typeface="Arial" panose="020B0604020202020204" pitchFamily="34" charset="0"/>
              <a:buChar char="•"/>
            </a:pPr>
            <a:endParaRPr lang="en-GB" sz="4000" dirty="0">
              <a:latin typeface="Helvetica Neue"/>
              <a:sym typeface="Helvetica Neue"/>
            </a:endParaRPr>
          </a:p>
          <a:p>
            <a:pPr marL="571500" indent="-571500">
              <a:buSzPts val="3200"/>
              <a:buFont typeface="Arial" panose="020B0604020202020204" pitchFamily="34" charset="0"/>
              <a:buChar char="•"/>
            </a:pPr>
            <a:r>
              <a:rPr lang="en-GB" sz="4000" dirty="0">
                <a:latin typeface="Helvetica Neue"/>
                <a:sym typeface="Helvetica Neue"/>
              </a:rPr>
              <a:t>Watch out for future opportunities to engage with government users</a:t>
            </a:r>
            <a:endParaRPr lang="en-GB" sz="1800" dirty="0"/>
          </a:p>
        </p:txBody>
      </p:sp>
      <p:pic>
        <p:nvPicPr>
          <p:cNvPr id="128" name="Google Shape;128;p9" descr="DSTI_Black_Digital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116" y="940463"/>
            <a:ext cx="7648818" cy="385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444BE4-DED6-5AB8-F795-622038F0CD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114" y="5758888"/>
            <a:ext cx="8112683" cy="2602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B3BB9-3A6B-74DD-1E42-7DD7920DF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113" y="9092415"/>
            <a:ext cx="8112683" cy="37318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>
            <a:off x="12167776" y="-12170"/>
            <a:ext cx="1619883" cy="13788189"/>
          </a:xfrm>
          <a:prstGeom prst="rect">
            <a:avLst/>
          </a:prstGeom>
          <a:solidFill>
            <a:srgbClr val="102E6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12676939" y="-3264"/>
            <a:ext cx="11683629" cy="13770376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1256224" y="3106297"/>
            <a:ext cx="8999880" cy="119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00"/>
              <a:buFont typeface="Helvetica Neue"/>
              <a:buNone/>
            </a:pPr>
            <a:r>
              <a:rPr lang="en-US" sz="71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Quantum Missions</a:t>
            </a:r>
            <a:endParaRPr dirty="0"/>
          </a:p>
        </p:txBody>
      </p:sp>
      <p:pic>
        <p:nvPicPr>
          <p:cNvPr id="119" name="Google Shape;119;p8" descr="DSTI_ColourDigi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4" y="772910"/>
            <a:ext cx="3265427" cy="1645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655824-3A7D-F82E-7304-D21DA4996346}"/>
              </a:ext>
            </a:extLst>
          </p:cNvPr>
          <p:cNvSpPr/>
          <p:nvPr/>
        </p:nvSpPr>
        <p:spPr>
          <a:xfrm>
            <a:off x="14062393" y="2925233"/>
            <a:ext cx="8995719" cy="3265504"/>
          </a:xfrm>
          <a:prstGeom prst="rect">
            <a:avLst/>
          </a:prstGeom>
          <a:solidFill>
            <a:srgbClr val="0F2D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Helvetica Neue" panose="020B0604020202020204" charset="0"/>
              </a:rPr>
              <a:t>Demonstrate how </a:t>
            </a:r>
            <a:r>
              <a:rPr lang="en-GB" sz="4000" b="1" dirty="0">
                <a:solidFill>
                  <a:schemeClr val="bg1"/>
                </a:solidFill>
                <a:latin typeface="Helvetica Neue" panose="020B0604020202020204" charset="0"/>
              </a:rPr>
              <a:t>quantum sensors and clocks </a:t>
            </a:r>
            <a:r>
              <a:rPr lang="en-GB" sz="4000" dirty="0">
                <a:solidFill>
                  <a:schemeClr val="bg1"/>
                </a:solidFill>
                <a:latin typeface="Helvetica Neue" panose="020B0604020202020204" charset="0"/>
              </a:rPr>
              <a:t>can provide greater resilience for Position, Navigation &amp; Timing (PNT) services that are critical for UK society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7675F-41A4-0E95-9F3F-0DEF2225CF78}"/>
              </a:ext>
            </a:extLst>
          </p:cNvPr>
          <p:cNvSpPr/>
          <p:nvPr/>
        </p:nvSpPr>
        <p:spPr>
          <a:xfrm>
            <a:off x="14062392" y="6849950"/>
            <a:ext cx="8995719" cy="3265504"/>
          </a:xfrm>
          <a:prstGeom prst="rect">
            <a:avLst/>
          </a:prstGeom>
          <a:solidFill>
            <a:srgbClr val="0F2D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  <a:sym typeface="Arial"/>
              </a:rPr>
              <a:t>Demonstrate advantage on a </a:t>
            </a: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  <a:sym typeface="Arial"/>
              </a:rPr>
              <a:t>quantum computer 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  <a:sym typeface="Arial"/>
              </a:rPr>
              <a:t>over a classical one in useful applications – such as machine learning – by 2025</a:t>
            </a:r>
          </a:p>
          <a:p>
            <a:pPr algn="ctr"/>
            <a:endParaRPr lang="en-GB" sz="1400">
              <a:solidFill>
                <a:schemeClr val="bg1"/>
              </a:solidFill>
              <a:latin typeface="Helvetica Neue" panose="020B0604020202020204" charset="0"/>
            </a:endParaRPr>
          </a:p>
        </p:txBody>
      </p:sp>
      <p:graphicFrame>
        <p:nvGraphicFramePr>
          <p:cNvPr id="121" name="Google Shape;118;p8">
            <a:extLst>
              <a:ext uri="{FF2B5EF4-FFF2-40B4-BE49-F238E27FC236}">
                <a16:creationId xmlns:a16="http://schemas.microsoft.com/office/drawing/2014/main" id="{E87DCA0E-B710-7F97-20DD-74D4D1BA3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385865"/>
              </p:ext>
            </p:extLst>
          </p:nvPr>
        </p:nvGraphicFramePr>
        <p:xfrm>
          <a:off x="663103" y="4989743"/>
          <a:ext cx="10186121" cy="785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8C1FD2-A52A-621C-4437-3040D8F83D26}"/>
              </a:ext>
            </a:extLst>
          </p:cNvPr>
          <p:cNvSpPr txBox="1"/>
          <p:nvPr/>
        </p:nvSpPr>
        <p:spPr>
          <a:xfrm>
            <a:off x="13043031" y="529392"/>
            <a:ext cx="1105794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dirty="0">
                <a:latin typeface="Helvetica Neue"/>
              </a:rPr>
              <a:t>Short-term Quantum Missions announced in March 2023 with a total of £70 million of funding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FF57C-0A5F-1A41-17BC-2EA16191FB41}"/>
              </a:ext>
            </a:extLst>
          </p:cNvPr>
          <p:cNvSpPr txBox="1"/>
          <p:nvPr/>
        </p:nvSpPr>
        <p:spPr>
          <a:xfrm>
            <a:off x="13046066" y="10705078"/>
            <a:ext cx="10550329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SzPts val="3200"/>
            </a:pPr>
            <a:r>
              <a:rPr lang="en-US" sz="4000" dirty="0">
                <a:latin typeface="Helvetica Neue"/>
                <a:sym typeface="Helvetica Neue"/>
              </a:rPr>
              <a:t>Community engagement on long-term missions on computing, networking and sensing planned for the Autumn</a:t>
            </a:r>
            <a:endParaRPr lang="en-US" sz="4000" dirty="0">
              <a:latin typeface="Helvetica Neue" panose="020B0604020202020204" charset="0"/>
              <a:sym typeface="Helvetica Neue"/>
            </a:endParaRPr>
          </a:p>
          <a:p>
            <a:pPr algn="ctr">
              <a:buSzPts val="3200"/>
            </a:pPr>
            <a:endParaRPr lang="en-US" sz="4000" dirty="0">
              <a:solidFill>
                <a:schemeClr val="tx1"/>
              </a:solidFill>
              <a:latin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 descr="Cover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" y="0"/>
            <a:ext cx="24379397" cy="1371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 descr="DSTI_Black_Digital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9057" y="3134230"/>
            <a:ext cx="6027945" cy="30369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DE5A3D-2FB5-9D7A-C6D8-233CBC78E8C0}"/>
              </a:ext>
            </a:extLst>
          </p:cNvPr>
          <p:cNvSpPr txBox="1"/>
          <p:nvPr/>
        </p:nvSpPr>
        <p:spPr>
          <a:xfrm>
            <a:off x="7626260" y="6496524"/>
            <a:ext cx="913147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dirty="0">
                <a:latin typeface="Helvetica Neue"/>
              </a:rPr>
              <a:t>We’re excited by the promise of quantum, and always keen to hear your ideas for how you can contribute.</a:t>
            </a:r>
          </a:p>
          <a:p>
            <a:pPr algn="ctr"/>
            <a:endParaRPr lang="en-GB" sz="4000" dirty="0">
              <a:latin typeface="Helvetica Neue"/>
            </a:endParaRPr>
          </a:p>
          <a:p>
            <a:pPr algn="ctr"/>
            <a:r>
              <a:rPr lang="en-US" sz="4000" dirty="0">
                <a:latin typeface="Helvetica Neue"/>
              </a:rPr>
              <a:t>Contact the DSIT Office for Quantum at: OfQenquiries@dsit.gov.uk</a:t>
            </a:r>
            <a:r>
              <a:rPr lang="en-GB" sz="4000" dirty="0">
                <a:latin typeface="Helvetica Neue"/>
              </a:rPr>
              <a:t>​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4765BCC57E4BA82CB8BDC84FEB72" ma:contentTypeVersion="17" ma:contentTypeDescription="Create a new document." ma:contentTypeScope="" ma:versionID="6b2ff2d804d1cc5bf5a3af546fdb4168">
  <xsd:schema xmlns:xsd="http://www.w3.org/2001/XMLSchema" xmlns:xs="http://www.w3.org/2001/XMLSchema" xmlns:p="http://schemas.microsoft.com/office/2006/metadata/properties" xmlns:ns2="23713f58-54a5-4b17-a4e8-803c5a479822" xmlns:ns3="57afdbc4-3a88-4e46-b4cc-bca755f3ff18" targetNamespace="http://schemas.microsoft.com/office/2006/metadata/properties" ma:root="true" ma:fieldsID="54b68057d898b5a55b926bdb5784da2e" ns2:_="" ns3:_="">
    <xsd:import namespace="23713f58-54a5-4b17-a4e8-803c5a479822"/>
    <xsd:import namespace="57afdbc4-3a88-4e46-b4cc-bca755f3f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3f58-54a5-4b17-a4e8-803c5a479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1cbd5-185a-4e93-8638-f19223a2b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dbc4-3a88-4e46-b4cc-bca755f3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3499c-2635-4317-86f3-c0f1bc168141}" ma:internalName="TaxCatchAll" ma:showField="CatchAllData" ma:web="57afdbc4-3a88-4e46-b4cc-bca755f3f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713f58-54a5-4b17-a4e8-803c5a479822">
      <Terms xmlns="http://schemas.microsoft.com/office/infopath/2007/PartnerControls"/>
    </lcf76f155ced4ddcb4097134ff3c332f>
    <TaxCatchAll xmlns="57afdbc4-3a88-4e46-b4cc-bca755f3ff18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F9E963-E2FE-4DB9-97B5-61D75318BF45}"/>
</file>

<file path=customXml/itemProps2.xml><?xml version="1.0" encoding="utf-8"?>
<ds:datastoreItem xmlns:ds="http://schemas.openxmlformats.org/officeDocument/2006/customXml" ds:itemID="{8610F496-D2AA-4956-9FED-A0819FEBA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432B2F-7C05-4067-B91C-8BA0A8E23C4D}">
  <ds:schemaRefs>
    <ds:schemaRef ds:uri="aaacb922-5235-4a66-b188-303b9b46fbd7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b413c3fd-5a3b-4239-b985-69032e371c04"/>
    <ds:schemaRef ds:uri="f4b53697-c175-433e-b44d-6f834e5666ac"/>
    <ds:schemaRef ds:uri="http://purl.org/dc/dcmitype/"/>
    <ds:schemaRef ds:uri="http://schemas.openxmlformats.org/package/2006/metadata/core-properties"/>
    <ds:schemaRef ds:uri="http://purl.org/dc/elements/1.1/"/>
    <ds:schemaRef ds:uri="a8f60570-4bd3-4f2b-950b-a996de8ab151"/>
    <ds:schemaRef ds:uri="0063f72e-ace3-48fb-9c1f-5b513408b31f"/>
    <ds:schemaRef ds:uri="a34013b4-30d2-4707-bf6c-5c1dbc4d0b14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DA04C75-FDF3-482D-B520-973358F0E3C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525</Words>
  <Application>Microsoft Office PowerPoint</Application>
  <PresentationFormat>Custom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Helvetica Neue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Maze, Rachel (DSIT)</cp:lastModifiedBy>
  <cp:revision>4</cp:revision>
  <dcterms:modified xsi:type="dcterms:W3CDTF">2023-10-17T08:21:02Z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0x01010087334765BCC57E4BA82CB8BDC84FEB72</vt:lpwstr>
  </property>
  <property fmtid="{D5CDD505-2E9C-101B-9397-08002B2CF9AE}" pid="3" name="_dlc_DocIdItemGuid">
    <vt:lpwstr>eae74f50-2b81-481f-a996-a36270760196</vt:lpwstr>
  </property>
  <property fmtid="{D5CDD505-2E9C-101B-9397-08002B2CF9AE}" pid="4" name="MSIP_Label_ba62f585-b40f-4ab9-bafe-39150f03d124_Enabled">
    <vt:lpwstr>true</vt:lpwstr>
  </property>
  <property fmtid="{D5CDD505-2E9C-101B-9397-08002B2CF9AE}" pid="5" name="MSIP_Label_ba62f585-b40f-4ab9-bafe-39150f03d124_SetDate">
    <vt:lpwstr>2023-05-04T16:44:21Z</vt:lpwstr>
  </property>
  <property fmtid="{D5CDD505-2E9C-101B-9397-08002B2CF9AE}" pid="6" name="MSIP_Label_ba62f585-b40f-4ab9-bafe-39150f03d124_Method">
    <vt:lpwstr>Standard</vt:lpwstr>
  </property>
  <property fmtid="{D5CDD505-2E9C-101B-9397-08002B2CF9AE}" pid="7" name="MSIP_Label_ba62f585-b40f-4ab9-bafe-39150f03d124_Name">
    <vt:lpwstr>OFFICIAL</vt:lpwstr>
  </property>
  <property fmtid="{D5CDD505-2E9C-101B-9397-08002B2CF9AE}" pid="8" name="MSIP_Label_ba62f585-b40f-4ab9-bafe-39150f03d124_SiteId">
    <vt:lpwstr>cbac7005-02c1-43eb-b497-e6492d1b2dd8</vt:lpwstr>
  </property>
  <property fmtid="{D5CDD505-2E9C-101B-9397-08002B2CF9AE}" pid="9" name="MSIP_Label_ba62f585-b40f-4ab9-bafe-39150f03d124_ActionId">
    <vt:lpwstr>818c4d16-1361-4f80-8883-4501d182c396</vt:lpwstr>
  </property>
  <property fmtid="{D5CDD505-2E9C-101B-9397-08002B2CF9AE}" pid="10" name="MSIP_Label_ba62f585-b40f-4ab9-bafe-39150f03d124_ContentBits">
    <vt:lpwstr>0</vt:lpwstr>
  </property>
  <property fmtid="{D5CDD505-2E9C-101B-9397-08002B2CF9AE}" pid="11" name="Business Unit">
    <vt:lpwstr>18;#Internal Communications|3633d5a3-731a-4af5-ab75-e2aba398c41c</vt:lpwstr>
  </property>
  <property fmtid="{D5CDD505-2E9C-101B-9397-08002B2CF9AE}" pid="12" name="MediaServiceImageTags">
    <vt:lpwstr/>
  </property>
</Properties>
</file>