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theme/themeOverride5.xml" ContentType="application/vnd.openxmlformats-officedocument.themeOverride+xml"/>
  <Override PartName="/ppt/notesSlides/notesSlide14.xml" ContentType="application/vnd.openxmlformats-officedocument.presentationml.notesSlide+xml"/>
  <Override PartName="/ppt/theme/themeOverride6.xml" ContentType="application/vnd.openxmlformats-officedocument.themeOverride+xml"/>
  <Override PartName="/ppt/notesSlides/notesSlide15.xml" ContentType="application/vnd.openxmlformats-officedocument.presentationml.notesSlide+xml"/>
  <Override PartName="/ppt/theme/themeOverride7.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8.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84" r:id="rId5"/>
  </p:sldMasterIdLst>
  <p:notesMasterIdLst>
    <p:notesMasterId r:id="rId28"/>
  </p:notesMasterIdLst>
  <p:sldIdLst>
    <p:sldId id="256" r:id="rId6"/>
    <p:sldId id="3420" r:id="rId7"/>
    <p:sldId id="275" r:id="rId8"/>
    <p:sldId id="258" r:id="rId9"/>
    <p:sldId id="262" r:id="rId10"/>
    <p:sldId id="259" r:id="rId11"/>
    <p:sldId id="3419" r:id="rId12"/>
    <p:sldId id="261" r:id="rId13"/>
    <p:sldId id="266" r:id="rId14"/>
    <p:sldId id="1881839957" r:id="rId15"/>
    <p:sldId id="1881839954" r:id="rId16"/>
    <p:sldId id="267" r:id="rId17"/>
    <p:sldId id="268" r:id="rId18"/>
    <p:sldId id="3418" r:id="rId19"/>
    <p:sldId id="1881839948" r:id="rId20"/>
    <p:sldId id="1881839949" r:id="rId21"/>
    <p:sldId id="1881839950" r:id="rId22"/>
    <p:sldId id="3415" r:id="rId23"/>
    <p:sldId id="1881839958" r:id="rId24"/>
    <p:sldId id="270" r:id="rId25"/>
    <p:sldId id="272" r:id="rId26"/>
    <p:sldId id="273" r:id="rId27"/>
  </p:sldIdLst>
  <p:sldSz cx="9144000" cy="5143500" type="screen16x9"/>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521415D9-36F7-43E2-AB2F-B90AF26B5E84}">
      <p14:sectionLst xmlns:p14="http://schemas.microsoft.com/office/powerpoint/2010/main">
        <p14:section name="Default Section" id="{47A5E4F0-0860-4E25-BC2F-56C6C745DCEF}">
          <p14:sldIdLst>
            <p14:sldId id="256"/>
            <p14:sldId id="3420"/>
            <p14:sldId id="275"/>
            <p14:sldId id="258"/>
            <p14:sldId id="262"/>
            <p14:sldId id="259"/>
            <p14:sldId id="3419"/>
            <p14:sldId id="261"/>
            <p14:sldId id="266"/>
            <p14:sldId id="1881839957"/>
            <p14:sldId id="1881839954"/>
            <p14:sldId id="267"/>
            <p14:sldId id="268"/>
            <p14:sldId id="3418"/>
            <p14:sldId id="1881839948"/>
            <p14:sldId id="1881839949"/>
            <p14:sldId id="1881839950"/>
            <p14:sldId id="3415"/>
            <p14:sldId id="1881839958"/>
            <p14:sldId id="270"/>
            <p14:sldId id="272"/>
            <p14:sldId id="27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B536E6-710D-5709-AFAC-1E3658C997CF}" name="Arrigo Lupori" initials="AL" userId="S::arrigo.lupori@datavid.com::ecbcbc9b-f3c8-40f4-8589-6dea16f75c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77D"/>
    <a:srgbClr val="CC254C"/>
    <a:srgbClr val="FF1919"/>
    <a:srgbClr val="FF3F3F"/>
    <a:srgbClr val="CCECFF"/>
    <a:srgbClr val="C9D8F0"/>
    <a:srgbClr val="009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1702BD-85D6-476E-995A-5E8BCF572FF6}" v="4" dt="2023-10-18T08:05:11.33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a:tcStyle>
        <a:tcBdr/>
        <a:fill>
          <a:solidFill>
            <a:srgbClr val="E8EDF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7" autoAdjust="0"/>
  </p:normalViewPr>
  <p:slideViewPr>
    <p:cSldViewPr snapToGrid="0">
      <p:cViewPr varScale="1">
        <p:scale>
          <a:sx n="113" d="100"/>
          <a:sy n="113" d="100"/>
        </p:scale>
        <p:origin x="586"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308" name="Shape 308"/>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lgn="l" defTabSz="931774">
              <a:defRPr/>
            </a:pPr>
            <a:r>
              <a:rPr lang="en-US" b="0" i="0" dirty="0">
                <a:solidFill>
                  <a:srgbClr val="1D1C1D"/>
                </a:solidFill>
                <a:effectLst/>
                <a:latin typeface="Slack-Lato"/>
              </a:rPr>
              <a:t>The public sector, with its vast amount of data, stands at the cusp of a transformation. By integrating Artificial Intelligence (AI), governments have the potential to </a:t>
            </a:r>
            <a:r>
              <a:rPr lang="en-US" b="0" i="0" dirty="0" err="1">
                <a:solidFill>
                  <a:srgbClr val="1D1C1D"/>
                </a:solidFill>
                <a:effectLst/>
                <a:latin typeface="Slack-Lato"/>
              </a:rPr>
              <a:t>revolutionise</a:t>
            </a:r>
            <a:r>
              <a:rPr lang="en-US" b="0" i="0" dirty="0">
                <a:solidFill>
                  <a:srgbClr val="1D1C1D"/>
                </a:solidFill>
                <a:effectLst/>
                <a:latin typeface="Slack-Lato"/>
              </a:rPr>
              <a:t> how decisions are made, fostering more efficient, transparent, and citizen-centric policies. This session explores few use cases which can benefit from knowledge graph and AI technologies and usher in a new era of data-driven policy and decision making in government.</a:t>
            </a:r>
            <a:endParaRPr lang="en-GB" dirty="0"/>
          </a:p>
        </p:txBody>
      </p:sp>
    </p:spTree>
    <p:extLst>
      <p:ext uri="{BB962C8B-B14F-4D97-AF65-F5344CB8AC3E}">
        <p14:creationId xmlns:p14="http://schemas.microsoft.com/office/powerpoint/2010/main" val="1047524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GB"/>
              <a:t>Data value – novel, useful and significant pattern in data</a:t>
            </a:r>
          </a:p>
        </p:txBody>
      </p:sp>
    </p:spTree>
    <p:extLst>
      <p:ext uri="{BB962C8B-B14F-4D97-AF65-F5344CB8AC3E}">
        <p14:creationId xmlns:p14="http://schemas.microsoft.com/office/powerpoint/2010/main" val="2229756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GB" dirty="0"/>
              <a:t>Creating system that transparent, accountable, &amp; FAIR while also ensuring privacy and robustness. It is an iterative process – Collaboration, education, awareness and ethical consideration</a:t>
            </a:r>
          </a:p>
          <a:p>
            <a:endParaRPr lang="en-GB" dirty="0"/>
          </a:p>
          <a:p>
            <a:r>
              <a:rPr lang="en-GB" dirty="0"/>
              <a:t>T – explainability and openness  (training methods and data set accessible)</a:t>
            </a:r>
          </a:p>
          <a:p>
            <a:r>
              <a:rPr lang="en-GB" dirty="0"/>
              <a:t>A- Auditing, Regulation and compliance</a:t>
            </a:r>
          </a:p>
          <a:p>
            <a:r>
              <a:rPr lang="en-GB" dirty="0"/>
              <a:t>F – Biases and diverse data training data</a:t>
            </a:r>
          </a:p>
          <a:p>
            <a:r>
              <a:rPr lang="en-GB" dirty="0"/>
              <a:t>P – Anonymisation and secure computation</a:t>
            </a:r>
          </a:p>
          <a:p>
            <a:endParaRPr lang="en-GB" dirty="0"/>
          </a:p>
        </p:txBody>
      </p:sp>
    </p:spTree>
    <p:extLst>
      <p:ext uri="{BB962C8B-B14F-4D97-AF65-F5344CB8AC3E}">
        <p14:creationId xmlns:p14="http://schemas.microsoft.com/office/powerpoint/2010/main" val="3433943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0" i="0" dirty="0">
                <a:effectLst/>
                <a:latin typeface="-apple-system"/>
              </a:rPr>
              <a:t>LLMs have remarkable capabilities; they can craft letters, </a:t>
            </a:r>
            <a:r>
              <a:rPr lang="en-US" b="0" i="0" dirty="0" err="1">
                <a:effectLst/>
                <a:latin typeface="-apple-system"/>
              </a:rPr>
              <a:t>analyse</a:t>
            </a:r>
            <a:r>
              <a:rPr lang="en-US" b="0" i="0" dirty="0">
                <a:effectLst/>
                <a:latin typeface="-apple-system"/>
              </a:rPr>
              <a:t> data, orchestrate workflows, generate code, and much more. Companies such as Google, Apple, Amazon, Meta, and Microsoft are all investing heavily in this technology. Everything indicates that LLMs have enormous disruptive potential. However, there is a problem: they can hallucinate. So, how can serious businesses ever use their full power in production</a:t>
            </a:r>
            <a:br>
              <a:rPr lang="en-US" dirty="0"/>
            </a:br>
            <a:r>
              <a:rPr lang="en-US" b="0" i="0" dirty="0">
                <a:effectLst/>
                <a:latin typeface="-apple-system"/>
              </a:rPr>
              <a:t>Ontologies provide a formal and structured way to represent knowledge within specific domains. Ontologies are also human-readable, editable, and auditable artefacts that can be kept under source control.</a:t>
            </a:r>
            <a:br>
              <a:rPr lang="en-US" dirty="0"/>
            </a:br>
            <a:r>
              <a:rPr lang="en-US" b="0" i="0" dirty="0">
                <a:effectLst/>
                <a:latin typeface="-apple-system"/>
              </a:rPr>
              <a:t>The combination of LLMs and ontologies creates a powerful synergy. This synergy allows </a:t>
            </a:r>
            <a:r>
              <a:rPr lang="en-US" b="0" i="0" dirty="0" err="1">
                <a:effectLst/>
                <a:latin typeface="-apple-system"/>
              </a:rPr>
              <a:t>organisations</a:t>
            </a:r>
            <a:r>
              <a:rPr lang="en-US" b="0" i="0" dirty="0">
                <a:effectLst/>
                <a:latin typeface="-apple-system"/>
              </a:rPr>
              <a:t> to harness the capabilities of LLMs within the guardrails of a controlled structure. This collaborative partnership establishes a reinforcing feedback loop of continuous improvement. Ontologies provide context to prompts and validate the LLMs' responses, while the LLMs help extend ontologies with missing concepts.</a:t>
            </a:r>
            <a:br>
              <a:rPr lang="en-US" dirty="0"/>
            </a:br>
            <a:r>
              <a:rPr lang="en-US" b="0" i="0" dirty="0">
                <a:effectLst/>
                <a:latin typeface="-apple-system"/>
              </a:rPr>
              <a:t>LLMs and Ontologies can be combined in a design pattern. In summary, Large Language Models represent not merely a passing fad but a paradigm shift that progressive </a:t>
            </a:r>
            <a:r>
              <a:rPr lang="en-US" b="0" i="0" dirty="0" err="1">
                <a:effectLst/>
                <a:latin typeface="-apple-system"/>
              </a:rPr>
              <a:t>organisations</a:t>
            </a:r>
            <a:r>
              <a:rPr lang="en-US" b="0" i="0" dirty="0">
                <a:effectLst/>
                <a:latin typeface="-apple-system"/>
              </a:rPr>
              <a:t> can ill afford to ignore. Ontologies offer a versatile yet disciplined framework, enabling </a:t>
            </a:r>
            <a:r>
              <a:rPr lang="en-US" b="0" i="0" dirty="0" err="1">
                <a:effectLst/>
                <a:latin typeface="-apple-system"/>
              </a:rPr>
              <a:t>organisations</a:t>
            </a:r>
            <a:r>
              <a:rPr lang="en-US" b="0" i="0" dirty="0">
                <a:effectLst/>
                <a:latin typeface="-apple-system"/>
              </a:rPr>
              <a:t> to move forward with LLMs while remaining in control.</a:t>
            </a:r>
            <a:endParaRPr lang="en-GB" dirty="0"/>
          </a:p>
        </p:txBody>
      </p:sp>
    </p:spTree>
    <p:extLst>
      <p:ext uri="{BB962C8B-B14F-4D97-AF65-F5344CB8AC3E}">
        <p14:creationId xmlns:p14="http://schemas.microsoft.com/office/powerpoint/2010/main" val="3041865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GB"/>
              <a:t>We start by condensing the question – an operation supported by </a:t>
            </a:r>
            <a:r>
              <a:rPr lang="en-GB" err="1"/>
              <a:t>openAI</a:t>
            </a:r>
            <a:r>
              <a:rPr lang="en-GB"/>
              <a:t>. The “condense“ term is a bit misleading in my view as actually the user’s input is many times expanded by deducing the intent of the question. Moreover, at this step the conversation history is taken into consideration to build more of a stand-alone question. Then we use the Semaphore instance we have configured to do the extraction of terms from the condensed question. However, we have noticed a limitation at this point as not every differentiation term can be contained in an ontology, hence we have employed a simple NLP task to extract the noun phrases</a:t>
            </a:r>
          </a:p>
          <a:p>
            <a:r>
              <a:rPr lang="en-GB"/>
              <a:t>Then, the result of the 2 extractions is given to </a:t>
            </a:r>
            <a:r>
              <a:rPr lang="en-GB" err="1"/>
              <a:t>MarkLogic</a:t>
            </a:r>
            <a:r>
              <a:rPr lang="en-GB"/>
              <a:t> to execute a query which would retrieve best </a:t>
            </a:r>
            <a:r>
              <a:rPr lang="en-GB" err="1"/>
              <a:t>maching</a:t>
            </a:r>
            <a:r>
              <a:rPr lang="en-GB"/>
              <a:t> paragraphs of data together with their provenance (URI and paragraph ID)</a:t>
            </a:r>
          </a:p>
          <a:p>
            <a:r>
              <a:rPr lang="en-GB"/>
              <a:t>At this point we have decided to give even more context by listing the synonyms as well; for example we have created a paragraph which was stating that covid-19 is a synonym for sars-cov2 </a:t>
            </a:r>
          </a:p>
          <a:p>
            <a:r>
              <a:rPr lang="en-GB"/>
              <a:t>And lastly we put together the extracted paragraphs, the synonyms paragraphs as context and pass the condensed question to OpenAI to generate an answer having controlled and limited information which will remain private/hidden to the world</a:t>
            </a:r>
          </a:p>
          <a:p>
            <a:endParaRPr lang="en-GB"/>
          </a:p>
          <a:p>
            <a:endParaRPr lang="en-GB"/>
          </a:p>
        </p:txBody>
      </p:sp>
    </p:spTree>
    <p:extLst>
      <p:ext uri="{BB962C8B-B14F-4D97-AF65-F5344CB8AC3E}">
        <p14:creationId xmlns:p14="http://schemas.microsoft.com/office/powerpoint/2010/main" val="2279955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dirty="0"/>
          </a:p>
          <a:p>
            <a:r>
              <a:rPr lang="en-GB" sz="1400" dirty="0">
                <a:solidFill>
                  <a:srgbClr val="0A377D"/>
                </a:solidFill>
                <a:latin typeface="Ubuntu" panose="020B0504030602030204" pitchFamily="34" charset="0"/>
                <a:sym typeface="Ubuntu Condensed"/>
              </a:rPr>
              <a:t>Contracts Data/Documents</a:t>
            </a:r>
            <a:endParaRPr lang="en-US" sz="1400" dirty="0">
              <a:latin typeface="Ubuntu" panose="020B0504030602030204" pitchFamily="34" charset="0"/>
              <a:sym typeface="Ubuntu Condensed"/>
            </a:endParaRPr>
          </a:p>
          <a:p>
            <a:r>
              <a:rPr lang="en-GB" sz="1400" dirty="0">
                <a:solidFill>
                  <a:srgbClr val="0A377D"/>
                </a:solidFill>
                <a:latin typeface="Ubuntu" panose="020B0504030602030204" pitchFamily="34" charset="0"/>
                <a:sym typeface="Ubuntu Condensed"/>
              </a:rPr>
              <a:t>Funding Data/Documents</a:t>
            </a:r>
            <a:endParaRPr lang="en-US" sz="1400" dirty="0">
              <a:latin typeface="Ubuntu" panose="020B0504030602030204" pitchFamily="34" charset="0"/>
              <a:sym typeface="Ubuntu Condensed"/>
            </a:endParaRPr>
          </a:p>
          <a:p>
            <a:r>
              <a:rPr lang="en-GB" sz="1400" dirty="0">
                <a:solidFill>
                  <a:srgbClr val="0A377D"/>
                </a:solidFill>
                <a:latin typeface="Ubuntu" panose="020B0504030602030204" pitchFamily="34" charset="0"/>
                <a:sym typeface="Ubuntu Condensed"/>
              </a:rPr>
              <a:t>Projects</a:t>
            </a:r>
            <a:r>
              <a:rPr lang="en-GB" sz="1400" dirty="0">
                <a:solidFill>
                  <a:srgbClr val="0A377D"/>
                </a:solidFill>
                <a:latin typeface="Ubuntu" panose="020B0504030602030204" pitchFamily="34" charset="0"/>
              </a:rPr>
              <a:t> Data/Documents</a:t>
            </a:r>
          </a:p>
          <a:p>
            <a:endParaRPr lang="en-GB" dirty="0"/>
          </a:p>
        </p:txBody>
      </p:sp>
    </p:spTree>
    <p:extLst>
      <p:ext uri="{BB962C8B-B14F-4D97-AF65-F5344CB8AC3E}">
        <p14:creationId xmlns:p14="http://schemas.microsoft.com/office/powerpoint/2010/main" val="1153277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a:p>
          <a:p>
            <a:endParaRPr lang="en-GB"/>
          </a:p>
        </p:txBody>
      </p:sp>
    </p:spTree>
    <p:extLst>
      <p:ext uri="{BB962C8B-B14F-4D97-AF65-F5344CB8AC3E}">
        <p14:creationId xmlns:p14="http://schemas.microsoft.com/office/powerpoint/2010/main" val="2631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76948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endParaRPr lang="en-US" b="1" dirty="0"/>
          </a:p>
          <a:p>
            <a:endParaRPr lang="en-GB" dirty="0"/>
          </a:p>
        </p:txBody>
      </p:sp>
    </p:spTree>
    <p:extLst>
      <p:ext uri="{BB962C8B-B14F-4D97-AF65-F5344CB8AC3E}">
        <p14:creationId xmlns:p14="http://schemas.microsoft.com/office/powerpoint/2010/main" val="3133536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52532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6629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GB"/>
              <a:t>What comes to your mind first, stability, strength, wisdom. </a:t>
            </a:r>
          </a:p>
          <a:p>
            <a:r>
              <a:rPr lang="en-US" b="0" i="0">
                <a:solidFill>
                  <a:srgbClr val="374151"/>
                </a:solidFill>
                <a:effectLst/>
                <a:latin typeface="Söhne"/>
              </a:rPr>
              <a:t>"an elephant never forgets" is a popular idiom that suggests elephants have excellent memories. </a:t>
            </a:r>
            <a:endParaRPr lang="en-GB"/>
          </a:p>
        </p:txBody>
      </p:sp>
    </p:spTree>
    <p:extLst>
      <p:ext uri="{BB962C8B-B14F-4D97-AF65-F5344CB8AC3E}">
        <p14:creationId xmlns:p14="http://schemas.microsoft.com/office/powerpoint/2010/main" val="465096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9595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r>
              <a:rPr lang="en-GB" dirty="0"/>
              <a:t>George Santayana – Spanish American philosopher</a:t>
            </a:r>
          </a:p>
          <a:p>
            <a:pPr defTabSz="931774"/>
            <a:r>
              <a:rPr lang="en-GB" dirty="0"/>
              <a:t>John Desmond Bernal – Irish Scientist, X-ray, Crystallography in molecular biology</a:t>
            </a:r>
          </a:p>
          <a:p>
            <a:pPr defTabSz="931774"/>
            <a:endParaRPr lang="en-GB" dirty="0"/>
          </a:p>
          <a:p>
            <a:endParaRPr lang="en-GB" dirty="0"/>
          </a:p>
        </p:txBody>
      </p:sp>
    </p:spTree>
    <p:extLst>
      <p:ext uri="{BB962C8B-B14F-4D97-AF65-F5344CB8AC3E}">
        <p14:creationId xmlns:p14="http://schemas.microsoft.com/office/powerpoint/2010/main" val="2652624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defRPr sz="1500">
                <a:solidFill>
                  <a:srgbClr val="0A377D"/>
                </a:solidFill>
                <a:latin typeface="Ubuntu Bold"/>
                <a:ea typeface="Ubuntu Bold"/>
                <a:cs typeface="Ubuntu Bold"/>
                <a:sym typeface="Ubuntu Bold"/>
              </a:defRPr>
            </a:pPr>
            <a:r>
              <a:rPr lang="en-US" b="1" dirty="0">
                <a:latin typeface="Ubuntu" panose="020B0504030602030204" pitchFamily="34" charset="0"/>
              </a:rPr>
              <a:t>Improved Decision Making </a:t>
            </a:r>
          </a:p>
          <a:p>
            <a:pPr>
              <a:defRPr sz="1500">
                <a:solidFill>
                  <a:srgbClr val="0A377D"/>
                </a:solidFill>
                <a:latin typeface="Ubuntu Bold"/>
                <a:ea typeface="Ubuntu Bold"/>
                <a:cs typeface="Ubuntu Bold"/>
                <a:sym typeface="Ubuntu Bold"/>
              </a:defRPr>
            </a:pPr>
            <a:r>
              <a:rPr lang="en-US" dirty="0">
                <a:solidFill>
                  <a:srgbClr val="002060"/>
                </a:solidFill>
                <a:latin typeface="Ubuntu" panose="020B0504030602030204" pitchFamily="34" charset="0"/>
              </a:rPr>
              <a:t>b</a:t>
            </a:r>
            <a:r>
              <a:rPr lang="en-US" b="0" i="0" dirty="0">
                <a:solidFill>
                  <a:srgbClr val="002060"/>
                </a:solidFill>
                <a:effectLst/>
                <a:latin typeface="Ubuntu" panose="020B0504030602030204" pitchFamily="34" charset="0"/>
              </a:rPr>
              <a:t>y use of advanced analytics and AI to enable efficient data analysis, leading to informed government decisions and prioritising societal needs.</a:t>
            </a:r>
            <a:endParaRPr lang="en-US" b="1" dirty="0">
              <a:solidFill>
                <a:srgbClr val="002060"/>
              </a:solidFill>
              <a:latin typeface="Ubuntu" panose="020B0504030602030204" pitchFamily="34" charset="0"/>
            </a:endParaRPr>
          </a:p>
          <a:p>
            <a:pPr>
              <a:defRPr sz="1500">
                <a:solidFill>
                  <a:srgbClr val="0A377D"/>
                </a:solidFill>
                <a:latin typeface="Ubuntu Bold"/>
                <a:ea typeface="Ubuntu Bold"/>
                <a:cs typeface="Ubuntu Bold"/>
                <a:sym typeface="Ubuntu Bold"/>
              </a:defRPr>
            </a:pPr>
            <a:r>
              <a:rPr lang="en-US" b="1" dirty="0">
                <a:latin typeface="Ubuntu" panose="020B0504030602030204" pitchFamily="34" charset="0"/>
              </a:rPr>
              <a:t>Enhanced Public Services</a:t>
            </a:r>
          </a:p>
          <a:p>
            <a:pPr>
              <a:defRPr sz="1500">
                <a:solidFill>
                  <a:srgbClr val="0A377D"/>
                </a:solidFill>
                <a:latin typeface="Ubuntu Bold"/>
                <a:ea typeface="Ubuntu Bold"/>
                <a:cs typeface="Ubuntu Bold"/>
                <a:sym typeface="Ubuntu Bold"/>
              </a:defRPr>
            </a:pPr>
            <a:r>
              <a:rPr lang="en-US" b="0" i="0" dirty="0">
                <a:solidFill>
                  <a:srgbClr val="002060"/>
                </a:solidFill>
                <a:effectLst/>
                <a:latin typeface="Ubuntu" panose="020B0504030602030204" pitchFamily="34" charset="0"/>
              </a:rPr>
              <a:t>AI can analyze large datasets to predict trends and patterns, allowing public services to be proactive rather than reactive.</a:t>
            </a:r>
            <a:endParaRPr lang="en-US" b="1" dirty="0">
              <a:solidFill>
                <a:srgbClr val="002060"/>
              </a:solidFill>
              <a:latin typeface="Ubuntu" panose="020B0504030602030204" pitchFamily="34" charset="0"/>
            </a:endParaRPr>
          </a:p>
          <a:p>
            <a:r>
              <a:rPr lang="en-US" sz="1400" b="1" dirty="0"/>
              <a:t>Transparency and Accountability</a:t>
            </a:r>
          </a:p>
          <a:p>
            <a:r>
              <a:rPr lang="en-US" sz="1400" b="0" i="0" dirty="0">
                <a:solidFill>
                  <a:srgbClr val="002060"/>
                </a:solidFill>
                <a:effectLst/>
              </a:rPr>
              <a:t>by organizing data, automating reports, monitoring projects, and detecting fraud.</a:t>
            </a:r>
            <a:endParaRPr lang="en-US" sz="1400" dirty="0">
              <a:solidFill>
                <a:srgbClr val="002060"/>
              </a:solidFill>
            </a:endParaRPr>
          </a:p>
          <a:p>
            <a:r>
              <a:rPr lang="en-GB" sz="1400" b="1" dirty="0"/>
              <a:t>Economic Growth and Innovation</a:t>
            </a:r>
          </a:p>
          <a:p>
            <a:r>
              <a:rPr lang="en-US" sz="1400" b="0" i="0" dirty="0">
                <a:solidFill>
                  <a:srgbClr val="002060"/>
                </a:solidFill>
                <a:effectLst/>
              </a:rPr>
              <a:t>by optimizing operational efficiencies, reducing costs. Spurs innovation by the development of new services and enhancing public service delivery.</a:t>
            </a:r>
            <a:endParaRPr lang="en-GB" sz="1400" dirty="0">
              <a:solidFill>
                <a:srgbClr val="002060"/>
              </a:solidFill>
            </a:endParaRPr>
          </a:p>
          <a:p>
            <a:pPr algn="l"/>
            <a:endParaRPr lang="en-GB" dirty="0"/>
          </a:p>
        </p:txBody>
      </p:sp>
    </p:spTree>
    <p:extLst>
      <p:ext uri="{BB962C8B-B14F-4D97-AF65-F5344CB8AC3E}">
        <p14:creationId xmlns:p14="http://schemas.microsoft.com/office/powerpoint/2010/main" val="2537088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8496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2806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476434d12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476434d12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need for public sector data governance is built on three premises: 1. Joining up government as a whole, thus ensuring greater coherence when moving towards the construction of a data-driven public sector. 2. Enabling government as a platform, to help improve the delivery of proactive and user-driven public services, and promote the development and adoption of common tools for greater data integration within and outside the public sector (e.g. cross-sector and cross-border data sharing) as well as collaboration with non-governmental actors. 3. Building greater trust in government (e.g. to ensure the trustworthy, ethical and transparent processing of data) by ensuring that data initiatives and practices respect, and are in line with, citizens’ digital rights</a:t>
            </a:r>
            <a:endParaRPr lang="en-GB"/>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GB"/>
              <a:t>Data value – novel, useful and significant pattern in data</a:t>
            </a:r>
          </a:p>
        </p:txBody>
      </p:sp>
    </p:spTree>
    <p:extLst>
      <p:ext uri="{BB962C8B-B14F-4D97-AF65-F5344CB8AC3E}">
        <p14:creationId xmlns:p14="http://schemas.microsoft.com/office/powerpoint/2010/main" val="3313042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Critical Insightful reasoning</a:t>
            </a:r>
          </a:p>
        </p:txBody>
      </p:sp>
    </p:spTree>
    <p:extLst>
      <p:ext uri="{BB962C8B-B14F-4D97-AF65-F5344CB8AC3E}">
        <p14:creationId xmlns:p14="http://schemas.microsoft.com/office/powerpoint/2010/main" val="222320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2_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11708" y="744574"/>
            <a:ext cx="8520601" cy="2052601"/>
          </a:xfrm>
          <a:prstGeom prst="rect">
            <a:avLst/>
          </a:prstGeom>
        </p:spPr>
        <p:txBody>
          <a:bodyPr anchor="b"/>
          <a:lstStyle>
            <a:lvl1pPr algn="ctr">
              <a:defRPr sz="5200"/>
            </a:lvl1pPr>
          </a:lstStyle>
          <a:p>
            <a:r>
              <a:t>Title Text</a:t>
            </a:r>
          </a:p>
        </p:txBody>
      </p:sp>
      <p:sp>
        <p:nvSpPr>
          <p:cNvPr id="12" name="Body Level One…"/>
          <p:cNvSpPr txBox="1">
            <a:spLocks noGrp="1"/>
          </p:cNvSpPr>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2_BIG_NUMBER">
    <p:spTree>
      <p:nvGrpSpPr>
        <p:cNvPr id="1" name=""/>
        <p:cNvGrpSpPr/>
        <p:nvPr/>
      </p:nvGrpSpPr>
      <p:grpSpPr>
        <a:xfrm>
          <a:off x="0" y="0"/>
          <a:ext cx="0" cy="0"/>
          <a:chOff x="0" y="0"/>
          <a:chExt cx="0" cy="0"/>
        </a:xfrm>
      </p:grpSpPr>
      <p:sp>
        <p:nvSpPr>
          <p:cNvPr id="91" name="xx%"/>
          <p:cNvSpPr txBox="1">
            <a:spLocks noGrp="1"/>
          </p:cNvSpPr>
          <p:nvPr>
            <p:ph type="title" hasCustomPrompt="1"/>
          </p:nvPr>
        </p:nvSpPr>
        <p:spPr>
          <a:xfrm>
            <a:off x="311699" y="1106125"/>
            <a:ext cx="8520602" cy="1963500"/>
          </a:xfrm>
          <a:prstGeom prst="rect">
            <a:avLst/>
          </a:prstGeom>
        </p:spPr>
        <p:txBody>
          <a:bodyPr anchor="b"/>
          <a:lstStyle>
            <a:lvl1pPr algn="ctr">
              <a:defRPr sz="12000"/>
            </a:lvl1pPr>
          </a:lstStyle>
          <a:p>
            <a:r>
              <a:t>xx%</a:t>
            </a:r>
          </a:p>
        </p:txBody>
      </p:sp>
      <p:sp>
        <p:nvSpPr>
          <p:cNvPr id="92" name="Body Level One…"/>
          <p:cNvSpPr txBox="1">
            <a:spLocks noGrp="1"/>
          </p:cNvSpPr>
          <p:nvPr>
            <p:ph type="body" sz="half" idx="1"/>
          </p:nvPr>
        </p:nvSpPr>
        <p:spPr>
          <a:xfrm>
            <a:off x="311699" y="3152225"/>
            <a:ext cx="8520602" cy="1300800"/>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311708" y="744574"/>
            <a:ext cx="8520601" cy="2052601"/>
          </a:xfrm>
          <a:prstGeom prst="rect">
            <a:avLst/>
          </a:prstGeom>
        </p:spPr>
        <p:txBody>
          <a:bodyPr anchor="b"/>
          <a:lstStyle>
            <a:lvl1pPr algn="ctr">
              <a:defRPr sz="5200"/>
            </a:lvl1pPr>
          </a:lstStyle>
          <a:p>
            <a:r>
              <a:t>Title Text</a:t>
            </a:r>
          </a:p>
        </p:txBody>
      </p:sp>
      <p:sp>
        <p:nvSpPr>
          <p:cNvPr id="108" name="Body Level One…"/>
          <p:cNvSpPr txBox="1">
            <a:spLocks noGrp="1"/>
          </p:cNvSpPr>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125" name="Title Text"/>
          <p:cNvSpPr txBox="1">
            <a:spLocks noGrp="1"/>
          </p:cNvSpPr>
          <p:nvPr>
            <p:ph type="title"/>
          </p:nvPr>
        </p:nvSpPr>
        <p:spPr>
          <a:prstGeom prst="rect">
            <a:avLst/>
          </a:prstGeom>
        </p:spPr>
        <p:txBody>
          <a:bodyPr/>
          <a:lstStyle/>
          <a:p>
            <a:r>
              <a:t>Title Text</a:t>
            </a:r>
          </a:p>
        </p:txBody>
      </p:sp>
      <p:sp>
        <p:nvSpPr>
          <p:cNvPr id="12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SECTION_HEADER">
    <p:spTree>
      <p:nvGrpSpPr>
        <p:cNvPr id="1" name=""/>
        <p:cNvGrpSpPr/>
        <p:nvPr/>
      </p:nvGrpSpPr>
      <p:grpSpPr>
        <a:xfrm>
          <a:off x="0" y="0"/>
          <a:ext cx="0" cy="0"/>
          <a:chOff x="0" y="0"/>
          <a:chExt cx="0" cy="0"/>
        </a:xfrm>
      </p:grpSpPr>
      <p:sp>
        <p:nvSpPr>
          <p:cNvPr id="134" name="Title Text"/>
          <p:cNvSpPr txBox="1">
            <a:spLocks noGrp="1"/>
          </p:cNvSpPr>
          <p:nvPr>
            <p:ph type="title"/>
          </p:nvPr>
        </p:nvSpPr>
        <p:spPr>
          <a:xfrm>
            <a:off x="311699" y="2150849"/>
            <a:ext cx="8520602" cy="841801"/>
          </a:xfrm>
          <a:prstGeom prst="rect">
            <a:avLst/>
          </a:prstGeom>
        </p:spPr>
        <p:txBody>
          <a:bodyPr anchor="ctr"/>
          <a:lstStyle>
            <a:lvl1pPr algn="ctr">
              <a:defRPr sz="3600"/>
            </a:lvl1pPr>
          </a:lstStyle>
          <a:p>
            <a:r>
              <a:t>Title Text</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_AND_TWO_COLUMNS">
    <p:spTree>
      <p:nvGrpSpPr>
        <p:cNvPr id="1" name=""/>
        <p:cNvGrpSpPr/>
        <p:nvPr/>
      </p:nvGrpSpPr>
      <p:grpSpPr>
        <a:xfrm>
          <a:off x="0" y="0"/>
          <a:ext cx="0" cy="0"/>
          <a:chOff x="0" y="0"/>
          <a:chExt cx="0" cy="0"/>
        </a:xfrm>
      </p:grpSpPr>
      <p:sp>
        <p:nvSpPr>
          <p:cNvPr id="142" name="Title Text"/>
          <p:cNvSpPr txBox="1">
            <a:spLocks noGrp="1"/>
          </p:cNvSpPr>
          <p:nvPr>
            <p:ph type="title"/>
          </p:nvPr>
        </p:nvSpPr>
        <p:spPr>
          <a:prstGeom prst="rect">
            <a:avLst/>
          </a:prstGeom>
        </p:spPr>
        <p:txBody>
          <a:bodyPr/>
          <a:lstStyle/>
          <a:p>
            <a:r>
              <a:t>Title Text</a:t>
            </a:r>
          </a:p>
        </p:txBody>
      </p:sp>
      <p:sp>
        <p:nvSpPr>
          <p:cNvPr id="143" name="Body Level One…"/>
          <p:cNvSpPr txBox="1">
            <a:spLocks noGrp="1"/>
          </p:cNvSpPr>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r>
              <a:t>Body Level One</a:t>
            </a:r>
          </a:p>
          <a:p>
            <a:pPr lvl="1"/>
            <a:r>
              <a:t>Body Level Two</a:t>
            </a:r>
          </a:p>
          <a:p>
            <a:pPr lvl="2"/>
            <a:r>
              <a:t>Body Level Three</a:t>
            </a:r>
          </a:p>
          <a:p>
            <a:pPr lvl="3"/>
            <a:r>
              <a:t>Body Level Four</a:t>
            </a:r>
          </a:p>
          <a:p>
            <a:pPr lvl="4"/>
            <a:r>
              <a:t>Body Level Five</a:t>
            </a:r>
          </a:p>
        </p:txBody>
      </p:sp>
      <p:sp>
        <p:nvSpPr>
          <p:cNvPr id="144" name="Google Shape;74;p18"/>
          <p:cNvSpPr txBox="1">
            <a:spLocks noGrp="1"/>
          </p:cNvSpPr>
          <p:nvPr>
            <p:ph type="body" sz="half" idx="21"/>
          </p:nvPr>
        </p:nvSpPr>
        <p:spPr>
          <a:xfrm>
            <a:off x="4832399" y="1152475"/>
            <a:ext cx="3999902" cy="3416400"/>
          </a:xfrm>
          <a:prstGeom prst="rect">
            <a:avLst/>
          </a:prstGeom>
        </p:spPr>
        <p:txBody>
          <a:bodyPr/>
          <a:lstStyle/>
          <a:p>
            <a:pPr indent="-317500">
              <a:buSzPts val="1400"/>
              <a:defRPr sz="1400"/>
            </a:pPr>
            <a:endParaRPr/>
          </a:p>
        </p:txBody>
      </p:sp>
      <p:sp>
        <p:nvSpPr>
          <p:cNvPr id="1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ITLE_ONLY">
    <p:spTree>
      <p:nvGrpSpPr>
        <p:cNvPr id="1" name=""/>
        <p:cNvGrpSpPr/>
        <p:nvPr/>
      </p:nvGrpSpPr>
      <p:grpSpPr>
        <a:xfrm>
          <a:off x="0" y="0"/>
          <a:ext cx="0" cy="0"/>
          <a:chOff x="0" y="0"/>
          <a:chExt cx="0" cy="0"/>
        </a:xfrm>
      </p:grpSpPr>
      <p:sp>
        <p:nvSpPr>
          <p:cNvPr id="152" name="Title Text"/>
          <p:cNvSpPr txBox="1">
            <a:spLocks noGrp="1"/>
          </p:cNvSpPr>
          <p:nvPr>
            <p:ph type="title"/>
          </p:nvPr>
        </p:nvSpPr>
        <p:spPr>
          <a:prstGeom prst="rect">
            <a:avLst/>
          </a:prstGeom>
        </p:spPr>
        <p:txBody>
          <a:bodyPr/>
          <a:lstStyle/>
          <a:p>
            <a:r>
              <a:t>Title Text</a:t>
            </a:r>
          </a:p>
        </p:txBody>
      </p:sp>
      <p:sp>
        <p:nvSpPr>
          <p:cNvPr id="1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ONE_COLUMN_TEXT">
    <p:spTree>
      <p:nvGrpSpPr>
        <p:cNvPr id="1" name=""/>
        <p:cNvGrpSpPr/>
        <p:nvPr/>
      </p:nvGrpSpPr>
      <p:grpSpPr>
        <a:xfrm>
          <a:off x="0" y="0"/>
          <a:ext cx="0" cy="0"/>
          <a:chOff x="0" y="0"/>
          <a:chExt cx="0" cy="0"/>
        </a:xfrm>
      </p:grpSpPr>
      <p:sp>
        <p:nvSpPr>
          <p:cNvPr id="160" name="Title Text"/>
          <p:cNvSpPr txBox="1">
            <a:spLocks noGrp="1"/>
          </p:cNvSpPr>
          <p:nvPr>
            <p:ph type="title"/>
          </p:nvPr>
        </p:nvSpPr>
        <p:spPr>
          <a:xfrm>
            <a:off x="311699" y="555600"/>
            <a:ext cx="2808001" cy="755700"/>
          </a:xfrm>
          <a:prstGeom prst="rect">
            <a:avLst/>
          </a:prstGeom>
        </p:spPr>
        <p:txBody>
          <a:bodyPr anchor="b"/>
          <a:lstStyle>
            <a:lvl1pPr>
              <a:defRPr sz="2400"/>
            </a:lvl1pPr>
          </a:lstStyle>
          <a:p>
            <a:r>
              <a:t>Title Text</a:t>
            </a:r>
          </a:p>
        </p:txBody>
      </p:sp>
      <p:sp>
        <p:nvSpPr>
          <p:cNvPr id="161" name="Body Level One…"/>
          <p:cNvSpPr txBox="1">
            <a:spLocks noGrp="1"/>
          </p:cNvSpPr>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r>
              <a:t>Body Level One</a:t>
            </a:r>
          </a:p>
          <a:p>
            <a:pPr lvl="1"/>
            <a:r>
              <a:t>Body Level Two</a:t>
            </a:r>
          </a:p>
          <a:p>
            <a:pPr lvl="2"/>
            <a:r>
              <a:t>Body Level Three</a:t>
            </a:r>
          </a:p>
          <a:p>
            <a:pPr lvl="3"/>
            <a:r>
              <a:t>Body Level Four</a:t>
            </a:r>
          </a:p>
          <a:p>
            <a:pPr lvl="4"/>
            <a:r>
              <a:t>Body Level Five</a:t>
            </a:r>
          </a:p>
        </p:txBody>
      </p:sp>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MAIN_POINT">
    <p:spTree>
      <p:nvGrpSpPr>
        <p:cNvPr id="1" name=""/>
        <p:cNvGrpSpPr/>
        <p:nvPr/>
      </p:nvGrpSpPr>
      <p:grpSpPr>
        <a:xfrm>
          <a:off x="0" y="0"/>
          <a:ext cx="0" cy="0"/>
          <a:chOff x="0" y="0"/>
          <a:chExt cx="0" cy="0"/>
        </a:xfrm>
      </p:grpSpPr>
      <p:sp>
        <p:nvSpPr>
          <p:cNvPr id="169" name="Title Text"/>
          <p:cNvSpPr txBox="1">
            <a:spLocks noGrp="1"/>
          </p:cNvSpPr>
          <p:nvPr>
            <p:ph type="title"/>
          </p:nvPr>
        </p:nvSpPr>
        <p:spPr>
          <a:xfrm>
            <a:off x="490250" y="450149"/>
            <a:ext cx="6367801" cy="4090801"/>
          </a:xfrm>
          <a:prstGeom prst="rect">
            <a:avLst/>
          </a:prstGeom>
        </p:spPr>
        <p:txBody>
          <a:bodyPr anchor="ctr"/>
          <a:lstStyle>
            <a:lvl1pPr>
              <a:defRPr sz="4800"/>
            </a:lvl1pPr>
          </a:lstStyle>
          <a:p>
            <a:r>
              <a:t>Title Text</a:t>
            </a:r>
          </a:p>
        </p:txBody>
      </p:sp>
      <p:sp>
        <p:nvSpPr>
          <p:cNvPr id="1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SECTION_TITLE_AND_DESCRIPTION">
    <p:spTree>
      <p:nvGrpSpPr>
        <p:cNvPr id="1" name=""/>
        <p:cNvGrpSpPr/>
        <p:nvPr/>
      </p:nvGrpSpPr>
      <p:grpSpPr>
        <a:xfrm>
          <a:off x="0" y="0"/>
          <a:ext cx="0" cy="0"/>
          <a:chOff x="0" y="0"/>
          <a:chExt cx="0" cy="0"/>
        </a:xfrm>
      </p:grpSpPr>
      <p:sp>
        <p:nvSpPr>
          <p:cNvPr id="177" name="Google Shape;87;p22"/>
          <p:cNvSpPr/>
          <p:nvPr/>
        </p:nvSpPr>
        <p:spPr>
          <a:xfrm>
            <a:off x="4572000" y="-125"/>
            <a:ext cx="4572000" cy="5143501"/>
          </a:xfrm>
          <a:prstGeom prst="rect">
            <a:avLst/>
          </a:prstGeom>
          <a:solidFill>
            <a:srgbClr val="EEEEEE"/>
          </a:solidFill>
          <a:ln w="12700">
            <a:miter lim="400000"/>
          </a:ln>
        </p:spPr>
        <p:txBody>
          <a:bodyPr lIns="45719" rIns="45719" anchor="ctr"/>
          <a:lstStyle/>
          <a:p>
            <a:endParaRPr/>
          </a:p>
        </p:txBody>
      </p:sp>
      <p:sp>
        <p:nvSpPr>
          <p:cNvPr id="178" name="Title Text"/>
          <p:cNvSpPr txBox="1">
            <a:spLocks noGrp="1"/>
          </p:cNvSpPr>
          <p:nvPr>
            <p:ph type="title"/>
          </p:nvPr>
        </p:nvSpPr>
        <p:spPr>
          <a:xfrm>
            <a:off x="265500" y="1233175"/>
            <a:ext cx="4045200" cy="1482301"/>
          </a:xfrm>
          <a:prstGeom prst="rect">
            <a:avLst/>
          </a:prstGeom>
        </p:spPr>
        <p:txBody>
          <a:bodyPr anchor="b"/>
          <a:lstStyle>
            <a:lvl1pPr algn="ctr">
              <a:defRPr sz="4200"/>
            </a:lvl1pPr>
          </a:lstStyle>
          <a:p>
            <a:r>
              <a:t>Title Text</a:t>
            </a:r>
          </a:p>
        </p:txBody>
      </p:sp>
      <p:sp>
        <p:nvSpPr>
          <p:cNvPr id="179" name="Body Level One…"/>
          <p:cNvSpPr txBox="1">
            <a:spLocks noGrp="1"/>
          </p:cNvSpPr>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180" name="Google Shape;90;p22"/>
          <p:cNvSpPr txBox="1">
            <a:spLocks noGrp="1"/>
          </p:cNvSpPr>
          <p:nvPr>
            <p:ph type="body" sz="half" idx="21"/>
          </p:nvPr>
        </p:nvSpPr>
        <p:spPr>
          <a:xfrm>
            <a:off x="4939500" y="724074"/>
            <a:ext cx="3837000" cy="3695102"/>
          </a:xfrm>
          <a:prstGeom prst="rect">
            <a:avLst/>
          </a:prstGeom>
        </p:spPr>
        <p:txBody>
          <a:bodyPr anchor="ctr"/>
          <a:lstStyle/>
          <a:p>
            <a:endParaRPr/>
          </a:p>
        </p:txBody>
      </p:sp>
      <p:sp>
        <p:nvSpPr>
          <p:cNvPr id="1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2_SECTION_HEAD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311699" y="2150849"/>
            <a:ext cx="8520602" cy="841801"/>
          </a:xfrm>
          <a:prstGeom prst="rect">
            <a:avLst/>
          </a:prstGeom>
        </p:spPr>
        <p:txBody>
          <a:bodyPr anchor="ctr"/>
          <a:lstStyle>
            <a:lvl1pPr algn="ctr">
              <a:defRPr sz="3600"/>
            </a:lvl1pPr>
          </a:lstStyle>
          <a:p>
            <a:r>
              <a:t>Title Text</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_CAPTION_ONLY">
    <p:spTree>
      <p:nvGrpSpPr>
        <p:cNvPr id="1" name=""/>
        <p:cNvGrpSpPr/>
        <p:nvPr/>
      </p:nvGrpSpPr>
      <p:grpSpPr>
        <a:xfrm>
          <a:off x="0" y="0"/>
          <a:ext cx="0" cy="0"/>
          <a:chOff x="0" y="0"/>
          <a:chExt cx="0" cy="0"/>
        </a:xfrm>
      </p:grpSpPr>
      <p:sp>
        <p:nvSpPr>
          <p:cNvPr id="188" name="Body Level One…"/>
          <p:cNvSpPr txBox="1">
            <a:spLocks noGrp="1"/>
          </p:cNvSpPr>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1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BIG_NUMBER">
    <p:spTree>
      <p:nvGrpSpPr>
        <p:cNvPr id="1" name=""/>
        <p:cNvGrpSpPr/>
        <p:nvPr/>
      </p:nvGrpSpPr>
      <p:grpSpPr>
        <a:xfrm>
          <a:off x="0" y="0"/>
          <a:ext cx="0" cy="0"/>
          <a:chOff x="0" y="0"/>
          <a:chExt cx="0" cy="0"/>
        </a:xfrm>
      </p:grpSpPr>
      <p:sp>
        <p:nvSpPr>
          <p:cNvPr id="196" name="xx%"/>
          <p:cNvSpPr txBox="1">
            <a:spLocks noGrp="1"/>
          </p:cNvSpPr>
          <p:nvPr>
            <p:ph type="title" hasCustomPrompt="1"/>
          </p:nvPr>
        </p:nvSpPr>
        <p:spPr>
          <a:xfrm>
            <a:off x="311699" y="1106125"/>
            <a:ext cx="8520602" cy="1963500"/>
          </a:xfrm>
          <a:prstGeom prst="rect">
            <a:avLst/>
          </a:prstGeom>
        </p:spPr>
        <p:txBody>
          <a:bodyPr anchor="b"/>
          <a:lstStyle>
            <a:lvl1pPr algn="ctr">
              <a:defRPr sz="12000"/>
            </a:lvl1pPr>
          </a:lstStyle>
          <a:p>
            <a:r>
              <a:t>xx%</a:t>
            </a:r>
          </a:p>
        </p:txBody>
      </p:sp>
      <p:sp>
        <p:nvSpPr>
          <p:cNvPr id="197" name="Body Level One…"/>
          <p:cNvSpPr txBox="1">
            <a:spLocks noGrp="1"/>
          </p:cNvSpPr>
          <p:nvPr>
            <p:ph type="body" sz="half" idx="1"/>
          </p:nvPr>
        </p:nvSpPr>
        <p:spPr>
          <a:xfrm>
            <a:off x="311699" y="3152225"/>
            <a:ext cx="8520602" cy="1300800"/>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1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2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221" name="Title Text"/>
          <p:cNvSpPr txBox="1">
            <a:spLocks noGrp="1"/>
          </p:cNvSpPr>
          <p:nvPr>
            <p:ph type="title"/>
          </p:nvPr>
        </p:nvSpPr>
        <p:spPr>
          <a:xfrm>
            <a:off x="311699" y="2150849"/>
            <a:ext cx="8520602" cy="841801"/>
          </a:xfrm>
          <a:prstGeom prst="rect">
            <a:avLst/>
          </a:prstGeom>
        </p:spPr>
        <p:txBody>
          <a:bodyPr anchor="ctr"/>
          <a:lstStyle>
            <a:lvl1pPr algn="ctr">
              <a:defRPr sz="3600"/>
            </a:lvl1pPr>
          </a:lstStyle>
          <a:p>
            <a:r>
              <a:t>Title Text</a:t>
            </a:r>
          </a:p>
        </p:txBody>
      </p:sp>
      <p:sp>
        <p:nvSpPr>
          <p:cNvPr id="2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29" name="Title Text"/>
          <p:cNvSpPr txBox="1">
            <a:spLocks noGrp="1"/>
          </p:cNvSpPr>
          <p:nvPr>
            <p:ph type="title"/>
          </p:nvPr>
        </p:nvSpPr>
        <p:spPr>
          <a:prstGeom prst="rect">
            <a:avLst/>
          </a:prstGeom>
        </p:spPr>
        <p:txBody>
          <a:bodyPr/>
          <a:lstStyle/>
          <a:p>
            <a:r>
              <a:t>Title Text</a:t>
            </a:r>
          </a:p>
        </p:txBody>
      </p:sp>
      <p:sp>
        <p:nvSpPr>
          <p:cNvPr id="23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38" name="Title Text"/>
          <p:cNvSpPr txBox="1">
            <a:spLocks noGrp="1"/>
          </p:cNvSpPr>
          <p:nvPr>
            <p:ph type="title"/>
          </p:nvPr>
        </p:nvSpPr>
        <p:spPr>
          <a:prstGeom prst="rect">
            <a:avLst/>
          </a:prstGeom>
        </p:spPr>
        <p:txBody>
          <a:bodyPr/>
          <a:lstStyle/>
          <a:p>
            <a:r>
              <a:t>Title Text</a:t>
            </a:r>
          </a:p>
        </p:txBody>
      </p:sp>
      <p:sp>
        <p:nvSpPr>
          <p:cNvPr id="239" name="Body Level One…"/>
          <p:cNvSpPr txBox="1">
            <a:spLocks noGrp="1"/>
          </p:cNvSpPr>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r>
              <a:t>Body Level One</a:t>
            </a:r>
          </a:p>
          <a:p>
            <a:pPr lvl="1"/>
            <a:r>
              <a:t>Body Level Two</a:t>
            </a:r>
          </a:p>
          <a:p>
            <a:pPr lvl="2"/>
            <a:r>
              <a:t>Body Level Three</a:t>
            </a:r>
          </a:p>
          <a:p>
            <a:pPr lvl="3"/>
            <a:r>
              <a:t>Body Level Four</a:t>
            </a:r>
          </a:p>
          <a:p>
            <a:pPr lvl="4"/>
            <a:r>
              <a:t>Body Level Five</a:t>
            </a:r>
          </a:p>
        </p:txBody>
      </p:sp>
      <p:sp>
        <p:nvSpPr>
          <p:cNvPr id="240" name="Google Shape;119;p30"/>
          <p:cNvSpPr txBox="1">
            <a:spLocks noGrp="1"/>
          </p:cNvSpPr>
          <p:nvPr>
            <p:ph type="body" sz="half" idx="21"/>
          </p:nvPr>
        </p:nvSpPr>
        <p:spPr>
          <a:xfrm>
            <a:off x="4832399" y="1152475"/>
            <a:ext cx="3999902" cy="3416400"/>
          </a:xfrm>
          <a:prstGeom prst="rect">
            <a:avLst/>
          </a:prstGeom>
        </p:spPr>
        <p:txBody>
          <a:bodyPr/>
          <a:lstStyle/>
          <a:p>
            <a:pPr indent="-317500">
              <a:buSzPts val="1400"/>
              <a:defRPr sz="1400"/>
            </a:pPr>
            <a:endParaRPr/>
          </a:p>
        </p:txBody>
      </p:sp>
      <p:sp>
        <p:nvSpPr>
          <p:cNvPr id="2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248" name="Title Text"/>
          <p:cNvSpPr txBox="1">
            <a:spLocks noGrp="1"/>
          </p:cNvSpPr>
          <p:nvPr>
            <p:ph type="title"/>
          </p:nvPr>
        </p:nvSpPr>
        <p:spPr>
          <a:prstGeom prst="rect">
            <a:avLst/>
          </a:prstGeom>
        </p:spPr>
        <p:txBody>
          <a:bodyPr/>
          <a:lstStyle/>
          <a:p>
            <a:r>
              <a:t>Title Text</a:t>
            </a:r>
          </a:p>
        </p:txBody>
      </p:sp>
      <p:sp>
        <p:nvSpPr>
          <p:cNvPr id="2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256" name="Title Text"/>
          <p:cNvSpPr txBox="1">
            <a:spLocks noGrp="1"/>
          </p:cNvSpPr>
          <p:nvPr>
            <p:ph type="title"/>
          </p:nvPr>
        </p:nvSpPr>
        <p:spPr>
          <a:xfrm>
            <a:off x="311699" y="555600"/>
            <a:ext cx="2808001" cy="755700"/>
          </a:xfrm>
          <a:prstGeom prst="rect">
            <a:avLst/>
          </a:prstGeom>
        </p:spPr>
        <p:txBody>
          <a:bodyPr anchor="b"/>
          <a:lstStyle>
            <a:lvl1pPr>
              <a:defRPr sz="2400"/>
            </a:lvl1pPr>
          </a:lstStyle>
          <a:p>
            <a:r>
              <a:t>Title Text</a:t>
            </a:r>
          </a:p>
        </p:txBody>
      </p:sp>
      <p:sp>
        <p:nvSpPr>
          <p:cNvPr id="257" name="Body Level One…"/>
          <p:cNvSpPr txBox="1">
            <a:spLocks noGrp="1"/>
          </p:cNvSpPr>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r>
              <a:t>Body Level One</a:t>
            </a:r>
          </a:p>
          <a:p>
            <a:pPr lvl="1"/>
            <a:r>
              <a:t>Body Level Two</a:t>
            </a:r>
          </a:p>
          <a:p>
            <a:pPr lvl="2"/>
            <a:r>
              <a:t>Body Level Three</a:t>
            </a:r>
          </a:p>
          <a:p>
            <a:pPr lvl="3"/>
            <a:r>
              <a:t>Body Level Four</a:t>
            </a:r>
          </a:p>
          <a:p>
            <a:pPr lvl="4"/>
            <a:r>
              <a:t>Body Level Five</a:t>
            </a:r>
          </a:p>
        </p:txBody>
      </p:sp>
      <p:sp>
        <p:nvSpPr>
          <p:cNvPr id="2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265" name="Title Text"/>
          <p:cNvSpPr txBox="1">
            <a:spLocks noGrp="1"/>
          </p:cNvSpPr>
          <p:nvPr>
            <p:ph type="title"/>
          </p:nvPr>
        </p:nvSpPr>
        <p:spPr>
          <a:xfrm>
            <a:off x="490250" y="450149"/>
            <a:ext cx="6367801" cy="4090801"/>
          </a:xfrm>
          <a:prstGeom prst="rect">
            <a:avLst/>
          </a:prstGeom>
        </p:spPr>
        <p:txBody>
          <a:bodyPr anchor="ctr"/>
          <a:lstStyle>
            <a:lvl1pPr>
              <a:defRPr sz="4800"/>
            </a:lvl1pPr>
          </a:lstStyle>
          <a:p>
            <a:r>
              <a:t>Title Text</a:t>
            </a:r>
          </a:p>
        </p:txBody>
      </p:sp>
      <p:sp>
        <p:nvSpPr>
          <p:cNvPr id="2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273" name="Google Shape;132;p34"/>
          <p:cNvSpPr/>
          <p:nvPr/>
        </p:nvSpPr>
        <p:spPr>
          <a:xfrm>
            <a:off x="4572000" y="-125"/>
            <a:ext cx="4572000" cy="5143501"/>
          </a:xfrm>
          <a:prstGeom prst="rect">
            <a:avLst/>
          </a:prstGeom>
          <a:solidFill>
            <a:srgbClr val="EEEEEE"/>
          </a:solidFill>
          <a:ln w="12700">
            <a:miter lim="400000"/>
          </a:ln>
        </p:spPr>
        <p:txBody>
          <a:bodyPr lIns="45719" rIns="45719" anchor="ctr"/>
          <a:lstStyle/>
          <a:p>
            <a:endParaRPr/>
          </a:p>
        </p:txBody>
      </p:sp>
      <p:sp>
        <p:nvSpPr>
          <p:cNvPr id="274" name="Title Text"/>
          <p:cNvSpPr txBox="1">
            <a:spLocks noGrp="1"/>
          </p:cNvSpPr>
          <p:nvPr>
            <p:ph type="title"/>
          </p:nvPr>
        </p:nvSpPr>
        <p:spPr>
          <a:xfrm>
            <a:off x="265500" y="1233175"/>
            <a:ext cx="4045200" cy="1482301"/>
          </a:xfrm>
          <a:prstGeom prst="rect">
            <a:avLst/>
          </a:prstGeom>
        </p:spPr>
        <p:txBody>
          <a:bodyPr anchor="b"/>
          <a:lstStyle>
            <a:lvl1pPr algn="ctr">
              <a:defRPr sz="4200"/>
            </a:lvl1pPr>
          </a:lstStyle>
          <a:p>
            <a:r>
              <a:t>Title Text</a:t>
            </a:r>
          </a:p>
        </p:txBody>
      </p:sp>
      <p:sp>
        <p:nvSpPr>
          <p:cNvPr id="275" name="Body Level One…"/>
          <p:cNvSpPr txBox="1">
            <a:spLocks noGrp="1"/>
          </p:cNvSpPr>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276" name="Google Shape;135;p34"/>
          <p:cNvSpPr txBox="1">
            <a:spLocks noGrp="1"/>
          </p:cNvSpPr>
          <p:nvPr>
            <p:ph type="body" sz="half" idx="21"/>
          </p:nvPr>
        </p:nvSpPr>
        <p:spPr>
          <a:xfrm>
            <a:off x="4939500" y="724074"/>
            <a:ext cx="3837000" cy="3695102"/>
          </a:xfrm>
          <a:prstGeom prst="rect">
            <a:avLst/>
          </a:prstGeom>
        </p:spPr>
        <p:txBody>
          <a:bodyPr anchor="ctr"/>
          <a:lstStyle/>
          <a:p>
            <a:endParaRPr/>
          </a:p>
        </p:txBody>
      </p:sp>
      <p:sp>
        <p:nvSpPr>
          <p:cNvPr id="2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2_TITLE_AND_BODY">
    <p:spTree>
      <p:nvGrpSpPr>
        <p:cNvPr id="1" name=""/>
        <p:cNvGrpSpPr/>
        <p:nvPr/>
      </p:nvGrpSpPr>
      <p:grpSpPr>
        <a:xfrm>
          <a:off x="0" y="0"/>
          <a:ext cx="0" cy="0"/>
          <a:chOff x="0" y="0"/>
          <a:chExt cx="0" cy="0"/>
        </a:xfrm>
      </p:grpSpPr>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284" name="Body Level One…"/>
          <p:cNvSpPr txBox="1">
            <a:spLocks noGrp="1"/>
          </p:cNvSpPr>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2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292" name="xx%"/>
          <p:cNvSpPr txBox="1">
            <a:spLocks noGrp="1"/>
          </p:cNvSpPr>
          <p:nvPr>
            <p:ph type="title" hasCustomPrompt="1"/>
          </p:nvPr>
        </p:nvSpPr>
        <p:spPr>
          <a:xfrm>
            <a:off x="311699" y="1106125"/>
            <a:ext cx="8520602" cy="1963500"/>
          </a:xfrm>
          <a:prstGeom prst="rect">
            <a:avLst/>
          </a:prstGeom>
        </p:spPr>
        <p:txBody>
          <a:bodyPr anchor="b"/>
          <a:lstStyle>
            <a:lvl1pPr algn="ctr">
              <a:defRPr sz="12000"/>
            </a:lvl1pPr>
          </a:lstStyle>
          <a:p>
            <a:r>
              <a:t>xx%</a:t>
            </a:r>
          </a:p>
        </p:txBody>
      </p:sp>
      <p:sp>
        <p:nvSpPr>
          <p:cNvPr id="293" name="Body Level One…"/>
          <p:cNvSpPr txBox="1">
            <a:spLocks noGrp="1"/>
          </p:cNvSpPr>
          <p:nvPr>
            <p:ph type="body" sz="half" idx="1"/>
          </p:nvPr>
        </p:nvSpPr>
        <p:spPr>
          <a:xfrm>
            <a:off x="311699" y="3152225"/>
            <a:ext cx="8520602" cy="1300800"/>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2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384287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43179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49722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55189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249341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6439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7111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2_TITLE_AND_TWO_COLUMNS">
    <p:spTree>
      <p:nvGrpSpPr>
        <p:cNvPr id="1" name=""/>
        <p:cNvGrpSpPr/>
        <p:nvPr/>
      </p:nvGrpSpPr>
      <p:grpSpPr>
        <a:xfrm>
          <a:off x="0" y="0"/>
          <a:ext cx="0" cy="0"/>
          <a:chOff x="0" y="0"/>
          <a:chExt cx="0" cy="0"/>
        </a:xfrm>
      </p:grpSpPr>
      <p:sp>
        <p:nvSpPr>
          <p:cNvPr id="37" name="Title Text"/>
          <p:cNvSpPr txBox="1">
            <a:spLocks noGrp="1"/>
          </p:cNvSpPr>
          <p:nvPr>
            <p:ph type="title"/>
          </p:nvPr>
        </p:nvSpPr>
        <p:spPr>
          <a:prstGeom prst="rect">
            <a:avLst/>
          </a:prstGeom>
        </p:spPr>
        <p:txBody>
          <a:bodyPr/>
          <a:lstStyle/>
          <a:p>
            <a:r>
              <a:t>Title Text</a:t>
            </a:r>
          </a:p>
        </p:txBody>
      </p:sp>
      <p:sp>
        <p:nvSpPr>
          <p:cNvPr id="38" name="Body Level One…"/>
          <p:cNvSpPr txBox="1">
            <a:spLocks noGrp="1"/>
          </p:cNvSpPr>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r>
              <a:t>Body Level One</a:t>
            </a:r>
          </a:p>
          <a:p>
            <a:pPr lvl="1"/>
            <a:r>
              <a:t>Body Level Two</a:t>
            </a:r>
          </a:p>
          <a:p>
            <a:pPr lvl="2"/>
            <a:r>
              <a:t>Body Level Three</a:t>
            </a:r>
          </a:p>
          <a:p>
            <a:pPr lvl="3"/>
            <a:r>
              <a:t>Body Level Four</a:t>
            </a:r>
          </a:p>
          <a:p>
            <a:pPr lvl="4"/>
            <a:r>
              <a:t>Body Level Five</a:t>
            </a:r>
          </a:p>
        </p:txBody>
      </p:sp>
      <p:sp>
        <p:nvSpPr>
          <p:cNvPr id="39" name="Google Shape;23;p5"/>
          <p:cNvSpPr txBox="1">
            <a:spLocks noGrp="1"/>
          </p:cNvSpPr>
          <p:nvPr>
            <p:ph type="body" sz="half" idx="21"/>
          </p:nvPr>
        </p:nvSpPr>
        <p:spPr>
          <a:xfrm>
            <a:off x="4832399" y="1152475"/>
            <a:ext cx="3999902" cy="3416400"/>
          </a:xfrm>
          <a:prstGeom prst="rect">
            <a:avLst/>
          </a:prstGeom>
        </p:spPr>
        <p:txBody>
          <a:bodyPr/>
          <a:lstStyle/>
          <a:p>
            <a:pPr indent="-317500">
              <a:buSzPts val="1400"/>
              <a:defRPr sz="1400"/>
            </a:pPr>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79978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64476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69265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726784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0EB51-5CE7-1D3F-972A-4D09EFF9122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5A0C4E4-7DA7-B8D8-2412-4527201D3A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B5D1B7C-2C89-A6EA-49FB-9A80C86DCBD8}"/>
              </a:ext>
            </a:extLst>
          </p:cNvPr>
          <p:cNvSpPr>
            <a:spLocks noGrp="1"/>
          </p:cNvSpPr>
          <p:nvPr>
            <p:ph type="dt" sz="half" idx="10"/>
          </p:nvPr>
        </p:nvSpPr>
        <p:spPr/>
        <p:txBody>
          <a:bodyPr/>
          <a:lstStyle/>
          <a:p>
            <a:fld id="{419152E7-AF4A-413C-ADBA-DDAA2C1552CC}" type="datetimeFigureOut">
              <a:rPr lang="en-IN" smtClean="0"/>
              <a:t>18-10-2023</a:t>
            </a:fld>
            <a:endParaRPr lang="en-IN"/>
          </a:p>
        </p:txBody>
      </p:sp>
      <p:sp>
        <p:nvSpPr>
          <p:cNvPr id="5" name="Footer Placeholder 4">
            <a:extLst>
              <a:ext uri="{FF2B5EF4-FFF2-40B4-BE49-F238E27FC236}">
                <a16:creationId xmlns:a16="http://schemas.microsoft.com/office/drawing/2014/main" id="{54B220A2-CAE7-7FF9-DA17-644FE94DDD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896041D-9A08-572E-6824-B5D9B4B5A7C3}"/>
              </a:ext>
            </a:extLst>
          </p:cNvPr>
          <p:cNvSpPr>
            <a:spLocks noGrp="1"/>
          </p:cNvSpPr>
          <p:nvPr>
            <p:ph type="sldNum" sz="quarter" idx="12"/>
          </p:nvPr>
        </p:nvSpPr>
        <p:spPr/>
        <p:txBody>
          <a:bodyPr/>
          <a:lstStyle/>
          <a:p>
            <a:fld id="{0DDBA390-11A8-4636-B2C0-869B2E73A6E9}" type="slidenum">
              <a:rPr lang="en-IN" smtClean="0"/>
              <a:t>‹#›</a:t>
            </a:fld>
            <a:endParaRPr lang="en-IN"/>
          </a:p>
        </p:txBody>
      </p:sp>
    </p:spTree>
    <p:extLst>
      <p:ext uri="{BB962C8B-B14F-4D97-AF65-F5344CB8AC3E}">
        <p14:creationId xmlns:p14="http://schemas.microsoft.com/office/powerpoint/2010/main" val="2567935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2_TITLE_ONLY">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2_ONE_COLUMN_TEXT">
    <p:spTree>
      <p:nvGrpSpPr>
        <p:cNvPr id="1" name=""/>
        <p:cNvGrpSpPr/>
        <p:nvPr/>
      </p:nvGrpSpPr>
      <p:grpSpPr>
        <a:xfrm>
          <a:off x="0" y="0"/>
          <a:ext cx="0" cy="0"/>
          <a:chOff x="0" y="0"/>
          <a:chExt cx="0" cy="0"/>
        </a:xfrm>
      </p:grpSpPr>
      <p:sp>
        <p:nvSpPr>
          <p:cNvPr id="55" name="Title Text"/>
          <p:cNvSpPr txBox="1">
            <a:spLocks noGrp="1"/>
          </p:cNvSpPr>
          <p:nvPr>
            <p:ph type="title"/>
          </p:nvPr>
        </p:nvSpPr>
        <p:spPr>
          <a:xfrm>
            <a:off x="311699" y="555600"/>
            <a:ext cx="2808001" cy="755700"/>
          </a:xfrm>
          <a:prstGeom prst="rect">
            <a:avLst/>
          </a:prstGeom>
        </p:spPr>
        <p:txBody>
          <a:bodyPr anchor="b"/>
          <a:lstStyle>
            <a:lvl1pPr>
              <a:defRPr sz="2400"/>
            </a:lvl1pPr>
          </a:lstStyle>
          <a:p>
            <a:r>
              <a:t>Title Text</a:t>
            </a:r>
          </a:p>
        </p:txBody>
      </p:sp>
      <p:sp>
        <p:nvSpPr>
          <p:cNvPr id="56" name="Body Level One…"/>
          <p:cNvSpPr txBox="1">
            <a:spLocks noGrp="1"/>
          </p:cNvSpPr>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_MAIN_POINT">
    <p:spTree>
      <p:nvGrpSpPr>
        <p:cNvPr id="1" name=""/>
        <p:cNvGrpSpPr/>
        <p:nvPr/>
      </p:nvGrpSpPr>
      <p:grpSpPr>
        <a:xfrm>
          <a:off x="0" y="0"/>
          <a:ext cx="0" cy="0"/>
          <a:chOff x="0" y="0"/>
          <a:chExt cx="0" cy="0"/>
        </a:xfrm>
      </p:grpSpPr>
      <p:sp>
        <p:nvSpPr>
          <p:cNvPr id="64" name="Title Text"/>
          <p:cNvSpPr txBox="1">
            <a:spLocks noGrp="1"/>
          </p:cNvSpPr>
          <p:nvPr>
            <p:ph type="title"/>
          </p:nvPr>
        </p:nvSpPr>
        <p:spPr>
          <a:xfrm>
            <a:off x="490250" y="450149"/>
            <a:ext cx="6367801" cy="4090801"/>
          </a:xfrm>
          <a:prstGeom prst="rect">
            <a:avLst/>
          </a:prstGeom>
        </p:spPr>
        <p:txBody>
          <a:bodyPr anchor="ctr"/>
          <a:lstStyle>
            <a:lvl1pPr>
              <a:defRPr sz="4800"/>
            </a:lvl1pPr>
          </a:lstStyle>
          <a:p>
            <a:r>
              <a:t>Title Text</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2_SECTION_TITLE_AND_DESCRIPTION">
    <p:spTree>
      <p:nvGrpSpPr>
        <p:cNvPr id="1" name=""/>
        <p:cNvGrpSpPr/>
        <p:nvPr/>
      </p:nvGrpSpPr>
      <p:grpSpPr>
        <a:xfrm>
          <a:off x="0" y="0"/>
          <a:ext cx="0" cy="0"/>
          <a:chOff x="0" y="0"/>
          <a:chExt cx="0" cy="0"/>
        </a:xfrm>
      </p:grpSpPr>
      <p:sp>
        <p:nvSpPr>
          <p:cNvPr id="72" name="Google Shape;36;p9"/>
          <p:cNvSpPr/>
          <p:nvPr/>
        </p:nvSpPr>
        <p:spPr>
          <a:xfrm>
            <a:off x="4572000" y="-125"/>
            <a:ext cx="4572000" cy="5143501"/>
          </a:xfrm>
          <a:prstGeom prst="rect">
            <a:avLst/>
          </a:prstGeom>
          <a:solidFill>
            <a:srgbClr val="EEEEEE"/>
          </a:solidFill>
          <a:ln w="12700">
            <a:miter lim="400000"/>
          </a:ln>
        </p:spPr>
        <p:txBody>
          <a:bodyPr lIns="45719" rIns="45719" anchor="ctr"/>
          <a:lstStyle/>
          <a:p>
            <a:endParaRPr/>
          </a:p>
        </p:txBody>
      </p:sp>
      <p:sp>
        <p:nvSpPr>
          <p:cNvPr id="73" name="Title Text"/>
          <p:cNvSpPr txBox="1">
            <a:spLocks noGrp="1"/>
          </p:cNvSpPr>
          <p:nvPr>
            <p:ph type="title"/>
          </p:nvPr>
        </p:nvSpPr>
        <p:spPr>
          <a:xfrm>
            <a:off x="265500" y="1233175"/>
            <a:ext cx="4045200" cy="1482301"/>
          </a:xfrm>
          <a:prstGeom prst="rect">
            <a:avLst/>
          </a:prstGeom>
        </p:spPr>
        <p:txBody>
          <a:bodyPr anchor="b"/>
          <a:lstStyle>
            <a:lvl1pPr algn="ctr">
              <a:defRPr sz="4200"/>
            </a:lvl1pPr>
          </a:lstStyle>
          <a:p>
            <a:r>
              <a:t>Title Text</a:t>
            </a:r>
          </a:p>
        </p:txBody>
      </p:sp>
      <p:sp>
        <p:nvSpPr>
          <p:cNvPr id="74" name="Body Level One…"/>
          <p:cNvSpPr txBox="1">
            <a:spLocks noGrp="1"/>
          </p:cNvSpPr>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75" name="Google Shape;39;p9"/>
          <p:cNvSpPr txBox="1">
            <a:spLocks noGrp="1"/>
          </p:cNvSpPr>
          <p:nvPr>
            <p:ph type="body" sz="half" idx="21"/>
          </p:nvPr>
        </p:nvSpPr>
        <p:spPr>
          <a:xfrm>
            <a:off x="4939500" y="724074"/>
            <a:ext cx="3837000" cy="3695102"/>
          </a:xfrm>
          <a:prstGeom prst="rect">
            <a:avLst/>
          </a:prstGeom>
        </p:spPr>
        <p:txBody>
          <a:bodyPr anchor="ctr"/>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2_CAPTION_ONLY">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11699" y="445025"/>
            <a:ext cx="8520602" cy="5727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4" tIns="91424" rIns="91424" bIns="91424">
            <a:normAutofit/>
          </a:bodyPr>
          <a:lstStyle/>
          <a:p>
            <a:r>
              <a:t>Title Text</a:t>
            </a:r>
          </a:p>
        </p:txBody>
      </p:sp>
      <p:sp>
        <p:nvSpPr>
          <p:cNvPr id="3" name="Body Level One…"/>
          <p:cNvSpPr txBox="1">
            <a:spLocks noGrp="1"/>
          </p:cNvSpPr>
          <p:nvPr>
            <p:ph type="body" idx="1"/>
          </p:nvPr>
        </p:nvSpPr>
        <p:spPr>
          <a:xfrm>
            <a:off x="311699" y="1152475"/>
            <a:ext cx="8520602" cy="34164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684345" y="4700819"/>
            <a:ext cx="336814" cy="318396"/>
          </a:xfrm>
          <a:prstGeom prst="rect">
            <a:avLst/>
          </a:prstGeom>
          <a:ln w="12700">
            <a:miter lim="400000"/>
          </a:ln>
        </p:spPr>
        <p:txBody>
          <a:bodyPr wrap="none" lIns="91424" tIns="91424" rIns="91424" bIns="91424" anchor="ctr">
            <a:normAutofit/>
          </a:bodyPr>
          <a:lstStyle>
            <a:lvl1pPr algn="r">
              <a:defRPr sz="10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Lst>
  <p:transition spd="med"/>
  <p:txStyles>
    <p:titleStyle>
      <a:lvl1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9pPr>
    </p:titleStyle>
    <p:bodyStyle>
      <a:lvl1pPr marL="457200" marR="0" indent="-342900"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1pPr>
      <a:lvl2pPr marL="1005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2pPr>
      <a:lvl3pPr marL="1462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3pPr>
      <a:lvl4pPr marL="1919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4pPr>
      <a:lvl5pPr marL="23767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5pPr>
      <a:lvl6pPr marL="28339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6pPr>
      <a:lvl7pPr marL="3291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7pPr>
      <a:lvl8pPr marL="3748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8pPr>
      <a:lvl9pPr marL="4205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23063081"/>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98" r:id="rId12"/>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notesSlide" Target="../notesSlides/notesSlide10.xml"/><Relationship Id="rId16"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2.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7.pn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12.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5.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1.png"/><Relationship Id="rId3" Type="http://schemas.openxmlformats.org/officeDocument/2006/relationships/notesSlide" Target="../notesSlides/notesSlide13.xml"/><Relationship Id="rId7" Type="http://schemas.openxmlformats.org/officeDocument/2006/relationships/image" Target="../media/image58.png"/><Relationship Id="rId12" Type="http://schemas.openxmlformats.org/officeDocument/2006/relationships/image" Target="../media/image55.png"/><Relationship Id="rId2" Type="http://schemas.openxmlformats.org/officeDocument/2006/relationships/slideLayout" Target="../slideLayouts/slideLayout13.xml"/><Relationship Id="rId1" Type="http://schemas.openxmlformats.org/officeDocument/2006/relationships/themeOverride" Target="../theme/themeOverride4.xml"/><Relationship Id="rId6" Type="http://schemas.openxmlformats.org/officeDocument/2006/relationships/image" Target="../media/image57.png"/><Relationship Id="rId11" Type="http://schemas.openxmlformats.org/officeDocument/2006/relationships/image" Target="../media/image59.png"/><Relationship Id="rId5" Type="http://schemas.openxmlformats.org/officeDocument/2006/relationships/image" Target="../media/image56.png"/><Relationship Id="rId15" Type="http://schemas.openxmlformats.org/officeDocument/2006/relationships/image" Target="../media/image60.png"/><Relationship Id="rId10" Type="http://schemas.openxmlformats.org/officeDocument/2006/relationships/image" Target="../media/image24.png"/><Relationship Id="rId4" Type="http://schemas.openxmlformats.org/officeDocument/2006/relationships/image" Target="../media/image36.png"/><Relationship Id="rId9" Type="http://schemas.openxmlformats.org/officeDocument/2006/relationships/image" Target="../media/image29.png"/><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notesSlide" Target="../notesSlides/notesSlide14.xml"/><Relationship Id="rId21" Type="http://schemas.openxmlformats.org/officeDocument/2006/relationships/image" Target="../media/image45.png"/><Relationship Id="rId7" Type="http://schemas.openxmlformats.org/officeDocument/2006/relationships/image" Target="../media/image24.png"/><Relationship Id="rId12" Type="http://schemas.openxmlformats.org/officeDocument/2006/relationships/image" Target="../media/image60.png"/><Relationship Id="rId17" Type="http://schemas.openxmlformats.org/officeDocument/2006/relationships/image" Target="../media/image41.png"/><Relationship Id="rId2" Type="http://schemas.openxmlformats.org/officeDocument/2006/relationships/slideLayout" Target="../slideLayouts/slideLayout13.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themeOverride" Target="../theme/themeOverride5.xml"/><Relationship Id="rId6" Type="http://schemas.openxmlformats.org/officeDocument/2006/relationships/image" Target="../media/image29.png"/><Relationship Id="rId11" Type="http://schemas.openxmlformats.org/officeDocument/2006/relationships/image" Target="../media/image23.png"/><Relationship Id="rId5" Type="http://schemas.openxmlformats.org/officeDocument/2006/relationships/image" Target="../media/image2.png"/><Relationship Id="rId15" Type="http://schemas.openxmlformats.org/officeDocument/2006/relationships/image" Target="../media/image39.png"/><Relationship Id="rId10" Type="http://schemas.openxmlformats.org/officeDocument/2006/relationships/image" Target="../media/image51.png"/><Relationship Id="rId19" Type="http://schemas.openxmlformats.org/officeDocument/2006/relationships/image" Target="../media/image43.png"/><Relationship Id="rId4" Type="http://schemas.openxmlformats.org/officeDocument/2006/relationships/image" Target="../media/image36.png"/><Relationship Id="rId9" Type="http://schemas.openxmlformats.org/officeDocument/2006/relationships/image" Target="../media/image55.png"/><Relationship Id="rId14" Type="http://schemas.openxmlformats.org/officeDocument/2006/relationships/image" Target="../media/image38.png"/><Relationship Id="rId22"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2.png"/><Relationship Id="rId3" Type="http://schemas.openxmlformats.org/officeDocument/2006/relationships/notesSlide" Target="../notesSlides/notesSlide15.xml"/><Relationship Id="rId7" Type="http://schemas.openxmlformats.org/officeDocument/2006/relationships/image" Target="../media/image58.png"/><Relationship Id="rId12" Type="http://schemas.openxmlformats.org/officeDocument/2006/relationships/image" Target="../media/image29.png"/><Relationship Id="rId2" Type="http://schemas.openxmlformats.org/officeDocument/2006/relationships/slideLayout" Target="../slideLayouts/slideLayout13.xml"/><Relationship Id="rId1" Type="http://schemas.openxmlformats.org/officeDocument/2006/relationships/themeOverride" Target="../theme/themeOverride6.xml"/><Relationship Id="rId6" Type="http://schemas.openxmlformats.org/officeDocument/2006/relationships/image" Target="../media/image57.png"/><Relationship Id="rId11" Type="http://schemas.openxmlformats.org/officeDocument/2006/relationships/image" Target="../media/image23.png"/><Relationship Id="rId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6.xml"/><Relationship Id="rId7" Type="http://schemas.openxmlformats.org/officeDocument/2006/relationships/image" Target="../media/image58.png"/><Relationship Id="rId12" Type="http://schemas.openxmlformats.org/officeDocument/2006/relationships/image" Target="../media/image29.png"/><Relationship Id="rId2" Type="http://schemas.openxmlformats.org/officeDocument/2006/relationships/slideLayout" Target="../slideLayouts/slideLayout13.xml"/><Relationship Id="rId1" Type="http://schemas.openxmlformats.org/officeDocument/2006/relationships/themeOverride" Target="../theme/themeOverride7.xml"/><Relationship Id="rId6" Type="http://schemas.openxmlformats.org/officeDocument/2006/relationships/image" Target="../media/image57.png"/><Relationship Id="rId11" Type="http://schemas.openxmlformats.org/officeDocument/2006/relationships/image" Target="../media/image23.png"/><Relationship Id="rId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65.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69.jpe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CFD"/>
        </a:solidFill>
        <a:effectLst/>
      </p:bgPr>
    </p:bg>
    <p:spTree>
      <p:nvGrpSpPr>
        <p:cNvPr id="1" name=""/>
        <p:cNvGrpSpPr/>
        <p:nvPr/>
      </p:nvGrpSpPr>
      <p:grpSpPr>
        <a:xfrm>
          <a:off x="0" y="0"/>
          <a:ext cx="0" cy="0"/>
          <a:chOff x="0" y="0"/>
          <a:chExt cx="0" cy="0"/>
        </a:xfrm>
      </p:grpSpPr>
      <p:sp>
        <p:nvSpPr>
          <p:cNvPr id="310" name="Google Shape;150;p38"/>
          <p:cNvSpPr txBox="1"/>
          <p:nvPr/>
        </p:nvSpPr>
        <p:spPr>
          <a:xfrm>
            <a:off x="309052" y="1282664"/>
            <a:ext cx="6536866" cy="18466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anchor="t">
            <a:spAutoFit/>
          </a:bodyPr>
          <a:lstStyle>
            <a:lvl1pPr>
              <a:defRPr sz="3600">
                <a:solidFill>
                  <a:srgbClr val="0A377D"/>
                </a:solidFill>
                <a:latin typeface="Ubuntu Regular"/>
                <a:ea typeface="Ubuntu Regular"/>
                <a:cs typeface="Ubuntu Regular"/>
                <a:sym typeface="Ubuntu Regular"/>
              </a:defRPr>
            </a:lvl1pPr>
          </a:lstStyle>
          <a:p>
            <a:r>
              <a:rPr lang="en-US" b="0" i="0">
                <a:solidFill>
                  <a:srgbClr val="002060"/>
                </a:solidFill>
                <a:effectLst/>
                <a:latin typeface="Ubuntu"/>
              </a:rPr>
              <a:t>Leveraging AI in Government: A Paradigm Shift towards Data-Driven Decision Making</a:t>
            </a:r>
            <a:endParaRPr lang="en-GB">
              <a:solidFill>
                <a:srgbClr val="002060"/>
              </a:solidFill>
              <a:latin typeface="Ubuntu"/>
            </a:endParaRPr>
          </a:p>
        </p:txBody>
      </p:sp>
      <p:pic>
        <p:nvPicPr>
          <p:cNvPr id="311" name="Google Shape;151;p38" descr="Google Shape;151;p38"/>
          <p:cNvPicPr>
            <a:picLocks noChangeAspect="1"/>
          </p:cNvPicPr>
          <p:nvPr/>
        </p:nvPicPr>
        <p:blipFill>
          <a:blip r:embed="rId3"/>
          <a:stretch>
            <a:fillRect/>
          </a:stretch>
        </p:blipFill>
        <p:spPr>
          <a:xfrm>
            <a:off x="24" y="-20664"/>
            <a:ext cx="9144001" cy="3076575"/>
          </a:xfrm>
          <a:prstGeom prst="rect">
            <a:avLst/>
          </a:prstGeom>
          <a:ln w="12700">
            <a:miter lim="400000"/>
          </a:ln>
        </p:spPr>
      </p:pic>
      <p:pic>
        <p:nvPicPr>
          <p:cNvPr id="312" name="Google Shape;152;p38" descr="Google Shape;152;p38"/>
          <p:cNvPicPr>
            <a:picLocks noChangeAspect="1"/>
          </p:cNvPicPr>
          <p:nvPr/>
        </p:nvPicPr>
        <p:blipFill>
          <a:blip r:embed="rId4"/>
          <a:stretch>
            <a:fillRect/>
          </a:stretch>
        </p:blipFill>
        <p:spPr>
          <a:xfrm>
            <a:off x="444219" y="768563"/>
            <a:ext cx="1606076" cy="408226"/>
          </a:xfrm>
          <a:prstGeom prst="rect">
            <a:avLst/>
          </a:prstGeom>
          <a:ln w="12700">
            <a:miter lim="400000"/>
          </a:ln>
        </p:spPr>
      </p:pic>
      <p:pic>
        <p:nvPicPr>
          <p:cNvPr id="313" name="Avinash DixitGoogle Shape;153;p38"/>
          <p:cNvPicPr>
            <a:picLocks noChangeAspect="1"/>
          </p:cNvPicPr>
          <p:nvPr/>
        </p:nvPicPr>
        <p:blipFill>
          <a:blip r:embed="rId5" cstate="print">
            <a:extLst>
              <a:ext uri="{28A0092B-C50C-407E-A947-70E740481C1C}">
                <a14:useLocalDpi xmlns:a14="http://schemas.microsoft.com/office/drawing/2010/main" val="0"/>
              </a:ext>
            </a:extLst>
          </a:blip>
          <a:srcRect l="607" r="607"/>
          <a:stretch/>
        </p:blipFill>
        <p:spPr>
          <a:xfrm>
            <a:off x="444225" y="3710437"/>
            <a:ext cx="740569" cy="74057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4" y="0"/>
                  <a:pt x="0" y="4834"/>
                  <a:pt x="0" y="10800"/>
                </a:cubicBezTo>
                <a:cubicBezTo>
                  <a:pt x="0" y="16766"/>
                  <a:pt x="4834" y="21600"/>
                  <a:pt x="10800" y="21600"/>
                </a:cubicBezTo>
                <a:cubicBezTo>
                  <a:pt x="16766" y="21600"/>
                  <a:pt x="21600" y="16766"/>
                  <a:pt x="21600" y="10800"/>
                </a:cubicBezTo>
                <a:cubicBezTo>
                  <a:pt x="21600" y="4834"/>
                  <a:pt x="16766" y="0"/>
                  <a:pt x="10800" y="0"/>
                </a:cubicBezTo>
                <a:close/>
              </a:path>
            </a:pathLst>
          </a:custGeom>
          <a:ln w="28575">
            <a:solidFill>
              <a:srgbClr val="0A377D"/>
            </a:solidFill>
          </a:ln>
        </p:spPr>
      </p:pic>
      <p:sp>
        <p:nvSpPr>
          <p:cNvPr id="314" name="Google Shape;154;p38"/>
          <p:cNvSpPr txBox="1"/>
          <p:nvPr/>
        </p:nvSpPr>
        <p:spPr>
          <a:xfrm>
            <a:off x="1357174" y="3780637"/>
            <a:ext cx="3100526" cy="93868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a:spAutoFit/>
          </a:bodyPr>
          <a:lstStyle/>
          <a:p>
            <a:pPr>
              <a:defRPr sz="1600">
                <a:solidFill>
                  <a:srgbClr val="0A377D"/>
                </a:solidFill>
                <a:latin typeface="Ubuntu Bold"/>
                <a:ea typeface="Ubuntu Bold"/>
                <a:cs typeface="Ubuntu Bold"/>
                <a:sym typeface="Ubuntu Bold"/>
              </a:defRPr>
            </a:pPr>
            <a:r>
              <a:t>Avinash Dixit</a:t>
            </a:r>
            <a:endParaRPr lang="en-US"/>
          </a:p>
          <a:p>
            <a:pPr>
              <a:defRPr sz="1100">
                <a:solidFill>
                  <a:srgbClr val="0A377D"/>
                </a:solidFill>
                <a:latin typeface="Ubuntu Regular"/>
                <a:ea typeface="Ubuntu Regular"/>
                <a:cs typeface="Ubuntu Regular"/>
                <a:sym typeface="Ubuntu Regular"/>
              </a:defRPr>
            </a:pPr>
            <a:r>
              <a:rPr lang="en-GB"/>
              <a:t>Head of Customer Success</a:t>
            </a:r>
          </a:p>
          <a:p>
            <a:pPr>
              <a:defRPr sz="1100">
                <a:solidFill>
                  <a:srgbClr val="0A377D"/>
                </a:solidFill>
                <a:latin typeface="Ubuntu Regular"/>
                <a:ea typeface="Ubuntu Regular"/>
                <a:cs typeface="Ubuntu Regular"/>
                <a:sym typeface="Ubuntu Regular"/>
              </a:defRPr>
            </a:pPr>
            <a:r>
              <a:rPr lang="en-GB"/>
              <a:t>Datavid Limited</a:t>
            </a:r>
          </a:p>
          <a:p>
            <a:pPr>
              <a:defRPr sz="1100">
                <a:solidFill>
                  <a:srgbClr val="0A377D"/>
                </a:solidFill>
                <a:latin typeface="Ubuntu Regular"/>
                <a:ea typeface="Ubuntu Regular"/>
                <a:cs typeface="Ubuntu Regular"/>
                <a:sym typeface="Ubuntu Regular"/>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CFD"/>
        </a:solidFill>
        <a:effectLst/>
      </p:bgPr>
    </p:bg>
    <p:spTree>
      <p:nvGrpSpPr>
        <p:cNvPr id="1" name=""/>
        <p:cNvGrpSpPr/>
        <p:nvPr/>
      </p:nvGrpSpPr>
      <p:grpSpPr>
        <a:xfrm>
          <a:off x="0" y="0"/>
          <a:ext cx="0" cy="0"/>
          <a:chOff x="0" y="0"/>
          <a:chExt cx="0" cy="0"/>
        </a:xfrm>
      </p:grpSpPr>
      <p:sp>
        <p:nvSpPr>
          <p:cNvPr id="6" name="Triangle 1">
            <a:extLst>
              <a:ext uri="{FF2B5EF4-FFF2-40B4-BE49-F238E27FC236}">
                <a16:creationId xmlns:a16="http://schemas.microsoft.com/office/drawing/2014/main" id="{9CD62CDE-D194-AB1E-7572-B18A1BC73C32}"/>
              </a:ext>
            </a:extLst>
          </p:cNvPr>
          <p:cNvSpPr/>
          <p:nvPr/>
        </p:nvSpPr>
        <p:spPr>
          <a:xfrm>
            <a:off x="1963554" y="571642"/>
            <a:ext cx="5034011" cy="4395115"/>
          </a:xfrm>
          <a:prstGeom prst="triangle">
            <a:avLst>
              <a:gd name="adj" fmla="val 49534"/>
            </a:avLst>
          </a:prstGeom>
          <a:solidFill>
            <a:srgbClr val="FFABBF"/>
          </a:solidFill>
          <a:ln w="12700" cap="flat">
            <a:solidFill>
              <a:srgbClr val="0A377D"/>
            </a:solidFill>
            <a:prstDash val="solid"/>
            <a:round/>
            <a:headEnd type="triangle" w="med" len="med"/>
            <a:tailEnd type="triangle" w="med" len="med"/>
          </a:ln>
          <a:effectLst/>
        </p:spPr>
        <p:txBody>
          <a:bodyPr wrap="square" lIns="0" tIns="0" rIns="0" bIns="0" numCol="1" rtlCol="0" anchor="t">
            <a:noAutofit/>
          </a:bodyPr>
          <a:lstStyle/>
          <a:p>
            <a:r>
              <a:rPr lang="en-GB" sz="1400" b="1" dirty="0" err="1">
                <a:solidFill>
                  <a:srgbClr val="374151"/>
                </a:solidFill>
                <a:effectLst/>
                <a:latin typeface="Ubuntu "/>
                <a:ea typeface="Times New Roman" panose="02020603050405020304" pitchFamily="18" charset="0"/>
              </a:rPr>
              <a:t>Statistical</a:t>
            </a:r>
            <a:r>
              <a:rPr lang="en-GB" dirty="0" err="1">
                <a:solidFill>
                  <a:srgbClr val="374151"/>
                </a:solidFill>
                <a:latin typeface="Ubuntu "/>
                <a:ea typeface="Times New Roman" panose="02020603050405020304" pitchFamily="18" charset="0"/>
              </a:rPr>
              <a:t>Statistical</a:t>
            </a:r>
            <a:endParaRPr lang="en-US" dirty="0">
              <a:latin typeface="Ubuntu "/>
            </a:endParaRPr>
          </a:p>
        </p:txBody>
      </p:sp>
      <p:sp>
        <p:nvSpPr>
          <p:cNvPr id="8" name="Triangle 4">
            <a:extLst>
              <a:ext uri="{FF2B5EF4-FFF2-40B4-BE49-F238E27FC236}">
                <a16:creationId xmlns:a16="http://schemas.microsoft.com/office/drawing/2014/main" id="{77F8AFBB-F645-A2C7-532F-483E8AAFEA27}"/>
              </a:ext>
            </a:extLst>
          </p:cNvPr>
          <p:cNvSpPr>
            <a:spLocks noChangeAspect="1"/>
          </p:cNvSpPr>
          <p:nvPr/>
        </p:nvSpPr>
        <p:spPr>
          <a:xfrm>
            <a:off x="2777680" y="571642"/>
            <a:ext cx="3380739" cy="2951999"/>
          </a:xfrm>
          <a:prstGeom prst="triangle">
            <a:avLst>
              <a:gd name="adj" fmla="val 49534"/>
            </a:avLst>
          </a:prstGeom>
          <a:solidFill>
            <a:srgbClr val="C9D8F0"/>
          </a:solidFill>
          <a:ln w="12700" cap="flat">
            <a:solidFill>
              <a:srgbClr val="0A377D"/>
            </a:solidFill>
            <a:prstDash val="solid"/>
            <a:round/>
            <a:headEnd type="triangle" w="med" len="med"/>
            <a:tailEnd type="triangle" w="med" len="med"/>
          </a:ln>
          <a:effectLst/>
        </p:spPr>
        <p:txBody>
          <a:bodyPr wrap="square" lIns="0" tIns="0" rIns="0" bIns="0" numCol="1" rtlCol="0" anchor="t">
            <a:noAutofit/>
          </a:bodyPr>
          <a:lstStyle/>
          <a:p>
            <a:pPr algn="l"/>
            <a:r>
              <a:rPr lang="en-GB">
                <a:latin typeface="Ubuntu "/>
              </a:rPr>
              <a:t>NER</a:t>
            </a:r>
            <a:endParaRPr lang="en-US">
              <a:latin typeface="Ubuntu "/>
            </a:endParaRPr>
          </a:p>
        </p:txBody>
      </p:sp>
      <p:sp>
        <p:nvSpPr>
          <p:cNvPr id="10" name="Triangle 8">
            <a:extLst>
              <a:ext uri="{FF2B5EF4-FFF2-40B4-BE49-F238E27FC236}">
                <a16:creationId xmlns:a16="http://schemas.microsoft.com/office/drawing/2014/main" id="{81664271-1DE6-6285-84A5-7684BAC8FE6B}"/>
              </a:ext>
            </a:extLst>
          </p:cNvPr>
          <p:cNvSpPr>
            <a:spLocks noChangeAspect="1"/>
          </p:cNvSpPr>
          <p:nvPr/>
        </p:nvSpPr>
        <p:spPr>
          <a:xfrm>
            <a:off x="3434160" y="571642"/>
            <a:ext cx="2061427" cy="1800000"/>
          </a:xfrm>
          <a:prstGeom prst="triangle">
            <a:avLst>
              <a:gd name="adj" fmla="val 49534"/>
            </a:avLst>
          </a:prstGeom>
          <a:solidFill>
            <a:srgbClr val="B5E8EF"/>
          </a:solidFill>
          <a:ln w="12700" cap="flat">
            <a:solidFill>
              <a:srgbClr val="0A377D"/>
            </a:solidFill>
            <a:prstDash val="solid"/>
            <a:round/>
            <a:headEnd type="triangle" w="med" len="med"/>
            <a:tailEnd type="triangle" w="med" len="med"/>
          </a:ln>
          <a:effectLst/>
        </p:spPr>
        <p:txBody>
          <a:bodyPr wrap="square" lIns="0" tIns="0" rIns="0" bIns="0" numCol="1" rtlCol="0" anchor="t">
            <a:noAutofit/>
          </a:bodyPr>
          <a:lstStyle/>
          <a:p>
            <a:pPr algn="l"/>
            <a:endParaRPr lang="en-US">
              <a:latin typeface="Ubuntu "/>
            </a:endParaRPr>
          </a:p>
        </p:txBody>
      </p:sp>
      <p:sp>
        <p:nvSpPr>
          <p:cNvPr id="12" name="Triangle 9">
            <a:extLst>
              <a:ext uri="{FF2B5EF4-FFF2-40B4-BE49-F238E27FC236}">
                <a16:creationId xmlns:a16="http://schemas.microsoft.com/office/drawing/2014/main" id="{568D3D6A-6A55-6A0C-73A3-D79D339B3667}"/>
              </a:ext>
            </a:extLst>
          </p:cNvPr>
          <p:cNvSpPr>
            <a:spLocks noChangeAspect="1"/>
          </p:cNvSpPr>
          <p:nvPr/>
        </p:nvSpPr>
        <p:spPr>
          <a:xfrm>
            <a:off x="3946341" y="571642"/>
            <a:ext cx="1030714" cy="900000"/>
          </a:xfrm>
          <a:prstGeom prst="triangle">
            <a:avLst>
              <a:gd name="adj" fmla="val 49534"/>
            </a:avLst>
          </a:prstGeom>
          <a:solidFill>
            <a:srgbClr val="ECF9FB"/>
          </a:solidFill>
          <a:ln w="12700" cap="flat">
            <a:solidFill>
              <a:srgbClr val="0A377D"/>
            </a:solidFill>
            <a:prstDash val="solid"/>
            <a:round/>
            <a:headEnd type="triangle" w="med" len="med"/>
            <a:tailEnd type="triangle" w="med" len="med"/>
          </a:ln>
          <a:effectLst/>
        </p:spPr>
        <p:txBody>
          <a:bodyPr wrap="square" lIns="0" tIns="0" rIns="0" bIns="0" numCol="1" rtlCol="0" anchor="t">
            <a:noAutofit/>
          </a:bodyPr>
          <a:lstStyle/>
          <a:p>
            <a:pPr algn="l"/>
            <a:endParaRPr lang="en-US">
              <a:latin typeface="Ubuntu "/>
            </a:endParaRPr>
          </a:p>
        </p:txBody>
      </p:sp>
      <p:sp>
        <p:nvSpPr>
          <p:cNvPr id="14" name="Up Arrow 10">
            <a:extLst>
              <a:ext uri="{FF2B5EF4-FFF2-40B4-BE49-F238E27FC236}">
                <a16:creationId xmlns:a16="http://schemas.microsoft.com/office/drawing/2014/main" id="{834A324C-FC9E-F0EE-C3D9-FEBD43BCB0B9}"/>
              </a:ext>
            </a:extLst>
          </p:cNvPr>
          <p:cNvSpPr/>
          <p:nvPr/>
        </p:nvSpPr>
        <p:spPr>
          <a:xfrm>
            <a:off x="4135726" y="1243042"/>
            <a:ext cx="651943" cy="457200"/>
          </a:xfrm>
          <a:prstGeom prst="upArrow">
            <a:avLst/>
          </a:prstGeom>
          <a:gradFill>
            <a:gsLst>
              <a:gs pos="0">
                <a:schemeClr val="accent1">
                  <a:lumMod val="5000"/>
                  <a:lumOff val="95000"/>
                </a:schemeClr>
              </a:gs>
              <a:gs pos="100000">
                <a:srgbClr val="B5E8EF"/>
              </a:gs>
              <a:gs pos="100000">
                <a:schemeClr val="accent1">
                  <a:lumMod val="45000"/>
                  <a:lumOff val="55000"/>
                </a:schemeClr>
              </a:gs>
              <a:gs pos="100000">
                <a:schemeClr val="accent1">
                  <a:lumMod val="30000"/>
                  <a:lumOff val="70000"/>
                </a:schemeClr>
              </a:gs>
            </a:gsLst>
            <a:lin ang="5400000" scaled="1"/>
          </a:gradFill>
          <a:ln w="38100" cap="flat">
            <a:solidFill>
              <a:srgbClr val="0A377D"/>
            </a:solidFill>
            <a:prstDash val="solid"/>
            <a:round/>
            <a:headEnd type="triangle" w="med" len="med"/>
            <a:tailEnd type="triangle" w="med" len="med"/>
          </a:ln>
          <a:effectLst/>
        </p:spPr>
        <p:txBody>
          <a:bodyPr wrap="square" lIns="0" tIns="0" rIns="0" bIns="0" numCol="1" rtlCol="0" anchor="t">
            <a:noAutofit/>
          </a:bodyPr>
          <a:lstStyle/>
          <a:p>
            <a:pPr algn="l"/>
            <a:endParaRPr lang="en-US">
              <a:latin typeface="Ubuntu "/>
            </a:endParaRPr>
          </a:p>
        </p:txBody>
      </p:sp>
      <p:sp>
        <p:nvSpPr>
          <p:cNvPr id="16" name="Up Arrow 11">
            <a:extLst>
              <a:ext uri="{FF2B5EF4-FFF2-40B4-BE49-F238E27FC236}">
                <a16:creationId xmlns:a16="http://schemas.microsoft.com/office/drawing/2014/main" id="{7355D2B0-7D5B-8BFB-87E9-3A98AF25808A}"/>
              </a:ext>
            </a:extLst>
          </p:cNvPr>
          <p:cNvSpPr/>
          <p:nvPr/>
        </p:nvSpPr>
        <p:spPr>
          <a:xfrm>
            <a:off x="4154587" y="2133815"/>
            <a:ext cx="651943" cy="457200"/>
          </a:xfrm>
          <a:prstGeom prst="upArrow">
            <a:avLst/>
          </a:prstGeom>
          <a:gradFill>
            <a:gsLst>
              <a:gs pos="0">
                <a:schemeClr val="accent1">
                  <a:lumMod val="5000"/>
                  <a:lumOff val="95000"/>
                </a:schemeClr>
              </a:gs>
              <a:gs pos="100000">
                <a:srgbClr val="C9D8F0"/>
              </a:gs>
              <a:gs pos="100000">
                <a:schemeClr val="accent1">
                  <a:lumMod val="45000"/>
                  <a:lumOff val="55000"/>
                </a:schemeClr>
              </a:gs>
              <a:gs pos="100000">
                <a:schemeClr val="accent1">
                  <a:lumMod val="30000"/>
                  <a:lumOff val="70000"/>
                </a:schemeClr>
              </a:gs>
            </a:gsLst>
            <a:lin ang="5400000" scaled="1"/>
          </a:gradFill>
          <a:ln w="38100" cap="flat">
            <a:solidFill>
              <a:srgbClr val="0A377D"/>
            </a:solidFill>
            <a:prstDash val="solid"/>
            <a:round/>
            <a:headEnd type="triangle" w="med" len="med"/>
            <a:tailEnd type="triangle" w="med" len="med"/>
          </a:ln>
          <a:effectLst/>
        </p:spPr>
        <p:txBody>
          <a:bodyPr wrap="square" lIns="0" tIns="0" rIns="0" bIns="0" numCol="1" rtlCol="0" anchor="t">
            <a:noAutofit/>
          </a:bodyPr>
          <a:lstStyle/>
          <a:p>
            <a:pPr algn="l"/>
            <a:endParaRPr lang="en-US">
              <a:latin typeface="Ubuntu "/>
            </a:endParaRPr>
          </a:p>
        </p:txBody>
      </p:sp>
      <p:sp>
        <p:nvSpPr>
          <p:cNvPr id="18" name="Up Arrow 12">
            <a:extLst>
              <a:ext uri="{FF2B5EF4-FFF2-40B4-BE49-F238E27FC236}">
                <a16:creationId xmlns:a16="http://schemas.microsoft.com/office/drawing/2014/main" id="{56C1E18C-5292-30C9-DA53-75457B3E4A1F}"/>
              </a:ext>
            </a:extLst>
          </p:cNvPr>
          <p:cNvSpPr/>
          <p:nvPr/>
        </p:nvSpPr>
        <p:spPr>
          <a:xfrm>
            <a:off x="4142077" y="3283228"/>
            <a:ext cx="651943" cy="457200"/>
          </a:xfrm>
          <a:prstGeom prst="upArrow">
            <a:avLst/>
          </a:prstGeom>
          <a:gradFill>
            <a:gsLst>
              <a:gs pos="0">
                <a:schemeClr val="accent1">
                  <a:lumMod val="5000"/>
                  <a:lumOff val="95000"/>
                </a:schemeClr>
              </a:gs>
              <a:gs pos="100000">
                <a:srgbClr val="FFABBF"/>
              </a:gs>
              <a:gs pos="100000">
                <a:schemeClr val="accent1">
                  <a:lumMod val="45000"/>
                  <a:lumOff val="55000"/>
                </a:schemeClr>
              </a:gs>
              <a:gs pos="100000">
                <a:schemeClr val="accent1">
                  <a:lumMod val="30000"/>
                  <a:lumOff val="70000"/>
                </a:schemeClr>
              </a:gs>
            </a:gsLst>
            <a:lin ang="5400000" scaled="1"/>
          </a:gradFill>
          <a:ln w="38100" cap="flat">
            <a:solidFill>
              <a:srgbClr val="0A377D"/>
            </a:solidFill>
            <a:prstDash val="solid"/>
            <a:round/>
            <a:headEnd type="triangle" w="med" len="med"/>
            <a:tailEnd type="triangle" w="med" len="med"/>
          </a:ln>
          <a:effectLst/>
        </p:spPr>
        <p:txBody>
          <a:bodyPr wrap="square" lIns="0" tIns="0" rIns="0" bIns="0" numCol="1" rtlCol="0" anchor="t">
            <a:noAutofit/>
          </a:bodyPr>
          <a:lstStyle/>
          <a:p>
            <a:pPr algn="l"/>
            <a:endParaRPr lang="en-US">
              <a:latin typeface="Ubuntu "/>
            </a:endParaRPr>
          </a:p>
        </p:txBody>
      </p:sp>
      <p:sp>
        <p:nvSpPr>
          <p:cNvPr id="20" name="Rectangle 19">
            <a:extLst>
              <a:ext uri="{FF2B5EF4-FFF2-40B4-BE49-F238E27FC236}">
                <a16:creationId xmlns:a16="http://schemas.microsoft.com/office/drawing/2014/main" id="{6C8E426B-FF26-0D4A-1DB3-3951B9ACBDB0}"/>
              </a:ext>
            </a:extLst>
          </p:cNvPr>
          <p:cNvSpPr/>
          <p:nvPr/>
        </p:nvSpPr>
        <p:spPr>
          <a:xfrm>
            <a:off x="197936" y="944698"/>
            <a:ext cx="285217" cy="4047563"/>
          </a:xfrm>
          <a:prstGeom prst="rect">
            <a:avLst/>
          </a:prstGeom>
          <a:gradFill flip="none" rotWithShape="1">
            <a:gsLst>
              <a:gs pos="0">
                <a:srgbClr val="FFABBF"/>
              </a:gs>
              <a:gs pos="51000">
                <a:schemeClr val="accent1">
                  <a:tint val="44500"/>
                  <a:satMod val="160000"/>
                </a:schemeClr>
              </a:gs>
              <a:gs pos="99000">
                <a:srgbClr val="ECF9FB"/>
              </a:gs>
              <a:gs pos="80000">
                <a:srgbClr val="B5E8EF"/>
              </a:gs>
            </a:gsLst>
            <a:lin ang="16200000" scaled="1"/>
            <a:tileRect/>
          </a:gradFill>
          <a:ln w="12700" cap="flat">
            <a:solidFill>
              <a:srgbClr val="0A377D"/>
            </a:solidFill>
            <a:prstDash val="solid"/>
            <a:round/>
            <a:headEnd type="triangle" w="med" len="med"/>
            <a:tailEnd type="triangle" w="med" len="med"/>
          </a:ln>
          <a:effectLst/>
        </p:spPr>
        <p:txBody>
          <a:bodyPr wrap="square" lIns="0" tIns="0" rIns="0" bIns="0" numCol="1" rtlCol="0" anchor="t">
            <a:noAutofit/>
          </a:bodyPr>
          <a:lstStyle/>
          <a:p>
            <a:pPr algn="l"/>
            <a:endParaRPr lang="en-US">
              <a:latin typeface="Ubuntu "/>
            </a:endParaRPr>
          </a:p>
        </p:txBody>
      </p:sp>
      <p:sp>
        <p:nvSpPr>
          <p:cNvPr id="5" name="TextBox 4">
            <a:extLst>
              <a:ext uri="{FF2B5EF4-FFF2-40B4-BE49-F238E27FC236}">
                <a16:creationId xmlns:a16="http://schemas.microsoft.com/office/drawing/2014/main" id="{B2BA15D1-430B-276B-3368-B4476B490A10}"/>
              </a:ext>
            </a:extLst>
          </p:cNvPr>
          <p:cNvSpPr txBox="1"/>
          <p:nvPr/>
        </p:nvSpPr>
        <p:spPr>
          <a:xfrm>
            <a:off x="113653" y="48806"/>
            <a:ext cx="3409627"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i="0" dirty="0">
                <a:solidFill>
                  <a:srgbClr val="002060"/>
                </a:solidFill>
                <a:effectLst/>
                <a:latin typeface="Ubuntu "/>
              </a:rPr>
              <a:t>Knowledge is essential to solve complex societal problems</a:t>
            </a:r>
            <a:endParaRPr lang="en-GB" b="1" dirty="0">
              <a:latin typeface="Ubuntu "/>
            </a:endParaRPr>
          </a:p>
        </p:txBody>
      </p:sp>
      <p:sp>
        <p:nvSpPr>
          <p:cNvPr id="7" name="TextBox 6">
            <a:extLst>
              <a:ext uri="{FF2B5EF4-FFF2-40B4-BE49-F238E27FC236}">
                <a16:creationId xmlns:a16="http://schemas.microsoft.com/office/drawing/2014/main" id="{7A6BF288-6644-A83C-234D-4D2FBFC63A6E}"/>
              </a:ext>
            </a:extLst>
          </p:cNvPr>
          <p:cNvSpPr txBox="1"/>
          <p:nvPr/>
        </p:nvSpPr>
        <p:spPr>
          <a:xfrm>
            <a:off x="189076" y="2071126"/>
            <a:ext cx="246219" cy="16967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000" b="1" i="0" u="none" strike="noStrike" cap="none" spc="0" normalizeH="0" baseline="0">
                <a:ln>
                  <a:noFill/>
                </a:ln>
                <a:solidFill>
                  <a:srgbClr val="000000"/>
                </a:solidFill>
                <a:effectLst/>
                <a:uFillTx/>
                <a:latin typeface="Ubuntu "/>
                <a:sym typeface="Arial"/>
              </a:rPr>
              <a:t>Decision Risk</a:t>
            </a:r>
          </a:p>
        </p:txBody>
      </p:sp>
      <p:sp>
        <p:nvSpPr>
          <p:cNvPr id="9" name="TextBox 8">
            <a:extLst>
              <a:ext uri="{FF2B5EF4-FFF2-40B4-BE49-F238E27FC236}">
                <a16:creationId xmlns:a16="http://schemas.microsoft.com/office/drawing/2014/main" id="{D89639FC-63FD-E945-38DC-39003844987B}"/>
              </a:ext>
            </a:extLst>
          </p:cNvPr>
          <p:cNvSpPr txBox="1"/>
          <p:nvPr/>
        </p:nvSpPr>
        <p:spPr>
          <a:xfrm>
            <a:off x="6232537" y="3388718"/>
            <a:ext cx="219260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000" b="1" i="0" u="none" strike="noStrike" cap="none" spc="0" normalizeH="0" baseline="0">
                <a:ln>
                  <a:noFill/>
                </a:ln>
                <a:solidFill>
                  <a:srgbClr val="002060"/>
                </a:solidFill>
                <a:effectLst/>
                <a:uFillTx/>
                <a:latin typeface="Ubuntu "/>
                <a:sym typeface="Arial"/>
              </a:rPr>
              <a:t>What</a:t>
            </a:r>
          </a:p>
          <a:p>
            <a:pPr marL="0" marR="0" indent="0" algn="ctr" defTabSz="914400" rtl="0" fontAlgn="auto" latinLnBrk="0" hangingPunct="0">
              <a:lnSpc>
                <a:spcPct val="100000"/>
              </a:lnSpc>
              <a:spcBef>
                <a:spcPts val="0"/>
              </a:spcBef>
              <a:spcAft>
                <a:spcPts val="0"/>
              </a:spcAft>
              <a:buClrTx/>
              <a:buSzTx/>
              <a:buFontTx/>
              <a:buNone/>
              <a:tabLst/>
            </a:pPr>
            <a:r>
              <a:rPr lang="en-GB" sz="800" b="1">
                <a:solidFill>
                  <a:srgbClr val="002060"/>
                </a:solidFill>
                <a:latin typeface="Ubuntu "/>
              </a:rPr>
              <a:t>(Systems, Domain knowledge &amp; Science)</a:t>
            </a:r>
            <a:endParaRPr kumimoji="0" lang="en-GB" sz="800" b="1" i="0" u="none" strike="noStrike" cap="none" spc="0" normalizeH="0" baseline="0">
              <a:ln>
                <a:noFill/>
              </a:ln>
              <a:solidFill>
                <a:srgbClr val="002060"/>
              </a:solidFill>
              <a:effectLst/>
              <a:uFillTx/>
              <a:latin typeface="Ubuntu "/>
              <a:sym typeface="Arial"/>
            </a:endParaRPr>
          </a:p>
        </p:txBody>
      </p:sp>
      <p:sp>
        <p:nvSpPr>
          <p:cNvPr id="11" name="TextBox 10">
            <a:extLst>
              <a:ext uri="{FF2B5EF4-FFF2-40B4-BE49-F238E27FC236}">
                <a16:creationId xmlns:a16="http://schemas.microsoft.com/office/drawing/2014/main" id="{95BF1333-5473-C9BA-F718-C3E7748FD265}"/>
              </a:ext>
            </a:extLst>
          </p:cNvPr>
          <p:cNvSpPr txBox="1"/>
          <p:nvPr/>
        </p:nvSpPr>
        <p:spPr>
          <a:xfrm>
            <a:off x="5220982" y="1209312"/>
            <a:ext cx="196596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000" b="1" i="0" u="none" strike="noStrike" cap="none" spc="0" normalizeH="0" baseline="0">
                <a:ln>
                  <a:noFill/>
                </a:ln>
                <a:solidFill>
                  <a:srgbClr val="002060"/>
                </a:solidFill>
                <a:effectLst/>
                <a:uFillTx/>
                <a:latin typeface="Ubuntu "/>
                <a:sym typeface="Arial"/>
              </a:rPr>
              <a:t>How &amp; Why</a:t>
            </a:r>
          </a:p>
          <a:p>
            <a:pPr marL="0" marR="0" indent="0" algn="ctr" defTabSz="914400" rtl="0" fontAlgn="auto" latinLnBrk="0" hangingPunct="0">
              <a:lnSpc>
                <a:spcPct val="100000"/>
              </a:lnSpc>
              <a:spcBef>
                <a:spcPts val="0"/>
              </a:spcBef>
              <a:spcAft>
                <a:spcPts val="0"/>
              </a:spcAft>
              <a:buClrTx/>
              <a:buSzTx/>
              <a:buFontTx/>
              <a:buNone/>
              <a:tabLst/>
            </a:pPr>
            <a:r>
              <a:rPr lang="en-GB" sz="800" b="1">
                <a:solidFill>
                  <a:srgbClr val="002060"/>
                </a:solidFill>
                <a:latin typeface="Ubuntu "/>
              </a:rPr>
              <a:t>(Leadership, Experience &amp; Learning) </a:t>
            </a:r>
            <a:endParaRPr kumimoji="0" lang="en-GB" sz="800" b="1" i="0" u="none" strike="noStrike" cap="none" spc="0" normalizeH="0" baseline="0">
              <a:ln>
                <a:noFill/>
              </a:ln>
              <a:solidFill>
                <a:srgbClr val="002060"/>
              </a:solidFill>
              <a:effectLst/>
              <a:uFillTx/>
              <a:latin typeface="Ubuntu "/>
              <a:sym typeface="Arial"/>
            </a:endParaRPr>
          </a:p>
        </p:txBody>
      </p:sp>
      <p:sp>
        <p:nvSpPr>
          <p:cNvPr id="15" name="TextBox 14">
            <a:extLst>
              <a:ext uri="{FF2B5EF4-FFF2-40B4-BE49-F238E27FC236}">
                <a16:creationId xmlns:a16="http://schemas.microsoft.com/office/drawing/2014/main" id="{EA4CEBE7-0654-E2E8-8098-D55C8DABDA24}"/>
              </a:ext>
            </a:extLst>
          </p:cNvPr>
          <p:cNvSpPr txBox="1"/>
          <p:nvPr/>
        </p:nvSpPr>
        <p:spPr>
          <a:xfrm>
            <a:off x="2869361" y="1271588"/>
            <a:ext cx="938125"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000" b="1" i="0" u="none" strike="noStrike" cap="none" spc="0" normalizeH="0" baseline="0" dirty="0">
                <a:ln>
                  <a:noFill/>
                </a:ln>
                <a:solidFill>
                  <a:srgbClr val="002060"/>
                </a:solidFill>
                <a:effectLst/>
                <a:uFillTx/>
                <a:latin typeface="Ubuntu "/>
                <a:sym typeface="Arial"/>
              </a:rPr>
              <a:t>Knowledge Management</a:t>
            </a:r>
          </a:p>
        </p:txBody>
      </p:sp>
      <p:sp>
        <p:nvSpPr>
          <p:cNvPr id="17" name="TextBox 16">
            <a:extLst>
              <a:ext uri="{FF2B5EF4-FFF2-40B4-BE49-F238E27FC236}">
                <a16:creationId xmlns:a16="http://schemas.microsoft.com/office/drawing/2014/main" id="{51991811-90AD-BADF-3CCD-C93E31F299F7}"/>
              </a:ext>
            </a:extLst>
          </p:cNvPr>
          <p:cNvSpPr txBox="1"/>
          <p:nvPr/>
        </p:nvSpPr>
        <p:spPr>
          <a:xfrm>
            <a:off x="2188300" y="2591015"/>
            <a:ext cx="918894"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000" b="1" i="0" u="none" strike="noStrike" cap="none" spc="0" normalizeH="0" baseline="0" dirty="0">
                <a:ln>
                  <a:noFill/>
                </a:ln>
                <a:solidFill>
                  <a:srgbClr val="002060"/>
                </a:solidFill>
                <a:effectLst/>
                <a:uFillTx/>
                <a:latin typeface="Ubuntu "/>
                <a:sym typeface="Arial"/>
              </a:rPr>
              <a:t>Information Management</a:t>
            </a:r>
          </a:p>
        </p:txBody>
      </p:sp>
      <p:sp>
        <p:nvSpPr>
          <p:cNvPr id="19" name="TextBox 18">
            <a:extLst>
              <a:ext uri="{FF2B5EF4-FFF2-40B4-BE49-F238E27FC236}">
                <a16:creationId xmlns:a16="http://schemas.microsoft.com/office/drawing/2014/main" id="{0CFA4C6E-7BD9-1455-1126-6134ABC47D25}"/>
              </a:ext>
            </a:extLst>
          </p:cNvPr>
          <p:cNvSpPr txBox="1"/>
          <p:nvPr/>
        </p:nvSpPr>
        <p:spPr>
          <a:xfrm>
            <a:off x="1474651" y="3830374"/>
            <a:ext cx="897009"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000" b="1" i="0" u="none" strike="noStrike" cap="none" spc="0" normalizeH="0" baseline="0" dirty="0">
                <a:ln>
                  <a:noFill/>
                </a:ln>
                <a:solidFill>
                  <a:srgbClr val="002060"/>
                </a:solidFill>
                <a:effectLst/>
                <a:uFillTx/>
                <a:latin typeface="Ubuntu "/>
                <a:sym typeface="Arial"/>
              </a:rPr>
              <a:t>Data Management</a:t>
            </a:r>
          </a:p>
        </p:txBody>
      </p:sp>
      <p:sp>
        <p:nvSpPr>
          <p:cNvPr id="21" name="TextBox 20">
            <a:extLst>
              <a:ext uri="{FF2B5EF4-FFF2-40B4-BE49-F238E27FC236}">
                <a16:creationId xmlns:a16="http://schemas.microsoft.com/office/drawing/2014/main" id="{90EFFBF1-7BAD-F914-A46F-A9AA42C65832}"/>
              </a:ext>
            </a:extLst>
          </p:cNvPr>
          <p:cNvSpPr txBox="1"/>
          <p:nvPr/>
        </p:nvSpPr>
        <p:spPr>
          <a:xfrm>
            <a:off x="4147207" y="4107373"/>
            <a:ext cx="639668"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100" b="1" i="0" u="none" strike="noStrike" cap="none" spc="0" normalizeH="0" baseline="0">
                <a:ln>
                  <a:noFill/>
                </a:ln>
                <a:solidFill>
                  <a:srgbClr val="002060"/>
                </a:solidFill>
                <a:effectLst/>
                <a:uFillTx/>
                <a:latin typeface="Ubuntu "/>
                <a:sym typeface="Arial"/>
              </a:rPr>
              <a:t>Data</a:t>
            </a:r>
          </a:p>
        </p:txBody>
      </p:sp>
      <p:sp>
        <p:nvSpPr>
          <p:cNvPr id="22" name="TextBox 21">
            <a:extLst>
              <a:ext uri="{FF2B5EF4-FFF2-40B4-BE49-F238E27FC236}">
                <a16:creationId xmlns:a16="http://schemas.microsoft.com/office/drawing/2014/main" id="{AC4FD6F1-A730-8247-8D33-48762E5BDD60}"/>
              </a:ext>
            </a:extLst>
          </p:cNvPr>
          <p:cNvSpPr txBox="1"/>
          <p:nvPr/>
        </p:nvSpPr>
        <p:spPr>
          <a:xfrm>
            <a:off x="4054330" y="2805215"/>
            <a:ext cx="85245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000" b="1" i="0" u="none" strike="noStrike" cap="none" spc="0" normalizeH="0" baseline="0">
                <a:ln>
                  <a:noFill/>
                </a:ln>
                <a:solidFill>
                  <a:srgbClr val="002060"/>
                </a:solidFill>
                <a:effectLst/>
                <a:uFillTx/>
                <a:latin typeface="Ubuntu "/>
                <a:sym typeface="Arial"/>
              </a:rPr>
              <a:t>Information</a:t>
            </a:r>
          </a:p>
        </p:txBody>
      </p:sp>
      <p:sp>
        <p:nvSpPr>
          <p:cNvPr id="23" name="TextBox 22">
            <a:extLst>
              <a:ext uri="{FF2B5EF4-FFF2-40B4-BE49-F238E27FC236}">
                <a16:creationId xmlns:a16="http://schemas.microsoft.com/office/drawing/2014/main" id="{7D44B33A-E335-C47F-6CDE-881F22D620D2}"/>
              </a:ext>
            </a:extLst>
          </p:cNvPr>
          <p:cNvSpPr txBox="1"/>
          <p:nvPr/>
        </p:nvSpPr>
        <p:spPr>
          <a:xfrm>
            <a:off x="4054330" y="1855882"/>
            <a:ext cx="85245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000" b="1" i="0" u="none" strike="noStrike" cap="none" spc="0" normalizeH="0" baseline="0">
                <a:ln>
                  <a:noFill/>
                </a:ln>
                <a:solidFill>
                  <a:srgbClr val="002060"/>
                </a:solidFill>
                <a:effectLst/>
                <a:uFillTx/>
                <a:latin typeface="Ubuntu "/>
                <a:sym typeface="Arial"/>
              </a:rPr>
              <a:t>Knowledge</a:t>
            </a:r>
          </a:p>
        </p:txBody>
      </p:sp>
      <p:sp>
        <p:nvSpPr>
          <p:cNvPr id="24" name="TextBox 23">
            <a:extLst>
              <a:ext uri="{FF2B5EF4-FFF2-40B4-BE49-F238E27FC236}">
                <a16:creationId xmlns:a16="http://schemas.microsoft.com/office/drawing/2014/main" id="{547F76EF-9A41-EE06-CF3A-2F6AAAAF9D38}"/>
              </a:ext>
            </a:extLst>
          </p:cNvPr>
          <p:cNvSpPr txBox="1"/>
          <p:nvPr/>
        </p:nvSpPr>
        <p:spPr>
          <a:xfrm>
            <a:off x="4041820" y="933045"/>
            <a:ext cx="85245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000" b="1" i="0" u="none" strike="noStrike" cap="none" spc="0" normalizeH="0" baseline="0">
                <a:ln>
                  <a:noFill/>
                </a:ln>
                <a:solidFill>
                  <a:srgbClr val="002060"/>
                </a:solidFill>
                <a:effectLst/>
                <a:uFillTx/>
                <a:latin typeface="Ubuntu "/>
                <a:sym typeface="Arial"/>
              </a:rPr>
              <a:t>Wisdom</a:t>
            </a:r>
          </a:p>
        </p:txBody>
      </p:sp>
      <p:pic>
        <p:nvPicPr>
          <p:cNvPr id="25" name="Google Shape;174;p40" descr="Google Shape;174;p40">
            <a:extLst>
              <a:ext uri="{FF2B5EF4-FFF2-40B4-BE49-F238E27FC236}">
                <a16:creationId xmlns:a16="http://schemas.microsoft.com/office/drawing/2014/main" id="{082DF134-DA8F-B1DC-0A56-DC5D1F501D5D}"/>
              </a:ext>
            </a:extLst>
          </p:cNvPr>
          <p:cNvPicPr>
            <a:picLocks noChangeAspect="1"/>
          </p:cNvPicPr>
          <p:nvPr/>
        </p:nvPicPr>
        <p:blipFill>
          <a:blip r:embed="rId4"/>
          <a:stretch>
            <a:fillRect/>
          </a:stretch>
        </p:blipFill>
        <p:spPr>
          <a:xfrm>
            <a:off x="8425140" y="4865832"/>
            <a:ext cx="625951" cy="159101"/>
          </a:xfrm>
          <a:prstGeom prst="rect">
            <a:avLst/>
          </a:prstGeom>
          <a:ln w="12700">
            <a:miter lim="400000"/>
          </a:ln>
        </p:spPr>
      </p:pic>
      <p:sp>
        <p:nvSpPr>
          <p:cNvPr id="26" name="Title 1">
            <a:extLst>
              <a:ext uri="{FF2B5EF4-FFF2-40B4-BE49-F238E27FC236}">
                <a16:creationId xmlns:a16="http://schemas.microsoft.com/office/drawing/2014/main" id="{79D9076F-A1EA-B5D5-42F6-6A6153FF93FC}"/>
              </a:ext>
            </a:extLst>
          </p:cNvPr>
          <p:cNvSpPr>
            <a:spLocks noGrp="1"/>
          </p:cNvSpPr>
          <p:nvPr>
            <p:ph type="title"/>
          </p:nvPr>
        </p:nvSpPr>
        <p:spPr>
          <a:xfrm>
            <a:off x="5829846" y="0"/>
            <a:ext cx="3314154" cy="615521"/>
          </a:xfr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hangingPunct="0"/>
            <a:r>
              <a:rPr lang="en-US" sz="1400" b="1" dirty="0">
                <a:solidFill>
                  <a:srgbClr val="002060"/>
                </a:solidFill>
                <a:latin typeface="Ubuntu "/>
              </a:rPr>
              <a:t>Improving public sector performance through right Strategy</a:t>
            </a:r>
            <a:endParaRPr lang="en-GB" sz="1400" b="1" dirty="0">
              <a:solidFill>
                <a:srgbClr val="002060"/>
              </a:solidFill>
              <a:latin typeface="Ubuntu "/>
            </a:endParaRPr>
          </a:p>
        </p:txBody>
      </p:sp>
      <p:sp>
        <p:nvSpPr>
          <p:cNvPr id="27" name="Rectangle 26">
            <a:extLst>
              <a:ext uri="{FF2B5EF4-FFF2-40B4-BE49-F238E27FC236}">
                <a16:creationId xmlns:a16="http://schemas.microsoft.com/office/drawing/2014/main" id="{3B91C5F8-6DF8-ED27-ECDC-C61E8B095884}"/>
              </a:ext>
            </a:extLst>
          </p:cNvPr>
          <p:cNvSpPr/>
          <p:nvPr/>
        </p:nvSpPr>
        <p:spPr>
          <a:xfrm>
            <a:off x="766733" y="944697"/>
            <a:ext cx="249685" cy="4047564"/>
          </a:xfrm>
          <a:prstGeom prst="rect">
            <a:avLst/>
          </a:prstGeom>
          <a:solidFill>
            <a:srgbClr val="CCECFF"/>
          </a:solidFill>
          <a:ln w="12700" cap="flat">
            <a:solidFill>
              <a:srgbClr val="0A377D"/>
            </a:solidFill>
            <a:prstDash val="solid"/>
            <a:round/>
            <a:headEnd type="triangle" w="med" len="med"/>
            <a:tailEnd type="triangle" w="med" len="med"/>
          </a:ln>
          <a:effectLst/>
        </p:spPr>
        <p:txBody>
          <a:bodyPr wrap="square" lIns="0" tIns="0" rIns="0" bIns="0" numCol="1" rtlCol="0" anchor="t">
            <a:noAutofit/>
          </a:bodyPr>
          <a:lstStyle/>
          <a:p>
            <a:pPr algn="l"/>
            <a:endParaRPr lang="en-US" b="1">
              <a:latin typeface="Ubuntu "/>
            </a:endParaRPr>
          </a:p>
        </p:txBody>
      </p:sp>
      <p:sp>
        <p:nvSpPr>
          <p:cNvPr id="28" name="TextBox 27">
            <a:extLst>
              <a:ext uri="{FF2B5EF4-FFF2-40B4-BE49-F238E27FC236}">
                <a16:creationId xmlns:a16="http://schemas.microsoft.com/office/drawing/2014/main" id="{D2920AD4-CA4F-2C97-329E-9A9CF39ABAD0}"/>
              </a:ext>
            </a:extLst>
          </p:cNvPr>
          <p:cNvSpPr txBox="1"/>
          <p:nvPr/>
        </p:nvSpPr>
        <p:spPr>
          <a:xfrm>
            <a:off x="759813" y="3523641"/>
            <a:ext cx="276997" cy="1300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1200">
                <a:latin typeface="Ubuntu "/>
              </a:rPr>
              <a:t>Reactionary</a:t>
            </a:r>
            <a:endParaRPr kumimoji="0" lang="en-GB" sz="1200" i="0" u="none" strike="noStrike" cap="none" spc="0" normalizeH="0" baseline="0">
              <a:ln>
                <a:noFill/>
              </a:ln>
              <a:solidFill>
                <a:srgbClr val="000000"/>
              </a:solidFill>
              <a:effectLst/>
              <a:uFillTx/>
              <a:latin typeface="Ubuntu "/>
              <a:sym typeface="Arial"/>
            </a:endParaRPr>
          </a:p>
        </p:txBody>
      </p:sp>
      <p:sp>
        <p:nvSpPr>
          <p:cNvPr id="29" name="TextBox 28">
            <a:extLst>
              <a:ext uri="{FF2B5EF4-FFF2-40B4-BE49-F238E27FC236}">
                <a16:creationId xmlns:a16="http://schemas.microsoft.com/office/drawing/2014/main" id="{527A2CEA-0A0B-CB0C-8267-EA86276BB32B}"/>
              </a:ext>
            </a:extLst>
          </p:cNvPr>
          <p:cNvSpPr txBox="1"/>
          <p:nvPr/>
        </p:nvSpPr>
        <p:spPr>
          <a:xfrm>
            <a:off x="716469" y="1061431"/>
            <a:ext cx="276997" cy="1300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i="0" u="none" strike="noStrike" cap="none" spc="0" normalizeH="0" baseline="0" dirty="0">
                <a:ln>
                  <a:noFill/>
                </a:ln>
                <a:solidFill>
                  <a:srgbClr val="000000"/>
                </a:solidFill>
                <a:effectLst/>
                <a:uFillTx/>
                <a:latin typeface="Ubuntu "/>
                <a:sym typeface="Arial"/>
              </a:rPr>
              <a:t>Anticipatory</a:t>
            </a:r>
          </a:p>
        </p:txBody>
      </p:sp>
      <p:cxnSp>
        <p:nvCxnSpPr>
          <p:cNvPr id="33" name="Straight Connector 32">
            <a:extLst>
              <a:ext uri="{FF2B5EF4-FFF2-40B4-BE49-F238E27FC236}">
                <a16:creationId xmlns:a16="http://schemas.microsoft.com/office/drawing/2014/main" id="{2958F641-8401-909B-A174-2F3C788F7760}"/>
              </a:ext>
            </a:extLst>
          </p:cNvPr>
          <p:cNvCxnSpPr>
            <a:cxnSpLocks/>
          </p:cNvCxnSpPr>
          <p:nvPr/>
        </p:nvCxnSpPr>
        <p:spPr>
          <a:xfrm>
            <a:off x="5495587" y="2366476"/>
            <a:ext cx="874216" cy="0"/>
          </a:xfrm>
          <a:prstGeom prst="line">
            <a:avLst/>
          </a:prstGeom>
          <a:noFill/>
          <a:ln w="3175" cap="flat">
            <a:solidFill>
              <a:schemeClr val="accent1"/>
            </a:solidFill>
            <a:prstDash val="sysDot"/>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6" name="Straight Connector 35">
            <a:extLst>
              <a:ext uri="{FF2B5EF4-FFF2-40B4-BE49-F238E27FC236}">
                <a16:creationId xmlns:a16="http://schemas.microsoft.com/office/drawing/2014/main" id="{8EFFA8BB-30E6-B0A3-2A87-29C6CFD9640F}"/>
              </a:ext>
            </a:extLst>
          </p:cNvPr>
          <p:cNvCxnSpPr>
            <a:cxnSpLocks/>
          </p:cNvCxnSpPr>
          <p:nvPr/>
        </p:nvCxnSpPr>
        <p:spPr>
          <a:xfrm>
            <a:off x="2670086" y="2366476"/>
            <a:ext cx="874216" cy="0"/>
          </a:xfrm>
          <a:prstGeom prst="line">
            <a:avLst/>
          </a:prstGeom>
          <a:noFill/>
          <a:ln w="3175" cap="flat">
            <a:solidFill>
              <a:schemeClr val="accent1"/>
            </a:solidFill>
            <a:prstDash val="sysDot"/>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7" name="Straight Connector 36">
            <a:extLst>
              <a:ext uri="{FF2B5EF4-FFF2-40B4-BE49-F238E27FC236}">
                <a16:creationId xmlns:a16="http://schemas.microsoft.com/office/drawing/2014/main" id="{4EE93F40-4EFF-5F7C-36A5-C6E2F383CFA6}"/>
              </a:ext>
            </a:extLst>
          </p:cNvPr>
          <p:cNvCxnSpPr>
            <a:cxnSpLocks/>
          </p:cNvCxnSpPr>
          <p:nvPr/>
        </p:nvCxnSpPr>
        <p:spPr>
          <a:xfrm>
            <a:off x="3086172" y="1466476"/>
            <a:ext cx="874216" cy="0"/>
          </a:xfrm>
          <a:prstGeom prst="line">
            <a:avLst/>
          </a:prstGeom>
          <a:noFill/>
          <a:ln w="3175" cap="flat">
            <a:solidFill>
              <a:schemeClr val="accent1"/>
            </a:solidFill>
            <a:prstDash val="sysDot"/>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8" name="Straight Connector 37">
            <a:extLst>
              <a:ext uri="{FF2B5EF4-FFF2-40B4-BE49-F238E27FC236}">
                <a16:creationId xmlns:a16="http://schemas.microsoft.com/office/drawing/2014/main" id="{2C5FDF81-54A2-1BAD-9A35-E11CD973EE42}"/>
              </a:ext>
            </a:extLst>
          </p:cNvPr>
          <p:cNvCxnSpPr>
            <a:cxnSpLocks/>
          </p:cNvCxnSpPr>
          <p:nvPr/>
        </p:nvCxnSpPr>
        <p:spPr>
          <a:xfrm>
            <a:off x="2093709" y="4750632"/>
            <a:ext cx="4768165" cy="0"/>
          </a:xfrm>
          <a:prstGeom prst="line">
            <a:avLst/>
          </a:prstGeom>
          <a:noFill/>
          <a:ln w="9525" cap="flat">
            <a:solidFill>
              <a:schemeClr val="tx1"/>
            </a:solidFill>
            <a:prstDash val="sysDot"/>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41" name="TextBox 40">
            <a:extLst>
              <a:ext uri="{FF2B5EF4-FFF2-40B4-BE49-F238E27FC236}">
                <a16:creationId xmlns:a16="http://schemas.microsoft.com/office/drawing/2014/main" id="{4C508137-C967-0DFD-69A4-A775CF26DCA6}"/>
              </a:ext>
            </a:extLst>
          </p:cNvPr>
          <p:cNvSpPr txBox="1"/>
          <p:nvPr/>
        </p:nvSpPr>
        <p:spPr>
          <a:xfrm>
            <a:off x="2093709" y="4732974"/>
            <a:ext cx="465322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200" b="1" i="0" u="none" strike="noStrike" cap="none" spc="0" normalizeH="0" baseline="0">
                <a:ln>
                  <a:noFill/>
                </a:ln>
                <a:solidFill>
                  <a:srgbClr val="CC254C"/>
                </a:solidFill>
                <a:effectLst/>
                <a:uFillTx/>
                <a:latin typeface="Ubuntu "/>
                <a:sym typeface="Arial"/>
              </a:rPr>
              <a:t>F</a:t>
            </a:r>
            <a:r>
              <a:rPr kumimoji="0" lang="en-GB" sz="1200" b="0" i="0" u="none" strike="noStrike" cap="none" spc="0" normalizeH="0" baseline="0">
                <a:ln>
                  <a:noFill/>
                </a:ln>
                <a:solidFill>
                  <a:srgbClr val="CC254C"/>
                </a:solidFill>
                <a:effectLst/>
                <a:uFillTx/>
                <a:latin typeface="Ubuntu "/>
                <a:sym typeface="Arial"/>
              </a:rPr>
              <a:t>inable </a:t>
            </a:r>
            <a:r>
              <a:rPr kumimoji="0" lang="en-GB" sz="1200" b="1" i="0" u="none" strike="noStrike" cap="none" spc="0" normalizeH="0" baseline="0">
                <a:ln>
                  <a:noFill/>
                </a:ln>
                <a:solidFill>
                  <a:srgbClr val="CC254C"/>
                </a:solidFill>
                <a:effectLst/>
                <a:uFillTx/>
                <a:latin typeface="Ubuntu "/>
                <a:sym typeface="Arial"/>
              </a:rPr>
              <a:t>A</a:t>
            </a:r>
            <a:r>
              <a:rPr kumimoji="0" lang="en-GB" sz="1200" b="0" i="0" u="none" strike="noStrike" cap="none" spc="0" normalizeH="0" baseline="0">
                <a:ln>
                  <a:noFill/>
                </a:ln>
                <a:solidFill>
                  <a:srgbClr val="CC254C"/>
                </a:solidFill>
                <a:effectLst/>
                <a:uFillTx/>
                <a:latin typeface="Ubuntu "/>
                <a:sym typeface="Arial"/>
              </a:rPr>
              <a:t>ccessible </a:t>
            </a:r>
            <a:r>
              <a:rPr kumimoji="0" lang="en-GB" sz="1200" b="1" i="0" u="none" strike="noStrike" cap="none" spc="0" normalizeH="0" baseline="0">
                <a:ln>
                  <a:noFill/>
                </a:ln>
                <a:solidFill>
                  <a:srgbClr val="CC254C"/>
                </a:solidFill>
                <a:effectLst/>
                <a:uFillTx/>
                <a:latin typeface="Ubuntu "/>
                <a:sym typeface="Arial"/>
              </a:rPr>
              <a:t>I</a:t>
            </a:r>
            <a:r>
              <a:rPr kumimoji="0" lang="en-GB" sz="1200" b="0" i="0" u="none" strike="noStrike" cap="none" spc="0" normalizeH="0" baseline="0">
                <a:ln>
                  <a:noFill/>
                </a:ln>
                <a:solidFill>
                  <a:srgbClr val="CC254C"/>
                </a:solidFill>
                <a:effectLst/>
                <a:uFillTx/>
                <a:latin typeface="Ubuntu "/>
                <a:sym typeface="Arial"/>
              </a:rPr>
              <a:t>nteroperable </a:t>
            </a:r>
            <a:r>
              <a:rPr kumimoji="0" lang="en-GB" sz="1200" b="1" i="0" u="none" strike="noStrike" cap="none" spc="0" normalizeH="0" baseline="0">
                <a:ln>
                  <a:noFill/>
                </a:ln>
                <a:solidFill>
                  <a:srgbClr val="CC254C"/>
                </a:solidFill>
                <a:effectLst/>
                <a:uFillTx/>
                <a:latin typeface="Ubuntu "/>
                <a:sym typeface="Arial"/>
              </a:rPr>
              <a:t>R</a:t>
            </a:r>
            <a:r>
              <a:rPr kumimoji="0" lang="en-GB" sz="1200" b="0" i="0" u="none" strike="noStrike" cap="none" spc="0" normalizeH="0" baseline="0">
                <a:ln>
                  <a:noFill/>
                </a:ln>
                <a:solidFill>
                  <a:srgbClr val="CC254C"/>
                </a:solidFill>
                <a:effectLst/>
                <a:uFillTx/>
                <a:latin typeface="Ubuntu "/>
                <a:sym typeface="Arial"/>
              </a:rPr>
              <a:t>eusable</a:t>
            </a:r>
          </a:p>
        </p:txBody>
      </p:sp>
      <p:sp>
        <p:nvSpPr>
          <p:cNvPr id="42" name="TextBox 41">
            <a:extLst>
              <a:ext uri="{FF2B5EF4-FFF2-40B4-BE49-F238E27FC236}">
                <a16:creationId xmlns:a16="http://schemas.microsoft.com/office/drawing/2014/main" id="{F8ADFA45-E926-C754-E052-367D02AD84BB}"/>
              </a:ext>
            </a:extLst>
          </p:cNvPr>
          <p:cNvSpPr txBox="1"/>
          <p:nvPr/>
        </p:nvSpPr>
        <p:spPr>
          <a:xfrm>
            <a:off x="2681406" y="3767133"/>
            <a:ext cx="639668"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800" i="0" u="none" strike="noStrike" cap="none" spc="0" normalizeH="0" baseline="0" dirty="0">
                <a:ln>
                  <a:noFill/>
                </a:ln>
                <a:solidFill>
                  <a:srgbClr val="002060"/>
                </a:solidFill>
                <a:effectLst/>
                <a:uFillTx/>
                <a:latin typeface="Ubuntu "/>
                <a:sym typeface="Arial"/>
              </a:rPr>
              <a:t>Financial</a:t>
            </a:r>
          </a:p>
        </p:txBody>
      </p:sp>
      <p:sp>
        <p:nvSpPr>
          <p:cNvPr id="43" name="TextBox 42">
            <a:extLst>
              <a:ext uri="{FF2B5EF4-FFF2-40B4-BE49-F238E27FC236}">
                <a16:creationId xmlns:a16="http://schemas.microsoft.com/office/drawing/2014/main" id="{F631BF87-A553-4364-3E45-5E9674EA64AB}"/>
              </a:ext>
            </a:extLst>
          </p:cNvPr>
          <p:cNvSpPr txBox="1"/>
          <p:nvPr/>
        </p:nvSpPr>
        <p:spPr>
          <a:xfrm>
            <a:off x="3169977" y="4117307"/>
            <a:ext cx="639668"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800" i="0" u="none" strike="noStrike" cap="none" spc="0" normalizeH="0" baseline="0">
                <a:ln>
                  <a:noFill/>
                </a:ln>
                <a:solidFill>
                  <a:srgbClr val="002060"/>
                </a:solidFill>
                <a:effectLst/>
                <a:uFillTx/>
                <a:latin typeface="Ubuntu "/>
                <a:sym typeface="Arial"/>
              </a:rPr>
              <a:t>Geographic</a:t>
            </a:r>
          </a:p>
        </p:txBody>
      </p:sp>
      <p:sp>
        <p:nvSpPr>
          <p:cNvPr id="44" name="TextBox 43">
            <a:extLst>
              <a:ext uri="{FF2B5EF4-FFF2-40B4-BE49-F238E27FC236}">
                <a16:creationId xmlns:a16="http://schemas.microsoft.com/office/drawing/2014/main" id="{489511E9-63CA-F2B5-7FF7-674D9FA1F21E}"/>
              </a:ext>
            </a:extLst>
          </p:cNvPr>
          <p:cNvSpPr txBox="1"/>
          <p:nvPr/>
        </p:nvSpPr>
        <p:spPr>
          <a:xfrm>
            <a:off x="5495441" y="3767133"/>
            <a:ext cx="639668" cy="2000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700" i="0" u="none" strike="noStrike" cap="none" spc="0" normalizeH="0" baseline="0">
                <a:ln>
                  <a:noFill/>
                </a:ln>
                <a:solidFill>
                  <a:srgbClr val="002060"/>
                </a:solidFill>
                <a:effectLst/>
                <a:uFillTx/>
                <a:latin typeface="Ubuntu "/>
                <a:sym typeface="Arial"/>
              </a:rPr>
              <a:t>Operational</a:t>
            </a:r>
          </a:p>
        </p:txBody>
      </p:sp>
      <p:sp>
        <p:nvSpPr>
          <p:cNvPr id="45" name="TextBox 44">
            <a:extLst>
              <a:ext uri="{FF2B5EF4-FFF2-40B4-BE49-F238E27FC236}">
                <a16:creationId xmlns:a16="http://schemas.microsoft.com/office/drawing/2014/main" id="{8EA93836-C768-922A-3315-4DC497E11C99}"/>
              </a:ext>
            </a:extLst>
          </p:cNvPr>
          <p:cNvSpPr txBox="1"/>
          <p:nvPr/>
        </p:nvSpPr>
        <p:spPr>
          <a:xfrm>
            <a:off x="5492966" y="4274641"/>
            <a:ext cx="770870"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800" i="0" u="none" strike="noStrike" cap="none" spc="0" normalizeH="0" baseline="0" dirty="0">
                <a:ln>
                  <a:noFill/>
                </a:ln>
                <a:solidFill>
                  <a:srgbClr val="002060"/>
                </a:solidFill>
                <a:effectLst/>
                <a:uFillTx/>
                <a:latin typeface="Ubuntu "/>
                <a:sym typeface="Arial"/>
              </a:rPr>
              <a:t>Environmental</a:t>
            </a:r>
          </a:p>
        </p:txBody>
      </p:sp>
      <p:sp>
        <p:nvSpPr>
          <p:cNvPr id="46" name="TextBox 45">
            <a:extLst>
              <a:ext uri="{FF2B5EF4-FFF2-40B4-BE49-F238E27FC236}">
                <a16:creationId xmlns:a16="http://schemas.microsoft.com/office/drawing/2014/main" id="{93B26C46-20C0-D9E7-75A6-4CA595583CAA}"/>
              </a:ext>
            </a:extLst>
          </p:cNvPr>
          <p:cNvSpPr txBox="1"/>
          <p:nvPr/>
        </p:nvSpPr>
        <p:spPr>
          <a:xfrm>
            <a:off x="2427575" y="4491976"/>
            <a:ext cx="639668"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800" i="0" u="none" strike="noStrike" cap="none" spc="0" normalizeH="0" baseline="0" dirty="0">
                <a:ln>
                  <a:noFill/>
                </a:ln>
                <a:solidFill>
                  <a:srgbClr val="002060"/>
                </a:solidFill>
                <a:effectLst/>
                <a:uFillTx/>
                <a:latin typeface="Ubuntu "/>
                <a:sym typeface="Arial"/>
              </a:rPr>
              <a:t>Transport</a:t>
            </a:r>
          </a:p>
        </p:txBody>
      </p:sp>
      <p:sp>
        <p:nvSpPr>
          <p:cNvPr id="47" name="TextBox 46">
            <a:extLst>
              <a:ext uri="{FF2B5EF4-FFF2-40B4-BE49-F238E27FC236}">
                <a16:creationId xmlns:a16="http://schemas.microsoft.com/office/drawing/2014/main" id="{21ED7CC8-9A69-F7F6-88FC-A4075D49C940}"/>
              </a:ext>
            </a:extLst>
          </p:cNvPr>
          <p:cNvSpPr txBox="1"/>
          <p:nvPr/>
        </p:nvSpPr>
        <p:spPr>
          <a:xfrm>
            <a:off x="5049619" y="4113130"/>
            <a:ext cx="639668"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800" i="0" u="none" strike="noStrike" cap="none" spc="0" normalizeH="0" baseline="0">
                <a:ln>
                  <a:noFill/>
                </a:ln>
                <a:solidFill>
                  <a:srgbClr val="002060"/>
                </a:solidFill>
                <a:effectLst/>
                <a:uFillTx/>
                <a:latin typeface="Ubuntu "/>
                <a:sym typeface="Arial"/>
              </a:rPr>
              <a:t>People</a:t>
            </a:r>
          </a:p>
        </p:txBody>
      </p:sp>
      <p:sp>
        <p:nvSpPr>
          <p:cNvPr id="49" name="TextBox 48">
            <a:extLst>
              <a:ext uri="{FF2B5EF4-FFF2-40B4-BE49-F238E27FC236}">
                <a16:creationId xmlns:a16="http://schemas.microsoft.com/office/drawing/2014/main" id="{7EAC9067-6280-AA1C-68C9-7B2E025B56AD}"/>
              </a:ext>
            </a:extLst>
          </p:cNvPr>
          <p:cNvSpPr txBox="1"/>
          <p:nvPr/>
        </p:nvSpPr>
        <p:spPr>
          <a:xfrm>
            <a:off x="3727990" y="3950417"/>
            <a:ext cx="1653961"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0" indent="-342900">
              <a:tabLst>
                <a:tab pos="457200" algn="l"/>
              </a:tabLst>
            </a:pPr>
            <a:r>
              <a:rPr lang="en-GB" sz="800">
                <a:solidFill>
                  <a:srgbClr val="002060"/>
                </a:solidFill>
                <a:effectLst/>
                <a:latin typeface="Ubuntu "/>
                <a:ea typeface="Times New Roman" panose="02020603050405020304" pitchFamily="18" charset="0"/>
              </a:rPr>
              <a:t>Cultural and Recreational</a:t>
            </a:r>
          </a:p>
        </p:txBody>
      </p:sp>
      <p:sp>
        <p:nvSpPr>
          <p:cNvPr id="50" name="TextBox 49">
            <a:extLst>
              <a:ext uri="{FF2B5EF4-FFF2-40B4-BE49-F238E27FC236}">
                <a16:creationId xmlns:a16="http://schemas.microsoft.com/office/drawing/2014/main" id="{7649B860-00D6-DD67-5852-A2C14928590C}"/>
              </a:ext>
            </a:extLst>
          </p:cNvPr>
          <p:cNvSpPr txBox="1"/>
          <p:nvPr/>
        </p:nvSpPr>
        <p:spPr>
          <a:xfrm>
            <a:off x="3100586" y="4504754"/>
            <a:ext cx="639668"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800" i="0" u="none" strike="noStrike" cap="none" spc="0" normalizeH="0" baseline="0" dirty="0">
                <a:ln>
                  <a:noFill/>
                </a:ln>
                <a:solidFill>
                  <a:srgbClr val="002060"/>
                </a:solidFill>
                <a:effectLst/>
                <a:uFillTx/>
                <a:latin typeface="Ubuntu "/>
                <a:sym typeface="Arial"/>
              </a:rPr>
              <a:t>Weather</a:t>
            </a:r>
          </a:p>
        </p:txBody>
      </p:sp>
      <p:sp>
        <p:nvSpPr>
          <p:cNvPr id="51" name="TextBox 50">
            <a:extLst>
              <a:ext uri="{FF2B5EF4-FFF2-40B4-BE49-F238E27FC236}">
                <a16:creationId xmlns:a16="http://schemas.microsoft.com/office/drawing/2014/main" id="{1A9C0AFF-328B-D96F-AB00-CCB144ED28EE}"/>
              </a:ext>
            </a:extLst>
          </p:cNvPr>
          <p:cNvSpPr txBox="1"/>
          <p:nvPr/>
        </p:nvSpPr>
        <p:spPr>
          <a:xfrm>
            <a:off x="4420319" y="4508703"/>
            <a:ext cx="639668"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800" i="0" u="none" strike="noStrike" cap="none" spc="0" normalizeH="0" baseline="0">
                <a:ln>
                  <a:noFill/>
                </a:ln>
                <a:solidFill>
                  <a:srgbClr val="002060"/>
                </a:solidFill>
                <a:effectLst/>
                <a:uFillTx/>
                <a:latin typeface="Ubuntu "/>
                <a:sym typeface="Arial"/>
              </a:rPr>
              <a:t>Health</a:t>
            </a:r>
          </a:p>
        </p:txBody>
      </p:sp>
      <p:sp>
        <p:nvSpPr>
          <p:cNvPr id="52" name="TextBox 51">
            <a:extLst>
              <a:ext uri="{FF2B5EF4-FFF2-40B4-BE49-F238E27FC236}">
                <a16:creationId xmlns:a16="http://schemas.microsoft.com/office/drawing/2014/main" id="{B1EF7A36-21C7-041B-741B-8F26238E992A}"/>
              </a:ext>
            </a:extLst>
          </p:cNvPr>
          <p:cNvSpPr txBox="1"/>
          <p:nvPr/>
        </p:nvSpPr>
        <p:spPr>
          <a:xfrm>
            <a:off x="3329397" y="3776992"/>
            <a:ext cx="1112502"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800" i="0" u="none" strike="noStrike" cap="none" spc="0" normalizeH="0" baseline="0">
                <a:ln>
                  <a:noFill/>
                </a:ln>
                <a:solidFill>
                  <a:srgbClr val="002060"/>
                </a:solidFill>
                <a:effectLst/>
                <a:uFillTx/>
                <a:latin typeface="Ubuntu "/>
                <a:sym typeface="Arial"/>
              </a:rPr>
              <a:t>Crime &amp; Justice</a:t>
            </a:r>
          </a:p>
        </p:txBody>
      </p:sp>
      <p:sp>
        <p:nvSpPr>
          <p:cNvPr id="53" name="TextBox 52">
            <a:extLst>
              <a:ext uri="{FF2B5EF4-FFF2-40B4-BE49-F238E27FC236}">
                <a16:creationId xmlns:a16="http://schemas.microsoft.com/office/drawing/2014/main" id="{60412619-A417-0E5E-CA87-4D2DCAA506DF}"/>
              </a:ext>
            </a:extLst>
          </p:cNvPr>
          <p:cNvSpPr txBox="1"/>
          <p:nvPr/>
        </p:nvSpPr>
        <p:spPr>
          <a:xfrm>
            <a:off x="4308820" y="3776992"/>
            <a:ext cx="1112502"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800" i="0" u="none" strike="noStrike" cap="none" spc="0" normalizeH="0" baseline="0">
                <a:ln>
                  <a:noFill/>
                </a:ln>
                <a:solidFill>
                  <a:srgbClr val="002060"/>
                </a:solidFill>
                <a:effectLst/>
                <a:uFillTx/>
                <a:latin typeface="Ubuntu "/>
                <a:sym typeface="Arial"/>
              </a:rPr>
              <a:t>Research &amp; Scientific</a:t>
            </a:r>
          </a:p>
        </p:txBody>
      </p:sp>
      <p:sp>
        <p:nvSpPr>
          <p:cNvPr id="54" name="TextBox 53">
            <a:extLst>
              <a:ext uri="{FF2B5EF4-FFF2-40B4-BE49-F238E27FC236}">
                <a16:creationId xmlns:a16="http://schemas.microsoft.com/office/drawing/2014/main" id="{A5D41CD6-D180-FEB6-2200-A433E5B28950}"/>
              </a:ext>
            </a:extLst>
          </p:cNvPr>
          <p:cNvSpPr txBox="1"/>
          <p:nvPr/>
        </p:nvSpPr>
        <p:spPr>
          <a:xfrm>
            <a:off x="5653067" y="3991498"/>
            <a:ext cx="639668"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800" i="0" u="none" strike="noStrike" cap="none" spc="0" normalizeH="0" baseline="0" dirty="0">
                <a:ln>
                  <a:noFill/>
                </a:ln>
                <a:solidFill>
                  <a:srgbClr val="002060"/>
                </a:solidFill>
                <a:effectLst/>
                <a:uFillTx/>
                <a:latin typeface="Ubuntu "/>
                <a:sym typeface="Arial"/>
              </a:rPr>
              <a:t>Economic</a:t>
            </a:r>
          </a:p>
        </p:txBody>
      </p:sp>
      <p:sp>
        <p:nvSpPr>
          <p:cNvPr id="55" name="TextBox 54">
            <a:extLst>
              <a:ext uri="{FF2B5EF4-FFF2-40B4-BE49-F238E27FC236}">
                <a16:creationId xmlns:a16="http://schemas.microsoft.com/office/drawing/2014/main" id="{7385BC4B-2B65-8E23-967B-CFA818275BA6}"/>
              </a:ext>
            </a:extLst>
          </p:cNvPr>
          <p:cNvSpPr txBox="1"/>
          <p:nvPr/>
        </p:nvSpPr>
        <p:spPr>
          <a:xfrm>
            <a:off x="2505261" y="4239001"/>
            <a:ext cx="639668"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800" i="0" u="none" strike="noStrike" cap="none" spc="0" normalizeH="0" baseline="0" dirty="0">
                <a:ln>
                  <a:noFill/>
                </a:ln>
                <a:solidFill>
                  <a:srgbClr val="002060"/>
                </a:solidFill>
                <a:effectLst/>
                <a:uFillTx/>
                <a:latin typeface="Ubuntu "/>
                <a:sym typeface="Arial"/>
              </a:rPr>
              <a:t>Regulatory</a:t>
            </a:r>
          </a:p>
        </p:txBody>
      </p:sp>
      <p:sp>
        <p:nvSpPr>
          <p:cNvPr id="56" name="TextBox 55">
            <a:extLst>
              <a:ext uri="{FF2B5EF4-FFF2-40B4-BE49-F238E27FC236}">
                <a16:creationId xmlns:a16="http://schemas.microsoft.com/office/drawing/2014/main" id="{0E635EE3-B299-ABEC-01E8-AAD4E4CCF026}"/>
              </a:ext>
            </a:extLst>
          </p:cNvPr>
          <p:cNvSpPr txBox="1"/>
          <p:nvPr/>
        </p:nvSpPr>
        <p:spPr>
          <a:xfrm>
            <a:off x="5060418" y="4514395"/>
            <a:ext cx="1358218"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800" i="0" u="none" strike="noStrike" cap="none" spc="0" normalizeH="0" baseline="0" dirty="0">
                <a:ln>
                  <a:noFill/>
                </a:ln>
                <a:solidFill>
                  <a:srgbClr val="002060"/>
                </a:solidFill>
                <a:effectLst/>
                <a:uFillTx/>
                <a:latin typeface="Ubuntu "/>
                <a:sym typeface="Arial"/>
              </a:rPr>
              <a:t>Infrastructure &amp; Housing</a:t>
            </a:r>
          </a:p>
        </p:txBody>
      </p:sp>
      <p:sp>
        <p:nvSpPr>
          <p:cNvPr id="57" name="TextBox 56">
            <a:extLst>
              <a:ext uri="{FF2B5EF4-FFF2-40B4-BE49-F238E27FC236}">
                <a16:creationId xmlns:a16="http://schemas.microsoft.com/office/drawing/2014/main" id="{E139283C-14BB-B5A1-09A3-4A07943FC018}"/>
              </a:ext>
            </a:extLst>
          </p:cNvPr>
          <p:cNvSpPr txBox="1"/>
          <p:nvPr/>
        </p:nvSpPr>
        <p:spPr>
          <a:xfrm>
            <a:off x="4655666" y="4288507"/>
            <a:ext cx="639668"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800" i="0" u="none" strike="noStrike" cap="none" spc="0" normalizeH="0" baseline="0">
                <a:ln>
                  <a:noFill/>
                </a:ln>
                <a:solidFill>
                  <a:srgbClr val="002060"/>
                </a:solidFill>
                <a:effectLst/>
                <a:uFillTx/>
                <a:latin typeface="Ubuntu "/>
                <a:sym typeface="Arial"/>
              </a:rPr>
              <a:t>Education</a:t>
            </a:r>
          </a:p>
        </p:txBody>
      </p:sp>
      <p:sp>
        <p:nvSpPr>
          <p:cNvPr id="59" name="TextBox 58">
            <a:extLst>
              <a:ext uri="{FF2B5EF4-FFF2-40B4-BE49-F238E27FC236}">
                <a16:creationId xmlns:a16="http://schemas.microsoft.com/office/drawing/2014/main" id="{82D125E9-C8FA-E99A-A715-20E985C201D9}"/>
              </a:ext>
            </a:extLst>
          </p:cNvPr>
          <p:cNvSpPr txBox="1"/>
          <p:nvPr/>
        </p:nvSpPr>
        <p:spPr>
          <a:xfrm>
            <a:off x="3846964" y="4508023"/>
            <a:ext cx="728425"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800" dirty="0">
                <a:solidFill>
                  <a:srgbClr val="002060"/>
                </a:solidFill>
                <a:effectLst/>
                <a:latin typeface="Ubuntu "/>
                <a:ea typeface="Times New Roman" panose="02020603050405020304" pitchFamily="18" charset="0"/>
              </a:rPr>
              <a:t>Statistical</a:t>
            </a:r>
            <a:endParaRPr lang="en-GB" sz="800" dirty="0">
              <a:solidFill>
                <a:srgbClr val="002060"/>
              </a:solidFill>
              <a:latin typeface="Ubuntu "/>
            </a:endParaRPr>
          </a:p>
        </p:txBody>
      </p:sp>
      <p:sp>
        <p:nvSpPr>
          <p:cNvPr id="60" name="TextBox 59">
            <a:extLst>
              <a:ext uri="{FF2B5EF4-FFF2-40B4-BE49-F238E27FC236}">
                <a16:creationId xmlns:a16="http://schemas.microsoft.com/office/drawing/2014/main" id="{88C0E08F-0276-A7A6-0730-B1379B8597AB}"/>
              </a:ext>
            </a:extLst>
          </p:cNvPr>
          <p:cNvSpPr txBox="1"/>
          <p:nvPr/>
        </p:nvSpPr>
        <p:spPr>
          <a:xfrm>
            <a:off x="3633544" y="4292579"/>
            <a:ext cx="917001"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800">
                <a:solidFill>
                  <a:srgbClr val="002060"/>
                </a:solidFill>
                <a:effectLst/>
                <a:latin typeface="Ubuntu "/>
                <a:ea typeface="Times New Roman" panose="02020603050405020304" pitchFamily="18" charset="0"/>
              </a:rPr>
              <a:t>Communication</a:t>
            </a:r>
            <a:endParaRPr lang="en-GB" sz="800">
              <a:solidFill>
                <a:srgbClr val="002060"/>
              </a:solidFill>
              <a:latin typeface="Ubuntu "/>
            </a:endParaRPr>
          </a:p>
        </p:txBody>
      </p:sp>
      <p:sp>
        <p:nvSpPr>
          <p:cNvPr id="61" name="TextBox 60">
            <a:extLst>
              <a:ext uri="{FF2B5EF4-FFF2-40B4-BE49-F238E27FC236}">
                <a16:creationId xmlns:a16="http://schemas.microsoft.com/office/drawing/2014/main" id="{80561943-9C44-19E3-75D7-D668D3CC3C29}"/>
              </a:ext>
            </a:extLst>
          </p:cNvPr>
          <p:cNvSpPr txBox="1"/>
          <p:nvPr/>
        </p:nvSpPr>
        <p:spPr>
          <a:xfrm>
            <a:off x="4703215" y="2079710"/>
            <a:ext cx="639668"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800" i="0" u="none" strike="noStrike" cap="none" spc="0" normalizeH="0" baseline="0">
                <a:ln>
                  <a:noFill/>
                </a:ln>
                <a:solidFill>
                  <a:srgbClr val="002060"/>
                </a:solidFill>
                <a:effectLst/>
                <a:uFillTx/>
                <a:latin typeface="Ubuntu "/>
                <a:sym typeface="Arial"/>
              </a:rPr>
              <a:t>Experience</a:t>
            </a:r>
          </a:p>
        </p:txBody>
      </p:sp>
      <p:sp>
        <p:nvSpPr>
          <p:cNvPr id="62" name="TextBox 61">
            <a:extLst>
              <a:ext uri="{FF2B5EF4-FFF2-40B4-BE49-F238E27FC236}">
                <a16:creationId xmlns:a16="http://schemas.microsoft.com/office/drawing/2014/main" id="{990DE48C-7C7C-44B4-DDF2-F078454EFE96}"/>
              </a:ext>
            </a:extLst>
          </p:cNvPr>
          <p:cNvSpPr txBox="1"/>
          <p:nvPr/>
        </p:nvSpPr>
        <p:spPr>
          <a:xfrm>
            <a:off x="3537832" y="2093504"/>
            <a:ext cx="639668"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800" i="0" u="none" strike="noStrike" cap="none" spc="0" normalizeH="0" baseline="0" dirty="0">
                <a:ln>
                  <a:noFill/>
                </a:ln>
                <a:solidFill>
                  <a:srgbClr val="002060"/>
                </a:solidFill>
                <a:effectLst/>
                <a:uFillTx/>
                <a:latin typeface="Ubuntu "/>
                <a:sym typeface="Arial"/>
              </a:rPr>
              <a:t>Insight</a:t>
            </a:r>
          </a:p>
        </p:txBody>
      </p:sp>
      <p:sp>
        <p:nvSpPr>
          <p:cNvPr id="63" name="TextBox 62">
            <a:extLst>
              <a:ext uri="{FF2B5EF4-FFF2-40B4-BE49-F238E27FC236}">
                <a16:creationId xmlns:a16="http://schemas.microsoft.com/office/drawing/2014/main" id="{75403A6E-CA31-74E2-2EA2-E860DF243599}"/>
              </a:ext>
            </a:extLst>
          </p:cNvPr>
          <p:cNvSpPr txBox="1"/>
          <p:nvPr/>
        </p:nvSpPr>
        <p:spPr>
          <a:xfrm>
            <a:off x="4129457" y="1385875"/>
            <a:ext cx="639668"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800" i="0" u="none" strike="noStrike" cap="none" spc="0" normalizeH="0" baseline="0">
                <a:ln>
                  <a:noFill/>
                </a:ln>
                <a:solidFill>
                  <a:srgbClr val="000000"/>
                </a:solidFill>
                <a:effectLst/>
                <a:uFillTx/>
                <a:latin typeface="Ubuntu "/>
                <a:sym typeface="Arial"/>
              </a:rPr>
              <a:t>CIR</a:t>
            </a:r>
          </a:p>
        </p:txBody>
      </p:sp>
      <p:sp>
        <p:nvSpPr>
          <p:cNvPr id="65" name="TextBox 64">
            <a:extLst>
              <a:ext uri="{FF2B5EF4-FFF2-40B4-BE49-F238E27FC236}">
                <a16:creationId xmlns:a16="http://schemas.microsoft.com/office/drawing/2014/main" id="{D73E0D54-5F0C-58A2-880F-332FD13F57E9}"/>
              </a:ext>
            </a:extLst>
          </p:cNvPr>
          <p:cNvSpPr txBox="1"/>
          <p:nvPr/>
        </p:nvSpPr>
        <p:spPr>
          <a:xfrm>
            <a:off x="4059801" y="2528628"/>
            <a:ext cx="747790" cy="369289"/>
          </a:xfrm>
          <a:prstGeom prst="rect">
            <a:avLst/>
          </a:prstGeom>
          <a:noFill/>
          <a:ln w="12700" cap="flat">
            <a:noFill/>
            <a:miter lim="400000"/>
          </a:ln>
          <a:effectLst/>
        </p:spPr>
        <p:txBody>
          <a:bodyPr wrap="square" lIns="121899" tIns="121899" rIns="121899" bIns="12189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800">
                <a:solidFill>
                  <a:srgbClr val="0A377D"/>
                </a:solidFill>
                <a:latin typeface="Ubuntu Condensed"/>
                <a:ea typeface="Ubuntu Condensed"/>
                <a:cs typeface="Ubuntu Condensed"/>
              </a:defRPr>
            </a:lvl1pPr>
          </a:lstStyle>
          <a:p>
            <a:r>
              <a:rPr lang="en-GB">
                <a:latin typeface="Ubuntu "/>
              </a:rPr>
              <a:t>Relevance</a:t>
            </a:r>
          </a:p>
        </p:txBody>
      </p:sp>
      <p:sp>
        <p:nvSpPr>
          <p:cNvPr id="67" name="Google Shape;437;p49">
            <a:extLst>
              <a:ext uri="{FF2B5EF4-FFF2-40B4-BE49-F238E27FC236}">
                <a16:creationId xmlns:a16="http://schemas.microsoft.com/office/drawing/2014/main" id="{C4A2BE61-0FBE-B913-A38A-FE42752A52DF}"/>
              </a:ext>
            </a:extLst>
          </p:cNvPr>
          <p:cNvSpPr txBox="1"/>
          <p:nvPr/>
        </p:nvSpPr>
        <p:spPr>
          <a:xfrm>
            <a:off x="3161787" y="2975116"/>
            <a:ext cx="912930" cy="3692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numCol="1" anchor="t">
            <a:spAutoFit/>
          </a:bodyPr>
          <a:lstStyle>
            <a:lvl1pPr>
              <a:defRPr sz="800">
                <a:solidFill>
                  <a:srgbClr val="0A377D"/>
                </a:solidFill>
                <a:latin typeface="Ubuntu Condensed"/>
                <a:ea typeface="Ubuntu Condensed"/>
                <a:cs typeface="Ubuntu Condensed"/>
                <a:sym typeface="Ubuntu Condensed"/>
              </a:defRPr>
            </a:lvl1pPr>
          </a:lstStyle>
          <a:p>
            <a:r>
              <a:rPr lang="en-GB" dirty="0">
                <a:latin typeface="Ubuntu "/>
              </a:rPr>
              <a:t>Classification</a:t>
            </a:r>
            <a:endParaRPr dirty="0">
              <a:latin typeface="Ubuntu "/>
            </a:endParaRPr>
          </a:p>
        </p:txBody>
      </p:sp>
      <p:sp>
        <p:nvSpPr>
          <p:cNvPr id="69" name="TextBox 68">
            <a:extLst>
              <a:ext uri="{FF2B5EF4-FFF2-40B4-BE49-F238E27FC236}">
                <a16:creationId xmlns:a16="http://schemas.microsoft.com/office/drawing/2014/main" id="{4F6484B8-EEEF-EF95-8794-3543F8AEA416}"/>
              </a:ext>
            </a:extLst>
          </p:cNvPr>
          <p:cNvSpPr txBox="1"/>
          <p:nvPr/>
        </p:nvSpPr>
        <p:spPr>
          <a:xfrm>
            <a:off x="4886825" y="2988536"/>
            <a:ext cx="1077363" cy="369289"/>
          </a:xfrm>
          <a:prstGeom prst="rect">
            <a:avLst/>
          </a:prstGeom>
          <a:noFill/>
          <a:ln w="12700" cap="flat">
            <a:noFill/>
            <a:miter lim="400000"/>
          </a:ln>
          <a:effectLst/>
        </p:spPr>
        <p:txBody>
          <a:bodyPr wrap="square" lIns="121899" tIns="121899" rIns="121899" bIns="12189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800">
                <a:solidFill>
                  <a:srgbClr val="0A377D"/>
                </a:solidFill>
                <a:latin typeface="Ubuntu Condensed"/>
                <a:ea typeface="Ubuntu Condensed"/>
                <a:cs typeface="Ubuntu Condensed"/>
              </a:defRPr>
            </a:lvl1pPr>
          </a:lstStyle>
          <a:p>
            <a:r>
              <a:rPr lang="en-GB" dirty="0">
                <a:latin typeface="Ubuntu "/>
              </a:rPr>
              <a:t>Fact extraction </a:t>
            </a:r>
          </a:p>
        </p:txBody>
      </p:sp>
      <p:sp>
        <p:nvSpPr>
          <p:cNvPr id="71" name="TextBox 70">
            <a:extLst>
              <a:ext uri="{FF2B5EF4-FFF2-40B4-BE49-F238E27FC236}">
                <a16:creationId xmlns:a16="http://schemas.microsoft.com/office/drawing/2014/main" id="{98909C4A-E70B-65FC-D2C9-052C42A58DA1}"/>
              </a:ext>
            </a:extLst>
          </p:cNvPr>
          <p:cNvSpPr txBox="1"/>
          <p:nvPr/>
        </p:nvSpPr>
        <p:spPr>
          <a:xfrm>
            <a:off x="3386083" y="2460332"/>
            <a:ext cx="733525" cy="477011"/>
          </a:xfrm>
          <a:prstGeom prst="rect">
            <a:avLst/>
          </a:prstGeom>
          <a:noFill/>
          <a:ln w="12700" cap="flat">
            <a:noFill/>
            <a:miter lim="400000"/>
          </a:ln>
          <a:effectLst/>
        </p:spPr>
        <p:txBody>
          <a:bodyPr wrap="square" lIns="121899" tIns="121899" rIns="121899" bIns="12189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800">
                <a:solidFill>
                  <a:srgbClr val="0A377D"/>
                </a:solidFill>
                <a:latin typeface="Ubuntu Condensed"/>
                <a:ea typeface="Ubuntu Condensed"/>
                <a:cs typeface="Ubuntu Condensed"/>
              </a:defRPr>
            </a:lvl1pPr>
          </a:lstStyle>
          <a:p>
            <a:r>
              <a:rPr lang="en-GB" sz="700" dirty="0">
                <a:latin typeface="Ubuntu "/>
              </a:rPr>
              <a:t>Entity</a:t>
            </a:r>
            <a:r>
              <a:rPr lang="en-GB" dirty="0">
                <a:latin typeface="Ubuntu "/>
              </a:rPr>
              <a:t> </a:t>
            </a:r>
            <a:r>
              <a:rPr lang="en-GB" sz="700" dirty="0">
                <a:latin typeface="Ubuntu "/>
              </a:rPr>
              <a:t>Recognition</a:t>
            </a:r>
          </a:p>
        </p:txBody>
      </p:sp>
      <p:sp>
        <p:nvSpPr>
          <p:cNvPr id="73" name="TextBox 72">
            <a:extLst>
              <a:ext uri="{FF2B5EF4-FFF2-40B4-BE49-F238E27FC236}">
                <a16:creationId xmlns:a16="http://schemas.microsoft.com/office/drawing/2014/main" id="{51FB2DC5-BE3B-E86D-5700-257C569DF7D4}"/>
              </a:ext>
            </a:extLst>
          </p:cNvPr>
          <p:cNvSpPr txBox="1"/>
          <p:nvPr/>
        </p:nvSpPr>
        <p:spPr>
          <a:xfrm>
            <a:off x="4938212" y="2546331"/>
            <a:ext cx="637677" cy="369289"/>
          </a:xfrm>
          <a:prstGeom prst="rect">
            <a:avLst/>
          </a:prstGeom>
          <a:noFill/>
          <a:ln w="12700" cap="flat">
            <a:noFill/>
            <a:miter lim="400000"/>
          </a:ln>
          <a:effectLst/>
        </p:spPr>
        <p:txBody>
          <a:bodyPr wrap="square" lIns="121899" tIns="121899" rIns="121899" bIns="12189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800">
                <a:solidFill>
                  <a:srgbClr val="0A377D"/>
                </a:solidFill>
                <a:latin typeface="Ubuntu Condensed"/>
                <a:ea typeface="Ubuntu Condensed"/>
                <a:cs typeface="Ubuntu Condensed"/>
              </a:defRPr>
            </a:lvl1pPr>
          </a:lstStyle>
          <a:p>
            <a:r>
              <a:rPr lang="en-GB" dirty="0">
                <a:latin typeface="Ubuntu "/>
              </a:rPr>
              <a:t>Context</a:t>
            </a:r>
          </a:p>
        </p:txBody>
      </p:sp>
      <p:sp>
        <p:nvSpPr>
          <p:cNvPr id="74" name="TextBox 73">
            <a:extLst>
              <a:ext uri="{FF2B5EF4-FFF2-40B4-BE49-F238E27FC236}">
                <a16:creationId xmlns:a16="http://schemas.microsoft.com/office/drawing/2014/main" id="{9A8F89B8-C68D-6613-3356-1311631FF52E}"/>
              </a:ext>
            </a:extLst>
          </p:cNvPr>
          <p:cNvSpPr txBox="1"/>
          <p:nvPr/>
        </p:nvSpPr>
        <p:spPr>
          <a:xfrm>
            <a:off x="4098145" y="2988536"/>
            <a:ext cx="763235" cy="369289"/>
          </a:xfrm>
          <a:prstGeom prst="rect">
            <a:avLst/>
          </a:prstGeom>
          <a:noFill/>
          <a:ln w="12700" cap="flat">
            <a:noFill/>
            <a:miter lim="400000"/>
          </a:ln>
          <a:effectLst/>
        </p:spPr>
        <p:txBody>
          <a:bodyPr wrap="square" lIns="121899" tIns="121899" rIns="121899" bIns="12189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800">
                <a:solidFill>
                  <a:srgbClr val="0A377D"/>
                </a:solidFill>
                <a:latin typeface="Ubuntu Condensed"/>
                <a:ea typeface="Ubuntu Condensed"/>
                <a:cs typeface="Ubuntu Condensed"/>
              </a:defRPr>
            </a:lvl1pPr>
          </a:lstStyle>
          <a:p>
            <a:r>
              <a:rPr lang="en-GB" dirty="0">
                <a:latin typeface="Ubuntu "/>
              </a:rPr>
              <a:t>Metadata</a:t>
            </a:r>
          </a:p>
        </p:txBody>
      </p:sp>
      <p:sp>
        <p:nvSpPr>
          <p:cNvPr id="75" name="TextBox 74">
            <a:extLst>
              <a:ext uri="{FF2B5EF4-FFF2-40B4-BE49-F238E27FC236}">
                <a16:creationId xmlns:a16="http://schemas.microsoft.com/office/drawing/2014/main" id="{5205A3B3-985F-ACC7-5B46-41A0CB82BE86}"/>
              </a:ext>
            </a:extLst>
          </p:cNvPr>
          <p:cNvSpPr txBox="1"/>
          <p:nvPr/>
        </p:nvSpPr>
        <p:spPr>
          <a:xfrm>
            <a:off x="4091228" y="1681309"/>
            <a:ext cx="772412"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800" i="0" u="none" strike="noStrike" cap="none" spc="0" normalizeH="0" baseline="0" dirty="0">
                <a:ln>
                  <a:noFill/>
                </a:ln>
                <a:solidFill>
                  <a:srgbClr val="002060"/>
                </a:solidFill>
                <a:effectLst/>
                <a:uFillTx/>
                <a:latin typeface="Ubuntu "/>
                <a:sym typeface="Arial"/>
              </a:rPr>
              <a:t>Visualisation</a:t>
            </a:r>
          </a:p>
        </p:txBody>
      </p:sp>
      <p:sp>
        <p:nvSpPr>
          <p:cNvPr id="2" name="Google Shape;437;p49">
            <a:extLst>
              <a:ext uri="{FF2B5EF4-FFF2-40B4-BE49-F238E27FC236}">
                <a16:creationId xmlns:a16="http://schemas.microsoft.com/office/drawing/2014/main" id="{D81871DF-E448-1827-8CF9-E5F7B09C2F42}"/>
              </a:ext>
            </a:extLst>
          </p:cNvPr>
          <p:cNvSpPr txBox="1"/>
          <p:nvPr/>
        </p:nvSpPr>
        <p:spPr>
          <a:xfrm>
            <a:off x="4894275" y="2755053"/>
            <a:ext cx="1597202" cy="3692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800">
                <a:solidFill>
                  <a:srgbClr val="0A377D"/>
                </a:solidFill>
                <a:latin typeface="Ubuntu "/>
                <a:ea typeface="Ubuntu Condensed"/>
                <a:cs typeface="Ubuntu Condensed"/>
              </a:defRPr>
            </a:lvl1pPr>
          </a:lstStyle>
          <a:p>
            <a:r>
              <a:rPr lang="en-GB" dirty="0"/>
              <a:t>Harmonisation</a:t>
            </a:r>
            <a:endParaRPr dirty="0"/>
          </a:p>
        </p:txBody>
      </p:sp>
      <p:sp>
        <p:nvSpPr>
          <p:cNvPr id="3" name="Google Shape;437;p49">
            <a:extLst>
              <a:ext uri="{FF2B5EF4-FFF2-40B4-BE49-F238E27FC236}">
                <a16:creationId xmlns:a16="http://schemas.microsoft.com/office/drawing/2014/main" id="{A15A4959-6878-5365-253F-8B2438225011}"/>
              </a:ext>
            </a:extLst>
          </p:cNvPr>
          <p:cNvSpPr txBox="1"/>
          <p:nvPr/>
        </p:nvSpPr>
        <p:spPr>
          <a:xfrm>
            <a:off x="3130622" y="2759511"/>
            <a:ext cx="1597202" cy="3692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800">
                <a:solidFill>
                  <a:srgbClr val="0A377D"/>
                </a:solidFill>
                <a:latin typeface="Ubuntu "/>
                <a:ea typeface="Ubuntu Condensed"/>
                <a:cs typeface="Ubuntu Condensed"/>
              </a:defRPr>
            </a:lvl1pPr>
          </a:lstStyle>
          <a:p>
            <a:r>
              <a:rPr lang="en-GB" dirty="0"/>
              <a:t>Standardisation</a:t>
            </a:r>
            <a:endParaRPr dirty="0"/>
          </a:p>
        </p:txBody>
      </p:sp>
    </p:spTree>
    <p:extLst>
      <p:ext uri="{BB962C8B-B14F-4D97-AF65-F5344CB8AC3E}">
        <p14:creationId xmlns:p14="http://schemas.microsoft.com/office/powerpoint/2010/main" val="2510804461"/>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500"/>
                                        <p:tgtEl>
                                          <p:spTgt spid="6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500"/>
                                        <p:tgtEl>
                                          <p:spTgt spid="6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500"/>
                                        <p:tgtEl>
                                          <p:spTgt spid="7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fade">
                                      <p:cBhvr>
                                        <p:cTn id="91" dur="500"/>
                                        <p:tgtEl>
                                          <p:spTgt spid="6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fade">
                                      <p:cBhvr>
                                        <p:cTn id="94" dur="500"/>
                                        <p:tgtEl>
                                          <p:spTgt spid="7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fade">
                                      <p:cBhvr>
                                        <p:cTn id="97" dur="500"/>
                                        <p:tgtEl>
                                          <p:spTgt spid="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500"/>
                                        <p:tgtEl>
                                          <p:spTgt spid="1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fade">
                                      <p:cBhvr>
                                        <p:cTn id="105" dur="500"/>
                                        <p:tgtEl>
                                          <p:spTgt spid="9"/>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500"/>
                                        <p:tgtEl>
                                          <p:spTgt spid="7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fade">
                                      <p:cBhvr>
                                        <p:cTn id="113" dur="500"/>
                                        <p:tgtEl>
                                          <p:spTgt spid="6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fade">
                                      <p:cBhvr>
                                        <p:cTn id="116" dur="500"/>
                                        <p:tgtEl>
                                          <p:spTgt spid="6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500"/>
                                        <p:tgtEl>
                                          <p:spTgt spid="23"/>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fade">
                                      <p:cBhvr>
                                        <p:cTn id="124" dur="500"/>
                                        <p:tgtEl>
                                          <p:spTgt spid="1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fade">
                                      <p:cBhvr>
                                        <p:cTn id="127" dur="500"/>
                                        <p:tgtEl>
                                          <p:spTgt spid="6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1"/>
                                        </p:tgtEl>
                                        <p:attrNameLst>
                                          <p:attrName>style.visibility</p:attrName>
                                        </p:attrNameLst>
                                      </p:cBhvr>
                                      <p:to>
                                        <p:strVal val="visible"/>
                                      </p:to>
                                    </p:set>
                                    <p:animEffect transition="in" filter="fade">
                                      <p:cBhvr>
                                        <p:cTn id="130" dur="500"/>
                                        <p:tgtEl>
                                          <p:spTgt spid="1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500"/>
                                        <p:tgtEl>
                                          <p:spTgt spid="2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fade">
                                      <p:cBhvr>
                                        <p:cTn id="138" dur="500"/>
                                        <p:tgtEl>
                                          <p:spTgt spid="29"/>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8"/>
                                        </p:tgtEl>
                                        <p:attrNameLst>
                                          <p:attrName>style.visibility</p:attrName>
                                        </p:attrNameLst>
                                      </p:cBhvr>
                                      <p:to>
                                        <p:strVal val="visible"/>
                                      </p:to>
                                    </p:set>
                                    <p:animEffect transition="in" filter="fade">
                                      <p:cBhvr>
                                        <p:cTn id="141" dur="500"/>
                                        <p:tgtEl>
                                          <p:spTgt spid="28"/>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500"/>
                                        <p:tgtEl>
                                          <p:spTgt spid="27"/>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20"/>
                                        </p:tgtEl>
                                        <p:attrNameLst>
                                          <p:attrName>style.visibility</p:attrName>
                                        </p:attrNameLst>
                                      </p:cBhvr>
                                      <p:to>
                                        <p:strVal val="visible"/>
                                      </p:to>
                                    </p:set>
                                    <p:animEffect transition="in" filter="fade">
                                      <p:cBhvr>
                                        <p:cTn id="149" dur="500"/>
                                        <p:tgtEl>
                                          <p:spTgt spid="2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7"/>
                                        </p:tgtEl>
                                        <p:attrNameLst>
                                          <p:attrName>style.visibility</p:attrName>
                                        </p:attrNameLst>
                                      </p:cBhvr>
                                      <p:to>
                                        <p:strVal val="visible"/>
                                      </p:to>
                                    </p:set>
                                    <p:animEffect transition="in" filter="fade">
                                      <p:cBhvr>
                                        <p:cTn id="152" dur="500"/>
                                        <p:tgtEl>
                                          <p:spTgt spid="7"/>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Effect transition="in" filter="fade">
                                      <p:cBhvr>
                                        <p:cTn id="1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P spid="9" grpId="0"/>
      <p:bldP spid="11" grpId="0"/>
      <p:bldP spid="15" grpId="0"/>
      <p:bldP spid="17" grpId="0"/>
      <p:bldP spid="19" grpId="0"/>
      <p:bldP spid="21" grpId="0"/>
      <p:bldP spid="22" grpId="0"/>
      <p:bldP spid="23" grpId="0"/>
      <p:bldP spid="24" grpId="0"/>
      <p:bldP spid="26" grpId="0"/>
      <p:bldP spid="27" grpId="0" animBg="1"/>
      <p:bldP spid="28" grpId="0"/>
      <p:bldP spid="29" grpId="0"/>
      <p:bldP spid="41" grpId="0"/>
      <p:bldP spid="42" grpId="0"/>
      <p:bldP spid="43" grpId="0"/>
      <p:bldP spid="44" grpId="0"/>
      <p:bldP spid="45" grpId="0"/>
      <p:bldP spid="46" grpId="0"/>
      <p:bldP spid="47" grpId="0"/>
      <p:bldP spid="49" grpId="0"/>
      <p:bldP spid="50" grpId="0"/>
      <p:bldP spid="51" grpId="0"/>
      <p:bldP spid="52" grpId="0"/>
      <p:bldP spid="53" grpId="0"/>
      <p:bldP spid="54" grpId="0"/>
      <p:bldP spid="55" grpId="0"/>
      <p:bldP spid="56" grpId="0"/>
      <p:bldP spid="57" grpId="0"/>
      <p:bldP spid="59" grpId="0"/>
      <p:bldP spid="60" grpId="0"/>
      <p:bldP spid="61" grpId="0"/>
      <p:bldP spid="62" grpId="0"/>
      <p:bldP spid="63" grpId="0"/>
      <p:bldP spid="65" grpId="0"/>
      <p:bldP spid="67" grpId="0"/>
      <p:bldP spid="69" grpId="0"/>
      <p:bldP spid="71" grpId="0"/>
      <p:bldP spid="73" grpId="0"/>
      <p:bldP spid="74" grpId="0"/>
      <p:bldP spid="7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CFD"/>
        </a:solidFill>
        <a:effectLst/>
      </p:bgPr>
    </p:bg>
    <p:spTree>
      <p:nvGrpSpPr>
        <p:cNvPr id="1" name=""/>
        <p:cNvGrpSpPr/>
        <p:nvPr/>
      </p:nvGrpSpPr>
      <p:grpSpPr>
        <a:xfrm>
          <a:off x="0" y="0"/>
          <a:ext cx="0" cy="0"/>
          <a:chOff x="0" y="0"/>
          <a:chExt cx="0" cy="0"/>
        </a:xfrm>
      </p:grpSpPr>
      <p:pic>
        <p:nvPicPr>
          <p:cNvPr id="522" name="Google Shape;344;p47" descr="Google Shape;344;p47"/>
          <p:cNvPicPr>
            <a:picLocks noChangeAspect="1"/>
          </p:cNvPicPr>
          <p:nvPr/>
        </p:nvPicPr>
        <p:blipFill>
          <a:blip r:embed="rId3"/>
          <a:stretch>
            <a:fillRect/>
          </a:stretch>
        </p:blipFill>
        <p:spPr>
          <a:xfrm rot="10800000">
            <a:off x="-4786625" y="1770649"/>
            <a:ext cx="12537976" cy="5601702"/>
          </a:xfrm>
          <a:prstGeom prst="rect">
            <a:avLst/>
          </a:prstGeom>
          <a:ln w="12700">
            <a:miter lim="400000"/>
          </a:ln>
        </p:spPr>
      </p:pic>
      <p:sp>
        <p:nvSpPr>
          <p:cNvPr id="523" name="Google Shape;345;p47"/>
          <p:cNvSpPr txBox="1"/>
          <p:nvPr/>
        </p:nvSpPr>
        <p:spPr>
          <a:xfrm>
            <a:off x="1592174" y="208644"/>
            <a:ext cx="5959652" cy="342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699" tIns="25699" rIns="25699" bIns="25699">
            <a:spAutoFit/>
          </a:bodyPr>
          <a:lstStyle>
            <a:lvl1pPr algn="ctr">
              <a:lnSpc>
                <a:spcPct val="90000"/>
              </a:lnSpc>
              <a:defRPr sz="2100">
                <a:solidFill>
                  <a:srgbClr val="0A377D"/>
                </a:solidFill>
                <a:latin typeface="Ubuntu Bold"/>
                <a:ea typeface="Ubuntu Bold"/>
                <a:cs typeface="Ubuntu Bold"/>
                <a:sym typeface="Ubuntu Bold"/>
              </a:defRPr>
            </a:lvl1pPr>
          </a:lstStyle>
          <a:p>
            <a:r>
              <a:rPr lang="en-US"/>
              <a:t>Example of Knowledge Discovery Platform</a:t>
            </a:r>
            <a:endParaRPr/>
          </a:p>
        </p:txBody>
      </p:sp>
      <p:pic>
        <p:nvPicPr>
          <p:cNvPr id="524" name="Google Shape;346;p47" descr="Google Shape;346;p47"/>
          <p:cNvPicPr>
            <a:picLocks noChangeAspect="1"/>
          </p:cNvPicPr>
          <p:nvPr/>
        </p:nvPicPr>
        <p:blipFill>
          <a:blip r:embed="rId4"/>
          <a:stretch>
            <a:fillRect/>
          </a:stretch>
        </p:blipFill>
        <p:spPr>
          <a:xfrm>
            <a:off x="8425140" y="4865832"/>
            <a:ext cx="625951" cy="159101"/>
          </a:xfrm>
          <a:prstGeom prst="rect">
            <a:avLst/>
          </a:prstGeom>
          <a:ln w="12700">
            <a:miter lim="400000"/>
          </a:ln>
        </p:spPr>
      </p:pic>
      <p:grpSp>
        <p:nvGrpSpPr>
          <p:cNvPr id="530" name="Google Shape;350;p47"/>
          <p:cNvGrpSpPr/>
          <p:nvPr/>
        </p:nvGrpSpPr>
        <p:grpSpPr>
          <a:xfrm>
            <a:off x="620885" y="1684025"/>
            <a:ext cx="391502" cy="2805604"/>
            <a:chOff x="-1" y="0"/>
            <a:chExt cx="391501" cy="2805602"/>
          </a:xfrm>
        </p:grpSpPr>
        <p:sp>
          <p:nvSpPr>
            <p:cNvPr id="528" name="Rectangle"/>
            <p:cNvSpPr/>
            <p:nvPr/>
          </p:nvSpPr>
          <p:spPr>
            <a:xfrm rot="16200000">
              <a:off x="-1207051" y="1207050"/>
              <a:ext cx="2805602" cy="391501"/>
            </a:xfrm>
            <a:prstGeom prst="rect">
              <a:avLst/>
            </a:prstGeom>
            <a:solidFill>
              <a:srgbClr val="002060"/>
            </a:solidFill>
            <a:ln w="19050" cap="flat">
              <a:solidFill>
                <a:srgbClr val="002060"/>
              </a:solidFill>
              <a:prstDash val="solid"/>
              <a:round/>
            </a:ln>
            <a:effectLst/>
          </p:spPr>
          <p:txBody>
            <a:bodyPr wrap="square" lIns="45719" tIns="45719" rIns="45719" bIns="45719" numCol="1" anchor="ctr">
              <a:noAutofit/>
            </a:bodyPr>
            <a:lstStyle/>
            <a:p>
              <a:pPr algn="ctr">
                <a:lnSpc>
                  <a:spcPct val="110000"/>
                </a:lnSpc>
                <a:defRPr sz="2300">
                  <a:solidFill>
                    <a:srgbClr val="FFFFFF"/>
                  </a:solidFill>
                </a:defRPr>
              </a:pPr>
              <a:endParaRPr/>
            </a:p>
          </p:txBody>
        </p:sp>
        <p:sp>
          <p:nvSpPr>
            <p:cNvPr id="529" name="Unified Data Platform"/>
            <p:cNvSpPr txBox="1"/>
            <p:nvPr/>
          </p:nvSpPr>
          <p:spPr>
            <a:xfrm rot="16200000">
              <a:off x="-1197526" y="1288122"/>
              <a:ext cx="2786552" cy="2293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110000"/>
                </a:lnSpc>
                <a:defRPr sz="1500">
                  <a:solidFill>
                    <a:srgbClr val="FFFFFF"/>
                  </a:solidFill>
                  <a:latin typeface="Ubuntu Bold"/>
                  <a:ea typeface="Ubuntu Bold"/>
                  <a:cs typeface="Ubuntu Bold"/>
                  <a:sym typeface="Ubuntu Bold"/>
                </a:defRPr>
              </a:lvl1pPr>
            </a:lstStyle>
            <a:p>
              <a:r>
                <a:t>Unified Data </a:t>
              </a:r>
              <a:r>
                <a:rPr lang="en-GB"/>
                <a:t>Layer</a:t>
              </a:r>
              <a:endParaRPr/>
            </a:p>
          </p:txBody>
        </p:sp>
      </p:grpSp>
      <p:grpSp>
        <p:nvGrpSpPr>
          <p:cNvPr id="541" name="Google Shape;351;p47"/>
          <p:cNvGrpSpPr/>
          <p:nvPr/>
        </p:nvGrpSpPr>
        <p:grpSpPr>
          <a:xfrm>
            <a:off x="1176761" y="1683926"/>
            <a:ext cx="2329237" cy="2808028"/>
            <a:chOff x="0" y="0"/>
            <a:chExt cx="2329236" cy="2808026"/>
          </a:xfrm>
        </p:grpSpPr>
        <p:grpSp>
          <p:nvGrpSpPr>
            <p:cNvPr id="533" name="Google Shape;352;p47"/>
            <p:cNvGrpSpPr/>
            <p:nvPr/>
          </p:nvGrpSpPr>
          <p:grpSpPr>
            <a:xfrm>
              <a:off x="0" y="2425"/>
              <a:ext cx="2325001" cy="2805602"/>
              <a:chOff x="0" y="0"/>
              <a:chExt cx="2324999" cy="2805600"/>
            </a:xfrm>
          </p:grpSpPr>
          <p:sp>
            <p:nvSpPr>
              <p:cNvPr id="531" name="Rectangle"/>
              <p:cNvSpPr/>
              <p:nvPr/>
            </p:nvSpPr>
            <p:spPr>
              <a:xfrm>
                <a:off x="0" y="-1"/>
                <a:ext cx="2325000" cy="2805602"/>
              </a:xfrm>
              <a:prstGeom prst="rect">
                <a:avLst/>
              </a:prstGeom>
              <a:solidFill>
                <a:srgbClr val="FFFFFF"/>
              </a:solidFill>
              <a:ln w="19050" cap="flat">
                <a:solidFill>
                  <a:srgbClr val="002060"/>
                </a:solidFill>
                <a:prstDash val="solid"/>
                <a:round/>
              </a:ln>
              <a:effectLst/>
            </p:spPr>
            <p:txBody>
              <a:bodyPr wrap="square" lIns="45719" tIns="45719" rIns="45719" bIns="45719" numCol="1" anchor="ctr">
                <a:noAutofit/>
              </a:bodyPr>
              <a:lstStyle/>
              <a:p>
                <a:pPr>
                  <a:defRPr sz="1600">
                    <a:solidFill>
                      <a:srgbClr val="0A377D"/>
                    </a:solidFill>
                    <a:latin typeface="Ubuntu Bold"/>
                    <a:ea typeface="Ubuntu Bold"/>
                    <a:cs typeface="Ubuntu Bold"/>
                    <a:sym typeface="Ubuntu Bold"/>
                  </a:defRPr>
                </a:pPr>
                <a:endParaRPr/>
              </a:p>
            </p:txBody>
          </p:sp>
          <p:sp>
            <p:nvSpPr>
              <p:cNvPr id="532" name="Any Data…"/>
              <p:cNvSpPr txBox="1"/>
              <p:nvPr/>
            </p:nvSpPr>
            <p:spPr>
              <a:xfrm>
                <a:off x="55250" y="294439"/>
                <a:ext cx="2214500" cy="21184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p>
                <a:pPr indent="457200">
                  <a:defRPr>
                    <a:solidFill>
                      <a:srgbClr val="0A377D"/>
                    </a:solidFill>
                    <a:latin typeface="Ubuntu Regular"/>
                    <a:ea typeface="Ubuntu Regular"/>
                    <a:cs typeface="Ubuntu Regular"/>
                    <a:sym typeface="Ubuntu Regular"/>
                  </a:defRPr>
                </a:pPr>
                <a:endParaRPr/>
              </a:p>
              <a:p>
                <a:pPr indent="457200">
                  <a:defRPr>
                    <a:solidFill>
                      <a:srgbClr val="0A377D"/>
                    </a:solidFill>
                    <a:latin typeface="Ubuntu Regular"/>
                    <a:ea typeface="Ubuntu Regular"/>
                    <a:cs typeface="Ubuntu Regular"/>
                    <a:sym typeface="Ubuntu Regular"/>
                  </a:defRPr>
                </a:pPr>
                <a:endParaRPr/>
              </a:p>
              <a:p>
                <a:pPr indent="457200">
                  <a:defRPr>
                    <a:solidFill>
                      <a:srgbClr val="0A377D"/>
                    </a:solidFill>
                    <a:latin typeface="Ubuntu Regular"/>
                    <a:ea typeface="Ubuntu Regular"/>
                    <a:cs typeface="Ubuntu Regular"/>
                    <a:sym typeface="Ubuntu Regular"/>
                  </a:defRPr>
                </a:pPr>
                <a:endParaRPr/>
              </a:p>
              <a:p>
                <a:pPr indent="457200">
                  <a:defRPr>
                    <a:solidFill>
                      <a:srgbClr val="0A377D"/>
                    </a:solidFill>
                    <a:latin typeface="Ubuntu Regular"/>
                    <a:ea typeface="Ubuntu Regular"/>
                    <a:cs typeface="Ubuntu Regular"/>
                    <a:sym typeface="Ubuntu Regular"/>
                  </a:defRPr>
                </a:pPr>
                <a:r>
                  <a:t>Any Data</a:t>
                </a:r>
                <a:endParaRPr sz="1600"/>
              </a:p>
              <a:p>
                <a:pPr indent="457200">
                  <a:defRPr>
                    <a:solidFill>
                      <a:srgbClr val="0A377D"/>
                    </a:solidFill>
                    <a:latin typeface="Ubuntu Regular"/>
                    <a:ea typeface="Ubuntu Regular"/>
                    <a:cs typeface="Ubuntu Regular"/>
                    <a:sym typeface="Ubuntu Regular"/>
                  </a:defRPr>
                </a:pPr>
                <a:endParaRPr sz="1600"/>
              </a:p>
              <a:p>
                <a:pPr indent="457200">
                  <a:defRPr>
                    <a:solidFill>
                      <a:srgbClr val="0A377D"/>
                    </a:solidFill>
                    <a:latin typeface="Ubuntu Regular"/>
                    <a:ea typeface="Ubuntu Regular"/>
                    <a:cs typeface="Ubuntu Regular"/>
                    <a:sym typeface="Ubuntu Regular"/>
                  </a:defRPr>
                </a:pPr>
                <a:r>
                  <a:t>Any Application</a:t>
                </a:r>
                <a:endParaRPr sz="1600"/>
              </a:p>
              <a:p>
                <a:pPr indent="457200">
                  <a:defRPr>
                    <a:solidFill>
                      <a:srgbClr val="0A377D"/>
                    </a:solidFill>
                    <a:latin typeface="Ubuntu Regular"/>
                    <a:ea typeface="Ubuntu Regular"/>
                    <a:cs typeface="Ubuntu Regular"/>
                    <a:sym typeface="Ubuntu Regular"/>
                  </a:defRPr>
                </a:pPr>
                <a:endParaRPr sz="1600"/>
              </a:p>
              <a:p>
                <a:pPr indent="457200">
                  <a:defRPr>
                    <a:solidFill>
                      <a:srgbClr val="0A377D"/>
                    </a:solidFill>
                    <a:latin typeface="Ubuntu Regular"/>
                    <a:ea typeface="Ubuntu Regular"/>
                    <a:cs typeface="Ubuntu Regular"/>
                    <a:sym typeface="Ubuntu Regular"/>
                  </a:defRPr>
                </a:pPr>
                <a:r>
                  <a:t>Any Architecture</a:t>
                </a:r>
                <a:endParaRPr sz="1600"/>
              </a:p>
              <a:p>
                <a:pPr indent="457200">
                  <a:defRPr>
                    <a:solidFill>
                      <a:srgbClr val="0A377D"/>
                    </a:solidFill>
                    <a:latin typeface="Ubuntu Regular"/>
                    <a:ea typeface="Ubuntu Regular"/>
                    <a:cs typeface="Ubuntu Regular"/>
                    <a:sym typeface="Ubuntu Regular"/>
                  </a:defRPr>
                </a:pPr>
                <a:endParaRPr sz="1600"/>
              </a:p>
              <a:p>
                <a:pPr indent="457200">
                  <a:defRPr>
                    <a:solidFill>
                      <a:srgbClr val="0A377D"/>
                    </a:solidFill>
                    <a:latin typeface="Ubuntu Regular"/>
                    <a:ea typeface="Ubuntu Regular"/>
                    <a:cs typeface="Ubuntu Regular"/>
                    <a:sym typeface="Ubuntu Regular"/>
                  </a:defRPr>
                </a:pPr>
                <a:r>
                  <a:t>Any Workflow</a:t>
                </a:r>
              </a:p>
            </p:txBody>
          </p:sp>
        </p:grpSp>
        <p:grpSp>
          <p:nvGrpSpPr>
            <p:cNvPr id="536" name="Google Shape;353;p47"/>
            <p:cNvGrpSpPr/>
            <p:nvPr/>
          </p:nvGrpSpPr>
          <p:grpSpPr>
            <a:xfrm>
              <a:off x="4237" y="0"/>
              <a:ext cx="2325001" cy="561901"/>
              <a:chOff x="0" y="0"/>
              <a:chExt cx="2324999" cy="561900"/>
            </a:xfrm>
          </p:grpSpPr>
          <p:sp>
            <p:nvSpPr>
              <p:cNvPr id="534" name="Rectangle"/>
              <p:cNvSpPr/>
              <p:nvPr/>
            </p:nvSpPr>
            <p:spPr>
              <a:xfrm>
                <a:off x="0" y="-1"/>
                <a:ext cx="2325000" cy="561902"/>
              </a:xfrm>
              <a:prstGeom prst="rect">
                <a:avLst/>
              </a:prstGeom>
              <a:solidFill>
                <a:srgbClr val="002060"/>
              </a:solidFill>
              <a:ln w="12700" cap="flat">
                <a:noFill/>
                <a:miter lim="400000"/>
              </a:ln>
              <a:effectLst/>
            </p:spPr>
            <p:txBody>
              <a:bodyPr wrap="square" lIns="45719" tIns="45719" rIns="45719" bIns="45719" numCol="1" anchor="ctr">
                <a:noAutofit/>
              </a:bodyPr>
              <a:lstStyle/>
              <a:p>
                <a:pPr algn="ctr">
                  <a:defRPr sz="1800">
                    <a:solidFill>
                      <a:srgbClr val="FFFFFF"/>
                    </a:solidFill>
                    <a:latin typeface="Ubuntu Bold"/>
                    <a:ea typeface="Ubuntu Bold"/>
                    <a:cs typeface="Ubuntu Bold"/>
                    <a:sym typeface="Ubuntu Bold"/>
                  </a:defRPr>
                </a:pPr>
                <a:endParaRPr/>
              </a:p>
            </p:txBody>
          </p:sp>
          <p:sp>
            <p:nvSpPr>
              <p:cNvPr id="535" name="CONNECT"/>
              <p:cNvSpPr txBox="1"/>
              <p:nvPr/>
            </p:nvSpPr>
            <p:spPr>
              <a:xfrm>
                <a:off x="0" y="59375"/>
                <a:ext cx="2325000" cy="4431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lgn="ctr">
                  <a:defRPr sz="1800">
                    <a:solidFill>
                      <a:srgbClr val="FFFFFF"/>
                    </a:solidFill>
                    <a:latin typeface="Ubuntu Bold"/>
                    <a:ea typeface="Ubuntu Bold"/>
                    <a:cs typeface="Ubuntu Bold"/>
                    <a:sym typeface="Ubuntu Bold"/>
                  </a:defRPr>
                </a:lvl1pPr>
              </a:lstStyle>
              <a:p>
                <a:r>
                  <a:t>CONNECT</a:t>
                </a:r>
              </a:p>
            </p:txBody>
          </p:sp>
        </p:grpSp>
        <p:pic>
          <p:nvPicPr>
            <p:cNvPr id="537" name="Google Shape;354;p47" descr="Google Shape;354;p47"/>
            <p:cNvPicPr>
              <a:picLocks noChangeAspect="1"/>
            </p:cNvPicPr>
            <p:nvPr/>
          </p:nvPicPr>
          <p:blipFill>
            <a:blip r:embed="rId5"/>
            <a:stretch>
              <a:fillRect/>
            </a:stretch>
          </p:blipFill>
          <p:spPr>
            <a:xfrm>
              <a:off x="116662" y="837225"/>
              <a:ext cx="391501" cy="391501"/>
            </a:xfrm>
            <a:prstGeom prst="rect">
              <a:avLst/>
            </a:prstGeom>
            <a:ln w="12700" cap="flat">
              <a:noFill/>
              <a:miter lim="400000"/>
            </a:ln>
            <a:effectLst/>
          </p:spPr>
        </p:pic>
        <p:pic>
          <p:nvPicPr>
            <p:cNvPr id="538" name="Google Shape;355;p47" descr="Google Shape;355;p47"/>
            <p:cNvPicPr>
              <a:picLocks noChangeAspect="1"/>
            </p:cNvPicPr>
            <p:nvPr/>
          </p:nvPicPr>
          <p:blipFill>
            <a:blip r:embed="rId6"/>
            <a:stretch>
              <a:fillRect/>
            </a:stretch>
          </p:blipFill>
          <p:spPr>
            <a:xfrm>
              <a:off x="147263" y="1287688"/>
              <a:ext cx="330301" cy="330331"/>
            </a:xfrm>
            <a:prstGeom prst="rect">
              <a:avLst/>
            </a:prstGeom>
            <a:ln w="12700" cap="flat">
              <a:noFill/>
              <a:miter lim="400000"/>
            </a:ln>
            <a:effectLst/>
          </p:spPr>
        </p:pic>
        <p:pic>
          <p:nvPicPr>
            <p:cNvPr id="539" name="Google Shape;356;p47" descr="Google Shape;356;p47"/>
            <p:cNvPicPr>
              <a:picLocks noChangeAspect="1"/>
            </p:cNvPicPr>
            <p:nvPr/>
          </p:nvPicPr>
          <p:blipFill>
            <a:blip r:embed="rId7"/>
            <a:stretch>
              <a:fillRect/>
            </a:stretch>
          </p:blipFill>
          <p:spPr>
            <a:xfrm>
              <a:off x="121937" y="1696050"/>
              <a:ext cx="380951" cy="380951"/>
            </a:xfrm>
            <a:prstGeom prst="rect">
              <a:avLst/>
            </a:prstGeom>
            <a:ln w="12700" cap="flat">
              <a:noFill/>
              <a:miter lim="400000"/>
            </a:ln>
            <a:effectLst/>
          </p:spPr>
        </p:pic>
        <p:pic>
          <p:nvPicPr>
            <p:cNvPr id="540" name="Google Shape;357;p47" descr="Google Shape;357;p47"/>
            <p:cNvPicPr>
              <a:picLocks noChangeAspect="1"/>
            </p:cNvPicPr>
            <p:nvPr/>
          </p:nvPicPr>
          <p:blipFill>
            <a:blip r:embed="rId8"/>
            <a:stretch>
              <a:fillRect/>
            </a:stretch>
          </p:blipFill>
          <p:spPr>
            <a:xfrm>
              <a:off x="116662" y="2143675"/>
              <a:ext cx="391501" cy="391501"/>
            </a:xfrm>
            <a:prstGeom prst="rect">
              <a:avLst/>
            </a:prstGeom>
            <a:ln w="12700" cap="flat">
              <a:noFill/>
              <a:miter lim="400000"/>
            </a:ln>
            <a:effectLst/>
          </p:spPr>
        </p:pic>
      </p:grpSp>
      <p:grpSp>
        <p:nvGrpSpPr>
          <p:cNvPr id="552" name="Google Shape;358;p47"/>
          <p:cNvGrpSpPr/>
          <p:nvPr/>
        </p:nvGrpSpPr>
        <p:grpSpPr>
          <a:xfrm>
            <a:off x="3756773" y="1683926"/>
            <a:ext cx="2325330" cy="2805704"/>
            <a:chOff x="0" y="0"/>
            <a:chExt cx="2325329" cy="2805702"/>
          </a:xfrm>
        </p:grpSpPr>
        <p:grpSp>
          <p:nvGrpSpPr>
            <p:cNvPr id="544" name="Google Shape;359;p47"/>
            <p:cNvGrpSpPr/>
            <p:nvPr/>
          </p:nvGrpSpPr>
          <p:grpSpPr>
            <a:xfrm>
              <a:off x="327" y="98"/>
              <a:ext cx="2325002" cy="2805604"/>
              <a:chOff x="0" y="-1"/>
              <a:chExt cx="2325000" cy="2805602"/>
            </a:xfrm>
          </p:grpSpPr>
          <p:sp>
            <p:nvSpPr>
              <p:cNvPr id="542" name="Rectangle"/>
              <p:cNvSpPr/>
              <p:nvPr/>
            </p:nvSpPr>
            <p:spPr>
              <a:xfrm>
                <a:off x="0" y="-1"/>
                <a:ext cx="2325000" cy="2805602"/>
              </a:xfrm>
              <a:prstGeom prst="rect">
                <a:avLst/>
              </a:prstGeom>
              <a:solidFill>
                <a:srgbClr val="FFFFFF"/>
              </a:solidFill>
              <a:ln w="19050" cap="flat">
                <a:solidFill>
                  <a:srgbClr val="002060"/>
                </a:solidFill>
                <a:prstDash val="solid"/>
                <a:round/>
              </a:ln>
              <a:effectLst/>
            </p:spPr>
            <p:txBody>
              <a:bodyPr wrap="square" lIns="45719" tIns="45719" rIns="45719" bIns="45719" numCol="1" anchor="ctr">
                <a:noAutofit/>
              </a:bodyPr>
              <a:lstStyle/>
              <a:p>
                <a:pPr>
                  <a:defRPr sz="1300">
                    <a:solidFill>
                      <a:srgbClr val="0A377D"/>
                    </a:solidFill>
                    <a:latin typeface="Ubuntu Bold"/>
                    <a:ea typeface="Ubuntu Bold"/>
                    <a:cs typeface="Ubuntu Bold"/>
                    <a:sym typeface="Ubuntu Bold"/>
                  </a:defRPr>
                </a:pPr>
                <a:endParaRPr/>
              </a:p>
            </p:txBody>
          </p:sp>
          <p:sp>
            <p:nvSpPr>
              <p:cNvPr id="543" name="Knowledge Graph…"/>
              <p:cNvSpPr txBox="1"/>
              <p:nvPr/>
            </p:nvSpPr>
            <p:spPr>
              <a:xfrm>
                <a:off x="55250" y="122567"/>
                <a:ext cx="2214500" cy="24621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p>
                <a:pPr lvl="4" indent="457200">
                  <a:defRPr sz="1300">
                    <a:solidFill>
                      <a:srgbClr val="0A377D"/>
                    </a:solidFill>
                    <a:latin typeface="Ubuntu Regular"/>
                    <a:ea typeface="Ubuntu Regular"/>
                    <a:cs typeface="Ubuntu Regular"/>
                    <a:sym typeface="Ubuntu Regular"/>
                  </a:defRPr>
                </a:pPr>
                <a:endParaRPr/>
              </a:p>
              <a:p>
                <a:pPr lvl="4" indent="457200">
                  <a:defRPr sz="1300">
                    <a:solidFill>
                      <a:srgbClr val="0A377D"/>
                    </a:solidFill>
                    <a:latin typeface="Ubuntu Regular"/>
                    <a:ea typeface="Ubuntu Regular"/>
                    <a:cs typeface="Ubuntu Regular"/>
                    <a:sym typeface="Ubuntu Regular"/>
                  </a:defRPr>
                </a:pPr>
                <a:endParaRPr/>
              </a:p>
              <a:p>
                <a:pPr lvl="4" indent="457200">
                  <a:defRPr sz="1300">
                    <a:solidFill>
                      <a:srgbClr val="0A377D"/>
                    </a:solidFill>
                    <a:latin typeface="Ubuntu Regular"/>
                    <a:ea typeface="Ubuntu Regular"/>
                    <a:cs typeface="Ubuntu Regular"/>
                    <a:sym typeface="Ubuntu Regular"/>
                  </a:defRPr>
                </a:pPr>
                <a:br>
                  <a:rPr/>
                </a:br>
                <a:r>
                  <a:rPr lang="en-US"/>
                  <a:t>            </a:t>
                </a:r>
                <a:r>
                  <a:t>Knowledge Graph</a:t>
                </a:r>
                <a:r>
                  <a:rPr lang="en-US"/>
                  <a:t>   </a:t>
                </a:r>
                <a:endParaRPr/>
              </a:p>
              <a:p>
                <a:pPr lvl="4" indent="457200">
                  <a:defRPr sz="1300">
                    <a:solidFill>
                      <a:srgbClr val="0A377D"/>
                    </a:solidFill>
                    <a:latin typeface="Ubuntu Regular"/>
                    <a:ea typeface="Ubuntu Regular"/>
                    <a:cs typeface="Ubuntu Regular"/>
                    <a:sym typeface="Ubuntu Regular"/>
                  </a:defRPr>
                </a:pPr>
                <a:r>
                  <a:t>Modelling</a:t>
                </a:r>
              </a:p>
              <a:p>
                <a:pPr lvl="4" indent="457200">
                  <a:defRPr sz="1100">
                    <a:solidFill>
                      <a:srgbClr val="0A377D"/>
                    </a:solidFill>
                    <a:latin typeface="Ubuntu Regular"/>
                    <a:ea typeface="Ubuntu Regular"/>
                    <a:cs typeface="Ubuntu Regular"/>
                    <a:sym typeface="Ubuntu Regular"/>
                  </a:defRPr>
                </a:pPr>
                <a:endParaRPr/>
              </a:p>
              <a:p>
                <a:pPr lvl="4" indent="457200">
                  <a:defRPr sz="1300">
                    <a:solidFill>
                      <a:srgbClr val="0A377D"/>
                    </a:solidFill>
                    <a:latin typeface="Ubuntu Regular"/>
                    <a:ea typeface="Ubuntu Regular"/>
                    <a:cs typeface="Ubuntu Regular"/>
                    <a:sym typeface="Ubuntu Regular"/>
                  </a:defRPr>
                </a:pPr>
                <a:r>
                  <a:t>Fact Extraction</a:t>
                </a:r>
              </a:p>
              <a:p>
                <a:pPr lvl="4" indent="457200">
                  <a:defRPr sz="1300">
                    <a:solidFill>
                      <a:srgbClr val="0A377D"/>
                    </a:solidFill>
                    <a:latin typeface="Ubuntu Regular"/>
                    <a:ea typeface="Ubuntu Regular"/>
                    <a:cs typeface="Ubuntu Regular"/>
                    <a:sym typeface="Ubuntu Regular"/>
                  </a:defRPr>
                </a:pPr>
                <a:endParaRPr/>
              </a:p>
              <a:p>
                <a:pPr lvl="4" indent="457200">
                  <a:defRPr sz="1300">
                    <a:solidFill>
                      <a:srgbClr val="0A377D"/>
                    </a:solidFill>
                    <a:latin typeface="Ubuntu Regular"/>
                    <a:ea typeface="Ubuntu Regular"/>
                    <a:cs typeface="Ubuntu Regular"/>
                    <a:sym typeface="Ubuntu Regular"/>
                  </a:defRPr>
                </a:pPr>
                <a:r>
                  <a:t>Classification</a:t>
                </a:r>
              </a:p>
              <a:p>
                <a:pPr lvl="4" indent="457200">
                  <a:defRPr sz="1300">
                    <a:solidFill>
                      <a:srgbClr val="0A377D"/>
                    </a:solidFill>
                    <a:latin typeface="Ubuntu Regular"/>
                    <a:ea typeface="Ubuntu Regular"/>
                    <a:cs typeface="Ubuntu Regular"/>
                    <a:sym typeface="Ubuntu Regular"/>
                  </a:defRPr>
                </a:pPr>
                <a:endParaRPr/>
              </a:p>
              <a:p>
                <a:pPr lvl="4" indent="457200">
                  <a:defRPr sz="1300">
                    <a:solidFill>
                      <a:srgbClr val="0A377D"/>
                    </a:solidFill>
                    <a:latin typeface="Ubuntu Regular"/>
                    <a:ea typeface="Ubuntu Regular"/>
                    <a:cs typeface="Ubuntu Regular"/>
                    <a:sym typeface="Ubuntu Regular"/>
                  </a:defRPr>
                </a:pPr>
                <a:r>
                  <a:t>Single, Enriched</a:t>
                </a:r>
                <a:r>
                  <a:rPr lang="en-US"/>
                  <a:t> </a:t>
                </a:r>
                <a:endParaRPr/>
              </a:p>
              <a:p>
                <a:pPr lvl="4" indent="457200">
                  <a:defRPr sz="1300">
                    <a:solidFill>
                      <a:srgbClr val="0A377D"/>
                    </a:solidFill>
                    <a:latin typeface="Ubuntu Regular"/>
                    <a:ea typeface="Ubuntu Regular"/>
                    <a:cs typeface="Ubuntu Regular"/>
                    <a:sym typeface="Ubuntu Regular"/>
                  </a:defRPr>
                </a:pPr>
                <a:r>
                  <a:t>Data Resources</a:t>
                </a:r>
              </a:p>
            </p:txBody>
          </p:sp>
        </p:grpSp>
        <p:grpSp>
          <p:nvGrpSpPr>
            <p:cNvPr id="547" name="Google Shape;360;p47"/>
            <p:cNvGrpSpPr/>
            <p:nvPr/>
          </p:nvGrpSpPr>
          <p:grpSpPr>
            <a:xfrm>
              <a:off x="0" y="0"/>
              <a:ext cx="2325001" cy="561901"/>
              <a:chOff x="0" y="0"/>
              <a:chExt cx="2324999" cy="561900"/>
            </a:xfrm>
          </p:grpSpPr>
          <p:sp>
            <p:nvSpPr>
              <p:cNvPr id="545" name="Rectangle"/>
              <p:cNvSpPr/>
              <p:nvPr/>
            </p:nvSpPr>
            <p:spPr>
              <a:xfrm>
                <a:off x="0" y="-1"/>
                <a:ext cx="2325000" cy="561902"/>
              </a:xfrm>
              <a:prstGeom prst="rect">
                <a:avLst/>
              </a:prstGeom>
              <a:solidFill>
                <a:srgbClr val="002060"/>
              </a:solidFill>
              <a:ln w="12700" cap="flat">
                <a:noFill/>
                <a:miter lim="400000"/>
              </a:ln>
              <a:effectLst/>
            </p:spPr>
            <p:txBody>
              <a:bodyPr wrap="square" lIns="45719" tIns="45719" rIns="45719" bIns="45719" numCol="1" anchor="ctr">
                <a:noAutofit/>
              </a:bodyPr>
              <a:lstStyle/>
              <a:p>
                <a:pPr algn="ctr">
                  <a:defRPr sz="1800">
                    <a:latin typeface="Ubuntu Regular"/>
                    <a:ea typeface="Ubuntu Regular"/>
                    <a:cs typeface="Ubuntu Regular"/>
                    <a:sym typeface="Ubuntu Regular"/>
                  </a:defRPr>
                </a:pPr>
                <a:endParaRPr/>
              </a:p>
            </p:txBody>
          </p:sp>
          <p:sp>
            <p:nvSpPr>
              <p:cNvPr id="546" name="CREATE"/>
              <p:cNvSpPr txBox="1"/>
              <p:nvPr/>
            </p:nvSpPr>
            <p:spPr>
              <a:xfrm>
                <a:off x="0" y="59375"/>
                <a:ext cx="2325000" cy="4431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lgn="ctr">
                  <a:defRPr sz="1800">
                    <a:solidFill>
                      <a:srgbClr val="FFFFFF"/>
                    </a:solidFill>
                    <a:latin typeface="Ubuntu Bold"/>
                    <a:ea typeface="Ubuntu Bold"/>
                    <a:cs typeface="Ubuntu Bold"/>
                    <a:sym typeface="Ubuntu Bold"/>
                  </a:defRPr>
                </a:lvl1pPr>
              </a:lstStyle>
              <a:p>
                <a:r>
                  <a:t>CREATE</a:t>
                </a:r>
              </a:p>
            </p:txBody>
          </p:sp>
        </p:grpSp>
        <p:pic>
          <p:nvPicPr>
            <p:cNvPr id="548" name="Google Shape;361;p47" descr="Google Shape;361;p47"/>
            <p:cNvPicPr>
              <a:picLocks noChangeAspect="1"/>
            </p:cNvPicPr>
            <p:nvPr/>
          </p:nvPicPr>
          <p:blipFill>
            <a:blip r:embed="rId9"/>
            <a:stretch>
              <a:fillRect/>
            </a:stretch>
          </p:blipFill>
          <p:spPr>
            <a:xfrm>
              <a:off x="110275" y="780075"/>
              <a:ext cx="391501" cy="391501"/>
            </a:xfrm>
            <a:prstGeom prst="rect">
              <a:avLst/>
            </a:prstGeom>
            <a:ln w="12700" cap="flat">
              <a:noFill/>
              <a:miter lim="400000"/>
            </a:ln>
            <a:effectLst/>
          </p:spPr>
        </p:pic>
        <p:pic>
          <p:nvPicPr>
            <p:cNvPr id="549" name="Google Shape;362;p47" descr="Google Shape;362;p47"/>
            <p:cNvPicPr>
              <a:picLocks noChangeAspect="1"/>
            </p:cNvPicPr>
            <p:nvPr/>
          </p:nvPicPr>
          <p:blipFill>
            <a:blip r:embed="rId10"/>
            <a:stretch>
              <a:fillRect/>
            </a:stretch>
          </p:blipFill>
          <p:spPr>
            <a:xfrm>
              <a:off x="115550" y="1241501"/>
              <a:ext cx="380951" cy="380951"/>
            </a:xfrm>
            <a:prstGeom prst="rect">
              <a:avLst/>
            </a:prstGeom>
            <a:ln w="12700" cap="flat">
              <a:noFill/>
              <a:miter lim="400000"/>
            </a:ln>
            <a:effectLst/>
          </p:spPr>
        </p:pic>
        <p:pic>
          <p:nvPicPr>
            <p:cNvPr id="550" name="Google Shape;363;p47" descr="Google Shape;363;p47"/>
            <p:cNvPicPr>
              <a:picLocks noChangeAspect="1"/>
            </p:cNvPicPr>
            <p:nvPr/>
          </p:nvPicPr>
          <p:blipFill>
            <a:blip r:embed="rId11"/>
            <a:stretch>
              <a:fillRect/>
            </a:stretch>
          </p:blipFill>
          <p:spPr>
            <a:xfrm>
              <a:off x="110275" y="1701925"/>
              <a:ext cx="336176" cy="336176"/>
            </a:xfrm>
            <a:prstGeom prst="rect">
              <a:avLst/>
            </a:prstGeom>
            <a:ln w="12700" cap="flat">
              <a:noFill/>
              <a:miter lim="400000"/>
            </a:ln>
            <a:effectLst/>
          </p:spPr>
        </p:pic>
        <p:pic>
          <p:nvPicPr>
            <p:cNvPr id="551" name="Google Shape;364;p47" descr="Google Shape;364;p47"/>
            <p:cNvPicPr>
              <a:picLocks noChangeAspect="1"/>
            </p:cNvPicPr>
            <p:nvPr/>
          </p:nvPicPr>
          <p:blipFill>
            <a:blip r:embed="rId12"/>
            <a:stretch>
              <a:fillRect/>
            </a:stretch>
          </p:blipFill>
          <p:spPr>
            <a:xfrm>
              <a:off x="56879" y="2090275"/>
              <a:ext cx="498301" cy="498301"/>
            </a:xfrm>
            <a:prstGeom prst="rect">
              <a:avLst/>
            </a:prstGeom>
            <a:ln w="12700" cap="flat">
              <a:noFill/>
              <a:miter lim="400000"/>
            </a:ln>
            <a:effectLst/>
          </p:spPr>
        </p:pic>
      </p:grpSp>
      <p:grpSp>
        <p:nvGrpSpPr>
          <p:cNvPr id="563" name="Google Shape;365;p47"/>
          <p:cNvGrpSpPr/>
          <p:nvPr/>
        </p:nvGrpSpPr>
        <p:grpSpPr>
          <a:xfrm>
            <a:off x="6294448" y="1606353"/>
            <a:ext cx="2325651" cy="2985390"/>
            <a:chOff x="0" y="-77573"/>
            <a:chExt cx="2325650" cy="2985388"/>
          </a:xfrm>
        </p:grpSpPr>
        <p:grpSp>
          <p:nvGrpSpPr>
            <p:cNvPr id="555" name="Google Shape;366;p47"/>
            <p:cNvGrpSpPr/>
            <p:nvPr/>
          </p:nvGrpSpPr>
          <p:grpSpPr>
            <a:xfrm>
              <a:off x="0" y="-77573"/>
              <a:ext cx="2325001" cy="2985388"/>
              <a:chOff x="0" y="-77672"/>
              <a:chExt cx="2324999" cy="2985386"/>
            </a:xfrm>
          </p:grpSpPr>
          <p:sp>
            <p:nvSpPr>
              <p:cNvPr id="553" name="Rectangle"/>
              <p:cNvSpPr/>
              <p:nvPr/>
            </p:nvSpPr>
            <p:spPr>
              <a:xfrm>
                <a:off x="0" y="-1"/>
                <a:ext cx="2324999" cy="2805602"/>
              </a:xfrm>
              <a:prstGeom prst="rect">
                <a:avLst/>
              </a:prstGeom>
              <a:solidFill>
                <a:srgbClr val="FFFFFF"/>
              </a:solidFill>
              <a:ln w="19050" cap="flat">
                <a:solidFill>
                  <a:srgbClr val="002060"/>
                </a:solidFill>
                <a:prstDash val="solid"/>
                <a:round/>
              </a:ln>
              <a:effectLst/>
            </p:spPr>
            <p:txBody>
              <a:bodyPr wrap="square" lIns="45719" tIns="45719" rIns="45719" bIns="45719" numCol="1" anchor="ctr">
                <a:noAutofit/>
              </a:bodyPr>
              <a:lstStyle/>
              <a:p>
                <a:pPr>
                  <a:defRPr sz="1300">
                    <a:solidFill>
                      <a:srgbClr val="0A377D"/>
                    </a:solidFill>
                    <a:latin typeface="Ubuntu Bold"/>
                    <a:ea typeface="Ubuntu Bold"/>
                    <a:cs typeface="Ubuntu Bold"/>
                    <a:sym typeface="Ubuntu Bold"/>
                  </a:defRPr>
                </a:pPr>
                <a:endParaRPr/>
              </a:p>
            </p:txBody>
          </p:sp>
          <p:sp>
            <p:nvSpPr>
              <p:cNvPr id="554" name="Search, Clustering,…"/>
              <p:cNvSpPr txBox="1"/>
              <p:nvPr/>
            </p:nvSpPr>
            <p:spPr>
              <a:xfrm>
                <a:off x="55250" y="-77672"/>
                <a:ext cx="2214499" cy="29853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p>
                <a:pPr indent="457200">
                  <a:defRPr sz="1100">
                    <a:solidFill>
                      <a:srgbClr val="0A377D"/>
                    </a:solidFill>
                    <a:latin typeface="Ubuntu Regular"/>
                    <a:ea typeface="Ubuntu Regular"/>
                    <a:cs typeface="Ubuntu Regular"/>
                    <a:sym typeface="Ubuntu Regular"/>
                  </a:defRPr>
                </a:pPr>
                <a:endParaRPr/>
              </a:p>
              <a:p>
                <a:pPr indent="457200">
                  <a:defRPr sz="1100">
                    <a:solidFill>
                      <a:srgbClr val="0A377D"/>
                    </a:solidFill>
                    <a:latin typeface="Ubuntu Regular"/>
                    <a:ea typeface="Ubuntu Regular"/>
                    <a:cs typeface="Ubuntu Regular"/>
                    <a:sym typeface="Ubuntu Regular"/>
                  </a:defRPr>
                </a:pPr>
                <a:endParaRPr/>
              </a:p>
              <a:p>
                <a:pPr indent="457200">
                  <a:defRPr sz="1100">
                    <a:solidFill>
                      <a:srgbClr val="0A377D"/>
                    </a:solidFill>
                    <a:latin typeface="Ubuntu Regular"/>
                    <a:ea typeface="Ubuntu Regular"/>
                    <a:cs typeface="Ubuntu Regular"/>
                    <a:sym typeface="Ubuntu Regular"/>
                  </a:defRPr>
                </a:pPr>
                <a:endParaRPr lang="en-GB"/>
              </a:p>
              <a:p>
                <a:pPr indent="457200">
                  <a:defRPr sz="100">
                    <a:solidFill>
                      <a:srgbClr val="0A377D"/>
                    </a:solidFill>
                    <a:latin typeface="Ubuntu Regular"/>
                    <a:ea typeface="Ubuntu Regular"/>
                    <a:cs typeface="Ubuntu Regular"/>
                    <a:sym typeface="Ubuntu Regular"/>
                  </a:defRPr>
                </a:pPr>
                <a:endParaRPr/>
              </a:p>
              <a:p>
                <a:pPr indent="457200">
                  <a:defRPr sz="1100">
                    <a:solidFill>
                      <a:srgbClr val="0A377D"/>
                    </a:solidFill>
                    <a:latin typeface="Ubuntu Regular"/>
                    <a:ea typeface="Ubuntu Regular"/>
                    <a:cs typeface="Ubuntu Regular"/>
                    <a:sym typeface="Ubuntu Regular"/>
                  </a:defRPr>
                </a:pPr>
                <a:endParaRPr lang="en-GB"/>
              </a:p>
              <a:p>
                <a:pPr indent="457200">
                  <a:defRPr sz="1100">
                    <a:solidFill>
                      <a:srgbClr val="0A377D"/>
                    </a:solidFill>
                    <a:latin typeface="Ubuntu Regular"/>
                    <a:ea typeface="Ubuntu Regular"/>
                    <a:cs typeface="Ubuntu Regular"/>
                    <a:sym typeface="Ubuntu Regular"/>
                  </a:defRPr>
                </a:pPr>
                <a:endParaRPr lang="en-GB"/>
              </a:p>
              <a:p>
                <a:pPr indent="457200">
                  <a:defRPr sz="1100">
                    <a:solidFill>
                      <a:srgbClr val="0A377D"/>
                    </a:solidFill>
                    <a:latin typeface="Ubuntu Regular"/>
                    <a:ea typeface="Ubuntu Regular"/>
                    <a:cs typeface="Ubuntu Regular"/>
                    <a:sym typeface="Ubuntu Regular"/>
                  </a:defRPr>
                </a:pPr>
                <a:r>
                  <a:t>Search, Clustering</a:t>
                </a:r>
                <a:r>
                  <a:rPr lang="en-US"/>
                  <a:t>     </a:t>
                </a:r>
                <a:endParaRPr sz="1300"/>
              </a:p>
              <a:p>
                <a:pPr indent="457200">
                  <a:defRPr sz="1100">
                    <a:solidFill>
                      <a:srgbClr val="0A377D"/>
                    </a:solidFill>
                    <a:latin typeface="Ubuntu Regular"/>
                    <a:ea typeface="Ubuntu Regular"/>
                    <a:cs typeface="Ubuntu Regular"/>
                    <a:sym typeface="Ubuntu Regular"/>
                  </a:defRPr>
                </a:pPr>
                <a:endParaRPr lang="en-GB"/>
              </a:p>
              <a:p>
                <a:pPr indent="457200">
                  <a:defRPr sz="1100">
                    <a:solidFill>
                      <a:srgbClr val="0A377D"/>
                    </a:solidFill>
                    <a:latin typeface="Ubuntu Regular"/>
                    <a:ea typeface="Ubuntu Regular"/>
                    <a:cs typeface="Ubuntu Regular"/>
                    <a:sym typeface="Ubuntu Regular"/>
                  </a:defRPr>
                </a:pPr>
                <a:endParaRPr lang="en-GB"/>
              </a:p>
              <a:p>
                <a:pPr indent="457200">
                  <a:defRPr sz="1100">
                    <a:solidFill>
                      <a:srgbClr val="0A377D"/>
                    </a:solidFill>
                    <a:latin typeface="Ubuntu Regular"/>
                    <a:ea typeface="Ubuntu Regular"/>
                    <a:cs typeface="Ubuntu Regular"/>
                    <a:sym typeface="Ubuntu Regular"/>
                  </a:defRPr>
                </a:pPr>
                <a:r>
                  <a:t>Contextual genAI</a:t>
                </a:r>
                <a:r>
                  <a:rPr lang="en-US"/>
                  <a:t> </a:t>
                </a:r>
                <a:endParaRPr sz="1300"/>
              </a:p>
              <a:p>
                <a:pPr indent="457200">
                  <a:defRPr sz="1100">
                    <a:solidFill>
                      <a:srgbClr val="0A377D"/>
                    </a:solidFill>
                    <a:latin typeface="Ubuntu Regular"/>
                    <a:ea typeface="Ubuntu Regular"/>
                    <a:cs typeface="Ubuntu Regular"/>
                    <a:sym typeface="Ubuntu Regular"/>
                  </a:defRPr>
                </a:pPr>
                <a:r>
                  <a:t>Integrated Applications</a:t>
                </a:r>
                <a:endParaRPr sz="1300"/>
              </a:p>
              <a:p>
                <a:pPr indent="457200">
                  <a:defRPr sz="1100">
                    <a:solidFill>
                      <a:srgbClr val="0A377D"/>
                    </a:solidFill>
                    <a:latin typeface="Ubuntu Regular"/>
                    <a:ea typeface="Ubuntu Regular"/>
                    <a:cs typeface="Ubuntu Regular"/>
                    <a:sym typeface="Ubuntu Regular"/>
                  </a:defRPr>
                </a:pPr>
                <a:endParaRPr lang="en-GB"/>
              </a:p>
              <a:p>
                <a:pPr indent="457200">
                  <a:defRPr sz="1100">
                    <a:solidFill>
                      <a:srgbClr val="0A377D"/>
                    </a:solidFill>
                    <a:latin typeface="Ubuntu Regular"/>
                    <a:ea typeface="Ubuntu Regular"/>
                    <a:cs typeface="Ubuntu Regular"/>
                    <a:sym typeface="Ubuntu Regular"/>
                  </a:defRPr>
                </a:pPr>
                <a:r>
                  <a:rPr lang="en-GB"/>
                  <a:t>G</a:t>
                </a:r>
                <a:r>
                  <a:t>rounded Analytics</a:t>
                </a:r>
                <a:endParaRPr sz="1300"/>
              </a:p>
              <a:p>
                <a:pPr indent="457200">
                  <a:defRPr sz="1100">
                    <a:solidFill>
                      <a:srgbClr val="0A377D"/>
                    </a:solidFill>
                    <a:latin typeface="Ubuntu Regular"/>
                    <a:ea typeface="Ubuntu Regular"/>
                    <a:cs typeface="Ubuntu Regular"/>
                    <a:sym typeface="Ubuntu Regular"/>
                  </a:defRPr>
                </a:pPr>
                <a:endParaRPr lang="en-GB"/>
              </a:p>
              <a:p>
                <a:pPr indent="457200">
                  <a:defRPr sz="1100">
                    <a:solidFill>
                      <a:srgbClr val="0A377D"/>
                    </a:solidFill>
                    <a:latin typeface="Ubuntu Regular"/>
                    <a:ea typeface="Ubuntu Regular"/>
                    <a:cs typeface="Ubuntu Regular"/>
                    <a:sym typeface="Ubuntu Regular"/>
                  </a:defRPr>
                </a:pPr>
                <a:r>
                  <a:t>Fact-Based Intelligence,</a:t>
                </a:r>
                <a:r>
                  <a:rPr lang="en-US"/>
                  <a:t> </a:t>
                </a:r>
                <a:endParaRPr sz="1300"/>
              </a:p>
              <a:p>
                <a:pPr indent="457200">
                  <a:defRPr sz="1100">
                    <a:solidFill>
                      <a:srgbClr val="0A377D"/>
                    </a:solidFill>
                    <a:latin typeface="Ubuntu Regular"/>
                    <a:ea typeface="Ubuntu Regular"/>
                    <a:cs typeface="Ubuntu Regular"/>
                    <a:sym typeface="Ubuntu Regular"/>
                  </a:defRPr>
                </a:pPr>
                <a:r>
                  <a:t>Semantics</a:t>
                </a:r>
                <a:endParaRPr lang="en-GB"/>
              </a:p>
              <a:p>
                <a:pPr indent="457200">
                  <a:defRPr sz="1100">
                    <a:solidFill>
                      <a:srgbClr val="0A377D"/>
                    </a:solidFill>
                    <a:latin typeface="Ubuntu Regular"/>
                    <a:ea typeface="Ubuntu Regular"/>
                    <a:cs typeface="Ubuntu Regular"/>
                    <a:sym typeface="Ubuntu Regular"/>
                  </a:defRPr>
                </a:pPr>
                <a:endParaRPr lang="en-GB"/>
              </a:p>
              <a:p>
                <a:pPr indent="457200">
                  <a:defRPr sz="1100">
                    <a:solidFill>
                      <a:srgbClr val="0A377D"/>
                    </a:solidFill>
                    <a:latin typeface="Ubuntu Regular"/>
                    <a:ea typeface="Ubuntu Regular"/>
                    <a:cs typeface="Ubuntu Regular"/>
                    <a:sym typeface="Ubuntu Regular"/>
                  </a:defRPr>
                </a:pPr>
                <a:endParaRPr/>
              </a:p>
            </p:txBody>
          </p:sp>
        </p:grpSp>
        <p:grpSp>
          <p:nvGrpSpPr>
            <p:cNvPr id="558" name="Google Shape;367;p47"/>
            <p:cNvGrpSpPr/>
            <p:nvPr/>
          </p:nvGrpSpPr>
          <p:grpSpPr>
            <a:xfrm>
              <a:off x="650" y="0"/>
              <a:ext cx="2325000" cy="561901"/>
              <a:chOff x="0" y="0"/>
              <a:chExt cx="2324998" cy="561900"/>
            </a:xfrm>
          </p:grpSpPr>
          <p:sp>
            <p:nvSpPr>
              <p:cNvPr id="556" name="Rectangle"/>
              <p:cNvSpPr/>
              <p:nvPr/>
            </p:nvSpPr>
            <p:spPr>
              <a:xfrm>
                <a:off x="0" y="-1"/>
                <a:ext cx="2324999" cy="561902"/>
              </a:xfrm>
              <a:prstGeom prst="rect">
                <a:avLst/>
              </a:prstGeom>
              <a:solidFill>
                <a:srgbClr val="002060"/>
              </a:solidFill>
              <a:ln w="12700" cap="flat">
                <a:noFill/>
                <a:miter lim="400000"/>
              </a:ln>
              <a:effectLst/>
            </p:spPr>
            <p:txBody>
              <a:bodyPr wrap="square" lIns="45719" tIns="45719" rIns="45719" bIns="45719" numCol="1" anchor="ctr">
                <a:noAutofit/>
              </a:bodyPr>
              <a:lstStyle/>
              <a:p>
                <a:pPr algn="ctr">
                  <a:defRPr sz="1800">
                    <a:latin typeface="Ubuntu Regular"/>
                    <a:ea typeface="Ubuntu Regular"/>
                    <a:cs typeface="Ubuntu Regular"/>
                    <a:sym typeface="Ubuntu Regular"/>
                  </a:defRPr>
                </a:pPr>
                <a:endParaRPr/>
              </a:p>
            </p:txBody>
          </p:sp>
          <p:sp>
            <p:nvSpPr>
              <p:cNvPr id="557" name="CONSUME"/>
              <p:cNvSpPr txBox="1"/>
              <p:nvPr/>
            </p:nvSpPr>
            <p:spPr>
              <a:xfrm>
                <a:off x="0" y="59375"/>
                <a:ext cx="2324999" cy="4431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lgn="ctr">
                  <a:defRPr sz="1800">
                    <a:solidFill>
                      <a:srgbClr val="FFFFFF"/>
                    </a:solidFill>
                    <a:latin typeface="Ubuntu Bold"/>
                    <a:ea typeface="Ubuntu Bold"/>
                    <a:cs typeface="Ubuntu Bold"/>
                    <a:sym typeface="Ubuntu Bold"/>
                  </a:defRPr>
                </a:lvl1pPr>
              </a:lstStyle>
              <a:p>
                <a:r>
                  <a:t>CONSUME</a:t>
                </a:r>
              </a:p>
            </p:txBody>
          </p:sp>
        </p:grpSp>
        <p:pic>
          <p:nvPicPr>
            <p:cNvPr id="559" name="Google Shape;368;p47" descr="Google Shape;368;p47"/>
            <p:cNvPicPr>
              <a:picLocks noChangeAspect="1"/>
            </p:cNvPicPr>
            <p:nvPr/>
          </p:nvPicPr>
          <p:blipFill>
            <a:blip r:embed="rId13"/>
            <a:stretch>
              <a:fillRect/>
            </a:stretch>
          </p:blipFill>
          <p:spPr>
            <a:xfrm>
              <a:off x="74398" y="739265"/>
              <a:ext cx="391501" cy="391501"/>
            </a:xfrm>
            <a:prstGeom prst="rect">
              <a:avLst/>
            </a:prstGeom>
            <a:ln w="12700" cap="flat">
              <a:noFill/>
              <a:miter lim="400000"/>
            </a:ln>
            <a:effectLst/>
          </p:spPr>
        </p:pic>
        <p:pic>
          <p:nvPicPr>
            <p:cNvPr id="560" name="Google Shape;369;p47" descr="Google Shape;369;p47"/>
            <p:cNvPicPr>
              <a:picLocks noChangeAspect="1"/>
            </p:cNvPicPr>
            <p:nvPr/>
          </p:nvPicPr>
          <p:blipFill>
            <a:blip r:embed="rId14"/>
            <a:stretch>
              <a:fillRect/>
            </a:stretch>
          </p:blipFill>
          <p:spPr>
            <a:xfrm>
              <a:off x="74398" y="1277719"/>
              <a:ext cx="391501" cy="391501"/>
            </a:xfrm>
            <a:prstGeom prst="rect">
              <a:avLst/>
            </a:prstGeom>
            <a:ln w="12700" cap="flat">
              <a:noFill/>
              <a:miter lim="400000"/>
            </a:ln>
            <a:effectLst/>
          </p:spPr>
        </p:pic>
        <p:pic>
          <p:nvPicPr>
            <p:cNvPr id="561" name="Google Shape;370;p47" descr="Google Shape;370;p47"/>
            <p:cNvPicPr>
              <a:picLocks noChangeAspect="1"/>
            </p:cNvPicPr>
            <p:nvPr/>
          </p:nvPicPr>
          <p:blipFill>
            <a:blip r:embed="rId15"/>
            <a:stretch>
              <a:fillRect/>
            </a:stretch>
          </p:blipFill>
          <p:spPr>
            <a:xfrm>
              <a:off x="63309" y="1711675"/>
              <a:ext cx="432001" cy="432001"/>
            </a:xfrm>
            <a:prstGeom prst="rect">
              <a:avLst/>
            </a:prstGeom>
            <a:ln w="12700" cap="flat">
              <a:noFill/>
              <a:miter lim="400000"/>
            </a:ln>
            <a:effectLst/>
          </p:spPr>
        </p:pic>
        <p:pic>
          <p:nvPicPr>
            <p:cNvPr id="562" name="Google Shape;371;p47" descr="Google Shape;371;p47"/>
            <p:cNvPicPr>
              <a:picLocks noChangeAspect="1"/>
            </p:cNvPicPr>
            <p:nvPr/>
          </p:nvPicPr>
          <p:blipFill>
            <a:blip r:embed="rId16"/>
            <a:stretch>
              <a:fillRect/>
            </a:stretch>
          </p:blipFill>
          <p:spPr>
            <a:xfrm>
              <a:off x="101303" y="2195584"/>
              <a:ext cx="380951" cy="380951"/>
            </a:xfrm>
            <a:prstGeom prst="rect">
              <a:avLst/>
            </a:prstGeom>
            <a:ln w="12700" cap="flat">
              <a:noFill/>
              <a:miter lim="400000"/>
            </a:ln>
            <a:effectLst/>
          </p:spPr>
        </p:pic>
      </p:grpSp>
      <p:grpSp>
        <p:nvGrpSpPr>
          <p:cNvPr id="2" name="Google Shape;347;p47">
            <a:extLst>
              <a:ext uri="{FF2B5EF4-FFF2-40B4-BE49-F238E27FC236}">
                <a16:creationId xmlns:a16="http://schemas.microsoft.com/office/drawing/2014/main" id="{5B3B112B-FD11-A8E8-6BB6-044E02DD0CDE}"/>
              </a:ext>
            </a:extLst>
          </p:cNvPr>
          <p:cNvGrpSpPr/>
          <p:nvPr/>
        </p:nvGrpSpPr>
        <p:grpSpPr>
          <a:xfrm>
            <a:off x="579800" y="663396"/>
            <a:ext cx="8039650" cy="815843"/>
            <a:chOff x="0" y="-25802"/>
            <a:chExt cx="6747451" cy="883052"/>
          </a:xfrm>
        </p:grpSpPr>
        <p:sp>
          <p:nvSpPr>
            <p:cNvPr id="3" name="Google Shape;348;p47">
              <a:extLst>
                <a:ext uri="{FF2B5EF4-FFF2-40B4-BE49-F238E27FC236}">
                  <a16:creationId xmlns:a16="http://schemas.microsoft.com/office/drawing/2014/main" id="{47957BDF-21D9-76A6-EF6C-F219FE9A0136}"/>
                </a:ext>
              </a:extLst>
            </p:cNvPr>
            <p:cNvSpPr txBox="1"/>
            <p:nvPr/>
          </p:nvSpPr>
          <p:spPr>
            <a:xfrm>
              <a:off x="682179" y="50750"/>
              <a:ext cx="6065272" cy="7557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699" tIns="25699" rIns="25699" bIns="25699" numCol="1" anchor="ctr">
              <a:spAutoFit/>
            </a:bodyPr>
            <a:lstStyle>
              <a:lvl1pPr>
                <a:defRPr sz="1500">
                  <a:solidFill>
                    <a:srgbClr val="0A377D"/>
                  </a:solidFill>
                  <a:latin typeface="Ubuntu Regular"/>
                  <a:ea typeface="Ubuntu Regular"/>
                  <a:cs typeface="Ubuntu Regular"/>
                  <a:sym typeface="Ubuntu Regular"/>
                </a:defRPr>
              </a:lvl1pPr>
            </a:lstStyle>
            <a:p>
              <a:r>
                <a:rPr lang="en-US" sz="1400" b="1" i="0">
                  <a:solidFill>
                    <a:srgbClr val="002060"/>
                  </a:solidFill>
                  <a:effectLst/>
                  <a:latin typeface="Ubuntu Regular" panose="020B0504030602030204" pitchFamily="34" charset="0"/>
                </a:rPr>
                <a:t>is a system that employs data mining, machine learning, and AI techniques </a:t>
              </a:r>
              <a:r>
                <a:rPr lang="en-US" sz="1400" b="1">
                  <a:solidFill>
                    <a:srgbClr val="002060"/>
                  </a:solidFill>
                  <a:latin typeface="Ubuntu Regular" panose="020B0504030602030204" pitchFamily="34" charset="0"/>
                </a:rPr>
                <a:t>to unlock data value from vast and diverse data sources, accelerates insightful decisions, and securely delivers data agility </a:t>
              </a:r>
            </a:p>
          </p:txBody>
        </p:sp>
        <p:pic>
          <p:nvPicPr>
            <p:cNvPr id="4" name="Google Shape;349;p47" descr="Google Shape;349;p47">
              <a:extLst>
                <a:ext uri="{FF2B5EF4-FFF2-40B4-BE49-F238E27FC236}">
                  <a16:creationId xmlns:a16="http://schemas.microsoft.com/office/drawing/2014/main" id="{198B20D9-059E-DFEE-565A-18A2CEDE04A6}"/>
                </a:ext>
              </a:extLst>
            </p:cNvPr>
            <p:cNvPicPr>
              <a:picLocks noChangeAspect="1"/>
            </p:cNvPicPr>
            <p:nvPr/>
          </p:nvPicPr>
          <p:blipFill>
            <a:blip r:embed="rId17"/>
            <a:stretch>
              <a:fillRect/>
            </a:stretch>
          </p:blipFill>
          <p:spPr>
            <a:xfrm>
              <a:off x="0" y="-25802"/>
              <a:ext cx="682179" cy="883052"/>
            </a:xfrm>
            <a:prstGeom prst="rect">
              <a:avLst/>
            </a:prstGeom>
            <a:ln w="12700" cap="flat">
              <a:noFill/>
              <a:miter lim="400000"/>
            </a:ln>
            <a:effectLst/>
          </p:spPr>
        </p:pic>
      </p:grpSp>
    </p:spTree>
    <p:extLst>
      <p:ext uri="{BB962C8B-B14F-4D97-AF65-F5344CB8AC3E}">
        <p14:creationId xmlns:p14="http://schemas.microsoft.com/office/powerpoint/2010/main" val="2149596698"/>
      </p:ext>
    </p:extLst>
  </p:cSld>
  <p:clrMapOvr>
    <a:masterClrMapping/>
  </p:clrMapOvr>
  <p:transition spd="slow">
    <p:fade/>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0"/>
                                        </p:tgtEl>
                                        <p:attrNameLst>
                                          <p:attrName>style.visibility</p:attrName>
                                        </p:attrNameLst>
                                      </p:cBhvr>
                                      <p:to>
                                        <p:strVal val="visible"/>
                                      </p:to>
                                    </p:set>
                                    <p:animEffect transition="in" filter="fade">
                                      <p:cBhvr>
                                        <p:cTn id="12" dur="500"/>
                                        <p:tgtEl>
                                          <p:spTgt spid="5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1"/>
                                        </p:tgtEl>
                                        <p:attrNameLst>
                                          <p:attrName>style.visibility</p:attrName>
                                        </p:attrNameLst>
                                      </p:cBhvr>
                                      <p:to>
                                        <p:strVal val="visible"/>
                                      </p:to>
                                    </p:set>
                                    <p:animEffect transition="in" filter="fade">
                                      <p:cBhvr>
                                        <p:cTn id="17" dur="500"/>
                                        <p:tgtEl>
                                          <p:spTgt spid="5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2"/>
                                        </p:tgtEl>
                                        <p:attrNameLst>
                                          <p:attrName>style.visibility</p:attrName>
                                        </p:attrNameLst>
                                      </p:cBhvr>
                                      <p:to>
                                        <p:strVal val="visible"/>
                                      </p:to>
                                    </p:set>
                                    <p:animEffect transition="in" filter="fade">
                                      <p:cBhvr>
                                        <p:cTn id="22" dur="500"/>
                                        <p:tgtEl>
                                          <p:spTgt spid="5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3"/>
                                        </p:tgtEl>
                                        <p:attrNameLst>
                                          <p:attrName>style.visibility</p:attrName>
                                        </p:attrNameLst>
                                      </p:cBhvr>
                                      <p:to>
                                        <p:strVal val="visible"/>
                                      </p:to>
                                    </p:set>
                                    <p:animEffect transition="in" filter="fade">
                                      <p:cBhvr>
                                        <p:cTn id="27" dur="5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CFD"/>
        </a:solidFill>
        <a:effectLst/>
      </p:bgPr>
    </p:bg>
    <p:spTree>
      <p:nvGrpSpPr>
        <p:cNvPr id="1" name=""/>
        <p:cNvGrpSpPr/>
        <p:nvPr/>
      </p:nvGrpSpPr>
      <p:grpSpPr>
        <a:xfrm>
          <a:off x="0" y="0"/>
          <a:ext cx="0" cy="0"/>
          <a:chOff x="0" y="0"/>
          <a:chExt cx="0" cy="0"/>
        </a:xfrm>
      </p:grpSpPr>
      <p:grpSp>
        <p:nvGrpSpPr>
          <p:cNvPr id="569" name="Google Shape;376;p48"/>
          <p:cNvGrpSpPr/>
          <p:nvPr/>
        </p:nvGrpSpPr>
        <p:grpSpPr>
          <a:xfrm>
            <a:off x="501354" y="2495627"/>
            <a:ext cx="8001132" cy="2302710"/>
            <a:chOff x="-1" y="-1"/>
            <a:chExt cx="8001129" cy="2405702"/>
          </a:xfrm>
        </p:grpSpPr>
        <p:sp>
          <p:nvSpPr>
            <p:cNvPr id="565" name="Google Shape;377;p48"/>
            <p:cNvSpPr/>
            <p:nvPr/>
          </p:nvSpPr>
          <p:spPr>
            <a:xfrm>
              <a:off x="434133" y="-1"/>
              <a:ext cx="7566995" cy="2405702"/>
            </a:xfrm>
            <a:prstGeom prst="rect">
              <a:avLst/>
            </a:prstGeom>
            <a:solidFill>
              <a:srgbClr val="DFEBFE"/>
            </a:solidFill>
            <a:ln w="12700" cap="flat">
              <a:noFill/>
              <a:miter lim="400000"/>
            </a:ln>
            <a:effectLst/>
          </p:spPr>
          <p:txBody>
            <a:bodyPr wrap="square" lIns="45719" tIns="45719" rIns="45719" bIns="45719" numCol="1" anchor="ctr">
              <a:noAutofit/>
            </a:bodyPr>
            <a:lstStyle/>
            <a:p>
              <a:pPr algn="ctr">
                <a:defRPr>
                  <a:solidFill>
                    <a:srgbClr val="FFFFFF"/>
                  </a:solidFill>
                  <a:latin typeface="Ubuntu Regular"/>
                  <a:ea typeface="Ubuntu Regular"/>
                  <a:cs typeface="Ubuntu Regular"/>
                  <a:sym typeface="Ubuntu Regular"/>
                </a:defRPr>
              </a:pPr>
              <a:endParaRPr/>
            </a:p>
          </p:txBody>
        </p:sp>
        <p:grpSp>
          <p:nvGrpSpPr>
            <p:cNvPr id="568" name="Google Shape;378;p48"/>
            <p:cNvGrpSpPr/>
            <p:nvPr/>
          </p:nvGrpSpPr>
          <p:grpSpPr>
            <a:xfrm>
              <a:off x="-1" y="4749"/>
              <a:ext cx="419301" cy="2396102"/>
              <a:chOff x="0" y="-1"/>
              <a:chExt cx="419300" cy="2396101"/>
            </a:xfrm>
          </p:grpSpPr>
          <p:sp>
            <p:nvSpPr>
              <p:cNvPr id="566" name="Rectangle"/>
              <p:cNvSpPr/>
              <p:nvPr/>
            </p:nvSpPr>
            <p:spPr>
              <a:xfrm rot="16200000">
                <a:off x="-988401" y="988400"/>
                <a:ext cx="2396101" cy="419300"/>
              </a:xfrm>
              <a:prstGeom prst="rect">
                <a:avLst/>
              </a:prstGeom>
              <a:solidFill>
                <a:srgbClr val="002060"/>
              </a:solidFill>
              <a:ln w="19050" cap="flat">
                <a:solidFill>
                  <a:srgbClr val="002060"/>
                </a:solidFill>
                <a:prstDash val="solid"/>
                <a:round/>
              </a:ln>
              <a:effectLst/>
            </p:spPr>
            <p:txBody>
              <a:bodyPr wrap="square" lIns="45719" tIns="45719" rIns="45719" bIns="45719" numCol="1" anchor="ctr">
                <a:noAutofit/>
              </a:bodyPr>
              <a:lstStyle/>
              <a:p>
                <a:pPr algn="ctr">
                  <a:lnSpc>
                    <a:spcPct val="110000"/>
                  </a:lnSpc>
                  <a:defRPr sz="2300">
                    <a:solidFill>
                      <a:srgbClr val="FFFFFF"/>
                    </a:solidFill>
                  </a:defRPr>
                </a:pPr>
                <a:endParaRPr/>
              </a:p>
            </p:txBody>
          </p:sp>
          <p:sp>
            <p:nvSpPr>
              <p:cNvPr id="567" name="Unified Data Platform"/>
              <p:cNvSpPr txBox="1"/>
              <p:nvPr/>
            </p:nvSpPr>
            <p:spPr>
              <a:xfrm rot="16200000">
                <a:off x="-978876" y="1083372"/>
                <a:ext cx="2377051" cy="22935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numCol="1" anchor="ctr">
                <a:spAutoFit/>
              </a:bodyPr>
              <a:lstStyle>
                <a:lvl1pPr algn="ctr">
                  <a:lnSpc>
                    <a:spcPct val="110000"/>
                  </a:lnSpc>
                  <a:defRPr sz="1500">
                    <a:solidFill>
                      <a:srgbClr val="FFFFFF"/>
                    </a:solidFill>
                    <a:latin typeface="Ubuntu Bold"/>
                    <a:ea typeface="Ubuntu Bold"/>
                    <a:cs typeface="Ubuntu Bold"/>
                    <a:sym typeface="Ubuntu Bold"/>
                  </a:defRPr>
                </a:lvl1pPr>
              </a:lstStyle>
              <a:p>
                <a:r>
                  <a:t>Unified Data </a:t>
                </a:r>
                <a:r>
                  <a:rPr lang="en-GB"/>
                  <a:t>Layer</a:t>
                </a:r>
                <a:endParaRPr/>
              </a:p>
            </p:txBody>
          </p:sp>
        </p:grpSp>
      </p:grpSp>
      <p:grpSp>
        <p:nvGrpSpPr>
          <p:cNvPr id="575" name="Google Shape;379;p48"/>
          <p:cNvGrpSpPr/>
          <p:nvPr/>
        </p:nvGrpSpPr>
        <p:grpSpPr>
          <a:xfrm>
            <a:off x="1195605" y="3446109"/>
            <a:ext cx="3261303" cy="982451"/>
            <a:chOff x="0" y="0"/>
            <a:chExt cx="3261301" cy="982450"/>
          </a:xfrm>
        </p:grpSpPr>
        <p:grpSp>
          <p:nvGrpSpPr>
            <p:cNvPr id="572" name="Google Shape;380;p48"/>
            <p:cNvGrpSpPr/>
            <p:nvPr/>
          </p:nvGrpSpPr>
          <p:grpSpPr>
            <a:xfrm>
              <a:off x="0" y="600666"/>
              <a:ext cx="3261301" cy="381784"/>
              <a:chOff x="0" y="0"/>
              <a:chExt cx="3261300" cy="381782"/>
            </a:xfrm>
          </p:grpSpPr>
          <p:sp>
            <p:nvSpPr>
              <p:cNvPr id="570" name="Rectangle"/>
              <p:cNvSpPr/>
              <p:nvPr/>
            </p:nvSpPr>
            <p:spPr>
              <a:xfrm>
                <a:off x="0" y="42691"/>
                <a:ext cx="3261301" cy="296401"/>
              </a:xfrm>
              <a:prstGeom prst="rect">
                <a:avLst/>
              </a:prstGeom>
              <a:solidFill>
                <a:srgbClr val="3B5F97"/>
              </a:solidFill>
              <a:ln w="12700" cap="flat">
                <a:noFill/>
                <a:miter lim="400000"/>
              </a:ln>
              <a:effectLst/>
            </p:spPr>
            <p:txBody>
              <a:bodyPr wrap="square" lIns="45719" tIns="45719" rIns="45719" bIns="45719" numCol="1" anchor="ctr">
                <a:noAutofit/>
              </a:bodyPr>
              <a:lstStyle/>
              <a:p>
                <a:pPr algn="ctr">
                  <a:defRPr sz="1200">
                    <a:solidFill>
                      <a:srgbClr val="FFFFFF"/>
                    </a:solidFill>
                    <a:latin typeface="Ubuntu Bold"/>
                    <a:ea typeface="Ubuntu Bold"/>
                    <a:cs typeface="Ubuntu Bold"/>
                    <a:sym typeface="Ubuntu Bold"/>
                  </a:defRPr>
                </a:pPr>
                <a:endParaRPr/>
              </a:p>
            </p:txBody>
          </p:sp>
          <p:sp>
            <p:nvSpPr>
              <p:cNvPr id="571" name="CONNECT"/>
              <p:cNvSpPr txBox="1"/>
              <p:nvPr/>
            </p:nvSpPr>
            <p:spPr>
              <a:xfrm>
                <a:off x="0" y="0"/>
                <a:ext cx="3261301" cy="38178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ctr">
                <a:spAutoFit/>
              </a:bodyPr>
              <a:lstStyle>
                <a:lvl1pPr algn="ctr">
                  <a:defRPr sz="1200">
                    <a:solidFill>
                      <a:srgbClr val="FFFFFF"/>
                    </a:solidFill>
                    <a:latin typeface="Ubuntu Bold"/>
                    <a:ea typeface="Ubuntu Bold"/>
                    <a:cs typeface="Ubuntu Bold"/>
                    <a:sym typeface="Ubuntu Bold"/>
                  </a:defRPr>
                </a:lvl1pPr>
              </a:lstStyle>
              <a:p>
                <a:r>
                  <a:t>CONNECT</a:t>
                </a:r>
              </a:p>
            </p:txBody>
          </p:sp>
        </p:grpSp>
        <p:pic>
          <p:nvPicPr>
            <p:cNvPr id="573" name="Google Shape;381;p48" descr="Google Shape;381;p48"/>
            <p:cNvPicPr>
              <a:picLocks noChangeAspect="1"/>
            </p:cNvPicPr>
            <p:nvPr/>
          </p:nvPicPr>
          <p:blipFill>
            <a:blip r:embed="rId4"/>
            <a:stretch>
              <a:fillRect/>
            </a:stretch>
          </p:blipFill>
          <p:spPr>
            <a:xfrm>
              <a:off x="457200" y="15607"/>
              <a:ext cx="523201" cy="523201"/>
            </a:xfrm>
            <a:prstGeom prst="rect">
              <a:avLst/>
            </a:prstGeom>
            <a:ln w="12700" cap="flat">
              <a:noFill/>
              <a:miter lim="400000"/>
            </a:ln>
            <a:effectLst/>
          </p:spPr>
        </p:pic>
        <p:sp>
          <p:nvSpPr>
            <p:cNvPr id="574" name="Google Shape;382;p48"/>
            <p:cNvSpPr txBox="1"/>
            <p:nvPr/>
          </p:nvSpPr>
          <p:spPr>
            <a:xfrm>
              <a:off x="980400" y="0"/>
              <a:ext cx="1329301" cy="55396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lvl1pPr>
                <a:defRPr sz="1200">
                  <a:solidFill>
                    <a:srgbClr val="002060"/>
                  </a:solidFill>
                  <a:latin typeface="Ubuntu Bold"/>
                  <a:ea typeface="Ubuntu Bold"/>
                  <a:cs typeface="Ubuntu Bold"/>
                  <a:sym typeface="Ubuntu Bold"/>
                </a:defRPr>
              </a:lvl1pPr>
            </a:lstStyle>
            <a:p>
              <a:r>
                <a:t>Multi-model </a:t>
              </a:r>
              <a:r>
                <a:rPr lang="en-GB"/>
                <a:t>Data Layer</a:t>
              </a:r>
              <a:endParaRPr/>
            </a:p>
          </p:txBody>
        </p:sp>
      </p:grpSp>
      <p:grpSp>
        <p:nvGrpSpPr>
          <p:cNvPr id="581" name="Google Shape;383;p48"/>
          <p:cNvGrpSpPr/>
          <p:nvPr/>
        </p:nvGrpSpPr>
        <p:grpSpPr>
          <a:xfrm>
            <a:off x="4421805" y="3461610"/>
            <a:ext cx="3874821" cy="966950"/>
            <a:chOff x="0" y="-23481"/>
            <a:chExt cx="3874819" cy="966948"/>
          </a:xfrm>
        </p:grpSpPr>
        <p:grpSp>
          <p:nvGrpSpPr>
            <p:cNvPr id="578" name="Google Shape;384;p48"/>
            <p:cNvGrpSpPr/>
            <p:nvPr/>
          </p:nvGrpSpPr>
          <p:grpSpPr>
            <a:xfrm>
              <a:off x="0" y="561683"/>
              <a:ext cx="3874819" cy="381784"/>
              <a:chOff x="0" y="0"/>
              <a:chExt cx="3874818" cy="381782"/>
            </a:xfrm>
          </p:grpSpPr>
          <p:sp>
            <p:nvSpPr>
              <p:cNvPr id="576" name="Rectangle"/>
              <p:cNvSpPr/>
              <p:nvPr/>
            </p:nvSpPr>
            <p:spPr>
              <a:xfrm>
                <a:off x="0" y="42691"/>
                <a:ext cx="3874819" cy="296401"/>
              </a:xfrm>
              <a:prstGeom prst="rect">
                <a:avLst/>
              </a:prstGeom>
              <a:solidFill>
                <a:srgbClr val="3B5F97"/>
              </a:solidFill>
              <a:ln w="12700" cap="flat">
                <a:noFill/>
                <a:miter lim="400000"/>
              </a:ln>
              <a:effectLst/>
            </p:spPr>
            <p:txBody>
              <a:bodyPr wrap="square" lIns="45719" tIns="45719" rIns="45719" bIns="45719" numCol="1" anchor="ctr">
                <a:noAutofit/>
              </a:bodyPr>
              <a:lstStyle/>
              <a:p>
                <a:pPr algn="ctr">
                  <a:defRPr sz="1200">
                    <a:solidFill>
                      <a:srgbClr val="FFFFFF"/>
                    </a:solidFill>
                    <a:latin typeface="Ubuntu Bold"/>
                    <a:ea typeface="Ubuntu Bold"/>
                    <a:cs typeface="Ubuntu Bold"/>
                    <a:sym typeface="Ubuntu Bold"/>
                  </a:defRPr>
                </a:pPr>
                <a:endParaRPr/>
              </a:p>
            </p:txBody>
          </p:sp>
          <p:sp>
            <p:nvSpPr>
              <p:cNvPr id="577" name="CREATE"/>
              <p:cNvSpPr txBox="1"/>
              <p:nvPr/>
            </p:nvSpPr>
            <p:spPr>
              <a:xfrm>
                <a:off x="0" y="0"/>
                <a:ext cx="3874819" cy="38178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ctr">
                <a:spAutoFit/>
              </a:bodyPr>
              <a:lstStyle>
                <a:lvl1pPr algn="ctr">
                  <a:defRPr sz="1200">
                    <a:solidFill>
                      <a:srgbClr val="FFFFFF"/>
                    </a:solidFill>
                    <a:latin typeface="Ubuntu Bold"/>
                    <a:ea typeface="Ubuntu Bold"/>
                    <a:cs typeface="Ubuntu Bold"/>
                    <a:sym typeface="Ubuntu Bold"/>
                  </a:defRPr>
                </a:lvl1pPr>
              </a:lstStyle>
              <a:p>
                <a:r>
                  <a:t>CREATE</a:t>
                </a:r>
              </a:p>
            </p:txBody>
          </p:sp>
        </p:grpSp>
        <p:sp>
          <p:nvSpPr>
            <p:cNvPr id="579" name="Google Shape;385;p48"/>
            <p:cNvSpPr txBox="1"/>
            <p:nvPr/>
          </p:nvSpPr>
          <p:spPr>
            <a:xfrm>
              <a:off x="1357726" y="-23481"/>
              <a:ext cx="1329301" cy="50779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ctr">
              <a:spAutoFit/>
            </a:bodyPr>
            <a:lstStyle>
              <a:lvl1pPr algn="r">
                <a:defRPr sz="1200">
                  <a:solidFill>
                    <a:srgbClr val="002060"/>
                  </a:solidFill>
                  <a:latin typeface="Ubuntu Bold"/>
                  <a:ea typeface="Ubuntu Bold"/>
                  <a:cs typeface="Ubuntu Bold"/>
                  <a:sym typeface="Ubuntu Bold"/>
                </a:defRPr>
              </a:lvl1pPr>
            </a:lstStyle>
            <a:p>
              <a:pPr algn="ctr"/>
              <a:r>
                <a:t>Semantic AI</a:t>
              </a:r>
              <a:endParaRPr lang="en-GB"/>
            </a:p>
            <a:p>
              <a:pPr algn="ctr"/>
              <a:r>
                <a:rPr lang="en-GB" sz="900"/>
                <a:t>(NLP, ML &amp; LLM)</a:t>
              </a:r>
              <a:endParaRPr sz="900"/>
            </a:p>
          </p:txBody>
        </p:sp>
        <p:pic>
          <p:nvPicPr>
            <p:cNvPr id="580" name="Google Shape;386;p48" descr="Google Shape;386;p48"/>
            <p:cNvPicPr>
              <a:picLocks noChangeAspect="1"/>
            </p:cNvPicPr>
            <p:nvPr/>
          </p:nvPicPr>
          <p:blipFill>
            <a:blip r:embed="rId5"/>
            <a:stretch>
              <a:fillRect/>
            </a:stretch>
          </p:blipFill>
          <p:spPr>
            <a:xfrm>
              <a:off x="2592938" y="-15865"/>
              <a:ext cx="476451" cy="476450"/>
            </a:xfrm>
            <a:prstGeom prst="rect">
              <a:avLst/>
            </a:prstGeom>
            <a:ln w="12700" cap="flat">
              <a:noFill/>
              <a:miter lim="400000"/>
            </a:ln>
            <a:effectLst/>
          </p:spPr>
        </p:pic>
      </p:grpSp>
      <p:pic>
        <p:nvPicPr>
          <p:cNvPr id="582" name="Google Shape;387;p48" descr="Google Shape;387;p48"/>
          <p:cNvPicPr>
            <a:picLocks noChangeAspect="1"/>
          </p:cNvPicPr>
          <p:nvPr/>
        </p:nvPicPr>
        <p:blipFill>
          <a:blip r:embed="rId6"/>
          <a:stretch>
            <a:fillRect/>
          </a:stretch>
        </p:blipFill>
        <p:spPr>
          <a:xfrm>
            <a:off x="8425140" y="4865832"/>
            <a:ext cx="625951" cy="159101"/>
          </a:xfrm>
          <a:prstGeom prst="rect">
            <a:avLst/>
          </a:prstGeom>
          <a:ln w="12700">
            <a:miter lim="400000"/>
          </a:ln>
        </p:spPr>
      </p:pic>
      <p:grpSp>
        <p:nvGrpSpPr>
          <p:cNvPr id="585" name="Google Shape;389;p48"/>
          <p:cNvGrpSpPr/>
          <p:nvPr/>
        </p:nvGrpSpPr>
        <p:grpSpPr>
          <a:xfrm>
            <a:off x="487230" y="1046745"/>
            <a:ext cx="1566000" cy="342000"/>
            <a:chOff x="0" y="0"/>
            <a:chExt cx="1571604" cy="391500"/>
          </a:xfrm>
        </p:grpSpPr>
        <p:sp>
          <p:nvSpPr>
            <p:cNvPr id="583" name="Rectangle"/>
            <p:cNvSpPr/>
            <p:nvPr/>
          </p:nvSpPr>
          <p:spPr>
            <a:xfrm>
              <a:off x="-1" y="-1"/>
              <a:ext cx="1571606" cy="391502"/>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lnSpc>
                  <a:spcPct val="110000"/>
                </a:lnSpc>
                <a:defRPr>
                  <a:solidFill>
                    <a:srgbClr val="FFFFFF"/>
                  </a:solidFill>
                  <a:latin typeface="Ubuntu Bold"/>
                  <a:ea typeface="Ubuntu Bold"/>
                  <a:cs typeface="Ubuntu Bold"/>
                  <a:sym typeface="Ubuntu Bold"/>
                </a:defRPr>
              </a:pPr>
              <a:endParaRPr/>
            </a:p>
          </p:txBody>
        </p:sp>
        <p:sp>
          <p:nvSpPr>
            <p:cNvPr id="584" name="Outcomes"/>
            <p:cNvSpPr txBox="1"/>
            <p:nvPr/>
          </p:nvSpPr>
          <p:spPr>
            <a:xfrm>
              <a:off x="-1" y="77589"/>
              <a:ext cx="1571606" cy="236322"/>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numCol="1" anchor="ctr">
              <a:spAutoFit/>
            </a:bodyPr>
            <a:lstStyle>
              <a:lvl1pPr algn="ctr">
                <a:lnSpc>
                  <a:spcPct val="110000"/>
                </a:lnSpc>
                <a:defRPr>
                  <a:solidFill>
                    <a:srgbClr val="FFFFFF"/>
                  </a:solidFill>
                  <a:latin typeface="Ubuntu Bold"/>
                  <a:ea typeface="Ubuntu Bold"/>
                  <a:cs typeface="Ubuntu Bold"/>
                  <a:sym typeface="Ubuntu Bold"/>
                </a:defRPr>
              </a:lvl1pPr>
            </a:lstStyle>
            <a:p>
              <a:r>
                <a:t>Outcomes</a:t>
              </a:r>
            </a:p>
          </p:txBody>
        </p:sp>
      </p:grpSp>
      <p:grpSp>
        <p:nvGrpSpPr>
          <p:cNvPr id="590" name="Google Shape;391;p48"/>
          <p:cNvGrpSpPr/>
          <p:nvPr/>
        </p:nvGrpSpPr>
        <p:grpSpPr>
          <a:xfrm>
            <a:off x="501353" y="1589336"/>
            <a:ext cx="8591184" cy="353250"/>
            <a:chOff x="-1" y="66339"/>
            <a:chExt cx="8591182" cy="353249"/>
          </a:xfrm>
        </p:grpSpPr>
        <p:grpSp>
          <p:nvGrpSpPr>
            <p:cNvPr id="588" name="Google Shape;392;p48"/>
            <p:cNvGrpSpPr/>
            <p:nvPr/>
          </p:nvGrpSpPr>
          <p:grpSpPr>
            <a:xfrm>
              <a:off x="-1" y="77589"/>
              <a:ext cx="1566000" cy="341999"/>
              <a:chOff x="-1" y="77589"/>
              <a:chExt cx="1565999" cy="341998"/>
            </a:xfrm>
          </p:grpSpPr>
          <p:sp>
            <p:nvSpPr>
              <p:cNvPr id="586" name="Rectangle"/>
              <p:cNvSpPr/>
              <p:nvPr/>
            </p:nvSpPr>
            <p:spPr>
              <a:xfrm>
                <a:off x="-1" y="77589"/>
                <a:ext cx="1562069" cy="313912"/>
              </a:xfrm>
              <a:prstGeom prst="rect">
                <a:avLst/>
              </a:prstGeom>
              <a:solidFill>
                <a:srgbClr val="991C39"/>
              </a:solidFill>
              <a:ln w="12700" cap="flat">
                <a:noFill/>
                <a:miter lim="400000"/>
              </a:ln>
              <a:effectLst/>
            </p:spPr>
            <p:txBody>
              <a:bodyPr wrap="square" lIns="45719" tIns="45719" rIns="45719" bIns="45719" numCol="1" anchor="ctr">
                <a:noAutofit/>
              </a:bodyPr>
              <a:lstStyle/>
              <a:p>
                <a:pPr algn="ctr">
                  <a:lnSpc>
                    <a:spcPct val="110000"/>
                  </a:lnSpc>
                  <a:defRPr>
                    <a:solidFill>
                      <a:srgbClr val="FFFFFF"/>
                    </a:solidFill>
                    <a:latin typeface="Ubuntu Bold"/>
                    <a:ea typeface="Ubuntu Bold"/>
                    <a:cs typeface="Ubuntu Bold"/>
                    <a:sym typeface="Ubuntu Bold"/>
                  </a:defRPr>
                </a:pPr>
                <a:endParaRPr/>
              </a:p>
            </p:txBody>
          </p:sp>
          <p:sp>
            <p:nvSpPr>
              <p:cNvPr id="587" name="Data Advantages"/>
              <p:cNvSpPr txBox="1"/>
              <p:nvPr/>
            </p:nvSpPr>
            <p:spPr>
              <a:xfrm>
                <a:off x="-1" y="77589"/>
                <a:ext cx="1565999" cy="34199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numCol="1" anchor="ctr">
                <a:spAutoFit/>
              </a:bodyPr>
              <a:lstStyle>
                <a:lvl1pPr algn="ctr">
                  <a:lnSpc>
                    <a:spcPct val="110000"/>
                  </a:lnSpc>
                  <a:defRPr>
                    <a:solidFill>
                      <a:srgbClr val="FFFFFF"/>
                    </a:solidFill>
                    <a:latin typeface="Ubuntu Bold"/>
                    <a:ea typeface="Ubuntu Bold"/>
                    <a:cs typeface="Ubuntu Bold"/>
                    <a:sym typeface="Ubuntu Bold"/>
                  </a:defRPr>
                </a:lvl1pPr>
              </a:lstStyle>
              <a:p>
                <a:r>
                  <a:t>Data Advantages</a:t>
                </a:r>
              </a:p>
            </p:txBody>
          </p:sp>
        </p:grpSp>
        <p:sp>
          <p:nvSpPr>
            <p:cNvPr id="589" name="Google Shape;393;p48"/>
            <p:cNvSpPr txBox="1"/>
            <p:nvPr/>
          </p:nvSpPr>
          <p:spPr>
            <a:xfrm>
              <a:off x="1617331" y="66339"/>
              <a:ext cx="6973850" cy="327722"/>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699" tIns="45699" rIns="45699" bIns="45699" numCol="1" anchor="t">
              <a:spAutoFit/>
            </a:bodyPr>
            <a:lstStyle/>
            <a:p>
              <a:pPr>
                <a:defRPr>
                  <a:solidFill>
                    <a:srgbClr val="991C39"/>
                  </a:solidFill>
                  <a:latin typeface="Ubuntu Bold"/>
                  <a:ea typeface="Ubuntu Bold"/>
                  <a:cs typeface="Ubuntu Bold"/>
                  <a:sym typeface="Ubuntu Bold"/>
                </a:defRPr>
              </a:pPr>
              <a:r>
                <a:t>Data Context </a:t>
              </a:r>
              <a:r>
                <a:rPr>
                  <a:latin typeface="Ubuntu Regular"/>
                  <a:ea typeface="Ubuntu Regular"/>
                  <a:cs typeface="Ubuntu Regular"/>
                  <a:sym typeface="Ubuntu Regular"/>
                </a:rPr>
                <a:t>| </a:t>
              </a:r>
              <a:r>
                <a:t>Data Quality </a:t>
              </a:r>
              <a:r>
                <a:rPr>
                  <a:latin typeface="Ubuntu Regular"/>
                  <a:ea typeface="Ubuntu Regular"/>
                  <a:cs typeface="Ubuntu Regular"/>
                  <a:sym typeface="Ubuntu Regular"/>
                </a:rPr>
                <a:t>| </a:t>
              </a:r>
              <a:r>
                <a:t>Data Unity </a:t>
              </a:r>
              <a:r>
                <a:rPr>
                  <a:latin typeface="Ubuntu Regular"/>
                  <a:ea typeface="Ubuntu Regular"/>
                  <a:cs typeface="Ubuntu Regular"/>
                  <a:sym typeface="Ubuntu Regular"/>
                </a:rPr>
                <a:t>| </a:t>
              </a:r>
              <a:r>
                <a:t>Data Security </a:t>
              </a:r>
              <a:r>
                <a:rPr>
                  <a:latin typeface="Ubuntu Regular"/>
                  <a:ea typeface="Ubuntu Regular"/>
                  <a:cs typeface="Ubuntu Regular"/>
                  <a:sym typeface="Ubuntu Regular"/>
                </a:rPr>
                <a:t>| </a:t>
              </a:r>
              <a:r>
                <a:t>Data Governance</a:t>
              </a:r>
            </a:p>
          </p:txBody>
        </p:sp>
      </p:grpSp>
      <p:grpSp>
        <p:nvGrpSpPr>
          <p:cNvPr id="595" name="Google Shape;395;p48"/>
          <p:cNvGrpSpPr/>
          <p:nvPr/>
        </p:nvGrpSpPr>
        <p:grpSpPr>
          <a:xfrm>
            <a:off x="1425472" y="2452887"/>
            <a:ext cx="5360058" cy="450215"/>
            <a:chOff x="-434184" y="-30030"/>
            <a:chExt cx="5360057" cy="450214"/>
          </a:xfrm>
        </p:grpSpPr>
        <p:sp>
          <p:nvSpPr>
            <p:cNvPr id="592" name="Google Shape;396;p48"/>
            <p:cNvSpPr txBox="1"/>
            <p:nvPr/>
          </p:nvSpPr>
          <p:spPr>
            <a:xfrm>
              <a:off x="-434184" y="1012"/>
              <a:ext cx="1174800" cy="419172"/>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lvl1pPr algn="ctr">
                <a:defRPr>
                  <a:solidFill>
                    <a:srgbClr val="002060"/>
                  </a:solidFill>
                  <a:latin typeface="Ubuntu Bold"/>
                  <a:ea typeface="Ubuntu Bold"/>
                  <a:cs typeface="Ubuntu Bold"/>
                  <a:sym typeface="Ubuntu Bold"/>
                </a:defRPr>
              </a:lvl1pPr>
            </a:lstStyle>
            <a:p>
              <a:r>
                <a:t>Data Hub</a:t>
              </a:r>
            </a:p>
          </p:txBody>
        </p:sp>
        <p:sp>
          <p:nvSpPr>
            <p:cNvPr id="593" name="Google Shape;397;p48"/>
            <p:cNvSpPr txBox="1"/>
            <p:nvPr/>
          </p:nvSpPr>
          <p:spPr>
            <a:xfrm>
              <a:off x="1066802" y="-30030"/>
              <a:ext cx="1868102" cy="419172"/>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lvl1pPr algn="ctr">
                <a:defRPr>
                  <a:solidFill>
                    <a:srgbClr val="002060"/>
                  </a:solidFill>
                  <a:latin typeface="Ubuntu Bold"/>
                  <a:ea typeface="Ubuntu Bold"/>
                  <a:cs typeface="Ubuntu Bold"/>
                  <a:sym typeface="Ubuntu Bold"/>
                </a:defRPr>
              </a:lvl1pPr>
            </a:lstStyle>
            <a:p>
              <a:r>
                <a:t>Knowledge Graph</a:t>
              </a:r>
            </a:p>
          </p:txBody>
        </p:sp>
        <p:sp>
          <p:nvSpPr>
            <p:cNvPr id="594" name="Google Shape;398;p48"/>
            <p:cNvSpPr txBox="1"/>
            <p:nvPr/>
          </p:nvSpPr>
          <p:spPr>
            <a:xfrm>
              <a:off x="3057771" y="-12817"/>
              <a:ext cx="1868102" cy="419172"/>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lvl1pPr algn="ctr">
                <a:defRPr>
                  <a:solidFill>
                    <a:srgbClr val="002060"/>
                  </a:solidFill>
                  <a:latin typeface="Ubuntu Bold"/>
                  <a:ea typeface="Ubuntu Bold"/>
                  <a:cs typeface="Ubuntu Bold"/>
                  <a:sym typeface="Ubuntu Bold"/>
                </a:defRPr>
              </a:lvl1pPr>
            </a:lstStyle>
            <a:p>
              <a:r>
                <a:t>Metadata</a:t>
              </a:r>
            </a:p>
          </p:txBody>
        </p:sp>
      </p:grpSp>
      <p:grpSp>
        <p:nvGrpSpPr>
          <p:cNvPr id="598" name="Google Shape;399;p48"/>
          <p:cNvGrpSpPr/>
          <p:nvPr/>
        </p:nvGrpSpPr>
        <p:grpSpPr>
          <a:xfrm>
            <a:off x="3936043" y="2950617"/>
            <a:ext cx="1619401" cy="1619400"/>
            <a:chOff x="0" y="0"/>
            <a:chExt cx="1619399" cy="1619399"/>
          </a:xfrm>
        </p:grpSpPr>
        <p:sp>
          <p:nvSpPr>
            <p:cNvPr id="596" name="Google Shape;400;p48"/>
            <p:cNvSpPr/>
            <p:nvPr/>
          </p:nvSpPr>
          <p:spPr>
            <a:xfrm>
              <a:off x="0" y="0"/>
              <a:ext cx="1619400" cy="1619400"/>
            </a:xfrm>
            <a:prstGeom prst="ellipse">
              <a:avLst/>
            </a:prstGeom>
            <a:solidFill>
              <a:srgbClr val="FFFFFF"/>
            </a:solidFill>
            <a:ln w="28575" cap="flat">
              <a:solidFill>
                <a:srgbClr val="00206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pic>
          <p:nvPicPr>
            <p:cNvPr id="597" name="Google Shape;401;p48" descr="Google Shape;401;p48"/>
            <p:cNvPicPr>
              <a:picLocks noChangeAspect="1"/>
            </p:cNvPicPr>
            <p:nvPr/>
          </p:nvPicPr>
          <p:blipFill>
            <a:blip r:embed="rId7"/>
            <a:stretch>
              <a:fillRect/>
            </a:stretch>
          </p:blipFill>
          <p:spPr>
            <a:xfrm>
              <a:off x="326736" y="448882"/>
              <a:ext cx="965952" cy="965952"/>
            </a:xfrm>
            <a:prstGeom prst="rect">
              <a:avLst/>
            </a:prstGeom>
            <a:ln w="12700" cap="flat">
              <a:noFill/>
              <a:miter lim="400000"/>
            </a:ln>
            <a:effectLst/>
          </p:spPr>
        </p:pic>
      </p:grpSp>
      <p:grpSp>
        <p:nvGrpSpPr>
          <p:cNvPr id="601" name="Google Shape;402;p48"/>
          <p:cNvGrpSpPr/>
          <p:nvPr/>
        </p:nvGrpSpPr>
        <p:grpSpPr>
          <a:xfrm>
            <a:off x="1195606" y="3018075"/>
            <a:ext cx="7101017" cy="381784"/>
            <a:chOff x="0" y="0"/>
            <a:chExt cx="7101016" cy="381782"/>
          </a:xfrm>
        </p:grpSpPr>
        <p:sp>
          <p:nvSpPr>
            <p:cNvPr id="599" name="Rectangle"/>
            <p:cNvSpPr/>
            <p:nvPr/>
          </p:nvSpPr>
          <p:spPr>
            <a:xfrm>
              <a:off x="0" y="42691"/>
              <a:ext cx="7101017" cy="296401"/>
            </a:xfrm>
            <a:prstGeom prst="rect">
              <a:avLst/>
            </a:prstGeom>
            <a:solidFill>
              <a:srgbClr val="3B5F97"/>
            </a:solidFill>
            <a:ln w="12700" cap="flat">
              <a:noFill/>
              <a:miter lim="400000"/>
            </a:ln>
            <a:effectLst/>
          </p:spPr>
          <p:txBody>
            <a:bodyPr wrap="square" lIns="45719" tIns="45719" rIns="45719" bIns="45719" numCol="1" anchor="ctr">
              <a:noAutofit/>
            </a:bodyPr>
            <a:lstStyle/>
            <a:p>
              <a:pPr algn="ctr">
                <a:defRPr sz="1200">
                  <a:solidFill>
                    <a:srgbClr val="FFFFFF"/>
                  </a:solidFill>
                  <a:latin typeface="Ubuntu Bold"/>
                  <a:ea typeface="Ubuntu Bold"/>
                  <a:cs typeface="Ubuntu Bold"/>
                  <a:sym typeface="Ubuntu Bold"/>
                </a:defRPr>
              </a:pPr>
              <a:endParaRPr/>
            </a:p>
          </p:txBody>
        </p:sp>
        <p:sp>
          <p:nvSpPr>
            <p:cNvPr id="600" name="CONSUME"/>
            <p:cNvSpPr txBox="1"/>
            <p:nvPr/>
          </p:nvSpPr>
          <p:spPr>
            <a:xfrm>
              <a:off x="0" y="0"/>
              <a:ext cx="7101017" cy="38178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ctr">
              <a:spAutoFit/>
            </a:bodyPr>
            <a:lstStyle>
              <a:lvl1pPr algn="ctr">
                <a:defRPr sz="1200">
                  <a:solidFill>
                    <a:srgbClr val="FFFFFF"/>
                  </a:solidFill>
                  <a:latin typeface="Ubuntu Bold"/>
                  <a:ea typeface="Ubuntu Bold"/>
                  <a:cs typeface="Ubuntu Bold"/>
                  <a:sym typeface="Ubuntu Bold"/>
                </a:defRPr>
              </a:lvl1pPr>
            </a:lstStyle>
            <a:p>
              <a:r>
                <a:t>CONSUME</a:t>
              </a:r>
            </a:p>
          </p:txBody>
        </p:sp>
      </p:grpSp>
      <p:sp>
        <p:nvSpPr>
          <p:cNvPr id="602" name="Google Shape;390;p48"/>
          <p:cNvSpPr txBox="1"/>
          <p:nvPr/>
        </p:nvSpPr>
        <p:spPr>
          <a:xfrm>
            <a:off x="2092269" y="1068871"/>
            <a:ext cx="6410216" cy="3277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spAutoFit/>
          </a:bodyPr>
          <a:lstStyle>
            <a:lvl1pPr>
              <a:defRPr>
                <a:solidFill>
                  <a:schemeClr val="accent5"/>
                </a:solidFill>
                <a:latin typeface="Ubuntu Bold"/>
                <a:ea typeface="Ubuntu Bold"/>
                <a:cs typeface="Ubuntu Bold"/>
                <a:sym typeface="Ubuntu Bold"/>
              </a:defRPr>
            </a:lvl1pPr>
          </a:lstStyle>
          <a:p>
            <a:r>
              <a:t>Trusted AI | Smarter Decisions | Customer Experience | Product Innovation</a:t>
            </a:r>
          </a:p>
        </p:txBody>
      </p:sp>
      <p:sp>
        <p:nvSpPr>
          <p:cNvPr id="4" name="Google Shape;398;p48">
            <a:extLst>
              <a:ext uri="{FF2B5EF4-FFF2-40B4-BE49-F238E27FC236}">
                <a16:creationId xmlns:a16="http://schemas.microsoft.com/office/drawing/2014/main" id="{A7C4EA91-6B0A-C7BE-F942-5D3C8AEB3C01}"/>
              </a:ext>
            </a:extLst>
          </p:cNvPr>
          <p:cNvSpPr txBox="1"/>
          <p:nvPr/>
        </p:nvSpPr>
        <p:spPr>
          <a:xfrm>
            <a:off x="6477715" y="2460197"/>
            <a:ext cx="1868102" cy="40007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lvl1pPr algn="ctr">
              <a:defRPr>
                <a:solidFill>
                  <a:srgbClr val="002060"/>
                </a:solidFill>
                <a:latin typeface="Ubuntu Bold"/>
                <a:ea typeface="Ubuntu Bold"/>
                <a:cs typeface="Ubuntu Bold"/>
                <a:sym typeface="Ubuntu Bold"/>
              </a:defRPr>
            </a:lvl1pPr>
          </a:lstStyle>
          <a:p>
            <a:r>
              <a:rPr lang="en-GB"/>
              <a:t>Generative AI</a:t>
            </a:r>
            <a:endParaRPr/>
          </a:p>
        </p:txBody>
      </p:sp>
      <p:sp>
        <p:nvSpPr>
          <p:cNvPr id="5" name="Google Shape;214;p43">
            <a:extLst>
              <a:ext uri="{FF2B5EF4-FFF2-40B4-BE49-F238E27FC236}">
                <a16:creationId xmlns:a16="http://schemas.microsoft.com/office/drawing/2014/main" id="{5FE83696-86B8-8018-F662-DA92B1129510}"/>
              </a:ext>
            </a:extLst>
          </p:cNvPr>
          <p:cNvSpPr txBox="1"/>
          <p:nvPr/>
        </p:nvSpPr>
        <p:spPr>
          <a:xfrm>
            <a:off x="745263" y="147264"/>
            <a:ext cx="7056208" cy="384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699" tIns="25699" rIns="25699" bIns="25699">
            <a:spAutoFit/>
          </a:bodyPr>
          <a:lstStyle>
            <a:lvl1pPr algn="ctr">
              <a:lnSpc>
                <a:spcPct val="90000"/>
              </a:lnSpc>
              <a:defRPr sz="2400">
                <a:solidFill>
                  <a:srgbClr val="0A377D"/>
                </a:solidFill>
                <a:latin typeface="Ubuntu Bold"/>
                <a:ea typeface="Ubuntu Bold"/>
                <a:cs typeface="Ubuntu Bold"/>
                <a:sym typeface="Ubuntu Bold"/>
              </a:defRPr>
            </a:lvl1pPr>
          </a:lstStyle>
          <a:p>
            <a:r>
              <a:rPr lang="en-US" dirty="0"/>
              <a:t>Example of Knowledge Discovery Platform…</a:t>
            </a:r>
            <a:endParaRPr dirty="0"/>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9"/>
                                        </p:tgtEl>
                                        <p:attrNameLst>
                                          <p:attrName>style.visibility</p:attrName>
                                        </p:attrNameLst>
                                      </p:cBhvr>
                                      <p:to>
                                        <p:strVal val="visible"/>
                                      </p:to>
                                    </p:set>
                                    <p:animEffect transition="in" filter="fade">
                                      <p:cBhvr>
                                        <p:cTn id="7" dur="500"/>
                                        <p:tgtEl>
                                          <p:spTgt spid="569"/>
                                        </p:tgtEl>
                                      </p:cBhvr>
                                    </p:animEffect>
                                  </p:childTnLst>
                                </p:cTn>
                              </p:par>
                              <p:par>
                                <p:cTn id="8" presetID="10" presetClass="entr" presetSubtype="0" fill="hold" nodeType="withEffect">
                                  <p:stCondLst>
                                    <p:cond delay="0"/>
                                  </p:stCondLst>
                                  <p:childTnLst>
                                    <p:set>
                                      <p:cBhvr>
                                        <p:cTn id="9" dur="1" fill="hold">
                                          <p:stCondLst>
                                            <p:cond delay="0"/>
                                          </p:stCondLst>
                                        </p:cTn>
                                        <p:tgtEl>
                                          <p:spTgt spid="575"/>
                                        </p:tgtEl>
                                        <p:attrNameLst>
                                          <p:attrName>style.visibility</p:attrName>
                                        </p:attrNameLst>
                                      </p:cBhvr>
                                      <p:to>
                                        <p:strVal val="visible"/>
                                      </p:to>
                                    </p:set>
                                    <p:animEffect transition="in" filter="fade">
                                      <p:cBhvr>
                                        <p:cTn id="10" dur="500"/>
                                        <p:tgtEl>
                                          <p:spTgt spid="575"/>
                                        </p:tgtEl>
                                      </p:cBhvr>
                                    </p:animEffect>
                                  </p:childTnLst>
                                </p:cTn>
                              </p:par>
                              <p:par>
                                <p:cTn id="11" presetID="10" presetClass="entr" presetSubtype="0" fill="hold" nodeType="withEffect">
                                  <p:stCondLst>
                                    <p:cond delay="0"/>
                                  </p:stCondLst>
                                  <p:childTnLst>
                                    <p:set>
                                      <p:cBhvr>
                                        <p:cTn id="12" dur="1" fill="hold">
                                          <p:stCondLst>
                                            <p:cond delay="0"/>
                                          </p:stCondLst>
                                        </p:cTn>
                                        <p:tgtEl>
                                          <p:spTgt spid="581"/>
                                        </p:tgtEl>
                                        <p:attrNameLst>
                                          <p:attrName>style.visibility</p:attrName>
                                        </p:attrNameLst>
                                      </p:cBhvr>
                                      <p:to>
                                        <p:strVal val="visible"/>
                                      </p:to>
                                    </p:set>
                                    <p:animEffect transition="in" filter="fade">
                                      <p:cBhvr>
                                        <p:cTn id="13" dur="500"/>
                                        <p:tgtEl>
                                          <p:spTgt spid="581"/>
                                        </p:tgtEl>
                                      </p:cBhvr>
                                    </p:animEffect>
                                  </p:childTnLst>
                                </p:cTn>
                              </p:par>
                              <p:par>
                                <p:cTn id="14" presetID="10" presetClass="entr" presetSubtype="0" fill="hold" nodeType="withEffect">
                                  <p:stCondLst>
                                    <p:cond delay="0"/>
                                  </p:stCondLst>
                                  <p:childTnLst>
                                    <p:set>
                                      <p:cBhvr>
                                        <p:cTn id="15" dur="1" fill="hold">
                                          <p:stCondLst>
                                            <p:cond delay="0"/>
                                          </p:stCondLst>
                                        </p:cTn>
                                        <p:tgtEl>
                                          <p:spTgt spid="595"/>
                                        </p:tgtEl>
                                        <p:attrNameLst>
                                          <p:attrName>style.visibility</p:attrName>
                                        </p:attrNameLst>
                                      </p:cBhvr>
                                      <p:to>
                                        <p:strVal val="visible"/>
                                      </p:to>
                                    </p:set>
                                    <p:animEffect transition="in" filter="fade">
                                      <p:cBhvr>
                                        <p:cTn id="16" dur="500"/>
                                        <p:tgtEl>
                                          <p:spTgt spid="595"/>
                                        </p:tgtEl>
                                      </p:cBhvr>
                                    </p:animEffect>
                                  </p:childTnLst>
                                </p:cTn>
                              </p:par>
                              <p:par>
                                <p:cTn id="17" presetID="10" presetClass="entr" presetSubtype="0" fill="hold" nodeType="withEffect">
                                  <p:stCondLst>
                                    <p:cond delay="0"/>
                                  </p:stCondLst>
                                  <p:childTnLst>
                                    <p:set>
                                      <p:cBhvr>
                                        <p:cTn id="18" dur="1" fill="hold">
                                          <p:stCondLst>
                                            <p:cond delay="0"/>
                                          </p:stCondLst>
                                        </p:cTn>
                                        <p:tgtEl>
                                          <p:spTgt spid="598"/>
                                        </p:tgtEl>
                                        <p:attrNameLst>
                                          <p:attrName>style.visibility</p:attrName>
                                        </p:attrNameLst>
                                      </p:cBhvr>
                                      <p:to>
                                        <p:strVal val="visible"/>
                                      </p:to>
                                    </p:set>
                                    <p:animEffect transition="in" filter="fade">
                                      <p:cBhvr>
                                        <p:cTn id="19" dur="500"/>
                                        <p:tgtEl>
                                          <p:spTgt spid="598"/>
                                        </p:tgtEl>
                                      </p:cBhvr>
                                    </p:animEffect>
                                  </p:childTnLst>
                                </p:cTn>
                              </p:par>
                              <p:par>
                                <p:cTn id="20" presetID="10" presetClass="entr" presetSubtype="0" fill="hold" nodeType="withEffect">
                                  <p:stCondLst>
                                    <p:cond delay="0"/>
                                  </p:stCondLst>
                                  <p:childTnLst>
                                    <p:set>
                                      <p:cBhvr>
                                        <p:cTn id="21" dur="1" fill="hold">
                                          <p:stCondLst>
                                            <p:cond delay="0"/>
                                          </p:stCondLst>
                                        </p:cTn>
                                        <p:tgtEl>
                                          <p:spTgt spid="601"/>
                                        </p:tgtEl>
                                        <p:attrNameLst>
                                          <p:attrName>style.visibility</p:attrName>
                                        </p:attrNameLst>
                                      </p:cBhvr>
                                      <p:to>
                                        <p:strVal val="visible"/>
                                      </p:to>
                                    </p:set>
                                    <p:animEffect transition="in" filter="fade">
                                      <p:cBhvr>
                                        <p:cTn id="22" dur="500"/>
                                        <p:tgtEl>
                                          <p:spTgt spid="60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90"/>
                                        </p:tgtEl>
                                        <p:attrNameLst>
                                          <p:attrName>style.visibility</p:attrName>
                                        </p:attrNameLst>
                                      </p:cBhvr>
                                      <p:to>
                                        <p:strVal val="visible"/>
                                      </p:to>
                                    </p:set>
                                    <p:animEffect transition="in" filter="fade">
                                      <p:cBhvr>
                                        <p:cTn id="30" dur="500"/>
                                        <p:tgtEl>
                                          <p:spTgt spid="59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85"/>
                                        </p:tgtEl>
                                        <p:attrNameLst>
                                          <p:attrName>style.visibility</p:attrName>
                                        </p:attrNameLst>
                                      </p:cBhvr>
                                      <p:to>
                                        <p:strVal val="visible"/>
                                      </p:to>
                                    </p:set>
                                    <p:animEffect transition="in" filter="fade">
                                      <p:cBhvr>
                                        <p:cTn id="35" dur="500"/>
                                        <p:tgtEl>
                                          <p:spTgt spid="58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2"/>
                                        </p:tgtEl>
                                        <p:attrNameLst>
                                          <p:attrName>style.visibility</p:attrName>
                                        </p:attrNameLst>
                                      </p:cBhvr>
                                      <p:to>
                                        <p:strVal val="visible"/>
                                      </p:to>
                                    </p:set>
                                    <p:animEffect transition="in" filter="fade">
                                      <p:cBhvr>
                                        <p:cTn id="38" dur="5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CFD"/>
        </a:solidFill>
        <a:effectLst/>
      </p:bgPr>
    </p:bg>
    <p:spTree>
      <p:nvGrpSpPr>
        <p:cNvPr id="1" name=""/>
        <p:cNvGrpSpPr/>
        <p:nvPr/>
      </p:nvGrpSpPr>
      <p:grpSpPr>
        <a:xfrm>
          <a:off x="0" y="0"/>
          <a:ext cx="0" cy="0"/>
          <a:chOff x="0" y="0"/>
          <a:chExt cx="0" cy="0"/>
        </a:xfrm>
      </p:grpSpPr>
      <p:grpSp>
        <p:nvGrpSpPr>
          <p:cNvPr id="607" name="Google Shape;407;p49"/>
          <p:cNvGrpSpPr/>
          <p:nvPr/>
        </p:nvGrpSpPr>
        <p:grpSpPr>
          <a:xfrm>
            <a:off x="3748349" y="964987"/>
            <a:ext cx="1646510" cy="901517"/>
            <a:chOff x="0" y="0"/>
            <a:chExt cx="1646509" cy="901515"/>
          </a:xfrm>
        </p:grpSpPr>
        <p:sp>
          <p:nvSpPr>
            <p:cNvPr id="604" name="Google Shape;408;p49"/>
            <p:cNvSpPr txBox="1"/>
            <p:nvPr/>
          </p:nvSpPr>
          <p:spPr>
            <a:xfrm>
              <a:off x="425099" y="555300"/>
              <a:ext cx="1165802" cy="34621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p>
              <a:pPr algn="ctr">
                <a:defRPr sz="1100" b="1">
                  <a:solidFill>
                    <a:srgbClr val="0A377D"/>
                  </a:solidFill>
                  <a:latin typeface="Ubuntu Condensed"/>
                  <a:ea typeface="Ubuntu Condensed"/>
                  <a:cs typeface="Ubuntu Condensed"/>
                  <a:sym typeface="Ubuntu Condensed"/>
                </a:defRPr>
              </a:pPr>
              <a:r>
                <a:rPr sz="1000" b="0"/>
                <a:t>Data ingestion</a:t>
              </a:r>
            </a:p>
          </p:txBody>
        </p:sp>
        <p:sp>
          <p:nvSpPr>
            <p:cNvPr id="605" name="Google Shape;409;p49"/>
            <p:cNvSpPr/>
            <p:nvPr/>
          </p:nvSpPr>
          <p:spPr>
            <a:xfrm>
              <a:off x="0" y="0"/>
              <a:ext cx="1008001" cy="555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19050" cap="flat">
              <a:solidFill>
                <a:srgbClr val="0A377D"/>
              </a:solidFill>
              <a:prstDash val="dash"/>
              <a:round/>
              <a:tailEnd type="triangle" w="med" len="med"/>
            </a:ln>
            <a:effectLst/>
          </p:spPr>
          <p:txBody>
            <a:bodyPr wrap="square" lIns="45719" tIns="45719" rIns="45719" bIns="45719" numCol="1" anchor="ctr">
              <a:noAutofit/>
            </a:bodyPr>
            <a:lstStyle/>
            <a:p>
              <a:endParaRPr/>
            </a:p>
          </p:txBody>
        </p:sp>
        <p:pic>
          <p:nvPicPr>
            <p:cNvPr id="606" name="Google Shape;410;p49" descr="Google Shape;410;p49"/>
            <p:cNvPicPr>
              <a:picLocks noChangeAspect="1"/>
            </p:cNvPicPr>
            <p:nvPr/>
          </p:nvPicPr>
          <p:blipFill>
            <a:blip r:embed="rId3"/>
            <a:stretch>
              <a:fillRect/>
            </a:stretch>
          </p:blipFill>
          <p:spPr>
            <a:xfrm>
              <a:off x="1164934" y="105516"/>
              <a:ext cx="481575" cy="499025"/>
            </a:xfrm>
            <a:prstGeom prst="rect">
              <a:avLst/>
            </a:prstGeom>
            <a:ln w="12700" cap="flat">
              <a:noFill/>
              <a:miter lim="400000"/>
            </a:ln>
            <a:effectLst/>
          </p:spPr>
        </p:pic>
      </p:grpSp>
      <p:grpSp>
        <p:nvGrpSpPr>
          <p:cNvPr id="628" name="Google Shape;411;p49"/>
          <p:cNvGrpSpPr/>
          <p:nvPr/>
        </p:nvGrpSpPr>
        <p:grpSpPr>
          <a:xfrm>
            <a:off x="1306867" y="341816"/>
            <a:ext cx="2320516" cy="1789518"/>
            <a:chOff x="-1" y="-1"/>
            <a:chExt cx="2320516" cy="1789518"/>
          </a:xfrm>
        </p:grpSpPr>
        <p:sp>
          <p:nvSpPr>
            <p:cNvPr id="608" name="Google Shape;412;p49"/>
            <p:cNvSpPr/>
            <p:nvPr/>
          </p:nvSpPr>
          <p:spPr>
            <a:xfrm>
              <a:off x="1014024" y="891170"/>
              <a:ext cx="192601" cy="498901"/>
            </a:xfrm>
            <a:prstGeom prst="roundRect">
              <a:avLst>
                <a:gd name="adj" fmla="val 16667"/>
              </a:avLst>
            </a:prstGeom>
            <a:solidFill>
              <a:srgbClr val="FFFFFF"/>
            </a:solidFill>
            <a:ln w="19050" cap="flat">
              <a:solidFill>
                <a:srgbClr val="0A377D"/>
              </a:solidFill>
              <a:prstDash val="solid"/>
              <a:round/>
            </a:ln>
            <a:effectLst/>
          </p:spPr>
          <p:txBody>
            <a:bodyPr wrap="square" lIns="45719" tIns="45719" rIns="45719" bIns="45719" numCol="1" anchor="ctr">
              <a:noAutofit/>
            </a:bodyPr>
            <a:lstStyle/>
            <a:p>
              <a:endParaRPr/>
            </a:p>
          </p:txBody>
        </p:sp>
        <p:sp>
          <p:nvSpPr>
            <p:cNvPr id="609" name="Google Shape;413;p49"/>
            <p:cNvSpPr/>
            <p:nvPr/>
          </p:nvSpPr>
          <p:spPr>
            <a:xfrm>
              <a:off x="1297004" y="541771"/>
              <a:ext cx="192601" cy="498901"/>
            </a:xfrm>
            <a:prstGeom prst="roundRect">
              <a:avLst>
                <a:gd name="adj" fmla="val 16667"/>
              </a:avLst>
            </a:prstGeom>
            <a:solidFill>
              <a:srgbClr val="FFFFFF"/>
            </a:solidFill>
            <a:ln w="19050" cap="flat">
              <a:solidFill>
                <a:srgbClr val="0A377D"/>
              </a:solidFill>
              <a:prstDash val="solid"/>
              <a:round/>
            </a:ln>
            <a:effectLst/>
          </p:spPr>
          <p:txBody>
            <a:bodyPr wrap="square" lIns="45719" tIns="45719" rIns="45719" bIns="45719" numCol="1" anchor="ctr">
              <a:noAutofit/>
            </a:bodyPr>
            <a:lstStyle/>
            <a:p>
              <a:endParaRPr/>
            </a:p>
          </p:txBody>
        </p:sp>
        <p:sp>
          <p:nvSpPr>
            <p:cNvPr id="610" name="Google Shape;414;p49"/>
            <p:cNvSpPr/>
            <p:nvPr/>
          </p:nvSpPr>
          <p:spPr>
            <a:xfrm>
              <a:off x="1573973" y="192369"/>
              <a:ext cx="192601" cy="498901"/>
            </a:xfrm>
            <a:prstGeom prst="roundRect">
              <a:avLst>
                <a:gd name="adj" fmla="val 16667"/>
              </a:avLst>
            </a:prstGeom>
            <a:solidFill>
              <a:srgbClr val="FFFFFF"/>
            </a:solidFill>
            <a:ln w="19050" cap="flat">
              <a:solidFill>
                <a:srgbClr val="0A377D"/>
              </a:solidFill>
              <a:prstDash val="solid"/>
              <a:round/>
            </a:ln>
            <a:effectLst/>
          </p:spPr>
          <p:txBody>
            <a:bodyPr wrap="square" lIns="45719" tIns="45719" rIns="45719" bIns="45719" numCol="1" anchor="ctr">
              <a:noAutofit/>
            </a:bodyPr>
            <a:lstStyle/>
            <a:p>
              <a:endParaRPr/>
            </a:p>
          </p:txBody>
        </p:sp>
        <p:sp>
          <p:nvSpPr>
            <p:cNvPr id="611" name="Google Shape;415;p49"/>
            <p:cNvSpPr/>
            <p:nvPr/>
          </p:nvSpPr>
          <p:spPr>
            <a:xfrm>
              <a:off x="1573973" y="916128"/>
              <a:ext cx="192601" cy="498901"/>
            </a:xfrm>
            <a:prstGeom prst="roundRect">
              <a:avLst>
                <a:gd name="adj" fmla="val 16667"/>
              </a:avLst>
            </a:prstGeom>
            <a:solidFill>
              <a:srgbClr val="FFFFFF"/>
            </a:solidFill>
            <a:ln w="19050" cap="flat">
              <a:solidFill>
                <a:srgbClr val="0A377D"/>
              </a:solidFill>
              <a:prstDash val="solid"/>
              <a:round/>
            </a:ln>
            <a:effectLst/>
          </p:spPr>
          <p:txBody>
            <a:bodyPr wrap="square" lIns="45719" tIns="45719" rIns="45719" bIns="45719" numCol="1" anchor="ctr">
              <a:noAutofit/>
            </a:bodyPr>
            <a:lstStyle/>
            <a:p>
              <a:endParaRPr/>
            </a:p>
          </p:txBody>
        </p:sp>
        <p:sp>
          <p:nvSpPr>
            <p:cNvPr id="612" name="Google Shape;416;p49"/>
            <p:cNvSpPr/>
            <p:nvPr/>
          </p:nvSpPr>
          <p:spPr>
            <a:xfrm>
              <a:off x="1850944" y="373505"/>
              <a:ext cx="192601" cy="498901"/>
            </a:xfrm>
            <a:prstGeom prst="roundRect">
              <a:avLst>
                <a:gd name="adj" fmla="val 16667"/>
              </a:avLst>
            </a:prstGeom>
            <a:solidFill>
              <a:srgbClr val="FFFFFF"/>
            </a:solidFill>
            <a:ln w="19050" cap="flat">
              <a:solidFill>
                <a:srgbClr val="0A377D"/>
              </a:solidFill>
              <a:prstDash val="solid"/>
              <a:round/>
            </a:ln>
            <a:effectLst/>
          </p:spPr>
          <p:txBody>
            <a:bodyPr wrap="square" lIns="45719" tIns="45719" rIns="45719" bIns="45719" numCol="1" anchor="ctr">
              <a:noAutofit/>
            </a:bodyPr>
            <a:lstStyle/>
            <a:p>
              <a:endParaRPr/>
            </a:p>
          </p:txBody>
        </p:sp>
        <p:sp>
          <p:nvSpPr>
            <p:cNvPr id="613" name="Google Shape;417;p49"/>
            <p:cNvSpPr/>
            <p:nvPr/>
          </p:nvSpPr>
          <p:spPr>
            <a:xfrm>
              <a:off x="1850944" y="1122351"/>
              <a:ext cx="192601" cy="498902"/>
            </a:xfrm>
            <a:prstGeom prst="roundRect">
              <a:avLst>
                <a:gd name="adj" fmla="val 16667"/>
              </a:avLst>
            </a:prstGeom>
            <a:solidFill>
              <a:srgbClr val="FFFFFF"/>
            </a:solidFill>
            <a:ln w="19050" cap="flat">
              <a:solidFill>
                <a:srgbClr val="0A377D"/>
              </a:solidFill>
              <a:prstDash val="solid"/>
              <a:round/>
            </a:ln>
            <a:effectLst/>
          </p:spPr>
          <p:txBody>
            <a:bodyPr wrap="square" lIns="45719" tIns="45719" rIns="45719" bIns="45719" numCol="1" anchor="ctr">
              <a:noAutofit/>
            </a:bodyPr>
            <a:lstStyle/>
            <a:p>
              <a:endParaRPr/>
            </a:p>
          </p:txBody>
        </p:sp>
        <p:sp>
          <p:nvSpPr>
            <p:cNvPr id="614" name="Google Shape;418;p49"/>
            <p:cNvSpPr/>
            <p:nvPr/>
          </p:nvSpPr>
          <p:spPr>
            <a:xfrm>
              <a:off x="2127914" y="123933"/>
              <a:ext cx="192601" cy="498901"/>
            </a:xfrm>
            <a:prstGeom prst="roundRect">
              <a:avLst>
                <a:gd name="adj" fmla="val 16667"/>
              </a:avLst>
            </a:prstGeom>
            <a:solidFill>
              <a:srgbClr val="FFFFFF"/>
            </a:solidFill>
            <a:ln w="19050" cap="flat">
              <a:solidFill>
                <a:srgbClr val="0A377D"/>
              </a:solidFill>
              <a:prstDash val="solid"/>
              <a:round/>
            </a:ln>
            <a:effectLst/>
          </p:spPr>
          <p:txBody>
            <a:bodyPr wrap="square" lIns="45719" tIns="45719" rIns="45719" bIns="45719" numCol="1" anchor="ctr">
              <a:noAutofit/>
            </a:bodyPr>
            <a:lstStyle/>
            <a:p>
              <a:endParaRPr/>
            </a:p>
          </p:txBody>
        </p:sp>
        <p:sp>
          <p:nvSpPr>
            <p:cNvPr id="615" name="Google Shape;419;p49"/>
            <p:cNvSpPr/>
            <p:nvPr/>
          </p:nvSpPr>
          <p:spPr>
            <a:xfrm>
              <a:off x="2127914" y="797778"/>
              <a:ext cx="192601" cy="498901"/>
            </a:xfrm>
            <a:prstGeom prst="roundRect">
              <a:avLst>
                <a:gd name="adj" fmla="val 16667"/>
              </a:avLst>
            </a:prstGeom>
            <a:solidFill>
              <a:srgbClr val="FFFFFF"/>
            </a:solidFill>
            <a:ln w="19050" cap="flat">
              <a:solidFill>
                <a:srgbClr val="0A377D"/>
              </a:solidFill>
              <a:prstDash val="solid"/>
              <a:round/>
            </a:ln>
            <a:effectLst/>
          </p:spPr>
          <p:txBody>
            <a:bodyPr wrap="square" lIns="45719" tIns="45719" rIns="45719" bIns="45719" numCol="1" anchor="ctr">
              <a:noAutofit/>
            </a:bodyPr>
            <a:lstStyle/>
            <a:p>
              <a:endParaRPr/>
            </a:p>
          </p:txBody>
        </p:sp>
        <p:pic>
          <p:nvPicPr>
            <p:cNvPr id="616" name="Google Shape;420;p49" descr="Google Shape;420;p49"/>
            <p:cNvPicPr>
              <a:picLocks noChangeAspect="1"/>
            </p:cNvPicPr>
            <p:nvPr/>
          </p:nvPicPr>
          <p:blipFill>
            <a:blip r:embed="rId4"/>
            <a:stretch>
              <a:fillRect/>
            </a:stretch>
          </p:blipFill>
          <p:spPr>
            <a:xfrm>
              <a:off x="1059281" y="741432"/>
              <a:ext cx="102169" cy="103401"/>
            </a:xfrm>
            <a:prstGeom prst="rect">
              <a:avLst/>
            </a:prstGeom>
            <a:ln w="12700" cap="flat">
              <a:noFill/>
              <a:miter lim="400000"/>
            </a:ln>
            <a:effectLst/>
          </p:spPr>
        </p:pic>
        <p:pic>
          <p:nvPicPr>
            <p:cNvPr id="617" name="Google Shape;421;p49" descr="Google Shape;421;p49"/>
            <p:cNvPicPr>
              <a:picLocks noChangeAspect="1"/>
            </p:cNvPicPr>
            <p:nvPr/>
          </p:nvPicPr>
          <p:blipFill>
            <a:blip r:embed="rId5"/>
            <a:stretch>
              <a:fillRect/>
            </a:stretch>
          </p:blipFill>
          <p:spPr>
            <a:xfrm>
              <a:off x="1614470" y="753252"/>
              <a:ext cx="111685" cy="119400"/>
            </a:xfrm>
            <a:prstGeom prst="rect">
              <a:avLst/>
            </a:prstGeom>
            <a:ln w="12700" cap="flat">
              <a:noFill/>
              <a:miter lim="400000"/>
            </a:ln>
            <a:effectLst/>
          </p:spPr>
        </p:pic>
        <p:pic>
          <p:nvPicPr>
            <p:cNvPr id="618" name="Google Shape;422;p49" descr="Google Shape;422;p49"/>
            <p:cNvPicPr>
              <a:picLocks noChangeAspect="1"/>
            </p:cNvPicPr>
            <p:nvPr/>
          </p:nvPicPr>
          <p:blipFill>
            <a:blip r:embed="rId6"/>
            <a:stretch>
              <a:fillRect/>
            </a:stretch>
          </p:blipFill>
          <p:spPr>
            <a:xfrm>
              <a:off x="2152963" y="-1"/>
              <a:ext cx="142573" cy="75240"/>
            </a:xfrm>
            <a:prstGeom prst="rect">
              <a:avLst/>
            </a:prstGeom>
            <a:ln w="12700" cap="flat">
              <a:noFill/>
              <a:miter lim="400000"/>
            </a:ln>
            <a:effectLst/>
          </p:spPr>
        </p:pic>
        <p:pic>
          <p:nvPicPr>
            <p:cNvPr id="619" name="Google Shape;423;p49" descr="Google Shape;423;p49"/>
            <p:cNvPicPr>
              <a:picLocks noChangeAspect="1"/>
            </p:cNvPicPr>
            <p:nvPr/>
          </p:nvPicPr>
          <p:blipFill>
            <a:blip r:embed="rId7"/>
            <a:stretch>
              <a:fillRect/>
            </a:stretch>
          </p:blipFill>
          <p:spPr>
            <a:xfrm>
              <a:off x="2137042" y="623077"/>
              <a:ext cx="174423" cy="180745"/>
            </a:xfrm>
            <a:prstGeom prst="rect">
              <a:avLst/>
            </a:prstGeom>
            <a:ln w="12700" cap="flat">
              <a:noFill/>
              <a:miter lim="400000"/>
            </a:ln>
            <a:effectLst/>
          </p:spPr>
        </p:pic>
        <p:sp>
          <p:nvSpPr>
            <p:cNvPr id="620" name="Google Shape;424;p49"/>
            <p:cNvSpPr/>
            <p:nvPr/>
          </p:nvSpPr>
          <p:spPr>
            <a:xfrm>
              <a:off x="1294001" y="1290615"/>
              <a:ext cx="192601" cy="498902"/>
            </a:xfrm>
            <a:prstGeom prst="roundRect">
              <a:avLst>
                <a:gd name="adj" fmla="val 16667"/>
              </a:avLst>
            </a:prstGeom>
            <a:solidFill>
              <a:srgbClr val="FFFFFF"/>
            </a:solidFill>
            <a:ln w="19050" cap="flat">
              <a:solidFill>
                <a:srgbClr val="0A377D"/>
              </a:solidFill>
              <a:prstDash val="solid"/>
              <a:round/>
            </a:ln>
            <a:effectLst/>
          </p:spPr>
          <p:txBody>
            <a:bodyPr wrap="square" lIns="45719" tIns="45719" rIns="45719" bIns="45719" numCol="1" anchor="ctr">
              <a:noAutofit/>
            </a:bodyPr>
            <a:lstStyle/>
            <a:p>
              <a:endParaRPr/>
            </a:p>
          </p:txBody>
        </p:sp>
        <p:sp>
          <p:nvSpPr>
            <p:cNvPr id="621" name="Google Shape;425;p49"/>
            <p:cNvSpPr txBox="1"/>
            <p:nvPr/>
          </p:nvSpPr>
          <p:spPr>
            <a:xfrm>
              <a:off x="453443" y="23709"/>
              <a:ext cx="693000" cy="492410"/>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p>
              <a:pPr>
                <a:defRPr sz="1100" b="1">
                  <a:solidFill>
                    <a:srgbClr val="0A377D"/>
                  </a:solidFill>
                  <a:latin typeface="Ubuntu Condensed"/>
                  <a:ea typeface="Ubuntu Condensed"/>
                  <a:cs typeface="Ubuntu Condensed"/>
                  <a:sym typeface="Ubuntu Condensed"/>
                </a:defRPr>
              </a:pPr>
              <a:r>
                <a:rPr sz="1000" b="0"/>
                <a:t>Data </a:t>
              </a:r>
            </a:p>
            <a:p>
              <a:pPr>
                <a:defRPr sz="1100">
                  <a:solidFill>
                    <a:srgbClr val="0A377D"/>
                  </a:solidFill>
                  <a:latin typeface="Ubuntu Condensed"/>
                  <a:ea typeface="Ubuntu Condensed"/>
                  <a:cs typeface="Ubuntu Condensed"/>
                  <a:sym typeface="Ubuntu Condensed"/>
                </a:defRPr>
              </a:pPr>
              <a:r>
                <a:rPr sz="1000"/>
                <a:t>sources</a:t>
              </a:r>
            </a:p>
          </p:txBody>
        </p:sp>
        <p:pic>
          <p:nvPicPr>
            <p:cNvPr id="622" name="Google Shape;426;p49" descr="Google Shape;426;p49"/>
            <p:cNvPicPr>
              <a:picLocks noChangeAspect="1"/>
            </p:cNvPicPr>
            <p:nvPr/>
          </p:nvPicPr>
          <p:blipFill>
            <a:blip r:embed="rId8"/>
            <a:stretch>
              <a:fillRect/>
            </a:stretch>
          </p:blipFill>
          <p:spPr>
            <a:xfrm>
              <a:off x="1870814" y="152214"/>
              <a:ext cx="152893" cy="158413"/>
            </a:xfrm>
            <a:prstGeom prst="rect">
              <a:avLst/>
            </a:prstGeom>
            <a:ln w="12700" cap="flat">
              <a:noFill/>
              <a:miter lim="400000"/>
            </a:ln>
            <a:effectLst/>
          </p:spPr>
        </p:pic>
        <p:pic>
          <p:nvPicPr>
            <p:cNvPr id="623" name="Google Shape;427;p49" descr="Google Shape;427;p49"/>
            <p:cNvPicPr>
              <a:picLocks noChangeAspect="1"/>
            </p:cNvPicPr>
            <p:nvPr/>
          </p:nvPicPr>
          <p:blipFill>
            <a:blip r:embed="rId9"/>
            <a:srcRect l="3497" r="3487"/>
            <a:stretch>
              <a:fillRect/>
            </a:stretch>
          </p:blipFill>
          <p:spPr>
            <a:xfrm>
              <a:off x="1330437" y="1103648"/>
              <a:ext cx="119771" cy="124102"/>
            </a:xfrm>
            <a:prstGeom prst="rect">
              <a:avLst/>
            </a:prstGeom>
            <a:ln w="12700" cap="flat">
              <a:noFill/>
              <a:miter lim="400000"/>
            </a:ln>
            <a:effectLst/>
          </p:spPr>
        </p:pic>
        <p:pic>
          <p:nvPicPr>
            <p:cNvPr id="624" name="Google Shape;428;p49" descr="Google Shape;428;p49"/>
            <p:cNvPicPr>
              <a:picLocks noChangeAspect="1"/>
            </p:cNvPicPr>
            <p:nvPr/>
          </p:nvPicPr>
          <p:blipFill>
            <a:blip r:embed="rId10"/>
            <a:srcRect/>
            <a:stretch>
              <a:fillRect/>
            </a:stretch>
          </p:blipFill>
          <p:spPr>
            <a:xfrm>
              <a:off x="1283259" y="274036"/>
              <a:ext cx="211159" cy="176932"/>
            </a:xfrm>
            <a:prstGeom prst="rect">
              <a:avLst/>
            </a:prstGeom>
            <a:ln w="12700" cap="flat">
              <a:noFill/>
              <a:miter lim="400000"/>
            </a:ln>
            <a:effectLst/>
          </p:spPr>
        </p:pic>
        <p:pic>
          <p:nvPicPr>
            <p:cNvPr id="625" name="Google Shape;429;p49" descr="Google Shape;429;p49"/>
            <p:cNvPicPr>
              <a:picLocks noChangeAspect="1"/>
            </p:cNvPicPr>
            <p:nvPr/>
          </p:nvPicPr>
          <p:blipFill>
            <a:blip r:embed="rId11"/>
            <a:srcRect t="2128"/>
            <a:stretch>
              <a:fillRect/>
            </a:stretch>
          </p:blipFill>
          <p:spPr>
            <a:xfrm>
              <a:off x="1887374" y="935385"/>
              <a:ext cx="119773" cy="112983"/>
            </a:xfrm>
            <a:prstGeom prst="rect">
              <a:avLst/>
            </a:prstGeom>
            <a:ln w="12700" cap="flat">
              <a:noFill/>
              <a:miter lim="400000"/>
            </a:ln>
            <a:effectLst/>
          </p:spPr>
        </p:pic>
        <p:pic>
          <p:nvPicPr>
            <p:cNvPr id="626" name="Google Shape;430;p49" descr="Google Shape;430;p49"/>
            <p:cNvPicPr>
              <a:picLocks noChangeAspect="1"/>
            </p:cNvPicPr>
            <p:nvPr/>
          </p:nvPicPr>
          <p:blipFill>
            <a:blip r:embed="rId12"/>
            <a:srcRect/>
            <a:stretch>
              <a:fillRect/>
            </a:stretch>
          </p:blipFill>
          <p:spPr>
            <a:xfrm>
              <a:off x="1615441" y="6421"/>
              <a:ext cx="128834" cy="124099"/>
            </a:xfrm>
            <a:prstGeom prst="rect">
              <a:avLst/>
            </a:prstGeom>
            <a:ln w="12700" cap="flat">
              <a:noFill/>
              <a:miter lim="400000"/>
            </a:ln>
            <a:effectLst/>
          </p:spPr>
        </p:pic>
        <p:pic>
          <p:nvPicPr>
            <p:cNvPr id="627" name="Google Shape;431;p49" descr="Google Shape;431;p49"/>
            <p:cNvPicPr>
              <a:picLocks noChangeAspect="1"/>
            </p:cNvPicPr>
            <p:nvPr/>
          </p:nvPicPr>
          <p:blipFill>
            <a:blip r:embed="rId13"/>
            <a:stretch>
              <a:fillRect/>
            </a:stretch>
          </p:blipFill>
          <p:spPr>
            <a:xfrm>
              <a:off x="-1" y="75246"/>
              <a:ext cx="418179" cy="433324"/>
            </a:xfrm>
            <a:prstGeom prst="rect">
              <a:avLst/>
            </a:prstGeom>
            <a:ln w="12700" cap="flat">
              <a:noFill/>
              <a:miter lim="400000"/>
            </a:ln>
            <a:effectLst/>
          </p:spPr>
        </p:pic>
      </p:grpSp>
      <p:grpSp>
        <p:nvGrpSpPr>
          <p:cNvPr id="634" name="Google Shape;432;p49"/>
          <p:cNvGrpSpPr/>
          <p:nvPr/>
        </p:nvGrpSpPr>
        <p:grpSpPr>
          <a:xfrm>
            <a:off x="999524" y="1815930"/>
            <a:ext cx="2635036" cy="2370809"/>
            <a:chOff x="0" y="0"/>
            <a:chExt cx="2635034" cy="2370807"/>
          </a:xfrm>
        </p:grpSpPr>
        <p:sp>
          <p:nvSpPr>
            <p:cNvPr id="629" name="Google Shape;433;p49"/>
            <p:cNvSpPr txBox="1"/>
            <p:nvPr/>
          </p:nvSpPr>
          <p:spPr>
            <a:xfrm>
              <a:off x="0" y="427376"/>
              <a:ext cx="1035901" cy="52318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p>
              <a:pPr algn="ctr">
                <a:defRPr sz="1100" b="1">
                  <a:solidFill>
                    <a:srgbClr val="0A377D"/>
                  </a:solidFill>
                  <a:latin typeface="Ubuntu Condensed"/>
                  <a:ea typeface="Ubuntu Condensed"/>
                  <a:cs typeface="Ubuntu Condensed"/>
                  <a:sym typeface="Ubuntu Condensed"/>
                </a:defRPr>
              </a:pPr>
              <a:r>
                <a:rPr b="0"/>
                <a:t>Metadata &amp; data curation</a:t>
              </a:r>
            </a:p>
          </p:txBody>
        </p:sp>
        <p:sp>
          <p:nvSpPr>
            <p:cNvPr id="630" name="Google Shape;434;p49"/>
            <p:cNvSpPr/>
            <p:nvPr/>
          </p:nvSpPr>
          <p:spPr>
            <a:xfrm rot="10800000">
              <a:off x="517933" y="950589"/>
              <a:ext cx="2117101" cy="7821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19050" cap="flat">
              <a:solidFill>
                <a:srgbClr val="0A377D"/>
              </a:solidFill>
              <a:prstDash val="dash"/>
              <a:round/>
              <a:headEnd type="triangle" w="med" len="med"/>
            </a:ln>
            <a:effectLst/>
          </p:spPr>
          <p:txBody>
            <a:bodyPr wrap="square" lIns="45719" tIns="45719" rIns="45719" bIns="45719" numCol="1" anchor="ctr">
              <a:noAutofit/>
            </a:bodyPr>
            <a:lstStyle/>
            <a:p>
              <a:endParaRPr/>
            </a:p>
          </p:txBody>
        </p:sp>
        <p:pic>
          <p:nvPicPr>
            <p:cNvPr id="631" name="Google Shape;436;p49" descr="Google Shape;436;p49"/>
            <p:cNvPicPr>
              <a:picLocks noChangeAspect="1"/>
            </p:cNvPicPr>
            <p:nvPr/>
          </p:nvPicPr>
          <p:blipFill>
            <a:blip r:embed="rId14"/>
            <a:stretch>
              <a:fillRect/>
            </a:stretch>
          </p:blipFill>
          <p:spPr>
            <a:xfrm>
              <a:off x="280407" y="0"/>
              <a:ext cx="452850" cy="469250"/>
            </a:xfrm>
            <a:prstGeom prst="rect">
              <a:avLst/>
            </a:prstGeom>
            <a:ln w="12700" cap="flat">
              <a:noFill/>
              <a:miter lim="400000"/>
            </a:ln>
            <a:effectLst/>
          </p:spPr>
        </p:pic>
        <p:sp>
          <p:nvSpPr>
            <p:cNvPr id="632" name="Google Shape;437;p49"/>
            <p:cNvSpPr txBox="1"/>
            <p:nvPr/>
          </p:nvSpPr>
          <p:spPr>
            <a:xfrm>
              <a:off x="1021489" y="1878407"/>
              <a:ext cx="1597201" cy="492400"/>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21899" tIns="121899" rIns="121899" bIns="121899" numCol="1" anchor="t">
              <a:spAutoFit/>
            </a:bodyPr>
            <a:lstStyle>
              <a:lvl1pPr>
                <a:defRPr sz="800">
                  <a:solidFill>
                    <a:srgbClr val="0A377D"/>
                  </a:solidFill>
                  <a:latin typeface="Ubuntu Condensed"/>
                  <a:ea typeface="Ubuntu Condensed"/>
                  <a:cs typeface="Ubuntu Condensed"/>
                  <a:sym typeface="Ubuntu Condensed"/>
                </a:defRPr>
              </a:lvl1pPr>
            </a:lstStyle>
            <a:p>
              <a:r>
                <a:t>(Part of speech, text classification, NER, fact extraction )</a:t>
              </a:r>
            </a:p>
          </p:txBody>
        </p:sp>
        <p:sp>
          <p:nvSpPr>
            <p:cNvPr id="633" name="Google Shape;438;p49"/>
            <p:cNvSpPr txBox="1"/>
            <p:nvPr/>
          </p:nvSpPr>
          <p:spPr>
            <a:xfrm>
              <a:off x="1027689" y="1693430"/>
              <a:ext cx="1228501" cy="57044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21899" tIns="121899" rIns="121899" bIns="121899" numCol="1" anchor="t">
              <a:spAutoFit/>
            </a:bodyPr>
            <a:lstStyle>
              <a:lvl1pPr>
                <a:defRPr sz="1000" b="1">
                  <a:solidFill>
                    <a:srgbClr val="0A377D"/>
                  </a:solidFill>
                  <a:latin typeface="Ubuntu Condensed"/>
                  <a:ea typeface="Ubuntu Condensed"/>
                  <a:cs typeface="Ubuntu Condensed"/>
                  <a:sym typeface="Ubuntu Condensed"/>
                </a:defRPr>
              </a:lvl1pPr>
            </a:lstStyle>
            <a:p>
              <a:r>
                <a:t>Entity extraction</a:t>
              </a:r>
            </a:p>
          </p:txBody>
        </p:sp>
      </p:grpSp>
      <p:grpSp>
        <p:nvGrpSpPr>
          <p:cNvPr id="638" name="Google Shape;439;p49"/>
          <p:cNvGrpSpPr/>
          <p:nvPr/>
        </p:nvGrpSpPr>
        <p:grpSpPr>
          <a:xfrm>
            <a:off x="5869443" y="1874505"/>
            <a:ext cx="2525758" cy="1674118"/>
            <a:chOff x="-1013155" y="0"/>
            <a:chExt cx="2525756" cy="1674116"/>
          </a:xfrm>
        </p:grpSpPr>
        <p:sp>
          <p:nvSpPr>
            <p:cNvPr id="635" name="Google Shape;440;p49"/>
            <p:cNvSpPr txBox="1"/>
            <p:nvPr/>
          </p:nvSpPr>
          <p:spPr>
            <a:xfrm>
              <a:off x="-1" y="0"/>
              <a:ext cx="1512602" cy="49240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p>
              <a:pPr algn="ctr">
                <a:defRPr sz="1200" b="1">
                  <a:solidFill>
                    <a:srgbClr val="0A377D"/>
                  </a:solidFill>
                  <a:latin typeface="Ubuntu Condensed"/>
                  <a:ea typeface="Ubuntu Condensed"/>
                  <a:cs typeface="Ubuntu Condensed"/>
                  <a:sym typeface="Ubuntu Condensed"/>
                </a:defRPr>
              </a:pPr>
              <a:r>
                <a:rPr lang="en-GB" sz="1000" b="0"/>
                <a:t>   </a:t>
              </a:r>
              <a:r>
                <a:rPr sz="1000" b="0"/>
                <a:t>Knowledge </a:t>
              </a:r>
            </a:p>
            <a:p>
              <a:pPr algn="ctr">
                <a:defRPr sz="1200">
                  <a:solidFill>
                    <a:srgbClr val="0A377D"/>
                  </a:solidFill>
                  <a:latin typeface="Ubuntu Condensed"/>
                  <a:ea typeface="Ubuntu Condensed"/>
                  <a:cs typeface="Ubuntu Condensed"/>
                  <a:sym typeface="Ubuntu Condensed"/>
                </a:defRPr>
              </a:pPr>
              <a:r>
                <a:rPr sz="1000"/>
                <a:t>Discovery </a:t>
              </a:r>
            </a:p>
          </p:txBody>
        </p:sp>
        <p:pic>
          <p:nvPicPr>
            <p:cNvPr id="636" name="Google Shape;441;p49" descr="Google Shape;441;p49"/>
            <p:cNvPicPr>
              <a:picLocks noChangeAspect="1"/>
            </p:cNvPicPr>
            <p:nvPr/>
          </p:nvPicPr>
          <p:blipFill>
            <a:blip r:embed="rId15"/>
            <a:stretch>
              <a:fillRect/>
            </a:stretch>
          </p:blipFill>
          <p:spPr>
            <a:xfrm>
              <a:off x="515526" y="547282"/>
              <a:ext cx="481561" cy="499000"/>
            </a:xfrm>
            <a:prstGeom prst="rect">
              <a:avLst/>
            </a:prstGeom>
            <a:ln w="12700" cap="flat">
              <a:noFill/>
              <a:miter lim="400000"/>
            </a:ln>
            <a:effectLst/>
          </p:spPr>
        </p:pic>
        <p:sp>
          <p:nvSpPr>
            <p:cNvPr id="637" name="Google Shape;442;p49"/>
            <p:cNvSpPr/>
            <p:nvPr/>
          </p:nvSpPr>
          <p:spPr>
            <a:xfrm rot="10800000" flipH="1">
              <a:off x="-1013155" y="1046202"/>
              <a:ext cx="1769488" cy="6279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19050" cap="flat">
              <a:solidFill>
                <a:srgbClr val="0A377D"/>
              </a:solidFill>
              <a:prstDash val="dash"/>
              <a:round/>
              <a:tailEnd type="triangle" w="med" len="med"/>
            </a:ln>
            <a:effectLst/>
          </p:spPr>
          <p:txBody>
            <a:bodyPr wrap="square" lIns="45719" tIns="45719" rIns="45719" bIns="45719" numCol="1" anchor="ctr">
              <a:noAutofit/>
            </a:bodyPr>
            <a:lstStyle/>
            <a:p>
              <a:endParaRPr/>
            </a:p>
          </p:txBody>
        </p:sp>
      </p:grpSp>
      <p:grpSp>
        <p:nvGrpSpPr>
          <p:cNvPr id="642" name="Google Shape;444;p49"/>
          <p:cNvGrpSpPr/>
          <p:nvPr/>
        </p:nvGrpSpPr>
        <p:grpSpPr>
          <a:xfrm>
            <a:off x="5869443" y="3548624"/>
            <a:ext cx="2487579" cy="1321800"/>
            <a:chOff x="-1159588" y="-2084"/>
            <a:chExt cx="2487577" cy="1321798"/>
          </a:xfrm>
        </p:grpSpPr>
        <p:sp>
          <p:nvSpPr>
            <p:cNvPr id="639" name="Google Shape;445;p49"/>
            <p:cNvSpPr txBox="1"/>
            <p:nvPr/>
          </p:nvSpPr>
          <p:spPr>
            <a:xfrm>
              <a:off x="80588" y="811916"/>
              <a:ext cx="1247401" cy="50779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p>
              <a:pPr algn="ctr">
                <a:defRPr sz="1200" b="1">
                  <a:solidFill>
                    <a:srgbClr val="0A377D"/>
                  </a:solidFill>
                  <a:latin typeface="Ubuntu Condensed"/>
                  <a:ea typeface="Ubuntu Condensed"/>
                  <a:cs typeface="Ubuntu Condensed"/>
                  <a:sym typeface="Ubuntu Condensed"/>
                </a:defRPr>
              </a:pPr>
              <a:r>
                <a:rPr sz="1000" b="0"/>
                <a:t>Data Products</a:t>
              </a:r>
            </a:p>
            <a:p>
              <a:pPr algn="ctr">
                <a:defRPr sz="1200">
                  <a:solidFill>
                    <a:srgbClr val="0A377D"/>
                  </a:solidFill>
                  <a:latin typeface="Ubuntu Condensed"/>
                  <a:ea typeface="Ubuntu Condensed"/>
                  <a:cs typeface="Ubuntu Condensed"/>
                  <a:sym typeface="Ubuntu Condensed"/>
                </a:defRPr>
              </a:pPr>
              <a:r>
                <a:rPr sz="1000"/>
                <a:t>Data Analytics</a:t>
              </a:r>
            </a:p>
          </p:txBody>
        </p:sp>
        <p:pic>
          <p:nvPicPr>
            <p:cNvPr id="640" name="Google Shape;446;p49" descr="Google Shape;446;p49"/>
            <p:cNvPicPr>
              <a:picLocks noChangeAspect="1"/>
            </p:cNvPicPr>
            <p:nvPr/>
          </p:nvPicPr>
          <p:blipFill>
            <a:blip r:embed="rId16"/>
            <a:stretch>
              <a:fillRect/>
            </a:stretch>
          </p:blipFill>
          <p:spPr>
            <a:xfrm>
              <a:off x="469222" y="386594"/>
              <a:ext cx="470132" cy="467010"/>
            </a:xfrm>
            <a:prstGeom prst="rect">
              <a:avLst/>
            </a:prstGeom>
            <a:ln w="12700" cap="flat">
              <a:noFill/>
              <a:miter lim="400000"/>
            </a:ln>
            <a:effectLst/>
          </p:spPr>
        </p:pic>
        <p:sp>
          <p:nvSpPr>
            <p:cNvPr id="641" name="Google Shape;447;p49"/>
            <p:cNvSpPr/>
            <p:nvPr/>
          </p:nvSpPr>
          <p:spPr>
            <a:xfrm>
              <a:off x="-1159588" y="-2084"/>
              <a:ext cx="1863989" cy="3887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19050" cap="flat">
              <a:solidFill>
                <a:srgbClr val="0A377D"/>
              </a:solidFill>
              <a:prstDash val="dash"/>
              <a:round/>
              <a:tailEnd type="triangle" w="med" len="med"/>
            </a:ln>
            <a:effectLst/>
          </p:spPr>
          <p:txBody>
            <a:bodyPr wrap="square" lIns="45719" tIns="45719" rIns="45719" bIns="45719" numCol="1" anchor="ctr">
              <a:noAutofit/>
            </a:bodyPr>
            <a:lstStyle/>
            <a:p>
              <a:endParaRPr/>
            </a:p>
          </p:txBody>
        </p:sp>
      </p:grpSp>
      <p:grpSp>
        <p:nvGrpSpPr>
          <p:cNvPr id="661" name="Google Shape;450;p49"/>
          <p:cNvGrpSpPr/>
          <p:nvPr/>
        </p:nvGrpSpPr>
        <p:grpSpPr>
          <a:xfrm>
            <a:off x="2732093" y="1874285"/>
            <a:ext cx="3680712" cy="2997420"/>
            <a:chOff x="-2" y="-2"/>
            <a:chExt cx="3680711" cy="2997418"/>
          </a:xfrm>
        </p:grpSpPr>
        <p:sp>
          <p:nvSpPr>
            <p:cNvPr id="646" name="Google Shape;451;p49"/>
            <p:cNvSpPr txBox="1"/>
            <p:nvPr/>
          </p:nvSpPr>
          <p:spPr>
            <a:xfrm>
              <a:off x="2753708" y="488386"/>
              <a:ext cx="927001" cy="52317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21899" tIns="121899" rIns="121899" bIns="121899" numCol="1" anchor="t">
              <a:spAutoFit/>
            </a:bodyPr>
            <a:lstStyle>
              <a:lvl1pPr algn="ctr">
                <a:defRPr sz="900">
                  <a:solidFill>
                    <a:srgbClr val="0A377D"/>
                  </a:solidFill>
                  <a:latin typeface="Ubuntu Condensed"/>
                  <a:ea typeface="Ubuntu Condensed"/>
                  <a:cs typeface="Ubuntu Condensed"/>
                  <a:sym typeface="Ubuntu Condensed"/>
                </a:defRPr>
              </a:lvl1pPr>
            </a:lstStyle>
            <a:p>
              <a:r>
                <a:t>Normalized &amp; annotated</a:t>
              </a:r>
            </a:p>
          </p:txBody>
        </p:sp>
        <p:grpSp>
          <p:nvGrpSpPr>
            <p:cNvPr id="660" name="Google Shape;452;p49"/>
            <p:cNvGrpSpPr/>
            <p:nvPr/>
          </p:nvGrpSpPr>
          <p:grpSpPr>
            <a:xfrm>
              <a:off x="-2" y="-2"/>
              <a:ext cx="3645349" cy="2997418"/>
              <a:chOff x="-1" y="-1"/>
              <a:chExt cx="3645347" cy="2997416"/>
            </a:xfrm>
          </p:grpSpPr>
          <p:sp>
            <p:nvSpPr>
              <p:cNvPr id="647" name="Google Shape;453;p49"/>
              <p:cNvSpPr txBox="1"/>
              <p:nvPr/>
            </p:nvSpPr>
            <p:spPr>
              <a:xfrm>
                <a:off x="2718345" y="2612737"/>
                <a:ext cx="927001" cy="38467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21899" tIns="121899" rIns="121899" bIns="121899" numCol="1" anchor="t">
                <a:spAutoFit/>
              </a:bodyPr>
              <a:lstStyle>
                <a:lvl1pPr algn="ctr">
                  <a:defRPr sz="900">
                    <a:solidFill>
                      <a:srgbClr val="0A377D"/>
                    </a:solidFill>
                    <a:latin typeface="Ubuntu Condensed"/>
                    <a:ea typeface="Ubuntu Condensed"/>
                    <a:cs typeface="Ubuntu Condensed"/>
                    <a:sym typeface="Ubuntu Condensed"/>
                  </a:defRPr>
                </a:lvl1pPr>
              </a:lstStyle>
              <a:p>
                <a:r>
                  <a:t>Access Control</a:t>
                </a:r>
              </a:p>
            </p:txBody>
          </p:sp>
          <p:grpSp>
            <p:nvGrpSpPr>
              <p:cNvPr id="658" name="Google Shape;454;p49"/>
              <p:cNvGrpSpPr/>
              <p:nvPr/>
            </p:nvGrpSpPr>
            <p:grpSpPr>
              <a:xfrm>
                <a:off x="-1" y="-1"/>
                <a:ext cx="3125466" cy="2932533"/>
                <a:chOff x="0" y="0"/>
                <a:chExt cx="3125464" cy="2932531"/>
              </a:xfrm>
            </p:grpSpPr>
            <p:sp>
              <p:nvSpPr>
                <p:cNvPr id="648" name="Google Shape;455;p49"/>
                <p:cNvSpPr txBox="1"/>
                <p:nvPr/>
              </p:nvSpPr>
              <p:spPr>
                <a:xfrm>
                  <a:off x="0" y="2527186"/>
                  <a:ext cx="825600" cy="40534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21899" tIns="121899" rIns="121899" bIns="121899" numCol="1" anchor="t">
                  <a:spAutoFit/>
                </a:bodyPr>
                <a:lstStyle>
                  <a:lvl1pPr>
                    <a:defRPr sz="1000" b="1">
                      <a:solidFill>
                        <a:srgbClr val="0A377D"/>
                      </a:solidFill>
                      <a:latin typeface="Ubuntu Condensed"/>
                      <a:ea typeface="Ubuntu Condensed"/>
                      <a:cs typeface="Ubuntu Condensed"/>
                      <a:sym typeface="Ubuntu Condensed"/>
                    </a:defRPr>
                  </a:lvl1pPr>
                </a:lstStyle>
                <a:p>
                  <a:r>
                    <a:t>Data Hub</a:t>
                  </a:r>
                </a:p>
              </p:txBody>
            </p:sp>
            <p:sp>
              <p:nvSpPr>
                <p:cNvPr id="649" name="Google Shape;435;p49"/>
                <p:cNvSpPr/>
                <p:nvPr/>
              </p:nvSpPr>
              <p:spPr>
                <a:xfrm>
                  <a:off x="902463" y="602432"/>
                  <a:ext cx="2223001" cy="2143801"/>
                </a:xfrm>
                <a:prstGeom prst="ellipse">
                  <a:avLst/>
                </a:prstGeom>
                <a:solidFill>
                  <a:srgbClr val="FFFFFF"/>
                </a:solidFill>
                <a:ln w="28575" cap="flat">
                  <a:solidFill>
                    <a:srgbClr val="0A377D"/>
                  </a:solidFill>
                  <a:prstDash val="solid"/>
                  <a:round/>
                </a:ln>
                <a:effectLst/>
              </p:spPr>
              <p:txBody>
                <a:bodyPr wrap="square" lIns="45719" tIns="45719" rIns="45719" bIns="45719" numCol="1" anchor="ctr">
                  <a:noAutofit/>
                </a:bodyPr>
                <a:lstStyle/>
                <a:p>
                  <a:endParaRPr/>
                </a:p>
              </p:txBody>
            </p:sp>
            <p:sp>
              <p:nvSpPr>
                <p:cNvPr id="650" name="Google Shape;456;p49"/>
                <p:cNvSpPr/>
                <p:nvPr/>
              </p:nvSpPr>
              <p:spPr>
                <a:xfrm rot="5400000">
                  <a:off x="1744655" y="271000"/>
                  <a:ext cx="554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noFill/>
                <a:ln w="19050" cap="flat">
                  <a:solidFill>
                    <a:srgbClr val="0A377D"/>
                  </a:solidFill>
                  <a:prstDash val="dash"/>
                  <a:round/>
                  <a:tailEnd type="triangle" w="med" len="med"/>
                </a:ln>
                <a:effectLst/>
              </p:spPr>
              <p:txBody>
                <a:bodyPr wrap="square" lIns="45719" tIns="45719" rIns="45719" bIns="45719" numCol="1" anchor="ctr">
                  <a:noAutofit/>
                </a:bodyPr>
                <a:lstStyle/>
                <a:p>
                  <a:endParaRPr/>
                </a:p>
              </p:txBody>
            </p:sp>
            <p:pic>
              <p:nvPicPr>
                <p:cNvPr id="652" name="Google Shape;458;p49" descr="Google Shape;458;p49"/>
                <p:cNvPicPr>
                  <a:picLocks noChangeAspect="1"/>
                </p:cNvPicPr>
                <p:nvPr/>
              </p:nvPicPr>
              <p:blipFill>
                <a:blip r:embed="rId17"/>
                <a:stretch>
                  <a:fillRect/>
                </a:stretch>
              </p:blipFill>
              <p:spPr>
                <a:xfrm>
                  <a:off x="1796769" y="676491"/>
                  <a:ext cx="481560" cy="499027"/>
                </a:xfrm>
                <a:prstGeom prst="rect">
                  <a:avLst/>
                </a:prstGeom>
                <a:ln w="12700" cap="flat">
                  <a:noFill/>
                  <a:miter lim="400000"/>
                </a:ln>
                <a:effectLst/>
              </p:spPr>
            </p:pic>
            <p:pic>
              <p:nvPicPr>
                <p:cNvPr id="653" name="Google Shape;459;p49" descr="Google Shape;459;p49"/>
                <p:cNvPicPr>
                  <a:picLocks noChangeAspect="1"/>
                </p:cNvPicPr>
                <p:nvPr/>
              </p:nvPicPr>
              <p:blipFill>
                <a:blip r:embed="rId18"/>
                <a:stretch>
                  <a:fillRect/>
                </a:stretch>
              </p:blipFill>
              <p:spPr>
                <a:xfrm>
                  <a:off x="2171356" y="1755913"/>
                  <a:ext cx="489301" cy="486045"/>
                </a:xfrm>
                <a:prstGeom prst="rect">
                  <a:avLst/>
                </a:prstGeom>
                <a:ln w="12700" cap="flat">
                  <a:noFill/>
                  <a:miter lim="400000"/>
                </a:ln>
                <a:effectLst/>
              </p:spPr>
            </p:pic>
            <p:pic>
              <p:nvPicPr>
                <p:cNvPr id="654" name="Google Shape;460;p49" descr="Google Shape;460;p49"/>
                <p:cNvPicPr>
                  <a:picLocks noChangeAspect="1"/>
                </p:cNvPicPr>
                <p:nvPr/>
              </p:nvPicPr>
              <p:blipFill>
                <a:blip r:embed="rId19"/>
                <a:stretch>
                  <a:fillRect/>
                </a:stretch>
              </p:blipFill>
              <p:spPr>
                <a:xfrm>
                  <a:off x="1458237" y="1807774"/>
                  <a:ext cx="359621" cy="357233"/>
                </a:xfrm>
                <a:prstGeom prst="rect">
                  <a:avLst/>
                </a:prstGeom>
                <a:ln w="12700" cap="flat">
                  <a:noFill/>
                  <a:miter lim="400000"/>
                </a:ln>
                <a:effectLst/>
              </p:spPr>
            </p:pic>
            <p:sp>
              <p:nvSpPr>
                <p:cNvPr id="655" name="Google Shape;461;p49"/>
                <p:cNvSpPr txBox="1"/>
                <p:nvPr/>
              </p:nvSpPr>
              <p:spPr>
                <a:xfrm>
                  <a:off x="1279648" y="2063038"/>
                  <a:ext cx="697801" cy="52317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21899" tIns="121899" rIns="121899" bIns="121899" numCol="1" anchor="t">
                  <a:spAutoFit/>
                </a:bodyPr>
                <a:lstStyle>
                  <a:lvl1pPr algn="ctr">
                    <a:defRPr sz="900">
                      <a:solidFill>
                        <a:srgbClr val="0A377D"/>
                      </a:solidFill>
                      <a:latin typeface="Ubuntu Condensed"/>
                      <a:ea typeface="Ubuntu Condensed"/>
                      <a:cs typeface="Ubuntu Condensed"/>
                      <a:sym typeface="Ubuntu Condensed"/>
                    </a:defRPr>
                  </a:lvl1pPr>
                </a:lstStyle>
                <a:p>
                  <a:r>
                    <a:t>Taxonomy/ Ontology</a:t>
                  </a:r>
                </a:p>
              </p:txBody>
            </p:sp>
            <p:sp>
              <p:nvSpPr>
                <p:cNvPr id="656" name="Google Shape;462;p49"/>
                <p:cNvSpPr txBox="1"/>
                <p:nvPr/>
              </p:nvSpPr>
              <p:spPr>
                <a:xfrm>
                  <a:off x="2059262" y="2109522"/>
                  <a:ext cx="748802" cy="52317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21899" tIns="121899" rIns="121899" bIns="121899" numCol="1" anchor="t">
                  <a:spAutoFit/>
                </a:bodyPr>
                <a:lstStyle>
                  <a:lvl1pPr algn="ctr">
                    <a:defRPr sz="900">
                      <a:solidFill>
                        <a:srgbClr val="0A377D"/>
                      </a:solidFill>
                      <a:latin typeface="Ubuntu Condensed"/>
                      <a:ea typeface="Ubuntu Condensed"/>
                      <a:cs typeface="Ubuntu Condensed"/>
                      <a:sym typeface="Ubuntu Condensed"/>
                    </a:defRPr>
                  </a:lvl1pPr>
                </a:lstStyle>
                <a:p>
                  <a:r>
                    <a:t>Knowledge Graphs</a:t>
                  </a:r>
                </a:p>
              </p:txBody>
            </p:sp>
            <p:pic>
              <p:nvPicPr>
                <p:cNvPr id="657" name="Google Shape;463;p49" descr="Google Shape;463;p49"/>
                <p:cNvPicPr>
                  <a:picLocks noChangeAspect="1"/>
                </p:cNvPicPr>
                <p:nvPr/>
              </p:nvPicPr>
              <p:blipFill>
                <a:blip r:embed="rId20"/>
                <a:stretch>
                  <a:fillRect/>
                </a:stretch>
              </p:blipFill>
              <p:spPr>
                <a:xfrm>
                  <a:off x="686564" y="2360280"/>
                  <a:ext cx="470131" cy="467010"/>
                </a:xfrm>
                <a:prstGeom prst="rect">
                  <a:avLst/>
                </a:prstGeom>
                <a:ln w="12700" cap="flat">
                  <a:noFill/>
                  <a:miter lim="400000"/>
                </a:ln>
                <a:effectLst/>
              </p:spPr>
            </p:pic>
          </p:grpSp>
          <p:pic>
            <p:nvPicPr>
              <p:cNvPr id="659" name="Google Shape;464;p49" descr="Google Shape;464;p49"/>
              <p:cNvPicPr>
                <a:picLocks noChangeAspect="1"/>
              </p:cNvPicPr>
              <p:nvPr/>
            </p:nvPicPr>
            <p:blipFill>
              <a:blip r:embed="rId21"/>
              <a:stretch>
                <a:fillRect/>
              </a:stretch>
            </p:blipFill>
            <p:spPr>
              <a:xfrm>
                <a:off x="2970833" y="2261921"/>
                <a:ext cx="452851" cy="452828"/>
              </a:xfrm>
              <a:prstGeom prst="rect">
                <a:avLst/>
              </a:prstGeom>
              <a:ln w="12700" cap="flat">
                <a:noFill/>
                <a:miter lim="400000"/>
              </a:ln>
              <a:effectLst/>
            </p:spPr>
          </p:pic>
        </p:grpSp>
      </p:grpSp>
      <p:sp>
        <p:nvSpPr>
          <p:cNvPr id="662" name="Google Shape;466;p49"/>
          <p:cNvSpPr txBox="1"/>
          <p:nvPr/>
        </p:nvSpPr>
        <p:spPr>
          <a:xfrm>
            <a:off x="4296126" y="272683"/>
            <a:ext cx="3785801" cy="2811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4275" tIns="34275" rIns="34275" bIns="34275" anchor="ctr">
            <a:normAutofit/>
          </a:bodyPr>
          <a:lstStyle>
            <a:lvl1pPr defTabSz="768095">
              <a:lnSpc>
                <a:spcPct val="72000"/>
              </a:lnSpc>
              <a:defRPr sz="1512" b="1">
                <a:solidFill>
                  <a:srgbClr val="09367D"/>
                </a:solidFill>
              </a:defRPr>
            </a:lvl1pPr>
          </a:lstStyle>
          <a:p>
            <a:r>
              <a:rPr lang="en-GB" sz="1800">
                <a:latin typeface="Ubuntu"/>
              </a:rPr>
              <a:t>Unified Data Layer </a:t>
            </a:r>
            <a:r>
              <a:rPr sz="1800">
                <a:latin typeface="Ubuntu"/>
              </a:rPr>
              <a:t>Blueprint</a:t>
            </a:r>
          </a:p>
        </p:txBody>
      </p:sp>
      <p:pic>
        <p:nvPicPr>
          <p:cNvPr id="663" name="Google Shape;467;p49" descr="Google Shape;467;p49"/>
          <p:cNvPicPr>
            <a:picLocks noChangeAspect="1"/>
          </p:cNvPicPr>
          <p:nvPr/>
        </p:nvPicPr>
        <p:blipFill>
          <a:blip r:embed="rId22"/>
          <a:stretch>
            <a:fillRect/>
          </a:stretch>
        </p:blipFill>
        <p:spPr>
          <a:xfrm>
            <a:off x="8425140" y="4865832"/>
            <a:ext cx="625951" cy="159101"/>
          </a:xfrm>
          <a:prstGeom prst="rect">
            <a:avLst/>
          </a:prstGeom>
          <a:ln w="12700">
            <a:miter lim="400000"/>
          </a:ln>
        </p:spPr>
      </p:pic>
      <p:pic>
        <p:nvPicPr>
          <p:cNvPr id="3" name="Picture 2" descr="Generative AI - Fleksy">
            <a:extLst>
              <a:ext uri="{FF2B5EF4-FFF2-40B4-BE49-F238E27FC236}">
                <a16:creationId xmlns:a16="http://schemas.microsoft.com/office/drawing/2014/main" id="{C928D003-FD06-53E1-8BB4-D1479C924A2C}"/>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914350" y="3055917"/>
            <a:ext cx="476451" cy="476451"/>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433;p49">
            <a:extLst>
              <a:ext uri="{FF2B5EF4-FFF2-40B4-BE49-F238E27FC236}">
                <a16:creationId xmlns:a16="http://schemas.microsoft.com/office/drawing/2014/main" id="{E5ABD827-DE05-E7E9-EB40-6DF4BF9610D0}"/>
              </a:ext>
            </a:extLst>
          </p:cNvPr>
          <p:cNvSpPr txBox="1"/>
          <p:nvPr/>
        </p:nvSpPr>
        <p:spPr>
          <a:xfrm>
            <a:off x="4082152" y="2951158"/>
            <a:ext cx="1498719" cy="353911"/>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p>
            <a:pPr>
              <a:defRPr sz="1100" b="1">
                <a:solidFill>
                  <a:srgbClr val="0A377D"/>
                </a:solidFill>
                <a:latin typeface="Ubuntu Condensed"/>
                <a:ea typeface="Ubuntu Condensed"/>
                <a:cs typeface="Ubuntu Condensed"/>
                <a:sym typeface="Ubuntu Condensed"/>
              </a:defRPr>
            </a:pPr>
            <a:r>
              <a:rPr lang="en-GB" b="0"/>
              <a:t>Enrichment &amp; Context</a:t>
            </a:r>
          </a:p>
        </p:txBody>
      </p:sp>
      <p:sp>
        <p:nvSpPr>
          <p:cNvPr id="4" name="Google Shape;433;p49">
            <a:extLst>
              <a:ext uri="{FF2B5EF4-FFF2-40B4-BE49-F238E27FC236}">
                <a16:creationId xmlns:a16="http://schemas.microsoft.com/office/drawing/2014/main" id="{7C61A65D-7AA0-310F-E5A1-37C01C001413}"/>
              </a:ext>
            </a:extLst>
          </p:cNvPr>
          <p:cNvSpPr txBox="1"/>
          <p:nvPr/>
        </p:nvSpPr>
        <p:spPr>
          <a:xfrm>
            <a:off x="4112111" y="3166202"/>
            <a:ext cx="1434112" cy="52318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p>
            <a:pPr>
              <a:defRPr sz="1100" b="1">
                <a:solidFill>
                  <a:srgbClr val="0A377D"/>
                </a:solidFill>
                <a:latin typeface="Ubuntu Condensed"/>
                <a:ea typeface="Ubuntu Condensed"/>
                <a:cs typeface="Ubuntu Condensed"/>
                <a:sym typeface="Ubuntu Condensed"/>
              </a:defRPr>
            </a:pPr>
            <a:r>
              <a:rPr lang="en-GB" b="0"/>
              <a:t>Data Harmonisation &amp; Standardisation</a:t>
            </a:r>
          </a:p>
        </p:txBody>
      </p:sp>
      <p:sp>
        <p:nvSpPr>
          <p:cNvPr id="5" name="Google Shape;453;p49">
            <a:extLst>
              <a:ext uri="{FF2B5EF4-FFF2-40B4-BE49-F238E27FC236}">
                <a16:creationId xmlns:a16="http://schemas.microsoft.com/office/drawing/2014/main" id="{2992190F-7F33-2A86-67BC-3B16F933E904}"/>
              </a:ext>
            </a:extLst>
          </p:cNvPr>
          <p:cNvSpPr txBox="1"/>
          <p:nvPr/>
        </p:nvSpPr>
        <p:spPr>
          <a:xfrm>
            <a:off x="5724812" y="3490276"/>
            <a:ext cx="927002" cy="38467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21899" tIns="121899" rIns="121899" bIns="121899" numCol="1" anchor="t">
            <a:spAutoFit/>
          </a:bodyPr>
          <a:lstStyle>
            <a:lvl1pPr algn="ctr">
              <a:defRPr sz="900">
                <a:solidFill>
                  <a:srgbClr val="0A377D"/>
                </a:solidFill>
                <a:latin typeface="Ubuntu Condensed"/>
                <a:ea typeface="Ubuntu Condensed"/>
                <a:cs typeface="Ubuntu Condensed"/>
                <a:sym typeface="Ubuntu Condensed"/>
              </a:defRPr>
            </a:lvl1pPr>
          </a:lstStyle>
          <a:p>
            <a:r>
              <a:rPr lang="en-US" b="1"/>
              <a:t>Generative AI</a:t>
            </a:r>
            <a:endParaRPr b="1"/>
          </a:p>
        </p:txBody>
      </p:sp>
      <p:sp>
        <p:nvSpPr>
          <p:cNvPr id="6" name="Google Shape;453;p49">
            <a:extLst>
              <a:ext uri="{FF2B5EF4-FFF2-40B4-BE49-F238E27FC236}">
                <a16:creationId xmlns:a16="http://schemas.microsoft.com/office/drawing/2014/main" id="{217F42E8-1F6F-1778-358B-D70FAFE9AC42}"/>
              </a:ext>
            </a:extLst>
          </p:cNvPr>
          <p:cNvSpPr txBox="1"/>
          <p:nvPr/>
        </p:nvSpPr>
        <p:spPr>
          <a:xfrm>
            <a:off x="2097617" y="4039297"/>
            <a:ext cx="927002" cy="52317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21899" tIns="121899" rIns="121899" bIns="121899" numCol="1" anchor="t">
            <a:spAutoFit/>
          </a:bodyPr>
          <a:lstStyle>
            <a:lvl1pPr algn="ctr">
              <a:defRPr sz="900">
                <a:solidFill>
                  <a:srgbClr val="0A377D"/>
                </a:solidFill>
                <a:latin typeface="Ubuntu Condensed"/>
                <a:ea typeface="Ubuntu Condensed"/>
                <a:cs typeface="Ubuntu Condensed"/>
                <a:sym typeface="Ubuntu Condensed"/>
              </a:defRPr>
            </a:lvl1pPr>
          </a:lstStyle>
          <a:p>
            <a:r>
              <a:rPr lang="en-US" b="1"/>
              <a:t>AI Techniques &amp; ML Models</a:t>
            </a:r>
            <a:endParaRPr b="1"/>
          </a:p>
        </p:txBody>
      </p:sp>
    </p:spTree>
  </p:cSld>
  <p:clrMapOvr>
    <a:masterClrMapping/>
  </p:clrMapOvr>
  <p:transition spd="slow">
    <p:fade/>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8"/>
                                        </p:tgtEl>
                                        <p:attrNameLst>
                                          <p:attrName>style.visibility</p:attrName>
                                        </p:attrNameLst>
                                      </p:cBhvr>
                                      <p:to>
                                        <p:strVal val="visible"/>
                                      </p:to>
                                    </p:set>
                                    <p:animEffect transition="in" filter="fade">
                                      <p:cBhvr>
                                        <p:cTn id="7" dur="500"/>
                                        <p:tgtEl>
                                          <p:spTgt spid="6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7"/>
                                        </p:tgtEl>
                                        <p:attrNameLst>
                                          <p:attrName>style.visibility</p:attrName>
                                        </p:attrNameLst>
                                      </p:cBhvr>
                                      <p:to>
                                        <p:strVal val="visible"/>
                                      </p:to>
                                    </p:set>
                                    <p:animEffect transition="in" filter="fade">
                                      <p:cBhvr>
                                        <p:cTn id="12" dur="500"/>
                                        <p:tgtEl>
                                          <p:spTgt spid="6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1"/>
                                        </p:tgtEl>
                                        <p:attrNameLst>
                                          <p:attrName>style.visibility</p:attrName>
                                        </p:attrNameLst>
                                      </p:cBhvr>
                                      <p:to>
                                        <p:strVal val="visible"/>
                                      </p:to>
                                    </p:set>
                                    <p:animEffect transition="in" filter="fade">
                                      <p:cBhvr>
                                        <p:cTn id="17" dur="500"/>
                                        <p:tgtEl>
                                          <p:spTgt spid="6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4"/>
                                        </p:tgtEl>
                                        <p:attrNameLst>
                                          <p:attrName>style.visibility</p:attrName>
                                        </p:attrNameLst>
                                      </p:cBhvr>
                                      <p:to>
                                        <p:strVal val="visible"/>
                                      </p:to>
                                    </p:set>
                                    <p:animEffect transition="in" filter="fade">
                                      <p:cBhvr>
                                        <p:cTn id="22" dur="500"/>
                                        <p:tgtEl>
                                          <p:spTgt spid="6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38"/>
                                        </p:tgtEl>
                                        <p:attrNameLst>
                                          <p:attrName>style.visibility</p:attrName>
                                        </p:attrNameLst>
                                      </p:cBhvr>
                                      <p:to>
                                        <p:strVal val="visible"/>
                                      </p:to>
                                    </p:set>
                                    <p:animEffect transition="in" filter="fade">
                                      <p:cBhvr>
                                        <p:cTn id="33" dur="500"/>
                                        <p:tgtEl>
                                          <p:spTgt spid="638"/>
                                        </p:tgtEl>
                                      </p:cBhvr>
                                    </p:animEffect>
                                  </p:childTnLst>
                                </p:cTn>
                              </p:par>
                              <p:par>
                                <p:cTn id="34" presetID="10" presetClass="entr" presetSubtype="0" fill="hold" nodeType="withEffect">
                                  <p:stCondLst>
                                    <p:cond delay="0"/>
                                  </p:stCondLst>
                                  <p:childTnLst>
                                    <p:set>
                                      <p:cBhvr>
                                        <p:cTn id="35" dur="1" fill="hold">
                                          <p:stCondLst>
                                            <p:cond delay="0"/>
                                          </p:stCondLst>
                                        </p:cTn>
                                        <p:tgtEl>
                                          <p:spTgt spid="642"/>
                                        </p:tgtEl>
                                        <p:attrNameLst>
                                          <p:attrName>style.visibility</p:attrName>
                                        </p:attrNameLst>
                                      </p:cBhvr>
                                      <p:to>
                                        <p:strVal val="visible"/>
                                      </p:to>
                                    </p:set>
                                    <p:animEffect transition="in" filter="fade">
                                      <p:cBhvr>
                                        <p:cTn id="36" dur="500"/>
                                        <p:tgtEl>
                                          <p:spTgt spid="64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CFD"/>
        </a:solidFill>
        <a:effectLst/>
      </p:bgPr>
    </p:bg>
    <p:spTree>
      <p:nvGrpSpPr>
        <p:cNvPr id="1" name=""/>
        <p:cNvGrpSpPr/>
        <p:nvPr/>
      </p:nvGrpSpPr>
      <p:grpSpPr>
        <a:xfrm>
          <a:off x="0" y="0"/>
          <a:ext cx="0" cy="0"/>
          <a:chOff x="0" y="0"/>
          <a:chExt cx="0" cy="0"/>
        </a:xfrm>
      </p:grpSpPr>
      <p:sp>
        <p:nvSpPr>
          <p:cNvPr id="665" name="Google Shape;106;p26"/>
          <p:cNvSpPr/>
          <p:nvPr/>
        </p:nvSpPr>
        <p:spPr>
          <a:xfrm rot="5400000">
            <a:off x="1898781" y="3093563"/>
            <a:ext cx="334802" cy="197101"/>
          </a:xfrm>
          <a:prstGeom prst="triangle">
            <a:avLst/>
          </a:prstGeom>
          <a:solidFill>
            <a:srgbClr val="C9D8F0"/>
          </a:solidFill>
          <a:ln w="12700" cap="flat">
            <a:noFill/>
            <a:miter lim="400000"/>
          </a:ln>
          <a:effectLst/>
        </p:spPr>
        <p:txBody>
          <a:bodyPr wrap="square" lIns="0" tIns="0" rIns="0" bIns="0" numCol="1" anchor="ctr">
            <a:noAutofit/>
          </a:bodyPr>
          <a:lstStyle/>
          <a:p>
            <a:pPr algn="ctr"/>
            <a:endParaRPr/>
          </a:p>
        </p:txBody>
      </p:sp>
      <p:sp>
        <p:nvSpPr>
          <p:cNvPr id="666" name="Google Shape;108;p26"/>
          <p:cNvSpPr/>
          <p:nvPr/>
        </p:nvSpPr>
        <p:spPr>
          <a:xfrm>
            <a:off x="955472" y="3185674"/>
            <a:ext cx="1115702"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noFill/>
          <a:ln w="38100" cap="flat">
            <a:solidFill>
              <a:srgbClr val="C9D8F0"/>
            </a:solidFill>
            <a:prstDash val="solid"/>
            <a:round/>
          </a:ln>
          <a:effectLst/>
        </p:spPr>
        <p:txBody>
          <a:bodyPr wrap="square" lIns="0" tIns="0" rIns="0" bIns="0" numCol="1" anchor="t">
            <a:noAutofit/>
          </a:bodyPr>
          <a:lstStyle/>
          <a:p>
            <a:endParaRPr/>
          </a:p>
        </p:txBody>
      </p:sp>
      <p:sp>
        <p:nvSpPr>
          <p:cNvPr id="667" name="Google Shape;109;p26"/>
          <p:cNvSpPr/>
          <p:nvPr/>
        </p:nvSpPr>
        <p:spPr>
          <a:xfrm>
            <a:off x="960872" y="2518823"/>
            <a:ext cx="1135802" cy="6558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noFill/>
          <a:ln w="38100" cap="flat">
            <a:solidFill>
              <a:srgbClr val="C9D8F0"/>
            </a:solidFill>
            <a:prstDash val="solid"/>
            <a:round/>
          </a:ln>
          <a:effectLst/>
        </p:spPr>
        <p:txBody>
          <a:bodyPr wrap="square" lIns="0" tIns="0" rIns="0" bIns="0" numCol="1" anchor="t">
            <a:noAutofit/>
          </a:bodyPr>
          <a:lstStyle/>
          <a:p>
            <a:endParaRPr/>
          </a:p>
        </p:txBody>
      </p:sp>
      <p:sp>
        <p:nvSpPr>
          <p:cNvPr id="668" name="Google Shape;110;p26"/>
          <p:cNvSpPr/>
          <p:nvPr/>
        </p:nvSpPr>
        <p:spPr>
          <a:xfrm rot="10800000" flipH="1">
            <a:off x="963972" y="3211224"/>
            <a:ext cx="1132802" cy="65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noFill/>
          <a:ln w="38100" cap="flat">
            <a:solidFill>
              <a:srgbClr val="C9D8F0"/>
            </a:solidFill>
            <a:prstDash val="solid"/>
            <a:round/>
          </a:ln>
          <a:effectLst/>
        </p:spPr>
        <p:txBody>
          <a:bodyPr wrap="square" lIns="0" tIns="0" rIns="0" bIns="0" numCol="1" anchor="t">
            <a:noAutofit/>
          </a:bodyPr>
          <a:lstStyle/>
          <a:p>
            <a:endParaRPr/>
          </a:p>
        </p:txBody>
      </p:sp>
      <p:grpSp>
        <p:nvGrpSpPr>
          <p:cNvPr id="671" name="Google Shape;111;p26"/>
          <p:cNvGrpSpPr/>
          <p:nvPr/>
        </p:nvGrpSpPr>
        <p:grpSpPr>
          <a:xfrm>
            <a:off x="2164474" y="2776223"/>
            <a:ext cx="1820403" cy="806404"/>
            <a:chOff x="0" y="-1"/>
            <a:chExt cx="1820399" cy="806402"/>
          </a:xfrm>
        </p:grpSpPr>
        <p:sp>
          <p:nvSpPr>
            <p:cNvPr id="669" name="Rectangle"/>
            <p:cNvSpPr/>
            <p:nvPr/>
          </p:nvSpPr>
          <p:spPr>
            <a:xfrm>
              <a:off x="0" y="-1"/>
              <a:ext cx="1820399" cy="806402"/>
            </a:xfrm>
            <a:prstGeom prst="rect">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defRPr sz="1100">
                  <a:solidFill>
                    <a:srgbClr val="09367D"/>
                  </a:solidFill>
                  <a:latin typeface="Ubuntu Regular"/>
                  <a:ea typeface="Ubuntu Regular"/>
                  <a:cs typeface="Ubuntu Regular"/>
                  <a:sym typeface="Ubuntu Regular"/>
                </a:defRPr>
              </a:pPr>
              <a:endParaRPr/>
            </a:p>
          </p:txBody>
        </p:sp>
        <p:sp>
          <p:nvSpPr>
            <p:cNvPr id="670" name="Data Hub…"/>
            <p:cNvSpPr txBox="1"/>
            <p:nvPr/>
          </p:nvSpPr>
          <p:spPr>
            <a:xfrm>
              <a:off x="0" y="43019"/>
              <a:ext cx="1820399" cy="7203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9999" tIns="89999" rIns="89999" bIns="89999" numCol="1" anchor="ctr">
              <a:spAutoFit/>
            </a:bodyPr>
            <a:lstStyle/>
            <a:p>
              <a:pPr algn="ctr">
                <a:defRPr sz="1300">
                  <a:solidFill>
                    <a:srgbClr val="09367D"/>
                  </a:solidFill>
                  <a:latin typeface="Ubuntu Bold"/>
                  <a:ea typeface="Ubuntu Bold"/>
                  <a:cs typeface="Ubuntu Bold"/>
                  <a:sym typeface="Ubuntu Bold"/>
                </a:defRPr>
              </a:pPr>
              <a:r>
                <a:t>Data Hub</a:t>
              </a:r>
            </a:p>
            <a:p>
              <a:pPr algn="ctr">
                <a:defRPr sz="1100">
                  <a:solidFill>
                    <a:srgbClr val="09367D"/>
                  </a:solidFill>
                  <a:latin typeface="Ubuntu Regular"/>
                  <a:ea typeface="Ubuntu Regular"/>
                  <a:cs typeface="Ubuntu Regular"/>
                  <a:sym typeface="Ubuntu Regular"/>
                </a:defRPr>
              </a:pPr>
              <a:r>
                <a:t>Semantically tagged private </a:t>
              </a:r>
              <a:r>
                <a:rPr lang="en-GB"/>
                <a:t>data</a:t>
              </a:r>
              <a:endParaRPr/>
            </a:p>
          </p:txBody>
        </p:sp>
      </p:grpSp>
      <p:sp>
        <p:nvSpPr>
          <p:cNvPr id="672" name="Google Shape;112;p26"/>
          <p:cNvSpPr txBox="1"/>
          <p:nvPr/>
        </p:nvSpPr>
        <p:spPr>
          <a:xfrm>
            <a:off x="2071496" y="2131248"/>
            <a:ext cx="804302" cy="7497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t">
            <a:spAutoFit/>
          </a:bodyPr>
          <a:lstStyle/>
          <a:p>
            <a:pPr>
              <a:defRPr sz="1300" b="1">
                <a:solidFill>
                  <a:srgbClr val="0A377D"/>
                </a:solidFill>
                <a:latin typeface="Ubuntu Condensed"/>
                <a:ea typeface="Ubuntu Condensed"/>
                <a:cs typeface="Ubuntu Condensed"/>
                <a:sym typeface="Ubuntu Condensed"/>
              </a:defRPr>
            </a:pPr>
            <a:r>
              <a:t>1. </a:t>
            </a:r>
            <a:r>
              <a:rPr b="0"/>
              <a:t>Ingest</a:t>
            </a:r>
          </a:p>
          <a:p>
            <a:pPr>
              <a:defRPr sz="1300">
                <a:solidFill>
                  <a:srgbClr val="0A377D"/>
                </a:solidFill>
                <a:latin typeface="Ubuntu Condensed"/>
                <a:ea typeface="Ubuntu Condensed"/>
                <a:cs typeface="Ubuntu Condensed"/>
                <a:sym typeface="Ubuntu Condensed"/>
              </a:defRPr>
            </a:pPr>
            <a:r>
              <a:t>content</a:t>
            </a:r>
          </a:p>
        </p:txBody>
      </p:sp>
      <p:pic>
        <p:nvPicPr>
          <p:cNvPr id="673" name="Google Shape;113;p26" descr="Google Shape;113;p26"/>
          <p:cNvPicPr>
            <a:picLocks noChangeAspect="1"/>
          </p:cNvPicPr>
          <p:nvPr/>
        </p:nvPicPr>
        <p:blipFill>
          <a:blip r:embed="rId4"/>
          <a:stretch>
            <a:fillRect/>
          </a:stretch>
        </p:blipFill>
        <p:spPr>
          <a:xfrm>
            <a:off x="1566445" y="2187007"/>
            <a:ext cx="481575" cy="499026"/>
          </a:xfrm>
          <a:prstGeom prst="rect">
            <a:avLst/>
          </a:prstGeom>
          <a:ln w="12700" cap="flat">
            <a:noFill/>
            <a:miter lim="400000"/>
          </a:ln>
          <a:effectLst/>
        </p:spPr>
      </p:pic>
      <p:pic>
        <p:nvPicPr>
          <p:cNvPr id="676" name="Google Shape;115;p26" descr="Google Shape;115;p26"/>
          <p:cNvPicPr>
            <a:picLocks noChangeAspect="1"/>
          </p:cNvPicPr>
          <p:nvPr/>
        </p:nvPicPr>
        <p:blipFill>
          <a:blip r:embed="rId5"/>
          <a:stretch>
            <a:fillRect/>
          </a:stretch>
        </p:blipFill>
        <p:spPr>
          <a:xfrm>
            <a:off x="245443" y="2988688"/>
            <a:ext cx="464028" cy="464026"/>
          </a:xfrm>
          <a:prstGeom prst="rect">
            <a:avLst/>
          </a:prstGeom>
          <a:ln w="12700" cap="flat">
            <a:noFill/>
            <a:miter lim="400000"/>
          </a:ln>
          <a:effectLst/>
        </p:spPr>
      </p:pic>
      <p:pic>
        <p:nvPicPr>
          <p:cNvPr id="677" name="Google Shape;116;p26" descr="Google Shape;116;p26"/>
          <p:cNvPicPr>
            <a:picLocks noChangeAspect="1"/>
          </p:cNvPicPr>
          <p:nvPr/>
        </p:nvPicPr>
        <p:blipFill>
          <a:blip r:embed="rId6"/>
          <a:stretch>
            <a:fillRect/>
          </a:stretch>
        </p:blipFill>
        <p:spPr>
          <a:xfrm>
            <a:off x="249003" y="3656050"/>
            <a:ext cx="525153" cy="525152"/>
          </a:xfrm>
          <a:prstGeom prst="rect">
            <a:avLst/>
          </a:prstGeom>
          <a:ln w="12700" cap="flat">
            <a:noFill/>
            <a:miter lim="400000"/>
          </a:ln>
          <a:effectLst/>
        </p:spPr>
      </p:pic>
      <p:pic>
        <p:nvPicPr>
          <p:cNvPr id="678" name="Google Shape;117;p26" descr="Google Shape;117;p26"/>
          <p:cNvPicPr>
            <a:picLocks noChangeAspect="1"/>
          </p:cNvPicPr>
          <p:nvPr/>
        </p:nvPicPr>
        <p:blipFill>
          <a:blip r:embed="rId7"/>
          <a:stretch>
            <a:fillRect/>
          </a:stretch>
        </p:blipFill>
        <p:spPr>
          <a:xfrm>
            <a:off x="198053" y="2257058"/>
            <a:ext cx="571053" cy="571052"/>
          </a:xfrm>
          <a:prstGeom prst="rect">
            <a:avLst/>
          </a:prstGeom>
          <a:ln w="12700" cap="flat">
            <a:noFill/>
            <a:miter lim="400000"/>
          </a:ln>
          <a:effectLst/>
        </p:spPr>
      </p:pic>
      <p:sp>
        <p:nvSpPr>
          <p:cNvPr id="679" name="Google Shape;118;p26"/>
          <p:cNvSpPr/>
          <p:nvPr/>
        </p:nvSpPr>
        <p:spPr>
          <a:xfrm flipH="1">
            <a:off x="963976" y="2133263"/>
            <a:ext cx="1" cy="2266202"/>
          </a:xfrm>
          <a:prstGeom prst="line">
            <a:avLst/>
          </a:prstGeom>
          <a:noFill/>
          <a:ln w="28575" cap="flat">
            <a:solidFill>
              <a:srgbClr val="0A377D"/>
            </a:solidFill>
            <a:prstDash val="solid"/>
            <a:round/>
          </a:ln>
          <a:effectLst/>
        </p:spPr>
        <p:txBody>
          <a:bodyPr wrap="square" lIns="0" tIns="0" rIns="0" bIns="0" numCol="1" anchor="t">
            <a:noAutofit/>
          </a:bodyPr>
          <a:lstStyle/>
          <a:p>
            <a:endParaRPr/>
          </a:p>
        </p:txBody>
      </p:sp>
      <p:sp>
        <p:nvSpPr>
          <p:cNvPr id="681" name="Google Shape;119;p26"/>
          <p:cNvSpPr txBox="1"/>
          <p:nvPr/>
        </p:nvSpPr>
        <p:spPr>
          <a:xfrm>
            <a:off x="1626899" y="190277"/>
            <a:ext cx="5959652" cy="342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699" tIns="25699" rIns="25699" bIns="25699">
            <a:spAutoFit/>
          </a:bodyPr>
          <a:lstStyle>
            <a:lvl1pPr algn="ctr">
              <a:lnSpc>
                <a:spcPct val="90000"/>
              </a:lnSpc>
              <a:defRPr sz="2100">
                <a:solidFill>
                  <a:srgbClr val="0A377D"/>
                </a:solidFill>
                <a:latin typeface="Ubuntu Bold"/>
                <a:ea typeface="Ubuntu Bold"/>
                <a:cs typeface="Ubuntu Bold"/>
                <a:sym typeface="Ubuntu Bold"/>
              </a:defRPr>
            </a:lvl1pPr>
          </a:lstStyle>
          <a:p>
            <a:r>
              <a:rPr lang="en-US"/>
              <a:t>Unified Data Layer Architecture</a:t>
            </a:r>
            <a:endParaRPr/>
          </a:p>
        </p:txBody>
      </p:sp>
      <p:pic>
        <p:nvPicPr>
          <p:cNvPr id="683" name="Google Shape;121;p26" descr="Google Shape;121;p26"/>
          <p:cNvPicPr>
            <a:picLocks noChangeAspect="1"/>
          </p:cNvPicPr>
          <p:nvPr/>
        </p:nvPicPr>
        <p:blipFill>
          <a:blip r:embed="rId8"/>
          <a:stretch>
            <a:fillRect/>
          </a:stretch>
        </p:blipFill>
        <p:spPr>
          <a:xfrm>
            <a:off x="8425140" y="4865832"/>
            <a:ext cx="625951" cy="159101"/>
          </a:xfrm>
          <a:prstGeom prst="rect">
            <a:avLst/>
          </a:prstGeom>
          <a:ln w="12700">
            <a:miter lim="400000"/>
          </a:ln>
        </p:spPr>
      </p:pic>
      <p:grpSp>
        <p:nvGrpSpPr>
          <p:cNvPr id="686" name="Google Shape;123;p26"/>
          <p:cNvGrpSpPr/>
          <p:nvPr/>
        </p:nvGrpSpPr>
        <p:grpSpPr>
          <a:xfrm>
            <a:off x="3603802" y="1310594"/>
            <a:ext cx="1820401" cy="806402"/>
            <a:chOff x="0" y="0"/>
            <a:chExt cx="1820398" cy="806400"/>
          </a:xfrm>
        </p:grpSpPr>
        <p:sp>
          <p:nvSpPr>
            <p:cNvPr id="684" name="Rectangle"/>
            <p:cNvSpPr/>
            <p:nvPr/>
          </p:nvSpPr>
          <p:spPr>
            <a:xfrm>
              <a:off x="0" y="-1"/>
              <a:ext cx="1820399" cy="806402"/>
            </a:xfrm>
            <a:prstGeom prst="rect">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defRPr sz="1100">
                  <a:solidFill>
                    <a:srgbClr val="09367D"/>
                  </a:solidFill>
                  <a:latin typeface="Ubuntu Regular"/>
                  <a:ea typeface="Ubuntu Regular"/>
                  <a:cs typeface="Ubuntu Regular"/>
                  <a:sym typeface="Ubuntu Regular"/>
                </a:defRPr>
              </a:pPr>
              <a:endParaRPr/>
            </a:p>
          </p:txBody>
        </p:sp>
        <p:sp>
          <p:nvSpPr>
            <p:cNvPr id="685" name="Knowledge Graphs…"/>
            <p:cNvSpPr txBox="1"/>
            <p:nvPr/>
          </p:nvSpPr>
          <p:spPr>
            <a:xfrm>
              <a:off x="0" y="131005"/>
              <a:ext cx="1820399" cy="5443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9999" tIns="89999" rIns="89999" bIns="89999" numCol="1" anchor="ctr">
              <a:spAutoFit/>
            </a:bodyPr>
            <a:lstStyle/>
            <a:p>
              <a:pPr algn="ctr">
                <a:defRPr sz="1300">
                  <a:solidFill>
                    <a:srgbClr val="09367D"/>
                  </a:solidFill>
                  <a:latin typeface="Ubuntu Bold"/>
                  <a:ea typeface="Ubuntu Bold"/>
                  <a:cs typeface="Ubuntu Bold"/>
                  <a:sym typeface="Ubuntu Bold"/>
                </a:defRPr>
              </a:pPr>
              <a:r>
                <a:t>Knowledge Graphs</a:t>
              </a:r>
            </a:p>
            <a:p>
              <a:pPr algn="ctr">
                <a:defRPr sz="1100">
                  <a:solidFill>
                    <a:srgbClr val="09367D"/>
                  </a:solidFill>
                  <a:latin typeface="Ubuntu Regular"/>
                  <a:ea typeface="Ubuntu Regular"/>
                  <a:cs typeface="Ubuntu Regular"/>
                  <a:sym typeface="Ubuntu Regular"/>
                </a:defRPr>
              </a:pPr>
              <a:r>
                <a:t>SME Knowledge Capture</a:t>
              </a:r>
            </a:p>
          </p:txBody>
        </p:sp>
      </p:grpSp>
      <p:pic>
        <p:nvPicPr>
          <p:cNvPr id="687" name="Google Shape;124;p26" descr="Google Shape;124;p26"/>
          <p:cNvPicPr>
            <a:picLocks noChangeAspect="1"/>
          </p:cNvPicPr>
          <p:nvPr/>
        </p:nvPicPr>
        <p:blipFill>
          <a:blip r:embed="rId9"/>
          <a:stretch>
            <a:fillRect/>
          </a:stretch>
        </p:blipFill>
        <p:spPr>
          <a:xfrm>
            <a:off x="1452948" y="1266363"/>
            <a:ext cx="432051" cy="432052"/>
          </a:xfrm>
          <a:prstGeom prst="rect">
            <a:avLst/>
          </a:prstGeom>
          <a:ln w="12700" cap="flat">
            <a:noFill/>
            <a:miter lim="400000"/>
          </a:ln>
          <a:effectLst/>
        </p:spPr>
      </p:pic>
      <p:sp>
        <p:nvSpPr>
          <p:cNvPr id="688" name="Google Shape;125;p26"/>
          <p:cNvSpPr txBox="1"/>
          <p:nvPr/>
        </p:nvSpPr>
        <p:spPr>
          <a:xfrm>
            <a:off x="1862903" y="1163863"/>
            <a:ext cx="1489803" cy="5847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t">
            <a:spAutoFit/>
          </a:bodyPr>
          <a:lstStyle/>
          <a:p>
            <a:pPr>
              <a:defRPr sz="1300" b="1">
                <a:solidFill>
                  <a:srgbClr val="0A377D"/>
                </a:solidFill>
                <a:latin typeface="Ubuntu Condensed"/>
                <a:ea typeface="Ubuntu Condensed"/>
                <a:cs typeface="Ubuntu Condensed"/>
                <a:sym typeface="Ubuntu Condensed"/>
              </a:defRPr>
            </a:pPr>
            <a:r>
              <a:t>2. </a:t>
            </a:r>
            <a:r>
              <a:rPr b="0"/>
              <a:t>Semantically tag </a:t>
            </a:r>
          </a:p>
          <a:p>
            <a:pPr>
              <a:defRPr sz="1300">
                <a:solidFill>
                  <a:srgbClr val="0A377D"/>
                </a:solidFill>
                <a:latin typeface="Ubuntu Condensed"/>
                <a:ea typeface="Ubuntu Condensed"/>
                <a:cs typeface="Ubuntu Condensed"/>
                <a:sym typeface="Ubuntu Condensed"/>
              </a:defRPr>
            </a:pPr>
            <a:r>
              <a:t>private </a:t>
            </a:r>
            <a:r>
              <a:rPr lang="en-GB"/>
              <a:t>data</a:t>
            </a:r>
            <a:endParaRPr/>
          </a:p>
        </p:txBody>
      </p:sp>
      <p:sp>
        <p:nvSpPr>
          <p:cNvPr id="689" name="Google Shape;126;p26"/>
          <p:cNvSpPr/>
          <p:nvPr/>
        </p:nvSpPr>
        <p:spPr>
          <a:xfrm flipH="1">
            <a:off x="3091102" y="1713795"/>
            <a:ext cx="512701" cy="10461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38100" cap="flat">
            <a:solidFill>
              <a:srgbClr val="C9D8F0"/>
            </a:solidFill>
            <a:prstDash val="solid"/>
            <a:round/>
            <a:headEnd type="triangle" w="med" len="med"/>
            <a:tailEnd type="triangle" w="med" len="med"/>
          </a:ln>
          <a:effectLst/>
        </p:spPr>
        <p:txBody>
          <a:bodyPr wrap="square" lIns="0" tIns="0" rIns="0" bIns="0" numCol="1" anchor="t">
            <a:noAutofit/>
          </a:bodyPr>
          <a:lstStyle/>
          <a:p>
            <a:endParaRPr/>
          </a:p>
        </p:txBody>
      </p:sp>
      <p:grpSp>
        <p:nvGrpSpPr>
          <p:cNvPr id="699" name="Google Shape;130;p26"/>
          <p:cNvGrpSpPr/>
          <p:nvPr/>
        </p:nvGrpSpPr>
        <p:grpSpPr>
          <a:xfrm>
            <a:off x="3245272" y="3591676"/>
            <a:ext cx="5009932" cy="1081005"/>
            <a:chOff x="252470" y="1747025"/>
            <a:chExt cx="5009929" cy="1081002"/>
          </a:xfrm>
        </p:grpSpPr>
        <p:grpSp>
          <p:nvGrpSpPr>
            <p:cNvPr id="694" name="Google Shape;129;p26"/>
            <p:cNvGrpSpPr/>
            <p:nvPr/>
          </p:nvGrpSpPr>
          <p:grpSpPr>
            <a:xfrm>
              <a:off x="3397996" y="2021624"/>
              <a:ext cx="1864403" cy="806403"/>
              <a:chOff x="-44002" y="-1"/>
              <a:chExt cx="1864401" cy="806402"/>
            </a:xfrm>
          </p:grpSpPr>
          <p:sp>
            <p:nvSpPr>
              <p:cNvPr id="692" name="Rectangle"/>
              <p:cNvSpPr/>
              <p:nvPr/>
            </p:nvSpPr>
            <p:spPr>
              <a:xfrm>
                <a:off x="-44002" y="-1"/>
                <a:ext cx="1820395" cy="806402"/>
              </a:xfrm>
              <a:prstGeom prst="rect">
                <a:avLst/>
              </a:prstGeom>
              <a:solidFill>
                <a:schemeClr val="bg1">
                  <a:lumMod val="85000"/>
                </a:schemeClr>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defRPr>
                    <a:solidFill>
                      <a:srgbClr val="FFFFFF"/>
                    </a:solidFill>
                    <a:latin typeface="Ubuntu Bold"/>
                    <a:ea typeface="Ubuntu Bold"/>
                    <a:cs typeface="Ubuntu Bold"/>
                    <a:sym typeface="Ubuntu Bold"/>
                  </a:defRPr>
                </a:pPr>
                <a:endParaRPr>
                  <a:solidFill>
                    <a:srgbClr val="002060"/>
                  </a:solidFill>
                </a:endParaRPr>
              </a:p>
            </p:txBody>
          </p:sp>
          <p:sp>
            <p:nvSpPr>
              <p:cNvPr id="693" name="ChatGPT"/>
              <p:cNvSpPr txBox="1"/>
              <p:nvPr/>
            </p:nvSpPr>
            <p:spPr>
              <a:xfrm>
                <a:off x="0" y="204601"/>
                <a:ext cx="1820399" cy="3971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9999" tIns="89999" rIns="89999" bIns="89999" numCol="1" anchor="ctr">
                <a:spAutoFit/>
              </a:bodyPr>
              <a:lstStyle>
                <a:lvl1pPr algn="ctr">
                  <a:defRPr>
                    <a:solidFill>
                      <a:srgbClr val="FFFFFF"/>
                    </a:solidFill>
                    <a:latin typeface="Ubuntu Bold"/>
                    <a:ea typeface="Ubuntu Bold"/>
                    <a:cs typeface="Ubuntu Bold"/>
                    <a:sym typeface="Ubuntu Bold"/>
                  </a:defRPr>
                </a:lvl1pPr>
              </a:lstStyle>
              <a:p>
                <a:r>
                  <a:rPr lang="en-GB">
                    <a:solidFill>
                      <a:srgbClr val="002060"/>
                    </a:solidFill>
                  </a:rPr>
                  <a:t>Generative AI</a:t>
                </a:r>
                <a:endParaRPr>
                  <a:solidFill>
                    <a:srgbClr val="002060"/>
                  </a:solidFill>
                </a:endParaRPr>
              </a:p>
            </p:txBody>
          </p:sp>
        </p:grpSp>
        <p:sp>
          <p:nvSpPr>
            <p:cNvPr id="696" name="Google Shape;132;p26"/>
            <p:cNvSpPr txBox="1"/>
            <p:nvPr/>
          </p:nvSpPr>
          <p:spPr>
            <a:xfrm>
              <a:off x="682740" y="1747025"/>
              <a:ext cx="2721601" cy="7847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t">
              <a:spAutoFit/>
            </a:bodyPr>
            <a:lstStyle/>
            <a:p>
              <a:pPr>
                <a:defRPr sz="1300" b="1">
                  <a:solidFill>
                    <a:srgbClr val="0A377D"/>
                  </a:solidFill>
                  <a:latin typeface="Ubuntu Condensed"/>
                  <a:ea typeface="Ubuntu Condensed"/>
                  <a:cs typeface="Ubuntu Condensed"/>
                  <a:sym typeface="Ubuntu Condensed"/>
                </a:defRPr>
              </a:pPr>
              <a:r>
                <a:t>4. </a:t>
              </a:r>
              <a:r>
                <a:rPr b="0"/>
                <a:t>Generate customized prompt for </a:t>
              </a:r>
              <a:endParaRPr lang="en-US"/>
            </a:p>
            <a:p>
              <a:pPr>
                <a:defRPr sz="1300" b="1">
                  <a:solidFill>
                    <a:srgbClr val="0A377D"/>
                  </a:solidFill>
                  <a:latin typeface="Ubuntu Condensed"/>
                  <a:ea typeface="Ubuntu Condensed"/>
                  <a:cs typeface="Ubuntu Condensed"/>
                  <a:sym typeface="Ubuntu Condensed"/>
                </a:defRPr>
              </a:pPr>
              <a:r>
                <a:rPr lang="en-GB" b="0"/>
                <a:t>genAI</a:t>
              </a:r>
              <a:r>
                <a:rPr b="0"/>
                <a:t> using relevant private data from semantic search with the user query</a:t>
              </a:r>
              <a:endParaRPr/>
            </a:p>
          </p:txBody>
        </p:sp>
        <p:pic>
          <p:nvPicPr>
            <p:cNvPr id="697" name="Google Shape;133;p26" descr="Google Shape;133;p26"/>
            <p:cNvPicPr>
              <a:picLocks noChangeAspect="1"/>
            </p:cNvPicPr>
            <p:nvPr/>
          </p:nvPicPr>
          <p:blipFill>
            <a:blip r:embed="rId10"/>
            <a:stretch>
              <a:fillRect/>
            </a:stretch>
          </p:blipFill>
          <p:spPr>
            <a:xfrm>
              <a:off x="252470" y="1915625"/>
              <a:ext cx="481576" cy="481576"/>
            </a:xfrm>
            <a:prstGeom prst="rect">
              <a:avLst/>
            </a:prstGeom>
            <a:ln w="12700" cap="flat">
              <a:noFill/>
              <a:miter lim="400000"/>
            </a:ln>
            <a:effectLst/>
          </p:spPr>
        </p:pic>
      </p:grpSp>
      <p:grpSp>
        <p:nvGrpSpPr>
          <p:cNvPr id="703" name="Google Shape;137;p26"/>
          <p:cNvGrpSpPr/>
          <p:nvPr/>
        </p:nvGrpSpPr>
        <p:grpSpPr>
          <a:xfrm>
            <a:off x="6390800" y="1326874"/>
            <a:ext cx="1820401" cy="806401"/>
            <a:chOff x="0" y="0"/>
            <a:chExt cx="1820398" cy="806399"/>
          </a:xfrm>
        </p:grpSpPr>
        <p:sp>
          <p:nvSpPr>
            <p:cNvPr id="701" name="Rectangle"/>
            <p:cNvSpPr/>
            <p:nvPr/>
          </p:nvSpPr>
          <p:spPr>
            <a:xfrm>
              <a:off x="0" y="-1"/>
              <a:ext cx="1820399" cy="806401"/>
            </a:xfrm>
            <a:prstGeom prst="rect">
              <a:avLst/>
            </a:prstGeom>
            <a:solidFill>
              <a:schemeClr val="accent5"/>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defRPr>
                  <a:solidFill>
                    <a:srgbClr val="09367D"/>
                  </a:solidFill>
                  <a:latin typeface="Ubuntu Regular"/>
                  <a:ea typeface="Ubuntu Regular"/>
                  <a:cs typeface="Ubuntu Regular"/>
                  <a:sym typeface="Ubuntu Regular"/>
                </a:defRPr>
              </a:pPr>
              <a:endParaRPr/>
            </a:p>
          </p:txBody>
        </p:sp>
        <p:sp>
          <p:nvSpPr>
            <p:cNvPr id="702" name="User Queries"/>
            <p:cNvSpPr txBox="1"/>
            <p:nvPr/>
          </p:nvSpPr>
          <p:spPr>
            <a:xfrm>
              <a:off x="0" y="105038"/>
              <a:ext cx="1820399" cy="5963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9999" tIns="179999" rIns="179999" bIns="179999" numCol="1" anchor="ctr">
              <a:spAutoFit/>
            </a:bodyPr>
            <a:lstStyle>
              <a:lvl1pPr algn="ctr">
                <a:defRPr>
                  <a:solidFill>
                    <a:srgbClr val="FFFFFF"/>
                  </a:solidFill>
                  <a:latin typeface="Ubuntu Bold"/>
                  <a:ea typeface="Ubuntu Bold"/>
                  <a:cs typeface="Ubuntu Bold"/>
                  <a:sym typeface="Ubuntu Bold"/>
                </a:defRPr>
              </a:lvl1pPr>
            </a:lstStyle>
            <a:p>
              <a:r>
                <a:t>User Queries</a:t>
              </a:r>
            </a:p>
          </p:txBody>
        </p:sp>
      </p:grpSp>
      <p:sp>
        <p:nvSpPr>
          <p:cNvPr id="704" name="Google Shape;138;p26"/>
          <p:cNvSpPr txBox="1"/>
          <p:nvPr/>
        </p:nvSpPr>
        <p:spPr>
          <a:xfrm>
            <a:off x="4576981" y="2175388"/>
            <a:ext cx="1489802" cy="5719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t">
            <a:spAutoFit/>
          </a:bodyPr>
          <a:lstStyle/>
          <a:p>
            <a:pPr algn="ctr">
              <a:defRPr sz="1300" b="1">
                <a:solidFill>
                  <a:srgbClr val="0A377D"/>
                </a:solidFill>
                <a:latin typeface="Ubuntu Condensed"/>
                <a:ea typeface="Ubuntu Condensed"/>
                <a:cs typeface="Ubuntu Condensed"/>
                <a:sym typeface="Ubuntu Condensed"/>
              </a:defRPr>
            </a:pPr>
            <a:r>
              <a:t>3. </a:t>
            </a:r>
            <a:r>
              <a:rPr b="0"/>
              <a:t>Tag concepts in user queries</a:t>
            </a:r>
          </a:p>
        </p:txBody>
      </p:sp>
      <p:pic>
        <p:nvPicPr>
          <p:cNvPr id="706" name="Google Shape;140;p26" descr="Google Shape;140;p26"/>
          <p:cNvPicPr>
            <a:picLocks noChangeAspect="1"/>
          </p:cNvPicPr>
          <p:nvPr/>
        </p:nvPicPr>
        <p:blipFill>
          <a:blip r:embed="rId11"/>
          <a:stretch>
            <a:fillRect/>
          </a:stretch>
        </p:blipFill>
        <p:spPr>
          <a:xfrm>
            <a:off x="4324801" y="2225388"/>
            <a:ext cx="432048" cy="432002"/>
          </a:xfrm>
          <a:prstGeom prst="rect">
            <a:avLst/>
          </a:prstGeom>
          <a:ln w="12700" cap="flat">
            <a:noFill/>
            <a:miter lim="400000"/>
          </a:ln>
          <a:effectLst/>
        </p:spPr>
      </p:pic>
      <p:sp>
        <p:nvSpPr>
          <p:cNvPr id="4" name="Oval 3">
            <a:extLst>
              <a:ext uri="{FF2B5EF4-FFF2-40B4-BE49-F238E27FC236}">
                <a16:creationId xmlns:a16="http://schemas.microsoft.com/office/drawing/2014/main" id="{CA31AF3B-B218-D4A1-0035-100CA8818B87}"/>
              </a:ext>
            </a:extLst>
          </p:cNvPr>
          <p:cNvSpPr/>
          <p:nvPr/>
        </p:nvSpPr>
        <p:spPr>
          <a:xfrm>
            <a:off x="5419965" y="2783947"/>
            <a:ext cx="1201725" cy="684213"/>
          </a:xfrm>
          <a:prstGeom prst="ellipse">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r>
              <a:rPr lang="en-GB" sz="900" b="1">
                <a:solidFill>
                  <a:srgbClr val="002060"/>
                </a:solidFill>
                <a:latin typeface="Ubuntu"/>
              </a:rPr>
              <a:t>O</a:t>
            </a:r>
            <a:r>
              <a:rPr lang="en-GB" sz="900" b="1" i="0">
                <a:solidFill>
                  <a:srgbClr val="002060"/>
                </a:solidFill>
                <a:effectLst/>
                <a:latin typeface="Ubuntu"/>
              </a:rPr>
              <a:t>rchestration</a:t>
            </a:r>
            <a:endParaRPr lang="en-GB" sz="900" b="1">
              <a:solidFill>
                <a:srgbClr val="002060"/>
              </a:solidFill>
              <a:latin typeface="Ubuntu"/>
            </a:endParaRPr>
          </a:p>
        </p:txBody>
      </p:sp>
      <p:sp>
        <p:nvSpPr>
          <p:cNvPr id="24" name="Google Shape;145;p26">
            <a:extLst>
              <a:ext uri="{FF2B5EF4-FFF2-40B4-BE49-F238E27FC236}">
                <a16:creationId xmlns:a16="http://schemas.microsoft.com/office/drawing/2014/main" id="{BB878129-8D8A-EEFB-47FA-AEE654F18E0C}"/>
              </a:ext>
            </a:extLst>
          </p:cNvPr>
          <p:cNvSpPr txBox="1"/>
          <p:nvPr/>
        </p:nvSpPr>
        <p:spPr>
          <a:xfrm>
            <a:off x="7620302" y="2673910"/>
            <a:ext cx="1434935" cy="118490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p>
            <a:pPr>
              <a:defRPr sz="1300" b="1">
                <a:solidFill>
                  <a:srgbClr val="0A377D"/>
                </a:solidFill>
                <a:latin typeface="Ubuntu Condensed"/>
                <a:ea typeface="Ubuntu Condensed"/>
                <a:cs typeface="Ubuntu Condensed"/>
                <a:sym typeface="Ubuntu Condensed"/>
              </a:defRPr>
            </a:pPr>
            <a:r>
              <a:t>5. </a:t>
            </a:r>
            <a:r>
              <a:rPr b="0"/>
              <a:t>Final answer is </a:t>
            </a:r>
            <a:r>
              <a:rPr lang="en-GB" b="0"/>
              <a:t>genAI</a:t>
            </a:r>
            <a:r>
              <a:rPr b="0"/>
              <a:t> answer combined and validated with semantic knowledge</a:t>
            </a:r>
          </a:p>
        </p:txBody>
      </p:sp>
      <p:sp>
        <p:nvSpPr>
          <p:cNvPr id="41" name="Google Shape;126;p26">
            <a:extLst>
              <a:ext uri="{FF2B5EF4-FFF2-40B4-BE49-F238E27FC236}">
                <a16:creationId xmlns:a16="http://schemas.microsoft.com/office/drawing/2014/main" id="{8168E639-F9ED-7BF9-E2F3-4B6F095A4103}"/>
              </a:ext>
            </a:extLst>
          </p:cNvPr>
          <p:cNvSpPr/>
          <p:nvPr/>
        </p:nvSpPr>
        <p:spPr>
          <a:xfrm>
            <a:off x="5406728" y="1672612"/>
            <a:ext cx="687037" cy="11036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38100" cap="flat">
            <a:solidFill>
              <a:srgbClr val="C9D8F0"/>
            </a:solidFill>
            <a:prstDash val="solid"/>
            <a:round/>
            <a:headEnd type="triangle" w="med" len="med"/>
            <a:tailEnd type="triangle" w="med" len="med"/>
          </a:ln>
          <a:effectLst/>
        </p:spPr>
        <p:txBody>
          <a:bodyPr wrap="square" lIns="0" tIns="0" rIns="0" bIns="0" numCol="1" anchor="t">
            <a:noAutofit/>
          </a:bodyPr>
          <a:lstStyle/>
          <a:p>
            <a:endParaRPr/>
          </a:p>
        </p:txBody>
      </p:sp>
      <p:sp>
        <p:nvSpPr>
          <p:cNvPr id="42" name="Google Shape;126;p26">
            <a:extLst>
              <a:ext uri="{FF2B5EF4-FFF2-40B4-BE49-F238E27FC236}">
                <a16:creationId xmlns:a16="http://schemas.microsoft.com/office/drawing/2014/main" id="{98BED018-76B8-7B82-A188-60A822956DDC}"/>
              </a:ext>
            </a:extLst>
          </p:cNvPr>
          <p:cNvSpPr/>
          <p:nvPr/>
        </p:nvSpPr>
        <p:spPr>
          <a:xfrm flipV="1">
            <a:off x="6606245" y="2133518"/>
            <a:ext cx="635093" cy="9575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38100" cap="flat">
            <a:solidFill>
              <a:srgbClr val="0097A7"/>
            </a:solidFill>
            <a:prstDash val="solid"/>
            <a:round/>
            <a:headEnd type="triangle" w="med" len="med"/>
            <a:tailEnd type="triangle" w="med" len="med"/>
          </a:ln>
          <a:effectLst/>
        </p:spPr>
        <p:txBody>
          <a:bodyPr wrap="square" lIns="0" tIns="0" rIns="0" bIns="0" numCol="1" anchor="t">
            <a:noAutofit/>
          </a:bodyPr>
          <a:lstStyle/>
          <a:p>
            <a:endParaRPr/>
          </a:p>
        </p:txBody>
      </p:sp>
      <p:sp>
        <p:nvSpPr>
          <p:cNvPr id="44" name="Google Shape;126;p26">
            <a:extLst>
              <a:ext uri="{FF2B5EF4-FFF2-40B4-BE49-F238E27FC236}">
                <a16:creationId xmlns:a16="http://schemas.microsoft.com/office/drawing/2014/main" id="{77478A43-DC35-B886-828C-A6C8E0F1EA7E}"/>
              </a:ext>
            </a:extLst>
          </p:cNvPr>
          <p:cNvSpPr/>
          <p:nvPr/>
        </p:nvSpPr>
        <p:spPr>
          <a:xfrm flipV="1">
            <a:off x="4025783" y="3120041"/>
            <a:ext cx="1502356" cy="4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38100" cap="flat">
            <a:solidFill>
              <a:srgbClr val="C9D8F0"/>
            </a:solidFill>
            <a:prstDash val="solid"/>
            <a:round/>
            <a:headEnd type="triangle" w="med" len="med"/>
            <a:tailEnd type="triangle" w="med" len="med"/>
          </a:ln>
          <a:effectLst/>
        </p:spPr>
        <p:txBody>
          <a:bodyPr wrap="square" lIns="0" tIns="0" rIns="0" bIns="0" numCol="1" anchor="t">
            <a:noAutofit/>
          </a:bodyPr>
          <a:lstStyle/>
          <a:p>
            <a:endParaRPr/>
          </a:p>
        </p:txBody>
      </p:sp>
      <p:sp>
        <p:nvSpPr>
          <p:cNvPr id="3" name="Oval 2">
            <a:extLst>
              <a:ext uri="{FF2B5EF4-FFF2-40B4-BE49-F238E27FC236}">
                <a16:creationId xmlns:a16="http://schemas.microsoft.com/office/drawing/2014/main" id="{8626A716-16B0-6FE7-6BF8-CCB94C82913E}"/>
              </a:ext>
            </a:extLst>
          </p:cNvPr>
          <p:cNvSpPr/>
          <p:nvPr/>
        </p:nvSpPr>
        <p:spPr>
          <a:xfrm>
            <a:off x="1185187" y="3064051"/>
            <a:ext cx="254495" cy="257747"/>
          </a:xfrm>
          <a:prstGeom prst="ellipse">
            <a:avLst/>
          </a:prstGeom>
          <a:solidFill>
            <a:schemeClr val="accent2"/>
          </a:solidFill>
          <a:ln w="38100" cap="flat">
            <a:solidFill>
              <a:srgbClr val="C9D8F0"/>
            </a:solidFill>
            <a:prstDash val="solid"/>
            <a:round/>
            <a:headEnd type="triangle" w="med" len="med"/>
            <a:tailEnd type="triangle" w="med" len="med"/>
          </a:ln>
          <a:effectLst/>
        </p:spPr>
        <p:txBody>
          <a:bodyPr wrap="square" lIns="0" tIns="0" rIns="0" bIns="0" numCol="1" rtlCol="0" anchor="t">
            <a:noAutofit/>
          </a:bodyPr>
          <a:lstStyle/>
          <a:p>
            <a:pPr algn="l"/>
            <a:r>
              <a:rPr lang="en-GB">
                <a:solidFill>
                  <a:schemeClr val="bg1"/>
                </a:solidFill>
              </a:rPr>
              <a:t> 1</a:t>
            </a:r>
          </a:p>
        </p:txBody>
      </p:sp>
      <p:sp>
        <p:nvSpPr>
          <p:cNvPr id="5" name="Oval 4">
            <a:extLst>
              <a:ext uri="{FF2B5EF4-FFF2-40B4-BE49-F238E27FC236}">
                <a16:creationId xmlns:a16="http://schemas.microsoft.com/office/drawing/2014/main" id="{BCEFB45C-7289-9AEB-D9EC-C3BAAA4CEA50}"/>
              </a:ext>
            </a:extLst>
          </p:cNvPr>
          <p:cNvSpPr/>
          <p:nvPr/>
        </p:nvSpPr>
        <p:spPr>
          <a:xfrm>
            <a:off x="2975041" y="1830866"/>
            <a:ext cx="254495" cy="257747"/>
          </a:xfrm>
          <a:prstGeom prst="ellipse">
            <a:avLst/>
          </a:prstGeom>
          <a:solidFill>
            <a:schemeClr val="accent2"/>
          </a:solidFill>
          <a:ln w="38100" cap="flat">
            <a:solidFill>
              <a:srgbClr val="C9D8F0"/>
            </a:solidFill>
            <a:prstDash val="solid"/>
            <a:round/>
            <a:headEnd type="triangle" w="med" len="med"/>
            <a:tailEnd type="triangle" w="med" len="med"/>
          </a:ln>
          <a:effectLst/>
        </p:spPr>
        <p:txBody>
          <a:bodyPr wrap="square" lIns="0" tIns="0" rIns="0" bIns="0" numCol="1" rtlCol="0" anchor="t">
            <a:noAutofit/>
          </a:bodyPr>
          <a:lstStyle/>
          <a:p>
            <a:pPr algn="l"/>
            <a:r>
              <a:rPr lang="en-GB">
                <a:solidFill>
                  <a:schemeClr val="bg1"/>
                </a:solidFill>
              </a:rPr>
              <a:t> 2</a:t>
            </a:r>
          </a:p>
        </p:txBody>
      </p:sp>
      <p:sp>
        <p:nvSpPr>
          <p:cNvPr id="6" name="Oval 5">
            <a:extLst>
              <a:ext uri="{FF2B5EF4-FFF2-40B4-BE49-F238E27FC236}">
                <a16:creationId xmlns:a16="http://schemas.microsoft.com/office/drawing/2014/main" id="{67643094-54B9-441F-8B83-2DDDCD049CA0}"/>
              </a:ext>
            </a:extLst>
          </p:cNvPr>
          <p:cNvSpPr/>
          <p:nvPr/>
        </p:nvSpPr>
        <p:spPr>
          <a:xfrm>
            <a:off x="5977377" y="2111929"/>
            <a:ext cx="254495" cy="257747"/>
          </a:xfrm>
          <a:prstGeom prst="ellipse">
            <a:avLst/>
          </a:prstGeom>
          <a:solidFill>
            <a:schemeClr val="accent2"/>
          </a:solidFill>
          <a:ln w="38100" cap="flat">
            <a:solidFill>
              <a:srgbClr val="C9D8F0"/>
            </a:solidFill>
            <a:prstDash val="solid"/>
            <a:round/>
            <a:headEnd type="triangle" w="med" len="med"/>
            <a:tailEnd type="triangle" w="med" len="med"/>
          </a:ln>
          <a:effectLst/>
        </p:spPr>
        <p:txBody>
          <a:bodyPr wrap="square" lIns="0" tIns="0" rIns="0" bIns="0" numCol="1" rtlCol="0" anchor="t">
            <a:noAutofit/>
          </a:bodyPr>
          <a:lstStyle/>
          <a:p>
            <a:pPr algn="l"/>
            <a:r>
              <a:rPr lang="en-GB">
                <a:solidFill>
                  <a:schemeClr val="bg1"/>
                </a:solidFill>
              </a:rPr>
              <a:t> 3</a:t>
            </a:r>
          </a:p>
        </p:txBody>
      </p:sp>
      <p:sp>
        <p:nvSpPr>
          <p:cNvPr id="10" name="Google Shape;126;p26">
            <a:extLst>
              <a:ext uri="{FF2B5EF4-FFF2-40B4-BE49-F238E27FC236}">
                <a16:creationId xmlns:a16="http://schemas.microsoft.com/office/drawing/2014/main" id="{6EF04A36-B3C8-EDA2-2265-BAE79962AABE}"/>
              </a:ext>
            </a:extLst>
          </p:cNvPr>
          <p:cNvSpPr/>
          <p:nvPr/>
        </p:nvSpPr>
        <p:spPr>
          <a:xfrm>
            <a:off x="6586424" y="3220700"/>
            <a:ext cx="654914" cy="6540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38100" cap="flat">
            <a:solidFill>
              <a:srgbClr val="C9D8F0"/>
            </a:solidFill>
            <a:prstDash val="solid"/>
            <a:round/>
            <a:headEnd type="triangle" w="med" len="med"/>
            <a:tailEnd type="triangle" w="med" len="med"/>
          </a:ln>
          <a:effectLst/>
        </p:spPr>
        <p:txBody>
          <a:bodyPr wrap="square" lIns="0" tIns="0" rIns="0" bIns="0" numCol="1" anchor="t">
            <a:noAutofit/>
          </a:bodyPr>
          <a:lstStyle/>
          <a:p>
            <a:endParaRPr/>
          </a:p>
        </p:txBody>
      </p:sp>
      <p:sp>
        <p:nvSpPr>
          <p:cNvPr id="7" name="Oval 6">
            <a:extLst>
              <a:ext uri="{FF2B5EF4-FFF2-40B4-BE49-F238E27FC236}">
                <a16:creationId xmlns:a16="http://schemas.microsoft.com/office/drawing/2014/main" id="{690EC00D-142D-65B1-B1EF-5049FABA2D58}"/>
              </a:ext>
            </a:extLst>
          </p:cNvPr>
          <p:cNvSpPr/>
          <p:nvPr/>
        </p:nvSpPr>
        <p:spPr>
          <a:xfrm>
            <a:off x="4591972" y="2999054"/>
            <a:ext cx="254495" cy="257747"/>
          </a:xfrm>
          <a:prstGeom prst="ellipse">
            <a:avLst/>
          </a:prstGeom>
          <a:solidFill>
            <a:schemeClr val="accent2"/>
          </a:solidFill>
          <a:ln w="38100" cap="flat">
            <a:solidFill>
              <a:srgbClr val="C9D8F0"/>
            </a:solidFill>
            <a:prstDash val="solid"/>
            <a:round/>
            <a:headEnd type="triangle" w="med" len="med"/>
            <a:tailEnd type="triangle" w="med" len="med"/>
          </a:ln>
          <a:effectLst/>
        </p:spPr>
        <p:txBody>
          <a:bodyPr wrap="square" lIns="0" tIns="0" rIns="0" bIns="0" numCol="1" rtlCol="0" anchor="t">
            <a:noAutofit/>
          </a:bodyPr>
          <a:lstStyle/>
          <a:p>
            <a:pPr algn="l"/>
            <a:r>
              <a:rPr lang="en-GB">
                <a:solidFill>
                  <a:schemeClr val="bg1"/>
                </a:solidFill>
              </a:rPr>
              <a:t> 4</a:t>
            </a:r>
          </a:p>
        </p:txBody>
      </p:sp>
      <p:sp>
        <p:nvSpPr>
          <p:cNvPr id="8" name="Oval 7">
            <a:extLst>
              <a:ext uri="{FF2B5EF4-FFF2-40B4-BE49-F238E27FC236}">
                <a16:creationId xmlns:a16="http://schemas.microsoft.com/office/drawing/2014/main" id="{820A9C89-063E-7FBB-10CA-7A7BDD0C7588}"/>
              </a:ext>
            </a:extLst>
          </p:cNvPr>
          <p:cNvSpPr/>
          <p:nvPr/>
        </p:nvSpPr>
        <p:spPr>
          <a:xfrm>
            <a:off x="7104026" y="3349820"/>
            <a:ext cx="254495" cy="257747"/>
          </a:xfrm>
          <a:prstGeom prst="ellipse">
            <a:avLst/>
          </a:prstGeom>
          <a:solidFill>
            <a:schemeClr val="accent2"/>
          </a:solidFill>
          <a:ln w="38100" cap="flat">
            <a:solidFill>
              <a:srgbClr val="C9D8F0"/>
            </a:solidFill>
            <a:prstDash val="solid"/>
            <a:round/>
            <a:headEnd type="triangle" w="med" len="med"/>
            <a:tailEnd type="triangle" w="med" len="med"/>
          </a:ln>
          <a:effectLst/>
        </p:spPr>
        <p:txBody>
          <a:bodyPr wrap="square" lIns="0" tIns="0" rIns="0" bIns="0" numCol="1" rtlCol="0" anchor="t">
            <a:noAutofit/>
          </a:bodyPr>
          <a:lstStyle/>
          <a:p>
            <a:pPr algn="l"/>
            <a:r>
              <a:rPr lang="en-GB">
                <a:solidFill>
                  <a:schemeClr val="bg1"/>
                </a:solidFill>
              </a:rPr>
              <a:t> 5</a:t>
            </a:r>
          </a:p>
        </p:txBody>
      </p:sp>
      <p:pic>
        <p:nvPicPr>
          <p:cNvPr id="9" name="Picture 2" descr="Generative AI - Fleksy">
            <a:extLst>
              <a:ext uri="{FF2B5EF4-FFF2-40B4-BE49-F238E27FC236}">
                <a16:creationId xmlns:a16="http://schemas.microsoft.com/office/drawing/2014/main" id="{95FA12A6-B9BE-857B-1C86-DD4408457CE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94976" y="4031251"/>
            <a:ext cx="476451" cy="476451"/>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241;p28">
            <a:extLst>
              <a:ext uri="{FF2B5EF4-FFF2-40B4-BE49-F238E27FC236}">
                <a16:creationId xmlns:a16="http://schemas.microsoft.com/office/drawing/2014/main" id="{1C12F7C5-0640-5C16-0072-D4C6796A77C3}"/>
              </a:ext>
            </a:extLst>
          </p:cNvPr>
          <p:cNvPicPr preferRelativeResize="0"/>
          <p:nvPr/>
        </p:nvPicPr>
        <p:blipFill rotWithShape="1">
          <a:blip r:embed="rId13">
            <a:alphaModFix/>
          </a:blip>
          <a:srcRect/>
          <a:stretch/>
        </p:blipFill>
        <p:spPr>
          <a:xfrm>
            <a:off x="3465285" y="1053825"/>
            <a:ext cx="432052" cy="498763"/>
          </a:xfrm>
          <a:prstGeom prst="rect">
            <a:avLst/>
          </a:prstGeom>
          <a:noFill/>
          <a:ln>
            <a:noFill/>
          </a:ln>
        </p:spPr>
      </p:pic>
      <p:pic>
        <p:nvPicPr>
          <p:cNvPr id="12" name="Google Shape;401;p48" descr="Google Shape;401;p48">
            <a:extLst>
              <a:ext uri="{FF2B5EF4-FFF2-40B4-BE49-F238E27FC236}">
                <a16:creationId xmlns:a16="http://schemas.microsoft.com/office/drawing/2014/main" id="{09DC2DD8-E19A-B906-5665-A5683E3B1E59}"/>
              </a:ext>
            </a:extLst>
          </p:cNvPr>
          <p:cNvPicPr>
            <a:picLocks noChangeAspect="1"/>
          </p:cNvPicPr>
          <p:nvPr/>
        </p:nvPicPr>
        <p:blipFill>
          <a:blip r:embed="rId14"/>
          <a:stretch>
            <a:fillRect/>
          </a:stretch>
        </p:blipFill>
        <p:spPr>
          <a:xfrm>
            <a:off x="1940758" y="3316772"/>
            <a:ext cx="522622" cy="522622"/>
          </a:xfrm>
          <a:prstGeom prst="rect">
            <a:avLst/>
          </a:prstGeom>
          <a:ln w="12700" cap="flat">
            <a:noFill/>
            <a:miter lim="400000"/>
          </a:ln>
          <a:effectLst/>
        </p:spPr>
      </p:pic>
      <p:pic>
        <p:nvPicPr>
          <p:cNvPr id="14" name="Google Shape;234;p28">
            <a:extLst>
              <a:ext uri="{FF2B5EF4-FFF2-40B4-BE49-F238E27FC236}">
                <a16:creationId xmlns:a16="http://schemas.microsoft.com/office/drawing/2014/main" id="{F7CB667A-819C-DBBD-1CFA-CCF7F66C69D9}"/>
              </a:ext>
            </a:extLst>
          </p:cNvPr>
          <p:cNvPicPr preferRelativeResize="0"/>
          <p:nvPr/>
        </p:nvPicPr>
        <p:blipFill rotWithShape="1">
          <a:blip r:embed="rId15">
            <a:alphaModFix/>
          </a:blip>
          <a:srcRect/>
          <a:stretch/>
        </p:blipFill>
        <p:spPr>
          <a:xfrm>
            <a:off x="7986040" y="1161895"/>
            <a:ext cx="432052" cy="406316"/>
          </a:xfrm>
          <a:prstGeom prst="rect">
            <a:avLst/>
          </a:prstGeom>
          <a:noFill/>
          <a:ln>
            <a:noFill/>
          </a:ln>
        </p:spPr>
      </p:pic>
    </p:spTree>
    <p:extLst>
      <p:ext uri="{BB962C8B-B14F-4D97-AF65-F5344CB8AC3E}">
        <p14:creationId xmlns:p14="http://schemas.microsoft.com/office/powerpoint/2010/main" val="2944436389"/>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2"/>
                                        </p:tgtEl>
                                        <p:attrNameLst>
                                          <p:attrName>style.visibility</p:attrName>
                                        </p:attrNameLst>
                                      </p:cBhvr>
                                      <p:to>
                                        <p:strVal val="visible"/>
                                      </p:to>
                                    </p:set>
                                    <p:animEffect transition="in" filter="fade">
                                      <p:cBhvr>
                                        <p:cTn id="7" dur="500"/>
                                        <p:tgtEl>
                                          <p:spTgt spid="672"/>
                                        </p:tgtEl>
                                      </p:cBhvr>
                                    </p:animEffect>
                                  </p:childTnLst>
                                </p:cTn>
                              </p:par>
                              <p:par>
                                <p:cTn id="8" presetID="10" presetClass="entr" presetSubtype="0" fill="hold" nodeType="withEffect">
                                  <p:stCondLst>
                                    <p:cond delay="0"/>
                                  </p:stCondLst>
                                  <p:childTnLst>
                                    <p:set>
                                      <p:cBhvr>
                                        <p:cTn id="9" dur="1" fill="hold">
                                          <p:stCondLst>
                                            <p:cond delay="0"/>
                                          </p:stCondLst>
                                        </p:cTn>
                                        <p:tgtEl>
                                          <p:spTgt spid="673"/>
                                        </p:tgtEl>
                                        <p:attrNameLst>
                                          <p:attrName>style.visibility</p:attrName>
                                        </p:attrNameLst>
                                      </p:cBhvr>
                                      <p:to>
                                        <p:strVal val="visible"/>
                                      </p:to>
                                    </p:set>
                                    <p:animEffect transition="in" filter="fade">
                                      <p:cBhvr>
                                        <p:cTn id="10" dur="500"/>
                                        <p:tgtEl>
                                          <p:spTgt spid="6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87"/>
                                        </p:tgtEl>
                                        <p:attrNameLst>
                                          <p:attrName>style.visibility</p:attrName>
                                        </p:attrNameLst>
                                      </p:cBhvr>
                                      <p:to>
                                        <p:strVal val="visible"/>
                                      </p:to>
                                    </p:set>
                                    <p:animEffect transition="in" filter="fade">
                                      <p:cBhvr>
                                        <p:cTn id="18" dur="500"/>
                                        <p:tgtEl>
                                          <p:spTgt spid="68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88"/>
                                        </p:tgtEl>
                                        <p:attrNameLst>
                                          <p:attrName>style.visibility</p:attrName>
                                        </p:attrNameLst>
                                      </p:cBhvr>
                                      <p:to>
                                        <p:strVal val="visible"/>
                                      </p:to>
                                    </p:set>
                                    <p:animEffect transition="in" filter="fade">
                                      <p:cBhvr>
                                        <p:cTn id="21" dur="500"/>
                                        <p:tgtEl>
                                          <p:spTgt spid="68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nodeType="withEffect">
                                  <p:stCondLst>
                                    <p:cond delay="0"/>
                                  </p:stCondLst>
                                  <p:childTnLst>
                                    <p:set>
                                      <p:cBhvr>
                                        <p:cTn id="37" dur="1" fill="hold">
                                          <p:stCondLst>
                                            <p:cond delay="0"/>
                                          </p:stCondLst>
                                        </p:cTn>
                                        <p:tgtEl>
                                          <p:spTgt spid="703"/>
                                        </p:tgtEl>
                                        <p:attrNameLst>
                                          <p:attrName>style.visibility</p:attrName>
                                        </p:attrNameLst>
                                      </p:cBhvr>
                                      <p:to>
                                        <p:strVal val="visible"/>
                                      </p:to>
                                    </p:set>
                                    <p:animEffect transition="in" filter="fade">
                                      <p:cBhvr>
                                        <p:cTn id="38" dur="500"/>
                                        <p:tgtEl>
                                          <p:spTgt spid="70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04"/>
                                        </p:tgtEl>
                                        <p:attrNameLst>
                                          <p:attrName>style.visibility</p:attrName>
                                        </p:attrNameLst>
                                      </p:cBhvr>
                                      <p:to>
                                        <p:strVal val="visible"/>
                                      </p:to>
                                    </p:set>
                                    <p:animEffect transition="in" filter="fade">
                                      <p:cBhvr>
                                        <p:cTn id="49" dur="500"/>
                                        <p:tgtEl>
                                          <p:spTgt spid="704"/>
                                        </p:tgtEl>
                                      </p:cBhvr>
                                    </p:animEffect>
                                  </p:childTnLst>
                                </p:cTn>
                              </p:par>
                              <p:par>
                                <p:cTn id="50" presetID="10" presetClass="entr" presetSubtype="0" fill="hold" nodeType="withEffect">
                                  <p:stCondLst>
                                    <p:cond delay="0"/>
                                  </p:stCondLst>
                                  <p:childTnLst>
                                    <p:set>
                                      <p:cBhvr>
                                        <p:cTn id="51" dur="1" fill="hold">
                                          <p:stCondLst>
                                            <p:cond delay="0"/>
                                          </p:stCondLst>
                                        </p:cTn>
                                        <p:tgtEl>
                                          <p:spTgt spid="706"/>
                                        </p:tgtEl>
                                        <p:attrNameLst>
                                          <p:attrName>style.visibility</p:attrName>
                                        </p:attrNameLst>
                                      </p:cBhvr>
                                      <p:to>
                                        <p:strVal val="visible"/>
                                      </p:to>
                                    </p:set>
                                    <p:animEffect transition="in" filter="fade">
                                      <p:cBhvr>
                                        <p:cTn id="52" dur="500"/>
                                        <p:tgtEl>
                                          <p:spTgt spid="70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99"/>
                                        </p:tgtEl>
                                        <p:attrNameLst>
                                          <p:attrName>style.visibility</p:attrName>
                                        </p:attrNameLst>
                                      </p:cBhvr>
                                      <p:to>
                                        <p:strVal val="visible"/>
                                      </p:to>
                                    </p:set>
                                    <p:animEffect transition="in" filter="fade">
                                      <p:cBhvr>
                                        <p:cTn id="60" dur="500"/>
                                        <p:tgtEl>
                                          <p:spTgt spid="69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500"/>
                                        <p:tgtEl>
                                          <p:spTgt spid="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par>
                                <p:cTn id="75" presetID="10" presetClass="entr" presetSubtype="0" fill="hold"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 grpId="0"/>
      <p:bldP spid="688" grpId="0"/>
      <p:bldP spid="704" grpId="0"/>
      <p:bldP spid="4" grpId="0" animBg="1"/>
      <p:bldP spid="24" grpId="0"/>
      <p:bldP spid="41" grpId="0" animBg="1"/>
      <p:bldP spid="42" grpId="0" animBg="1"/>
      <p:bldP spid="44" grpId="0" animBg="1"/>
      <p:bldP spid="3" grpId="0" animBg="1"/>
      <p:bldP spid="5" grpId="0" animBg="1"/>
      <p:bldP spid="6" grpId="0" animBg="1"/>
      <p:bldP spid="10"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CFD"/>
        </a:solidFill>
        <a:effectLst/>
      </p:bgPr>
    </p:bg>
    <p:spTree>
      <p:nvGrpSpPr>
        <p:cNvPr id="1" name=""/>
        <p:cNvGrpSpPr/>
        <p:nvPr/>
      </p:nvGrpSpPr>
      <p:grpSpPr>
        <a:xfrm>
          <a:off x="0" y="0"/>
          <a:ext cx="0" cy="0"/>
          <a:chOff x="0" y="0"/>
          <a:chExt cx="0" cy="0"/>
        </a:xfrm>
      </p:grpSpPr>
      <p:sp>
        <p:nvSpPr>
          <p:cNvPr id="665" name="Google Shape;106;p26"/>
          <p:cNvSpPr/>
          <p:nvPr/>
        </p:nvSpPr>
        <p:spPr>
          <a:xfrm rot="5400000">
            <a:off x="1898781" y="3351980"/>
            <a:ext cx="334802" cy="197101"/>
          </a:xfrm>
          <a:prstGeom prst="triangle">
            <a:avLst/>
          </a:prstGeom>
          <a:solidFill>
            <a:srgbClr val="C9D8F0"/>
          </a:solidFill>
          <a:ln w="12700" cap="flat">
            <a:noFill/>
            <a:miter lim="400000"/>
          </a:ln>
          <a:effectLst/>
        </p:spPr>
        <p:txBody>
          <a:bodyPr wrap="square" lIns="0" tIns="0" rIns="0" bIns="0" numCol="1" anchor="ctr">
            <a:noAutofit/>
          </a:bodyPr>
          <a:lstStyle/>
          <a:p>
            <a:pPr algn="ctr"/>
            <a:endParaRPr/>
          </a:p>
        </p:txBody>
      </p:sp>
      <p:sp>
        <p:nvSpPr>
          <p:cNvPr id="666" name="Google Shape;108;p26"/>
          <p:cNvSpPr/>
          <p:nvPr/>
        </p:nvSpPr>
        <p:spPr>
          <a:xfrm>
            <a:off x="955472" y="3444091"/>
            <a:ext cx="1115702"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noFill/>
          <a:ln w="38100" cap="flat">
            <a:solidFill>
              <a:srgbClr val="C9D8F0"/>
            </a:solidFill>
            <a:prstDash val="solid"/>
            <a:round/>
          </a:ln>
          <a:effectLst/>
        </p:spPr>
        <p:txBody>
          <a:bodyPr wrap="square" lIns="0" tIns="0" rIns="0" bIns="0" numCol="1" anchor="t">
            <a:noAutofit/>
          </a:bodyPr>
          <a:lstStyle/>
          <a:p>
            <a:endParaRPr/>
          </a:p>
        </p:txBody>
      </p:sp>
      <p:sp>
        <p:nvSpPr>
          <p:cNvPr id="667" name="Google Shape;109;p26"/>
          <p:cNvSpPr/>
          <p:nvPr/>
        </p:nvSpPr>
        <p:spPr>
          <a:xfrm>
            <a:off x="960872" y="2777240"/>
            <a:ext cx="1135802" cy="6558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noFill/>
          <a:ln w="38100" cap="flat">
            <a:solidFill>
              <a:srgbClr val="C9D8F0"/>
            </a:solidFill>
            <a:prstDash val="solid"/>
            <a:round/>
          </a:ln>
          <a:effectLst/>
        </p:spPr>
        <p:txBody>
          <a:bodyPr wrap="square" lIns="0" tIns="0" rIns="0" bIns="0" numCol="1" anchor="t">
            <a:noAutofit/>
          </a:bodyPr>
          <a:lstStyle/>
          <a:p>
            <a:endParaRPr/>
          </a:p>
        </p:txBody>
      </p:sp>
      <p:sp>
        <p:nvSpPr>
          <p:cNvPr id="668" name="Google Shape;110;p26"/>
          <p:cNvSpPr/>
          <p:nvPr/>
        </p:nvSpPr>
        <p:spPr>
          <a:xfrm rot="10800000" flipH="1">
            <a:off x="963972" y="3469641"/>
            <a:ext cx="1132802" cy="65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noFill/>
          <a:ln w="38100" cap="flat">
            <a:solidFill>
              <a:srgbClr val="C9D8F0"/>
            </a:solidFill>
            <a:prstDash val="solid"/>
            <a:round/>
          </a:ln>
          <a:effectLst/>
        </p:spPr>
        <p:txBody>
          <a:bodyPr wrap="square" lIns="0" tIns="0" rIns="0" bIns="0" numCol="1" anchor="t">
            <a:noAutofit/>
          </a:bodyPr>
          <a:lstStyle/>
          <a:p>
            <a:endParaRPr/>
          </a:p>
        </p:txBody>
      </p:sp>
      <p:grpSp>
        <p:nvGrpSpPr>
          <p:cNvPr id="671" name="Google Shape;111;p26"/>
          <p:cNvGrpSpPr/>
          <p:nvPr/>
        </p:nvGrpSpPr>
        <p:grpSpPr>
          <a:xfrm>
            <a:off x="2164474" y="3312935"/>
            <a:ext cx="1507321" cy="528109"/>
            <a:chOff x="0" y="-1"/>
            <a:chExt cx="1820399" cy="806402"/>
          </a:xfrm>
        </p:grpSpPr>
        <p:sp>
          <p:nvSpPr>
            <p:cNvPr id="669" name="Rectangle"/>
            <p:cNvSpPr/>
            <p:nvPr/>
          </p:nvSpPr>
          <p:spPr>
            <a:xfrm>
              <a:off x="0" y="-1"/>
              <a:ext cx="1820399" cy="806402"/>
            </a:xfrm>
            <a:prstGeom prst="rect">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defRPr sz="1100">
                  <a:solidFill>
                    <a:srgbClr val="09367D"/>
                  </a:solidFill>
                  <a:latin typeface="Ubuntu Regular"/>
                  <a:ea typeface="Ubuntu Regular"/>
                  <a:cs typeface="Ubuntu Regular"/>
                  <a:sym typeface="Ubuntu Regular"/>
                </a:defRPr>
              </a:pPr>
              <a:endParaRPr/>
            </a:p>
          </p:txBody>
        </p:sp>
        <p:sp>
          <p:nvSpPr>
            <p:cNvPr id="670" name="Data Hub…"/>
            <p:cNvSpPr txBox="1"/>
            <p:nvPr/>
          </p:nvSpPr>
          <p:spPr>
            <a:xfrm>
              <a:off x="0" y="43019"/>
              <a:ext cx="1820399" cy="72036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89999" tIns="89999" rIns="89999" bIns="89999" numCol="1" anchor="ctr">
              <a:spAutoFit/>
            </a:bodyPr>
            <a:lstStyle/>
            <a:p>
              <a:pPr algn="ctr">
                <a:defRPr sz="1300">
                  <a:solidFill>
                    <a:srgbClr val="09367D"/>
                  </a:solidFill>
                  <a:latin typeface="Ubuntu Bold"/>
                  <a:ea typeface="Ubuntu Bold"/>
                  <a:cs typeface="Ubuntu Bold"/>
                  <a:sym typeface="Ubuntu Bold"/>
                </a:defRPr>
              </a:pPr>
              <a:r>
                <a:t>Data Hub</a:t>
              </a:r>
            </a:p>
            <a:p>
              <a:pPr algn="ctr">
                <a:defRPr sz="1100">
                  <a:solidFill>
                    <a:srgbClr val="09367D"/>
                  </a:solidFill>
                  <a:latin typeface="Ubuntu Regular"/>
                  <a:ea typeface="Ubuntu Regular"/>
                  <a:cs typeface="Ubuntu Regular"/>
                  <a:sym typeface="Ubuntu Regular"/>
                </a:defRPr>
              </a:pPr>
              <a:r>
                <a:t>Semantically tagged private </a:t>
              </a:r>
              <a:r>
                <a:rPr lang="en-GB"/>
                <a:t>data</a:t>
              </a:r>
              <a:endParaRPr/>
            </a:p>
          </p:txBody>
        </p:sp>
      </p:grpSp>
      <p:sp>
        <p:nvSpPr>
          <p:cNvPr id="672" name="Google Shape;112;p26"/>
          <p:cNvSpPr txBox="1"/>
          <p:nvPr/>
        </p:nvSpPr>
        <p:spPr>
          <a:xfrm>
            <a:off x="2071496" y="2389665"/>
            <a:ext cx="804302" cy="492410"/>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p>
            <a:pPr>
              <a:defRPr sz="1300" b="1">
                <a:solidFill>
                  <a:srgbClr val="0A377D"/>
                </a:solidFill>
                <a:latin typeface="Ubuntu Condensed"/>
                <a:ea typeface="Ubuntu Condensed"/>
                <a:cs typeface="Ubuntu Condensed"/>
                <a:sym typeface="Ubuntu Condensed"/>
              </a:defRPr>
            </a:pPr>
            <a:r>
              <a:rPr sz="1000"/>
              <a:t>1. </a:t>
            </a:r>
            <a:r>
              <a:rPr sz="1000" b="0"/>
              <a:t>Ingest</a:t>
            </a:r>
          </a:p>
          <a:p>
            <a:pPr>
              <a:defRPr sz="1300">
                <a:solidFill>
                  <a:srgbClr val="0A377D"/>
                </a:solidFill>
                <a:latin typeface="Ubuntu Condensed"/>
                <a:ea typeface="Ubuntu Condensed"/>
                <a:cs typeface="Ubuntu Condensed"/>
                <a:sym typeface="Ubuntu Condensed"/>
              </a:defRPr>
            </a:pPr>
            <a:r>
              <a:rPr lang="en-US" sz="1000"/>
              <a:t>content</a:t>
            </a:r>
            <a:endParaRPr sz="1000"/>
          </a:p>
        </p:txBody>
      </p:sp>
      <p:pic>
        <p:nvPicPr>
          <p:cNvPr id="673" name="Google Shape;113;p26" descr="Google Shape;113;p26"/>
          <p:cNvPicPr>
            <a:picLocks noChangeAspect="1"/>
          </p:cNvPicPr>
          <p:nvPr/>
        </p:nvPicPr>
        <p:blipFill>
          <a:blip r:embed="rId4"/>
          <a:stretch>
            <a:fillRect/>
          </a:stretch>
        </p:blipFill>
        <p:spPr>
          <a:xfrm>
            <a:off x="1566445" y="2445424"/>
            <a:ext cx="481575" cy="499026"/>
          </a:xfrm>
          <a:prstGeom prst="rect">
            <a:avLst/>
          </a:prstGeom>
          <a:ln w="12700" cap="flat">
            <a:noFill/>
            <a:miter lim="400000"/>
          </a:ln>
          <a:effectLst/>
        </p:spPr>
      </p:pic>
      <p:sp>
        <p:nvSpPr>
          <p:cNvPr id="679" name="Google Shape;118;p26"/>
          <p:cNvSpPr/>
          <p:nvPr/>
        </p:nvSpPr>
        <p:spPr>
          <a:xfrm flipH="1">
            <a:off x="954037" y="2108415"/>
            <a:ext cx="19879" cy="2281111"/>
          </a:xfrm>
          <a:prstGeom prst="line">
            <a:avLst/>
          </a:prstGeom>
          <a:noFill/>
          <a:ln w="28575" cap="flat">
            <a:solidFill>
              <a:srgbClr val="0A377D"/>
            </a:solidFill>
            <a:prstDash val="solid"/>
            <a:round/>
          </a:ln>
          <a:effectLst/>
        </p:spPr>
        <p:txBody>
          <a:bodyPr wrap="square" lIns="0" tIns="0" rIns="0" bIns="0" numCol="1" anchor="t">
            <a:noAutofit/>
          </a:bodyPr>
          <a:lstStyle/>
          <a:p>
            <a:endParaRPr/>
          </a:p>
        </p:txBody>
      </p:sp>
      <p:sp>
        <p:nvSpPr>
          <p:cNvPr id="681" name="Google Shape;119;p26"/>
          <p:cNvSpPr txBox="1"/>
          <p:nvPr/>
        </p:nvSpPr>
        <p:spPr>
          <a:xfrm>
            <a:off x="482" y="82156"/>
            <a:ext cx="9161091" cy="3427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699" tIns="25699" rIns="25699" bIns="25699" anchor="t">
            <a:spAutoFit/>
          </a:bodyPr>
          <a:lstStyle>
            <a:lvl1pPr algn="ctr">
              <a:lnSpc>
                <a:spcPct val="90000"/>
              </a:lnSpc>
              <a:defRPr sz="2100">
                <a:solidFill>
                  <a:srgbClr val="0A377D"/>
                </a:solidFill>
                <a:latin typeface="Ubuntu Bold"/>
                <a:ea typeface="Ubuntu Bold"/>
                <a:cs typeface="Ubuntu Bold"/>
                <a:sym typeface="Ubuntu Bold"/>
              </a:defRPr>
            </a:lvl1pPr>
          </a:lstStyle>
          <a:p>
            <a:r>
              <a:rPr lang="en-US"/>
              <a:t>Example Department Wide Semantic AI Search</a:t>
            </a:r>
          </a:p>
        </p:txBody>
      </p:sp>
      <p:pic>
        <p:nvPicPr>
          <p:cNvPr id="683" name="Google Shape;121;p26" descr="Google Shape;121;p26"/>
          <p:cNvPicPr>
            <a:picLocks noChangeAspect="1"/>
          </p:cNvPicPr>
          <p:nvPr/>
        </p:nvPicPr>
        <p:blipFill>
          <a:blip r:embed="rId5"/>
          <a:stretch>
            <a:fillRect/>
          </a:stretch>
        </p:blipFill>
        <p:spPr>
          <a:xfrm>
            <a:off x="8449988" y="4905589"/>
            <a:ext cx="625951" cy="159101"/>
          </a:xfrm>
          <a:prstGeom prst="rect">
            <a:avLst/>
          </a:prstGeom>
          <a:ln w="12700">
            <a:miter lim="400000"/>
          </a:ln>
        </p:spPr>
      </p:pic>
      <p:grpSp>
        <p:nvGrpSpPr>
          <p:cNvPr id="686" name="Google Shape;123;p26"/>
          <p:cNvGrpSpPr/>
          <p:nvPr/>
        </p:nvGrpSpPr>
        <p:grpSpPr>
          <a:xfrm>
            <a:off x="3469624" y="1901971"/>
            <a:ext cx="1691193" cy="642407"/>
            <a:chOff x="0" y="0"/>
            <a:chExt cx="1820398" cy="806400"/>
          </a:xfrm>
        </p:grpSpPr>
        <p:sp>
          <p:nvSpPr>
            <p:cNvPr id="684" name="Rectangle"/>
            <p:cNvSpPr/>
            <p:nvPr/>
          </p:nvSpPr>
          <p:spPr>
            <a:xfrm>
              <a:off x="0" y="-1"/>
              <a:ext cx="1820399" cy="806402"/>
            </a:xfrm>
            <a:prstGeom prst="rect">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defRPr sz="1100">
                  <a:solidFill>
                    <a:srgbClr val="09367D"/>
                  </a:solidFill>
                  <a:latin typeface="Ubuntu Regular"/>
                  <a:ea typeface="Ubuntu Regular"/>
                  <a:cs typeface="Ubuntu Regular"/>
                  <a:sym typeface="Ubuntu Regular"/>
                </a:defRPr>
              </a:pPr>
              <a:endParaRPr/>
            </a:p>
          </p:txBody>
        </p:sp>
        <p:sp>
          <p:nvSpPr>
            <p:cNvPr id="685" name="Knowledge Graphs…"/>
            <p:cNvSpPr txBox="1"/>
            <p:nvPr/>
          </p:nvSpPr>
          <p:spPr>
            <a:xfrm>
              <a:off x="0" y="131005"/>
              <a:ext cx="1820399" cy="544390"/>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89999" tIns="89999" rIns="89999" bIns="89999" numCol="1" anchor="ctr">
              <a:spAutoFit/>
            </a:bodyPr>
            <a:lstStyle/>
            <a:p>
              <a:pPr algn="ctr">
                <a:defRPr sz="1300">
                  <a:solidFill>
                    <a:srgbClr val="09367D"/>
                  </a:solidFill>
                  <a:latin typeface="Ubuntu Bold"/>
                  <a:ea typeface="Ubuntu Bold"/>
                  <a:cs typeface="Ubuntu Bold"/>
                  <a:sym typeface="Ubuntu Bold"/>
                </a:defRPr>
              </a:pPr>
              <a:r>
                <a:t>Knowledge Graphs</a:t>
              </a:r>
            </a:p>
            <a:p>
              <a:pPr algn="ctr">
                <a:defRPr sz="1100">
                  <a:solidFill>
                    <a:srgbClr val="09367D"/>
                  </a:solidFill>
                  <a:latin typeface="Ubuntu Regular"/>
                  <a:ea typeface="Ubuntu Regular"/>
                  <a:cs typeface="Ubuntu Regular"/>
                  <a:sym typeface="Ubuntu Regular"/>
                </a:defRPr>
              </a:pPr>
              <a:r>
                <a:t>SME Knowledge Capture</a:t>
              </a:r>
            </a:p>
          </p:txBody>
        </p:sp>
      </p:grpSp>
      <p:pic>
        <p:nvPicPr>
          <p:cNvPr id="687" name="Google Shape;124;p26" descr="Google Shape;124;p26"/>
          <p:cNvPicPr>
            <a:picLocks noChangeAspect="1"/>
          </p:cNvPicPr>
          <p:nvPr/>
        </p:nvPicPr>
        <p:blipFill>
          <a:blip r:embed="rId6"/>
          <a:stretch>
            <a:fillRect/>
          </a:stretch>
        </p:blipFill>
        <p:spPr>
          <a:xfrm>
            <a:off x="1156356" y="923515"/>
            <a:ext cx="432051" cy="432052"/>
          </a:xfrm>
          <a:prstGeom prst="rect">
            <a:avLst/>
          </a:prstGeom>
          <a:ln w="12700" cap="flat">
            <a:noFill/>
            <a:miter lim="400000"/>
          </a:ln>
          <a:effectLst/>
        </p:spPr>
      </p:pic>
      <p:sp>
        <p:nvSpPr>
          <p:cNvPr id="689" name="Google Shape;126;p26"/>
          <p:cNvSpPr/>
          <p:nvPr/>
        </p:nvSpPr>
        <p:spPr>
          <a:xfrm flipH="1">
            <a:off x="2877409" y="2305173"/>
            <a:ext cx="579873" cy="10077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38100" cap="flat">
            <a:solidFill>
              <a:srgbClr val="C9D8F0"/>
            </a:solidFill>
            <a:prstDash val="solid"/>
            <a:round/>
            <a:headEnd type="triangle" w="med" len="med"/>
            <a:tailEnd type="triangle" w="med" len="med"/>
          </a:ln>
          <a:effectLst/>
        </p:spPr>
        <p:txBody>
          <a:bodyPr wrap="square" lIns="0" tIns="0" rIns="0" bIns="0" numCol="1" anchor="t">
            <a:noAutofit/>
          </a:bodyPr>
          <a:lstStyle/>
          <a:p>
            <a:endParaRPr/>
          </a:p>
        </p:txBody>
      </p:sp>
      <p:grpSp>
        <p:nvGrpSpPr>
          <p:cNvPr id="699" name="Google Shape;130;p26"/>
          <p:cNvGrpSpPr/>
          <p:nvPr/>
        </p:nvGrpSpPr>
        <p:grpSpPr>
          <a:xfrm>
            <a:off x="3215455" y="4078692"/>
            <a:ext cx="4756485" cy="832503"/>
            <a:chOff x="252470" y="1888389"/>
            <a:chExt cx="5009929" cy="986730"/>
          </a:xfrm>
        </p:grpSpPr>
        <p:grpSp>
          <p:nvGrpSpPr>
            <p:cNvPr id="694" name="Google Shape;129;p26"/>
            <p:cNvGrpSpPr/>
            <p:nvPr/>
          </p:nvGrpSpPr>
          <p:grpSpPr>
            <a:xfrm>
              <a:off x="3397996" y="2021624"/>
              <a:ext cx="1864403" cy="806403"/>
              <a:chOff x="-44002" y="-1"/>
              <a:chExt cx="1864401" cy="806402"/>
            </a:xfrm>
          </p:grpSpPr>
          <p:sp>
            <p:nvSpPr>
              <p:cNvPr id="692" name="Rectangle"/>
              <p:cNvSpPr/>
              <p:nvPr/>
            </p:nvSpPr>
            <p:spPr>
              <a:xfrm>
                <a:off x="-44002" y="-1"/>
                <a:ext cx="1820395" cy="806402"/>
              </a:xfrm>
              <a:prstGeom prst="rect">
                <a:avLst/>
              </a:prstGeom>
              <a:solidFill>
                <a:schemeClr val="bg1">
                  <a:lumMod val="85000"/>
                </a:schemeClr>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defRPr>
                    <a:solidFill>
                      <a:srgbClr val="FFFFFF"/>
                    </a:solidFill>
                    <a:latin typeface="Ubuntu Bold"/>
                    <a:ea typeface="Ubuntu Bold"/>
                    <a:cs typeface="Ubuntu Bold"/>
                    <a:sym typeface="Ubuntu Bold"/>
                  </a:defRPr>
                </a:pPr>
                <a:endParaRPr>
                  <a:solidFill>
                    <a:srgbClr val="002060"/>
                  </a:solidFill>
                </a:endParaRPr>
              </a:p>
            </p:txBody>
          </p:sp>
          <p:sp>
            <p:nvSpPr>
              <p:cNvPr id="693" name="ChatGPT"/>
              <p:cNvSpPr txBox="1"/>
              <p:nvPr/>
            </p:nvSpPr>
            <p:spPr>
              <a:xfrm>
                <a:off x="0" y="167810"/>
                <a:ext cx="1820399" cy="47078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89999" tIns="89999" rIns="89999" bIns="89999" numCol="1" anchor="ctr">
                <a:spAutoFit/>
              </a:bodyPr>
              <a:lstStyle>
                <a:lvl1pPr algn="ctr">
                  <a:defRPr>
                    <a:solidFill>
                      <a:srgbClr val="FFFFFF"/>
                    </a:solidFill>
                    <a:latin typeface="Ubuntu Bold"/>
                    <a:ea typeface="Ubuntu Bold"/>
                    <a:cs typeface="Ubuntu Bold"/>
                    <a:sym typeface="Ubuntu Bold"/>
                  </a:defRPr>
                </a:lvl1pPr>
              </a:lstStyle>
              <a:p>
                <a:r>
                  <a:rPr lang="en-GB">
                    <a:solidFill>
                      <a:srgbClr val="002060"/>
                    </a:solidFill>
                  </a:rPr>
                  <a:t>Private Data LLM</a:t>
                </a:r>
                <a:endParaRPr>
                  <a:solidFill>
                    <a:srgbClr val="002060"/>
                  </a:solidFill>
                </a:endParaRPr>
              </a:p>
            </p:txBody>
          </p:sp>
        </p:grpSp>
        <p:sp>
          <p:nvSpPr>
            <p:cNvPr id="696" name="Google Shape;132;p26"/>
            <p:cNvSpPr txBox="1"/>
            <p:nvPr/>
          </p:nvSpPr>
          <p:spPr>
            <a:xfrm>
              <a:off x="729849" y="1888389"/>
              <a:ext cx="2463469" cy="986730"/>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p>
              <a:pPr fontAlgn="base" hangingPunct="0">
                <a:lnSpc>
                  <a:spcPct val="107000"/>
                </a:lnSpc>
              </a:pPr>
              <a:r>
                <a:rPr sz="1000">
                  <a:solidFill>
                    <a:srgbClr val="002060"/>
                  </a:solidFill>
                  <a:latin typeface="Ubuntu Condensed" panose="020B0506030602030204" pitchFamily="34" charset="0"/>
                </a:rPr>
                <a:t>4.</a:t>
              </a:r>
              <a:r>
                <a:rPr lang="en-GB" sz="1000">
                  <a:solidFill>
                    <a:srgbClr val="002060"/>
                  </a:solidFill>
                  <a:latin typeface="Ubuntu Condensed" panose="020B0506030602030204" pitchFamily="34" charset="0"/>
                </a:rPr>
                <a:t> </a:t>
              </a:r>
              <a:r>
                <a:rPr lang="en-US" sz="1000" kern="100">
                  <a:solidFill>
                    <a:srgbClr val="002060"/>
                  </a:solidFill>
                  <a:effectLst/>
                  <a:latin typeface="Ubuntu Condensed" panose="020B0506030602030204" pitchFamily="34" charset="0"/>
                  <a:ea typeface="Ubuntu Condensed" panose="020B0506030602030204" pitchFamily="34" charset="0"/>
                  <a:cs typeface="Calibri" panose="020F0502020204030204" pitchFamily="34" charset="0"/>
                </a:rPr>
                <a:t>Feed data related to Supplier Delta to Gen AI Feed data related to Cornwall spaceport project to Gen AI</a:t>
              </a:r>
              <a:endParaRPr lang="en-GB" sz="1000" kern="100">
                <a:solidFill>
                  <a:srgbClr val="002060"/>
                </a:solidFill>
                <a:effectLst/>
                <a:latin typeface="Ubuntu Condensed" panose="020B0506030602030204" pitchFamily="34" charset="0"/>
                <a:ea typeface="Calibri" panose="020F0502020204030204" pitchFamily="34" charset="0"/>
                <a:cs typeface="Times New Roman" panose="02020603050405020304" pitchFamily="18" charset="0"/>
              </a:endParaRPr>
            </a:p>
            <a:p>
              <a:pPr>
                <a:defRPr sz="1300" b="1">
                  <a:solidFill>
                    <a:srgbClr val="0A377D"/>
                  </a:solidFill>
                  <a:latin typeface="Ubuntu Condensed"/>
                  <a:ea typeface="Ubuntu Condensed"/>
                  <a:cs typeface="Ubuntu Condensed"/>
                  <a:sym typeface="Ubuntu Condensed"/>
                </a:defRPr>
              </a:pPr>
              <a:r>
                <a:rPr sz="1000"/>
                <a:t> </a:t>
              </a:r>
              <a:endParaRPr lang="en-US" sz="1000"/>
            </a:p>
          </p:txBody>
        </p:sp>
        <p:pic>
          <p:nvPicPr>
            <p:cNvPr id="697" name="Google Shape;133;p26" descr="Google Shape;133;p26"/>
            <p:cNvPicPr>
              <a:picLocks noChangeAspect="1"/>
            </p:cNvPicPr>
            <p:nvPr/>
          </p:nvPicPr>
          <p:blipFill>
            <a:blip r:embed="rId7"/>
            <a:stretch>
              <a:fillRect/>
            </a:stretch>
          </p:blipFill>
          <p:spPr>
            <a:xfrm>
              <a:off x="252470" y="1915625"/>
              <a:ext cx="481576" cy="481576"/>
            </a:xfrm>
            <a:prstGeom prst="rect">
              <a:avLst/>
            </a:prstGeom>
            <a:ln w="12700" cap="flat">
              <a:noFill/>
              <a:miter lim="400000"/>
            </a:ln>
            <a:effectLst/>
          </p:spPr>
        </p:pic>
      </p:grpSp>
      <p:grpSp>
        <p:nvGrpSpPr>
          <p:cNvPr id="703" name="Google Shape;137;p26"/>
          <p:cNvGrpSpPr/>
          <p:nvPr/>
        </p:nvGrpSpPr>
        <p:grpSpPr>
          <a:xfrm>
            <a:off x="6192017" y="1890340"/>
            <a:ext cx="1651437" cy="580865"/>
            <a:chOff x="0" y="215597"/>
            <a:chExt cx="1651434" cy="580864"/>
          </a:xfrm>
        </p:grpSpPr>
        <p:sp>
          <p:nvSpPr>
            <p:cNvPr id="701" name="Rectangle"/>
            <p:cNvSpPr/>
            <p:nvPr/>
          </p:nvSpPr>
          <p:spPr>
            <a:xfrm>
              <a:off x="0" y="228598"/>
              <a:ext cx="1586830" cy="567863"/>
            </a:xfrm>
            <a:prstGeom prst="rect">
              <a:avLst/>
            </a:prstGeom>
            <a:solidFill>
              <a:schemeClr val="accent5"/>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defRPr>
                  <a:solidFill>
                    <a:srgbClr val="09367D"/>
                  </a:solidFill>
                  <a:latin typeface="Ubuntu Regular"/>
                  <a:ea typeface="Ubuntu Regular"/>
                  <a:cs typeface="Ubuntu Regular"/>
                  <a:sym typeface="Ubuntu Regular"/>
                </a:defRPr>
              </a:pPr>
              <a:endParaRPr/>
            </a:p>
          </p:txBody>
        </p:sp>
        <p:sp>
          <p:nvSpPr>
            <p:cNvPr id="702" name="User Queries"/>
            <p:cNvSpPr txBox="1"/>
            <p:nvPr/>
          </p:nvSpPr>
          <p:spPr>
            <a:xfrm>
              <a:off x="34787" y="215597"/>
              <a:ext cx="1616647" cy="578956"/>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79999" tIns="179999" rIns="179999" bIns="179999" numCol="1" anchor="ctr">
              <a:spAutoFit/>
            </a:bodyPr>
            <a:lstStyle>
              <a:lvl1pPr algn="ctr">
                <a:defRPr>
                  <a:solidFill>
                    <a:srgbClr val="FFFFFF"/>
                  </a:solidFill>
                  <a:latin typeface="Ubuntu Bold"/>
                  <a:ea typeface="Ubuntu Bold"/>
                  <a:cs typeface="Ubuntu Bold"/>
                  <a:sym typeface="Ubuntu Bold"/>
                </a:defRPr>
              </a:lvl1pPr>
            </a:lstStyle>
            <a:p>
              <a:r>
                <a:t>User Queries</a:t>
              </a:r>
            </a:p>
          </p:txBody>
        </p:sp>
      </p:grpSp>
      <p:sp>
        <p:nvSpPr>
          <p:cNvPr id="704" name="Google Shape;138;p26"/>
          <p:cNvSpPr txBox="1"/>
          <p:nvPr/>
        </p:nvSpPr>
        <p:spPr>
          <a:xfrm>
            <a:off x="4313595" y="2543136"/>
            <a:ext cx="1489802" cy="492410"/>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p>
            <a:pPr algn="ctr">
              <a:defRPr sz="1300" b="1">
                <a:solidFill>
                  <a:srgbClr val="0A377D"/>
                </a:solidFill>
                <a:latin typeface="Ubuntu Condensed"/>
                <a:ea typeface="Ubuntu Condensed"/>
                <a:cs typeface="Ubuntu Condensed"/>
                <a:sym typeface="Ubuntu Condensed"/>
              </a:defRPr>
            </a:pPr>
            <a:r>
              <a:rPr sz="1000"/>
              <a:t>3. </a:t>
            </a:r>
            <a:r>
              <a:rPr sz="1000" b="0"/>
              <a:t>Tag concepts in user queries</a:t>
            </a:r>
          </a:p>
        </p:txBody>
      </p:sp>
      <p:pic>
        <p:nvPicPr>
          <p:cNvPr id="706" name="Google Shape;140;p26" descr="Google Shape;140;p26"/>
          <p:cNvPicPr>
            <a:picLocks noChangeAspect="1"/>
          </p:cNvPicPr>
          <p:nvPr/>
        </p:nvPicPr>
        <p:blipFill>
          <a:blip r:embed="rId8"/>
          <a:stretch>
            <a:fillRect/>
          </a:stretch>
        </p:blipFill>
        <p:spPr>
          <a:xfrm>
            <a:off x="3986870" y="2613014"/>
            <a:ext cx="432048" cy="432002"/>
          </a:xfrm>
          <a:prstGeom prst="rect">
            <a:avLst/>
          </a:prstGeom>
          <a:ln w="12700" cap="flat">
            <a:noFill/>
            <a:miter lim="400000"/>
          </a:ln>
          <a:effectLst/>
        </p:spPr>
      </p:pic>
      <p:sp>
        <p:nvSpPr>
          <p:cNvPr id="4" name="Oval 3">
            <a:extLst>
              <a:ext uri="{FF2B5EF4-FFF2-40B4-BE49-F238E27FC236}">
                <a16:creationId xmlns:a16="http://schemas.microsoft.com/office/drawing/2014/main" id="{CA31AF3B-B218-D4A1-0035-100CA8818B87}"/>
              </a:ext>
            </a:extLst>
          </p:cNvPr>
          <p:cNvSpPr/>
          <p:nvPr/>
        </p:nvSpPr>
        <p:spPr>
          <a:xfrm>
            <a:off x="5212788" y="3253301"/>
            <a:ext cx="1174796" cy="606916"/>
          </a:xfrm>
          <a:prstGeom prst="ellipse">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r>
              <a:rPr lang="en-GB" sz="900" b="1">
                <a:solidFill>
                  <a:srgbClr val="002060"/>
                </a:solidFill>
                <a:latin typeface="Ubuntu"/>
              </a:rPr>
              <a:t>O</a:t>
            </a:r>
            <a:r>
              <a:rPr lang="en-GB" sz="900" b="1" i="0">
                <a:solidFill>
                  <a:srgbClr val="002060"/>
                </a:solidFill>
                <a:effectLst/>
                <a:latin typeface="Ubuntu"/>
              </a:rPr>
              <a:t>rchestration</a:t>
            </a:r>
            <a:endParaRPr lang="en-GB" sz="900" b="1">
              <a:solidFill>
                <a:srgbClr val="002060"/>
              </a:solidFill>
              <a:latin typeface="Ubuntu"/>
            </a:endParaRPr>
          </a:p>
        </p:txBody>
      </p:sp>
      <p:sp>
        <p:nvSpPr>
          <p:cNvPr id="24" name="Google Shape;145;p26">
            <a:extLst>
              <a:ext uri="{FF2B5EF4-FFF2-40B4-BE49-F238E27FC236}">
                <a16:creationId xmlns:a16="http://schemas.microsoft.com/office/drawing/2014/main" id="{BB878129-8D8A-EEFB-47FA-AEE654F18E0C}"/>
              </a:ext>
            </a:extLst>
          </p:cNvPr>
          <p:cNvSpPr txBox="1"/>
          <p:nvPr/>
        </p:nvSpPr>
        <p:spPr>
          <a:xfrm>
            <a:off x="7290634" y="3032594"/>
            <a:ext cx="1439905" cy="8001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t">
            <a:spAutoFit/>
          </a:bodyPr>
          <a:lstStyle/>
          <a:p>
            <a:pPr>
              <a:defRPr sz="1300" b="1">
                <a:solidFill>
                  <a:srgbClr val="0A377D"/>
                </a:solidFill>
                <a:latin typeface="Ubuntu Condensed"/>
                <a:ea typeface="Ubuntu Condensed"/>
                <a:cs typeface="Ubuntu Condensed"/>
                <a:sym typeface="Ubuntu Condensed"/>
              </a:defRPr>
            </a:pPr>
            <a:r>
              <a:rPr sz="1000" dirty="0"/>
              <a:t>5. </a:t>
            </a:r>
            <a:r>
              <a:rPr sz="1000" b="0" dirty="0"/>
              <a:t>Final answer is </a:t>
            </a:r>
            <a:r>
              <a:rPr lang="en-GB" sz="1000" dirty="0"/>
              <a:t>GenAI</a:t>
            </a:r>
            <a:r>
              <a:rPr sz="1000" b="0" dirty="0"/>
              <a:t> answer combined and validated with semantic knowledge</a:t>
            </a:r>
          </a:p>
        </p:txBody>
      </p:sp>
      <p:sp>
        <p:nvSpPr>
          <p:cNvPr id="41" name="Google Shape;126;p26">
            <a:extLst>
              <a:ext uri="{FF2B5EF4-FFF2-40B4-BE49-F238E27FC236}">
                <a16:creationId xmlns:a16="http://schemas.microsoft.com/office/drawing/2014/main" id="{8168E639-F9ED-7BF9-E2F3-4B6F095A4103}"/>
              </a:ext>
            </a:extLst>
          </p:cNvPr>
          <p:cNvSpPr/>
          <p:nvPr/>
        </p:nvSpPr>
        <p:spPr>
          <a:xfrm>
            <a:off x="5173158" y="2214293"/>
            <a:ext cx="587646" cy="10737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38100" cap="flat">
            <a:solidFill>
              <a:srgbClr val="C9D8F0"/>
            </a:solidFill>
            <a:prstDash val="solid"/>
            <a:round/>
            <a:headEnd type="triangle" w="med" len="med"/>
            <a:tailEnd type="triangle" w="med" len="med"/>
          </a:ln>
          <a:effectLst/>
        </p:spPr>
        <p:txBody>
          <a:bodyPr wrap="square" lIns="0" tIns="0" rIns="0" bIns="0" numCol="1" anchor="t">
            <a:noAutofit/>
          </a:bodyPr>
          <a:lstStyle/>
          <a:p>
            <a:endParaRPr/>
          </a:p>
        </p:txBody>
      </p:sp>
      <p:sp>
        <p:nvSpPr>
          <p:cNvPr id="42" name="Google Shape;126;p26">
            <a:extLst>
              <a:ext uri="{FF2B5EF4-FFF2-40B4-BE49-F238E27FC236}">
                <a16:creationId xmlns:a16="http://schemas.microsoft.com/office/drawing/2014/main" id="{98BED018-76B8-7B82-A188-60A822956DDC}"/>
              </a:ext>
            </a:extLst>
          </p:cNvPr>
          <p:cNvSpPr/>
          <p:nvPr/>
        </p:nvSpPr>
        <p:spPr>
          <a:xfrm flipV="1">
            <a:off x="6412432" y="2486357"/>
            <a:ext cx="635093" cy="9575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38100" cap="flat">
            <a:solidFill>
              <a:srgbClr val="0097A7"/>
            </a:solidFill>
            <a:prstDash val="solid"/>
            <a:round/>
            <a:headEnd type="triangle" w="med" len="med"/>
            <a:tailEnd type="triangle" w="med" len="med"/>
          </a:ln>
          <a:effectLst/>
        </p:spPr>
        <p:txBody>
          <a:bodyPr wrap="square" lIns="0" tIns="0" rIns="0" bIns="0" numCol="1" anchor="t">
            <a:noAutofit/>
          </a:bodyPr>
          <a:lstStyle/>
          <a:p>
            <a:endParaRPr/>
          </a:p>
        </p:txBody>
      </p:sp>
      <p:sp>
        <p:nvSpPr>
          <p:cNvPr id="44" name="Google Shape;126;p26">
            <a:extLst>
              <a:ext uri="{FF2B5EF4-FFF2-40B4-BE49-F238E27FC236}">
                <a16:creationId xmlns:a16="http://schemas.microsoft.com/office/drawing/2014/main" id="{77478A43-DC35-B886-828C-A6C8E0F1EA7E}"/>
              </a:ext>
            </a:extLst>
          </p:cNvPr>
          <p:cNvSpPr/>
          <p:nvPr/>
        </p:nvSpPr>
        <p:spPr>
          <a:xfrm flipV="1">
            <a:off x="3667974" y="3577241"/>
            <a:ext cx="1502356" cy="4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38100" cap="flat">
            <a:solidFill>
              <a:srgbClr val="C9D8F0"/>
            </a:solidFill>
            <a:prstDash val="solid"/>
            <a:round/>
            <a:headEnd type="triangle" w="med" len="med"/>
            <a:tailEnd type="triangle" w="med" len="med"/>
          </a:ln>
          <a:effectLst/>
        </p:spPr>
        <p:txBody>
          <a:bodyPr wrap="square" lIns="0" tIns="0" rIns="0" bIns="0" numCol="1" anchor="t">
            <a:noAutofit/>
          </a:bodyPr>
          <a:lstStyle/>
          <a:p>
            <a:endParaRPr/>
          </a:p>
        </p:txBody>
      </p:sp>
      <p:sp>
        <p:nvSpPr>
          <p:cNvPr id="3" name="Oval 2">
            <a:extLst>
              <a:ext uri="{FF2B5EF4-FFF2-40B4-BE49-F238E27FC236}">
                <a16:creationId xmlns:a16="http://schemas.microsoft.com/office/drawing/2014/main" id="{8626A716-16B0-6FE7-6BF8-CCB94C82913E}"/>
              </a:ext>
            </a:extLst>
          </p:cNvPr>
          <p:cNvSpPr/>
          <p:nvPr/>
        </p:nvSpPr>
        <p:spPr>
          <a:xfrm>
            <a:off x="1185187" y="3322468"/>
            <a:ext cx="254495" cy="257747"/>
          </a:xfrm>
          <a:prstGeom prst="ellipse">
            <a:avLst/>
          </a:prstGeom>
          <a:solidFill>
            <a:schemeClr val="accent2"/>
          </a:solidFill>
          <a:ln w="38100" cap="flat">
            <a:solidFill>
              <a:srgbClr val="C9D8F0"/>
            </a:solidFill>
            <a:prstDash val="solid"/>
            <a:round/>
            <a:headEnd type="triangle" w="med" len="med"/>
            <a:tailEnd type="triangle" w="med" len="med"/>
          </a:ln>
          <a:effectLst/>
        </p:spPr>
        <p:txBody>
          <a:bodyPr wrap="square" lIns="0" tIns="0" rIns="0" bIns="0" numCol="1" rtlCol="0" anchor="t">
            <a:noAutofit/>
          </a:bodyPr>
          <a:lstStyle/>
          <a:p>
            <a:pPr algn="l"/>
            <a:r>
              <a:rPr lang="en-GB">
                <a:solidFill>
                  <a:schemeClr val="bg1"/>
                </a:solidFill>
              </a:rPr>
              <a:t> 1</a:t>
            </a:r>
          </a:p>
        </p:txBody>
      </p:sp>
      <p:sp>
        <p:nvSpPr>
          <p:cNvPr id="5" name="Oval 4">
            <a:extLst>
              <a:ext uri="{FF2B5EF4-FFF2-40B4-BE49-F238E27FC236}">
                <a16:creationId xmlns:a16="http://schemas.microsoft.com/office/drawing/2014/main" id="{BCEFB45C-7289-9AEB-D9EC-C3BAAA4CEA50}"/>
              </a:ext>
            </a:extLst>
          </p:cNvPr>
          <p:cNvSpPr/>
          <p:nvPr/>
        </p:nvSpPr>
        <p:spPr>
          <a:xfrm>
            <a:off x="2989703" y="2177878"/>
            <a:ext cx="254495" cy="257747"/>
          </a:xfrm>
          <a:prstGeom prst="ellipse">
            <a:avLst/>
          </a:prstGeom>
          <a:solidFill>
            <a:schemeClr val="accent2"/>
          </a:solidFill>
          <a:ln w="38100" cap="flat">
            <a:solidFill>
              <a:srgbClr val="C9D8F0"/>
            </a:solidFill>
            <a:prstDash val="solid"/>
            <a:round/>
            <a:headEnd type="triangle" w="med" len="med"/>
            <a:tailEnd type="triangle" w="med" len="med"/>
          </a:ln>
          <a:effectLst/>
        </p:spPr>
        <p:txBody>
          <a:bodyPr wrap="square" lIns="0" tIns="0" rIns="0" bIns="0" numCol="1" rtlCol="0" anchor="t">
            <a:noAutofit/>
          </a:bodyPr>
          <a:lstStyle/>
          <a:p>
            <a:pPr algn="l"/>
            <a:r>
              <a:rPr lang="en-GB" dirty="0">
                <a:solidFill>
                  <a:schemeClr val="bg1"/>
                </a:solidFill>
              </a:rPr>
              <a:t> 2</a:t>
            </a:r>
          </a:p>
        </p:txBody>
      </p:sp>
      <p:sp>
        <p:nvSpPr>
          <p:cNvPr id="6" name="Oval 5">
            <a:extLst>
              <a:ext uri="{FF2B5EF4-FFF2-40B4-BE49-F238E27FC236}">
                <a16:creationId xmlns:a16="http://schemas.microsoft.com/office/drawing/2014/main" id="{67643094-54B9-441F-8B83-2DDDCD049CA0}"/>
              </a:ext>
            </a:extLst>
          </p:cNvPr>
          <p:cNvSpPr/>
          <p:nvPr/>
        </p:nvSpPr>
        <p:spPr>
          <a:xfrm>
            <a:off x="5638049" y="2622316"/>
            <a:ext cx="254495" cy="257747"/>
          </a:xfrm>
          <a:prstGeom prst="ellipse">
            <a:avLst/>
          </a:prstGeom>
          <a:solidFill>
            <a:schemeClr val="accent2"/>
          </a:solidFill>
          <a:ln w="38100" cap="flat">
            <a:solidFill>
              <a:srgbClr val="C9D8F0"/>
            </a:solidFill>
            <a:prstDash val="solid"/>
            <a:round/>
            <a:headEnd type="triangle" w="med" len="med"/>
            <a:tailEnd type="triangle" w="med" len="med"/>
          </a:ln>
          <a:effectLst/>
        </p:spPr>
        <p:txBody>
          <a:bodyPr wrap="square" lIns="0" tIns="0" rIns="0" bIns="0" numCol="1" rtlCol="0" anchor="t">
            <a:noAutofit/>
          </a:bodyPr>
          <a:lstStyle/>
          <a:p>
            <a:pPr algn="l"/>
            <a:r>
              <a:rPr lang="en-GB">
                <a:solidFill>
                  <a:schemeClr val="bg1"/>
                </a:solidFill>
              </a:rPr>
              <a:t> 3</a:t>
            </a:r>
          </a:p>
        </p:txBody>
      </p:sp>
      <p:sp>
        <p:nvSpPr>
          <p:cNvPr id="10" name="Google Shape;126;p26">
            <a:extLst>
              <a:ext uri="{FF2B5EF4-FFF2-40B4-BE49-F238E27FC236}">
                <a16:creationId xmlns:a16="http://schemas.microsoft.com/office/drawing/2014/main" id="{6EF04A36-B3C8-EDA2-2265-BAE79962AABE}"/>
              </a:ext>
            </a:extLst>
          </p:cNvPr>
          <p:cNvSpPr/>
          <p:nvPr/>
        </p:nvSpPr>
        <p:spPr>
          <a:xfrm>
            <a:off x="6392611" y="3558630"/>
            <a:ext cx="654914" cy="6540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38100" cap="flat">
            <a:solidFill>
              <a:srgbClr val="C9D8F0"/>
            </a:solidFill>
            <a:prstDash val="solid"/>
            <a:round/>
            <a:headEnd type="triangle" w="med" len="med"/>
            <a:tailEnd type="triangle" w="med" len="med"/>
          </a:ln>
          <a:effectLst/>
        </p:spPr>
        <p:txBody>
          <a:bodyPr wrap="square" lIns="0" tIns="0" rIns="0" bIns="0" numCol="1" anchor="t">
            <a:noAutofit/>
          </a:bodyPr>
          <a:lstStyle/>
          <a:p>
            <a:endParaRPr/>
          </a:p>
        </p:txBody>
      </p:sp>
      <p:sp>
        <p:nvSpPr>
          <p:cNvPr id="7" name="Oval 6">
            <a:extLst>
              <a:ext uri="{FF2B5EF4-FFF2-40B4-BE49-F238E27FC236}">
                <a16:creationId xmlns:a16="http://schemas.microsoft.com/office/drawing/2014/main" id="{690EC00D-142D-65B1-B1EF-5049FABA2D58}"/>
              </a:ext>
            </a:extLst>
          </p:cNvPr>
          <p:cNvSpPr/>
          <p:nvPr/>
        </p:nvSpPr>
        <p:spPr>
          <a:xfrm>
            <a:off x="4259382" y="3447830"/>
            <a:ext cx="254495" cy="257747"/>
          </a:xfrm>
          <a:prstGeom prst="ellipse">
            <a:avLst/>
          </a:prstGeom>
          <a:solidFill>
            <a:schemeClr val="accent2"/>
          </a:solidFill>
          <a:ln w="38100" cap="flat">
            <a:solidFill>
              <a:srgbClr val="C9D8F0"/>
            </a:solidFill>
            <a:prstDash val="solid"/>
            <a:round/>
            <a:headEnd type="triangle" w="med" len="med"/>
            <a:tailEnd type="triangle" w="med" len="med"/>
          </a:ln>
          <a:effectLst/>
        </p:spPr>
        <p:txBody>
          <a:bodyPr wrap="square" lIns="0" tIns="0" rIns="0" bIns="0" numCol="1" rtlCol="0" anchor="t">
            <a:noAutofit/>
          </a:bodyPr>
          <a:lstStyle/>
          <a:p>
            <a:pPr algn="l"/>
            <a:r>
              <a:rPr lang="en-GB">
                <a:solidFill>
                  <a:schemeClr val="bg1"/>
                </a:solidFill>
              </a:rPr>
              <a:t> 4</a:t>
            </a:r>
          </a:p>
        </p:txBody>
      </p:sp>
      <p:sp>
        <p:nvSpPr>
          <p:cNvPr id="8" name="Oval 7">
            <a:extLst>
              <a:ext uri="{FF2B5EF4-FFF2-40B4-BE49-F238E27FC236}">
                <a16:creationId xmlns:a16="http://schemas.microsoft.com/office/drawing/2014/main" id="{820A9C89-063E-7FBB-10CA-7A7BDD0C7588}"/>
              </a:ext>
            </a:extLst>
          </p:cNvPr>
          <p:cNvSpPr/>
          <p:nvPr/>
        </p:nvSpPr>
        <p:spPr>
          <a:xfrm>
            <a:off x="6907881" y="3690314"/>
            <a:ext cx="254495" cy="257747"/>
          </a:xfrm>
          <a:prstGeom prst="ellipse">
            <a:avLst/>
          </a:prstGeom>
          <a:solidFill>
            <a:schemeClr val="accent2"/>
          </a:solidFill>
          <a:ln w="38100" cap="flat">
            <a:solidFill>
              <a:srgbClr val="C9D8F0"/>
            </a:solidFill>
            <a:prstDash val="solid"/>
            <a:round/>
            <a:headEnd type="triangle" w="med" len="med"/>
            <a:tailEnd type="triangle" w="med" len="med"/>
          </a:ln>
          <a:effectLst/>
        </p:spPr>
        <p:txBody>
          <a:bodyPr wrap="square" lIns="0" tIns="0" rIns="0" bIns="0" numCol="1" rtlCol="0" anchor="t">
            <a:noAutofit/>
          </a:bodyPr>
          <a:lstStyle/>
          <a:p>
            <a:pPr algn="l"/>
            <a:r>
              <a:rPr lang="en-GB" dirty="0">
                <a:solidFill>
                  <a:schemeClr val="bg1"/>
                </a:solidFill>
              </a:rPr>
              <a:t> 5</a:t>
            </a:r>
          </a:p>
        </p:txBody>
      </p:sp>
      <p:pic>
        <p:nvPicPr>
          <p:cNvPr id="9" name="Picture 2" descr="Generative AI - Fleksy">
            <a:extLst>
              <a:ext uri="{FF2B5EF4-FFF2-40B4-BE49-F238E27FC236}">
                <a16:creationId xmlns:a16="http://schemas.microsoft.com/office/drawing/2014/main" id="{95FA12A6-B9BE-857B-1C86-DD4408457CE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41416" y="4507976"/>
            <a:ext cx="476451" cy="476451"/>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241;p28">
            <a:extLst>
              <a:ext uri="{FF2B5EF4-FFF2-40B4-BE49-F238E27FC236}">
                <a16:creationId xmlns:a16="http://schemas.microsoft.com/office/drawing/2014/main" id="{1C12F7C5-0640-5C16-0072-D4C6796A77C3}"/>
              </a:ext>
            </a:extLst>
          </p:cNvPr>
          <p:cNvPicPr preferRelativeResize="0"/>
          <p:nvPr/>
        </p:nvPicPr>
        <p:blipFill rotWithShape="1">
          <a:blip r:embed="rId10">
            <a:alphaModFix/>
          </a:blip>
          <a:srcRect/>
          <a:stretch/>
        </p:blipFill>
        <p:spPr>
          <a:xfrm>
            <a:off x="3440437" y="1665081"/>
            <a:ext cx="263086" cy="295011"/>
          </a:xfrm>
          <a:prstGeom prst="rect">
            <a:avLst/>
          </a:prstGeom>
          <a:noFill/>
          <a:ln>
            <a:noFill/>
          </a:ln>
        </p:spPr>
      </p:pic>
      <p:pic>
        <p:nvPicPr>
          <p:cNvPr id="12" name="Google Shape;401;p48" descr="Google Shape;401;p48">
            <a:extLst>
              <a:ext uri="{FF2B5EF4-FFF2-40B4-BE49-F238E27FC236}">
                <a16:creationId xmlns:a16="http://schemas.microsoft.com/office/drawing/2014/main" id="{09DC2DD8-E19A-B906-5665-A5683E3B1E59}"/>
              </a:ext>
            </a:extLst>
          </p:cNvPr>
          <p:cNvPicPr>
            <a:picLocks noChangeAspect="1"/>
          </p:cNvPicPr>
          <p:nvPr/>
        </p:nvPicPr>
        <p:blipFill>
          <a:blip r:embed="rId11"/>
          <a:stretch>
            <a:fillRect/>
          </a:stretch>
        </p:blipFill>
        <p:spPr>
          <a:xfrm>
            <a:off x="1940758" y="3575189"/>
            <a:ext cx="522622" cy="522622"/>
          </a:xfrm>
          <a:prstGeom prst="rect">
            <a:avLst/>
          </a:prstGeom>
          <a:ln w="12700" cap="flat">
            <a:noFill/>
            <a:miter lim="400000"/>
          </a:ln>
          <a:effectLst/>
        </p:spPr>
      </p:pic>
      <p:pic>
        <p:nvPicPr>
          <p:cNvPr id="14" name="Google Shape;234;p28">
            <a:extLst>
              <a:ext uri="{FF2B5EF4-FFF2-40B4-BE49-F238E27FC236}">
                <a16:creationId xmlns:a16="http://schemas.microsoft.com/office/drawing/2014/main" id="{F7CB667A-819C-DBBD-1CFA-CCF7F66C69D9}"/>
              </a:ext>
            </a:extLst>
          </p:cNvPr>
          <p:cNvPicPr preferRelativeResize="0"/>
          <p:nvPr/>
        </p:nvPicPr>
        <p:blipFill rotWithShape="1">
          <a:blip r:embed="rId12">
            <a:alphaModFix/>
          </a:blip>
          <a:srcRect/>
          <a:stretch/>
        </p:blipFill>
        <p:spPr>
          <a:xfrm>
            <a:off x="7578535" y="1698607"/>
            <a:ext cx="432052" cy="406316"/>
          </a:xfrm>
          <a:prstGeom prst="rect">
            <a:avLst/>
          </a:prstGeom>
          <a:noFill/>
          <a:ln>
            <a:noFill/>
          </a:ln>
        </p:spPr>
      </p:pic>
      <p:sp>
        <p:nvSpPr>
          <p:cNvPr id="17" name="TextBox 16">
            <a:extLst>
              <a:ext uri="{FF2B5EF4-FFF2-40B4-BE49-F238E27FC236}">
                <a16:creationId xmlns:a16="http://schemas.microsoft.com/office/drawing/2014/main" id="{0FB9AE02-9455-9908-D525-D7121701A14B}"/>
              </a:ext>
            </a:extLst>
          </p:cNvPr>
          <p:cNvSpPr txBox="1"/>
          <p:nvPr/>
        </p:nvSpPr>
        <p:spPr>
          <a:xfrm>
            <a:off x="5638049" y="466858"/>
            <a:ext cx="3294142"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sz="1000" b="1" dirty="0">
                <a:solidFill>
                  <a:srgbClr val="0A377D"/>
                </a:solidFill>
                <a:latin typeface="Ubuntu"/>
                <a:ea typeface="+mj-lt"/>
                <a:cs typeface="+mj-lt"/>
              </a:rPr>
              <a:t>Competency Questions?</a:t>
            </a:r>
          </a:p>
          <a:p>
            <a:endParaRPr lang="en-US" sz="1000" b="1" dirty="0">
              <a:solidFill>
                <a:srgbClr val="0A377D"/>
              </a:solidFill>
              <a:latin typeface="Ubuntu"/>
              <a:ea typeface="+mj-lt"/>
              <a:cs typeface="+mj-lt"/>
            </a:endParaRPr>
          </a:p>
          <a:p>
            <a:r>
              <a:rPr lang="en-US" sz="900" dirty="0">
                <a:solidFill>
                  <a:srgbClr val="0A377D"/>
                </a:solidFill>
                <a:latin typeface="Ubuntu"/>
                <a:ea typeface="+mj-lt"/>
                <a:cs typeface="+mj-lt"/>
              </a:rPr>
              <a:t>Which supplier supplied windows of certain specification to Project A or Building B? Which other projects used the same supplier? </a:t>
            </a:r>
          </a:p>
          <a:p>
            <a:endParaRPr lang="en-US" sz="900" dirty="0">
              <a:solidFill>
                <a:srgbClr val="0A377D"/>
              </a:solidFill>
              <a:latin typeface="Ubuntu"/>
              <a:ea typeface="+mj-lt"/>
              <a:cs typeface="+mj-lt"/>
            </a:endParaRPr>
          </a:p>
          <a:p>
            <a:r>
              <a:rPr lang="en-US" sz="900" dirty="0">
                <a:solidFill>
                  <a:srgbClr val="0A377D"/>
                </a:solidFill>
                <a:latin typeface="Ubuntu"/>
                <a:ea typeface="+mj-lt"/>
                <a:cs typeface="+mj-lt"/>
              </a:rPr>
              <a:t>Show all documents related to funding for Cornwall spaceport project in 2018? </a:t>
            </a:r>
            <a:endParaRPr lang="en-US" sz="900" dirty="0">
              <a:latin typeface="Ubuntu"/>
            </a:endParaRPr>
          </a:p>
          <a:p>
            <a:endParaRPr lang="en-US" sz="1000" dirty="0">
              <a:solidFill>
                <a:srgbClr val="0A377D"/>
              </a:solidFill>
              <a:latin typeface="Ubuntu Condensed"/>
            </a:endParaRPr>
          </a:p>
        </p:txBody>
      </p:sp>
      <p:sp>
        <p:nvSpPr>
          <p:cNvPr id="18" name="TextBox 17">
            <a:extLst>
              <a:ext uri="{FF2B5EF4-FFF2-40B4-BE49-F238E27FC236}">
                <a16:creationId xmlns:a16="http://schemas.microsoft.com/office/drawing/2014/main" id="{C62F6A6A-C25F-095C-16D5-C8ECF0D33C78}"/>
              </a:ext>
            </a:extLst>
          </p:cNvPr>
          <p:cNvSpPr txBox="1"/>
          <p:nvPr/>
        </p:nvSpPr>
        <p:spPr>
          <a:xfrm>
            <a:off x="1502109" y="867999"/>
            <a:ext cx="4600414"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b="1" dirty="0">
                <a:solidFill>
                  <a:srgbClr val="002060"/>
                </a:solidFill>
                <a:latin typeface="Ubuntu Condensed" panose="020B0506030602030204" pitchFamily="34" charset="0"/>
              </a:rPr>
              <a:t>2. </a:t>
            </a:r>
            <a:r>
              <a:rPr lang="en-US" sz="1000" dirty="0">
                <a:solidFill>
                  <a:srgbClr val="002060"/>
                </a:solidFill>
                <a:latin typeface="Ubuntu Condensed" panose="020B0506030602030204" pitchFamily="34" charset="0"/>
              </a:rPr>
              <a:t>Automatically </a:t>
            </a:r>
          </a:p>
          <a:p>
            <a:r>
              <a:rPr lang="en-US" sz="1000" dirty="0">
                <a:solidFill>
                  <a:srgbClr val="002060"/>
                </a:solidFill>
                <a:latin typeface="Ubuntu Condensed" panose="020B0506030602030204" pitchFamily="34" charset="0"/>
              </a:rPr>
              <a:t>Extract Organisation/Supplier</a:t>
            </a:r>
          </a:p>
          <a:p>
            <a:r>
              <a:rPr lang="en-US" sz="1000" dirty="0">
                <a:solidFill>
                  <a:srgbClr val="002060"/>
                </a:solidFill>
                <a:latin typeface="Ubuntu Condensed" panose="020B0506030602030204" pitchFamily="34" charset="0"/>
              </a:rPr>
              <a:t>Extract People</a:t>
            </a:r>
          </a:p>
          <a:p>
            <a:r>
              <a:rPr lang="en-US" sz="1000" dirty="0">
                <a:solidFill>
                  <a:srgbClr val="002060"/>
                </a:solidFill>
                <a:latin typeface="Ubuntu Condensed" panose="020B0506030602030204" pitchFamily="34" charset="0"/>
              </a:rPr>
              <a:t>Extract Places</a:t>
            </a:r>
          </a:p>
          <a:p>
            <a:r>
              <a:rPr lang="en-US" sz="1000" dirty="0">
                <a:solidFill>
                  <a:srgbClr val="002060"/>
                </a:solidFill>
                <a:latin typeface="Ubuntu Condensed" panose="020B0506030602030204" pitchFamily="34" charset="0"/>
              </a:rPr>
              <a:t>Extract Address</a:t>
            </a:r>
          </a:p>
          <a:p>
            <a:r>
              <a:rPr lang="en-US" sz="1000" dirty="0">
                <a:solidFill>
                  <a:srgbClr val="002060"/>
                </a:solidFill>
                <a:latin typeface="Ubuntu Condensed" panose="020B0506030602030204" pitchFamily="34" charset="0"/>
              </a:rPr>
              <a:t>Other Entities of Interest</a:t>
            </a:r>
          </a:p>
        </p:txBody>
      </p:sp>
      <p:sp>
        <p:nvSpPr>
          <p:cNvPr id="47" name="Google Shape;412;p49">
            <a:extLst>
              <a:ext uri="{FF2B5EF4-FFF2-40B4-BE49-F238E27FC236}">
                <a16:creationId xmlns:a16="http://schemas.microsoft.com/office/drawing/2014/main" id="{30330CFE-3862-F0CC-6F56-FFE7EFBC9654}"/>
              </a:ext>
            </a:extLst>
          </p:cNvPr>
          <p:cNvSpPr/>
          <p:nvPr/>
        </p:nvSpPr>
        <p:spPr>
          <a:xfrm>
            <a:off x="67634" y="3036576"/>
            <a:ext cx="192601" cy="498901"/>
          </a:xfrm>
          <a:prstGeom prst="roundRect">
            <a:avLst>
              <a:gd name="adj" fmla="val 16667"/>
            </a:avLst>
          </a:prstGeom>
          <a:solidFill>
            <a:srgbClr val="FFFFFF"/>
          </a:solidFill>
          <a:ln w="19050" cap="flat">
            <a:solidFill>
              <a:srgbClr val="0A377D"/>
            </a:solidFill>
            <a:prstDash val="solid"/>
            <a:round/>
          </a:ln>
          <a:effectLst/>
        </p:spPr>
        <p:txBody>
          <a:bodyPr wrap="square" lIns="45719" tIns="45719" rIns="45719" bIns="45719" numCol="1" anchor="ctr">
            <a:noAutofit/>
          </a:bodyPr>
          <a:lstStyle/>
          <a:p>
            <a:endParaRPr/>
          </a:p>
        </p:txBody>
      </p:sp>
      <p:sp>
        <p:nvSpPr>
          <p:cNvPr id="48" name="Google Shape;413;p49">
            <a:extLst>
              <a:ext uri="{FF2B5EF4-FFF2-40B4-BE49-F238E27FC236}">
                <a16:creationId xmlns:a16="http://schemas.microsoft.com/office/drawing/2014/main" id="{C17BD316-4445-C9AF-A74A-AA24B4101F4C}"/>
              </a:ext>
            </a:extLst>
          </p:cNvPr>
          <p:cNvSpPr/>
          <p:nvPr/>
        </p:nvSpPr>
        <p:spPr>
          <a:xfrm>
            <a:off x="350614" y="2687177"/>
            <a:ext cx="192601" cy="498901"/>
          </a:xfrm>
          <a:prstGeom prst="roundRect">
            <a:avLst>
              <a:gd name="adj" fmla="val 16667"/>
            </a:avLst>
          </a:prstGeom>
          <a:solidFill>
            <a:srgbClr val="FFFFFF"/>
          </a:solidFill>
          <a:ln w="19050" cap="flat">
            <a:solidFill>
              <a:srgbClr val="0A377D"/>
            </a:solidFill>
            <a:prstDash val="solid"/>
            <a:round/>
          </a:ln>
          <a:effectLst/>
        </p:spPr>
        <p:txBody>
          <a:bodyPr wrap="square" lIns="45719" tIns="45719" rIns="45719" bIns="45719" numCol="1" anchor="ctr">
            <a:noAutofit/>
          </a:bodyPr>
          <a:lstStyle/>
          <a:p>
            <a:endParaRPr/>
          </a:p>
        </p:txBody>
      </p:sp>
      <p:sp>
        <p:nvSpPr>
          <p:cNvPr id="49" name="Google Shape;414;p49">
            <a:extLst>
              <a:ext uri="{FF2B5EF4-FFF2-40B4-BE49-F238E27FC236}">
                <a16:creationId xmlns:a16="http://schemas.microsoft.com/office/drawing/2014/main" id="{51E7937D-65D7-DC75-3FCD-16E133621D10}"/>
              </a:ext>
            </a:extLst>
          </p:cNvPr>
          <p:cNvSpPr/>
          <p:nvPr/>
        </p:nvSpPr>
        <p:spPr>
          <a:xfrm>
            <a:off x="627583" y="2337775"/>
            <a:ext cx="192601" cy="498901"/>
          </a:xfrm>
          <a:prstGeom prst="roundRect">
            <a:avLst>
              <a:gd name="adj" fmla="val 16667"/>
            </a:avLst>
          </a:prstGeom>
          <a:solidFill>
            <a:srgbClr val="FFFFFF"/>
          </a:solidFill>
          <a:ln w="19050" cap="flat">
            <a:solidFill>
              <a:srgbClr val="0A377D"/>
            </a:solidFill>
            <a:prstDash val="solid"/>
            <a:round/>
          </a:ln>
          <a:effectLst/>
        </p:spPr>
        <p:txBody>
          <a:bodyPr wrap="square" lIns="45719" tIns="45719" rIns="45719" bIns="45719" numCol="1" anchor="ctr">
            <a:noAutofit/>
          </a:bodyPr>
          <a:lstStyle/>
          <a:p>
            <a:endParaRPr/>
          </a:p>
        </p:txBody>
      </p:sp>
      <p:sp>
        <p:nvSpPr>
          <p:cNvPr id="50" name="Google Shape;415;p49">
            <a:extLst>
              <a:ext uri="{FF2B5EF4-FFF2-40B4-BE49-F238E27FC236}">
                <a16:creationId xmlns:a16="http://schemas.microsoft.com/office/drawing/2014/main" id="{57152322-3CD6-50CA-A41E-6881E1C405E6}"/>
              </a:ext>
            </a:extLst>
          </p:cNvPr>
          <p:cNvSpPr/>
          <p:nvPr/>
        </p:nvSpPr>
        <p:spPr>
          <a:xfrm>
            <a:off x="627583" y="3061534"/>
            <a:ext cx="192601" cy="498901"/>
          </a:xfrm>
          <a:prstGeom prst="roundRect">
            <a:avLst>
              <a:gd name="adj" fmla="val 16667"/>
            </a:avLst>
          </a:prstGeom>
          <a:solidFill>
            <a:srgbClr val="FFFFFF"/>
          </a:solidFill>
          <a:ln w="19050" cap="flat">
            <a:solidFill>
              <a:srgbClr val="0A377D"/>
            </a:solidFill>
            <a:prstDash val="solid"/>
            <a:round/>
          </a:ln>
          <a:effectLst/>
        </p:spPr>
        <p:txBody>
          <a:bodyPr wrap="square" lIns="45719" tIns="45719" rIns="45719" bIns="45719" numCol="1" anchor="ctr">
            <a:noAutofit/>
          </a:bodyPr>
          <a:lstStyle/>
          <a:p>
            <a:endParaRPr/>
          </a:p>
        </p:txBody>
      </p:sp>
      <p:sp>
        <p:nvSpPr>
          <p:cNvPr id="51" name="Google Shape;417;p49">
            <a:extLst>
              <a:ext uri="{FF2B5EF4-FFF2-40B4-BE49-F238E27FC236}">
                <a16:creationId xmlns:a16="http://schemas.microsoft.com/office/drawing/2014/main" id="{9B5F24F5-4882-5E8A-B2B9-33E2D290E0FD}"/>
              </a:ext>
            </a:extLst>
          </p:cNvPr>
          <p:cNvSpPr/>
          <p:nvPr/>
        </p:nvSpPr>
        <p:spPr>
          <a:xfrm>
            <a:off x="615389" y="3822509"/>
            <a:ext cx="192601" cy="498902"/>
          </a:xfrm>
          <a:prstGeom prst="roundRect">
            <a:avLst>
              <a:gd name="adj" fmla="val 16667"/>
            </a:avLst>
          </a:prstGeom>
          <a:solidFill>
            <a:srgbClr val="FFFFFF"/>
          </a:solidFill>
          <a:ln w="19050" cap="flat">
            <a:solidFill>
              <a:srgbClr val="0A377D"/>
            </a:solidFill>
            <a:prstDash val="solid"/>
            <a:round/>
          </a:ln>
          <a:effectLst/>
        </p:spPr>
        <p:txBody>
          <a:bodyPr wrap="square" lIns="45719" tIns="45719" rIns="45719" bIns="45719" numCol="1" anchor="ctr">
            <a:noAutofit/>
          </a:bodyPr>
          <a:lstStyle/>
          <a:p>
            <a:endParaRPr/>
          </a:p>
        </p:txBody>
      </p:sp>
      <p:sp>
        <p:nvSpPr>
          <p:cNvPr id="52" name="Google Shape;418;p49">
            <a:extLst>
              <a:ext uri="{FF2B5EF4-FFF2-40B4-BE49-F238E27FC236}">
                <a16:creationId xmlns:a16="http://schemas.microsoft.com/office/drawing/2014/main" id="{D238E128-E95D-7E69-2B57-A2CA9B4BA73B}"/>
              </a:ext>
            </a:extLst>
          </p:cNvPr>
          <p:cNvSpPr/>
          <p:nvPr/>
        </p:nvSpPr>
        <p:spPr>
          <a:xfrm>
            <a:off x="90951" y="2262657"/>
            <a:ext cx="192601" cy="498901"/>
          </a:xfrm>
          <a:prstGeom prst="roundRect">
            <a:avLst>
              <a:gd name="adj" fmla="val 16667"/>
            </a:avLst>
          </a:prstGeom>
          <a:solidFill>
            <a:srgbClr val="FFFFFF"/>
          </a:solidFill>
          <a:ln w="19050" cap="flat">
            <a:solidFill>
              <a:srgbClr val="0A377D"/>
            </a:solidFill>
            <a:prstDash val="solid"/>
            <a:round/>
          </a:ln>
          <a:effectLst/>
        </p:spPr>
        <p:txBody>
          <a:bodyPr wrap="square" lIns="45719" tIns="45719" rIns="45719" bIns="45719" numCol="1" anchor="ctr">
            <a:noAutofit/>
          </a:bodyPr>
          <a:lstStyle/>
          <a:p>
            <a:endParaRPr/>
          </a:p>
        </p:txBody>
      </p:sp>
      <p:sp>
        <p:nvSpPr>
          <p:cNvPr id="53" name="Google Shape;419;p49">
            <a:extLst>
              <a:ext uri="{FF2B5EF4-FFF2-40B4-BE49-F238E27FC236}">
                <a16:creationId xmlns:a16="http://schemas.microsoft.com/office/drawing/2014/main" id="{9F8B6941-6A56-8108-B300-1E4064CA074E}"/>
              </a:ext>
            </a:extLst>
          </p:cNvPr>
          <p:cNvSpPr/>
          <p:nvPr/>
        </p:nvSpPr>
        <p:spPr>
          <a:xfrm>
            <a:off x="370104" y="1819987"/>
            <a:ext cx="192601" cy="498901"/>
          </a:xfrm>
          <a:prstGeom prst="roundRect">
            <a:avLst>
              <a:gd name="adj" fmla="val 16667"/>
            </a:avLst>
          </a:prstGeom>
          <a:solidFill>
            <a:srgbClr val="FFFFFF"/>
          </a:solidFill>
          <a:ln w="19050" cap="flat">
            <a:solidFill>
              <a:srgbClr val="0A377D"/>
            </a:solidFill>
            <a:prstDash val="solid"/>
            <a:round/>
          </a:ln>
          <a:effectLst/>
        </p:spPr>
        <p:txBody>
          <a:bodyPr wrap="square" lIns="45719" tIns="45719" rIns="45719" bIns="45719" numCol="1" anchor="ctr">
            <a:noAutofit/>
          </a:bodyPr>
          <a:lstStyle/>
          <a:p>
            <a:endParaRPr/>
          </a:p>
        </p:txBody>
      </p:sp>
      <p:pic>
        <p:nvPicPr>
          <p:cNvPr id="54" name="Google Shape;420;p49" descr="Google Shape;420;p49">
            <a:extLst>
              <a:ext uri="{FF2B5EF4-FFF2-40B4-BE49-F238E27FC236}">
                <a16:creationId xmlns:a16="http://schemas.microsoft.com/office/drawing/2014/main" id="{41B148BC-0353-6D58-012C-E561D85B1CEC}"/>
              </a:ext>
            </a:extLst>
          </p:cNvPr>
          <p:cNvPicPr>
            <a:picLocks noChangeAspect="1"/>
          </p:cNvPicPr>
          <p:nvPr/>
        </p:nvPicPr>
        <p:blipFill>
          <a:blip r:embed="rId13"/>
          <a:stretch>
            <a:fillRect/>
          </a:stretch>
        </p:blipFill>
        <p:spPr>
          <a:xfrm>
            <a:off x="112891" y="2886838"/>
            <a:ext cx="102169" cy="103401"/>
          </a:xfrm>
          <a:prstGeom prst="rect">
            <a:avLst/>
          </a:prstGeom>
          <a:ln w="12700" cap="flat">
            <a:noFill/>
            <a:miter lim="400000"/>
          </a:ln>
          <a:effectLst/>
        </p:spPr>
      </p:pic>
      <p:pic>
        <p:nvPicPr>
          <p:cNvPr id="55" name="Google Shape;421;p49" descr="Google Shape;421;p49">
            <a:extLst>
              <a:ext uri="{FF2B5EF4-FFF2-40B4-BE49-F238E27FC236}">
                <a16:creationId xmlns:a16="http://schemas.microsoft.com/office/drawing/2014/main" id="{ED0CD5F2-B95A-5948-20FF-199D9AD426D8}"/>
              </a:ext>
            </a:extLst>
          </p:cNvPr>
          <p:cNvPicPr>
            <a:picLocks noChangeAspect="1"/>
          </p:cNvPicPr>
          <p:nvPr/>
        </p:nvPicPr>
        <p:blipFill>
          <a:blip r:embed="rId14"/>
          <a:stretch>
            <a:fillRect/>
          </a:stretch>
        </p:blipFill>
        <p:spPr>
          <a:xfrm>
            <a:off x="668080" y="2898658"/>
            <a:ext cx="111685" cy="119400"/>
          </a:xfrm>
          <a:prstGeom prst="rect">
            <a:avLst/>
          </a:prstGeom>
          <a:ln w="12700" cap="flat">
            <a:noFill/>
            <a:miter lim="400000"/>
          </a:ln>
          <a:effectLst/>
        </p:spPr>
      </p:pic>
      <p:pic>
        <p:nvPicPr>
          <p:cNvPr id="56" name="Google Shape;422;p49" descr="Google Shape;422;p49">
            <a:extLst>
              <a:ext uri="{FF2B5EF4-FFF2-40B4-BE49-F238E27FC236}">
                <a16:creationId xmlns:a16="http://schemas.microsoft.com/office/drawing/2014/main" id="{A2E531EB-62AB-D10C-9E0A-9DA7EA1B1108}"/>
              </a:ext>
            </a:extLst>
          </p:cNvPr>
          <p:cNvPicPr>
            <a:picLocks noChangeAspect="1"/>
          </p:cNvPicPr>
          <p:nvPr/>
        </p:nvPicPr>
        <p:blipFill>
          <a:blip r:embed="rId15"/>
          <a:stretch>
            <a:fillRect/>
          </a:stretch>
        </p:blipFill>
        <p:spPr>
          <a:xfrm>
            <a:off x="116000" y="2138723"/>
            <a:ext cx="142573" cy="75240"/>
          </a:xfrm>
          <a:prstGeom prst="rect">
            <a:avLst/>
          </a:prstGeom>
          <a:ln w="12700" cap="flat">
            <a:noFill/>
            <a:miter lim="400000"/>
          </a:ln>
          <a:effectLst/>
        </p:spPr>
      </p:pic>
      <p:pic>
        <p:nvPicPr>
          <p:cNvPr id="57" name="Google Shape;423;p49" descr="Google Shape;423;p49">
            <a:extLst>
              <a:ext uri="{FF2B5EF4-FFF2-40B4-BE49-F238E27FC236}">
                <a16:creationId xmlns:a16="http://schemas.microsoft.com/office/drawing/2014/main" id="{938F759A-0B7F-036E-E23D-6957F44EB7AD}"/>
              </a:ext>
            </a:extLst>
          </p:cNvPr>
          <p:cNvPicPr>
            <a:picLocks noChangeAspect="1"/>
          </p:cNvPicPr>
          <p:nvPr/>
        </p:nvPicPr>
        <p:blipFill>
          <a:blip r:embed="rId16"/>
          <a:stretch>
            <a:fillRect/>
          </a:stretch>
        </p:blipFill>
        <p:spPr>
          <a:xfrm>
            <a:off x="379232" y="1645286"/>
            <a:ext cx="174423" cy="180745"/>
          </a:xfrm>
          <a:prstGeom prst="rect">
            <a:avLst/>
          </a:prstGeom>
          <a:ln w="12700" cap="flat">
            <a:noFill/>
            <a:miter lim="400000"/>
          </a:ln>
          <a:effectLst/>
        </p:spPr>
      </p:pic>
      <p:sp>
        <p:nvSpPr>
          <p:cNvPr id="58" name="Google Shape;424;p49">
            <a:extLst>
              <a:ext uri="{FF2B5EF4-FFF2-40B4-BE49-F238E27FC236}">
                <a16:creationId xmlns:a16="http://schemas.microsoft.com/office/drawing/2014/main" id="{72A9B7CF-2D1E-D807-870E-2259039CF4B3}"/>
              </a:ext>
            </a:extLst>
          </p:cNvPr>
          <p:cNvSpPr/>
          <p:nvPr/>
        </p:nvSpPr>
        <p:spPr>
          <a:xfrm>
            <a:off x="347611" y="3436021"/>
            <a:ext cx="192601" cy="498902"/>
          </a:xfrm>
          <a:prstGeom prst="roundRect">
            <a:avLst>
              <a:gd name="adj" fmla="val 16667"/>
            </a:avLst>
          </a:prstGeom>
          <a:solidFill>
            <a:srgbClr val="FFFFFF"/>
          </a:solidFill>
          <a:ln w="19050" cap="flat">
            <a:solidFill>
              <a:srgbClr val="0A377D"/>
            </a:solidFill>
            <a:prstDash val="solid"/>
            <a:round/>
          </a:ln>
          <a:effectLst/>
        </p:spPr>
        <p:txBody>
          <a:bodyPr wrap="square" lIns="45719" tIns="45719" rIns="45719" bIns="45719" numCol="1" anchor="ctr">
            <a:noAutofit/>
          </a:bodyPr>
          <a:lstStyle/>
          <a:p>
            <a:endParaRPr/>
          </a:p>
        </p:txBody>
      </p:sp>
      <p:pic>
        <p:nvPicPr>
          <p:cNvPr id="59" name="Google Shape;426;p49" descr="Google Shape;426;p49">
            <a:extLst>
              <a:ext uri="{FF2B5EF4-FFF2-40B4-BE49-F238E27FC236}">
                <a16:creationId xmlns:a16="http://schemas.microsoft.com/office/drawing/2014/main" id="{4D1B8A68-422A-9DFA-1897-65928EA25013}"/>
              </a:ext>
            </a:extLst>
          </p:cNvPr>
          <p:cNvPicPr>
            <a:picLocks noChangeAspect="1"/>
          </p:cNvPicPr>
          <p:nvPr/>
        </p:nvPicPr>
        <p:blipFill>
          <a:blip r:embed="rId17"/>
          <a:stretch>
            <a:fillRect/>
          </a:stretch>
        </p:blipFill>
        <p:spPr>
          <a:xfrm>
            <a:off x="336811" y="3951277"/>
            <a:ext cx="152893" cy="158413"/>
          </a:xfrm>
          <a:prstGeom prst="rect">
            <a:avLst/>
          </a:prstGeom>
          <a:ln w="12700" cap="flat">
            <a:noFill/>
            <a:miter lim="400000"/>
          </a:ln>
          <a:effectLst/>
        </p:spPr>
      </p:pic>
      <p:pic>
        <p:nvPicPr>
          <p:cNvPr id="60" name="Google Shape;427;p49" descr="Google Shape;427;p49">
            <a:extLst>
              <a:ext uri="{FF2B5EF4-FFF2-40B4-BE49-F238E27FC236}">
                <a16:creationId xmlns:a16="http://schemas.microsoft.com/office/drawing/2014/main" id="{A53AC825-127D-0143-B591-C6DA41019F5C}"/>
              </a:ext>
            </a:extLst>
          </p:cNvPr>
          <p:cNvPicPr>
            <a:picLocks noChangeAspect="1"/>
          </p:cNvPicPr>
          <p:nvPr/>
        </p:nvPicPr>
        <p:blipFill>
          <a:blip r:embed="rId18"/>
          <a:srcRect l="3497" r="3487"/>
          <a:stretch>
            <a:fillRect/>
          </a:stretch>
        </p:blipFill>
        <p:spPr>
          <a:xfrm>
            <a:off x="384047" y="3249054"/>
            <a:ext cx="119771" cy="124102"/>
          </a:xfrm>
          <a:prstGeom prst="rect">
            <a:avLst/>
          </a:prstGeom>
          <a:ln w="12700" cap="flat">
            <a:noFill/>
            <a:miter lim="400000"/>
          </a:ln>
          <a:effectLst/>
        </p:spPr>
      </p:pic>
      <p:pic>
        <p:nvPicPr>
          <p:cNvPr id="61" name="Google Shape;428;p49" descr="Google Shape;428;p49">
            <a:extLst>
              <a:ext uri="{FF2B5EF4-FFF2-40B4-BE49-F238E27FC236}">
                <a16:creationId xmlns:a16="http://schemas.microsoft.com/office/drawing/2014/main" id="{4189C627-E6D2-1F75-9C32-734C19B9A857}"/>
              </a:ext>
            </a:extLst>
          </p:cNvPr>
          <p:cNvPicPr>
            <a:picLocks noChangeAspect="1"/>
          </p:cNvPicPr>
          <p:nvPr/>
        </p:nvPicPr>
        <p:blipFill>
          <a:blip r:embed="rId19"/>
          <a:srcRect/>
          <a:stretch>
            <a:fillRect/>
          </a:stretch>
        </p:blipFill>
        <p:spPr>
          <a:xfrm>
            <a:off x="336869" y="2419442"/>
            <a:ext cx="211159" cy="176932"/>
          </a:xfrm>
          <a:prstGeom prst="rect">
            <a:avLst/>
          </a:prstGeom>
          <a:ln w="12700" cap="flat">
            <a:noFill/>
            <a:miter lim="400000"/>
          </a:ln>
          <a:effectLst/>
        </p:spPr>
      </p:pic>
      <p:pic>
        <p:nvPicPr>
          <p:cNvPr id="62" name="Google Shape;429;p49" descr="Google Shape;429;p49">
            <a:extLst>
              <a:ext uri="{FF2B5EF4-FFF2-40B4-BE49-F238E27FC236}">
                <a16:creationId xmlns:a16="http://schemas.microsoft.com/office/drawing/2014/main" id="{B38E6E0B-ED09-2EF3-86A4-0CA52A062170}"/>
              </a:ext>
            </a:extLst>
          </p:cNvPr>
          <p:cNvPicPr>
            <a:picLocks noChangeAspect="1"/>
          </p:cNvPicPr>
          <p:nvPr/>
        </p:nvPicPr>
        <p:blipFill>
          <a:blip r:embed="rId20"/>
          <a:srcRect t="2128"/>
          <a:stretch>
            <a:fillRect/>
          </a:stretch>
        </p:blipFill>
        <p:spPr>
          <a:xfrm>
            <a:off x="651819" y="3635543"/>
            <a:ext cx="119773" cy="112983"/>
          </a:xfrm>
          <a:prstGeom prst="rect">
            <a:avLst/>
          </a:prstGeom>
          <a:ln w="12700" cap="flat">
            <a:noFill/>
            <a:miter lim="400000"/>
          </a:ln>
          <a:effectLst/>
        </p:spPr>
      </p:pic>
      <p:pic>
        <p:nvPicPr>
          <p:cNvPr id="63" name="Google Shape;430;p49" descr="Google Shape;430;p49">
            <a:extLst>
              <a:ext uri="{FF2B5EF4-FFF2-40B4-BE49-F238E27FC236}">
                <a16:creationId xmlns:a16="http://schemas.microsoft.com/office/drawing/2014/main" id="{E52AD5DE-E3A8-FEB0-1A99-AC6D330DA014}"/>
              </a:ext>
            </a:extLst>
          </p:cNvPr>
          <p:cNvPicPr>
            <a:picLocks noChangeAspect="1"/>
          </p:cNvPicPr>
          <p:nvPr/>
        </p:nvPicPr>
        <p:blipFill>
          <a:blip r:embed="rId21"/>
          <a:srcRect/>
          <a:stretch>
            <a:fillRect/>
          </a:stretch>
        </p:blipFill>
        <p:spPr>
          <a:xfrm>
            <a:off x="669051" y="2151827"/>
            <a:ext cx="128834" cy="124099"/>
          </a:xfrm>
          <a:prstGeom prst="rect">
            <a:avLst/>
          </a:prstGeom>
          <a:ln w="12700" cap="flat">
            <a:noFill/>
            <a:miter lim="400000"/>
          </a:ln>
          <a:effectLst/>
        </p:spPr>
      </p:pic>
      <p:sp>
        <p:nvSpPr>
          <p:cNvPr id="640" name="Google Shape;417;p49">
            <a:extLst>
              <a:ext uri="{FF2B5EF4-FFF2-40B4-BE49-F238E27FC236}">
                <a16:creationId xmlns:a16="http://schemas.microsoft.com/office/drawing/2014/main" id="{87092672-8E2E-DF62-7F3F-BD58147B1E3F}"/>
              </a:ext>
            </a:extLst>
          </p:cNvPr>
          <p:cNvSpPr/>
          <p:nvPr/>
        </p:nvSpPr>
        <p:spPr>
          <a:xfrm>
            <a:off x="91629" y="3810495"/>
            <a:ext cx="166762" cy="499723"/>
          </a:xfrm>
          <a:prstGeom prst="roundRect">
            <a:avLst>
              <a:gd name="adj" fmla="val 16667"/>
            </a:avLst>
          </a:prstGeom>
          <a:solidFill>
            <a:srgbClr val="FFFFFF"/>
          </a:solidFill>
          <a:ln w="19050" cap="flat">
            <a:solidFill>
              <a:srgbClr val="0A377D"/>
            </a:solidFill>
            <a:prstDash val="solid"/>
            <a:round/>
          </a:ln>
          <a:effectLst/>
        </p:spPr>
        <p:txBody>
          <a:bodyPr wrap="square" lIns="45719" tIns="45719" rIns="45719" bIns="45719" numCol="1" anchor="ctr">
            <a:noAutofit/>
          </a:bodyPr>
          <a:lstStyle/>
          <a:p>
            <a:endParaRPr/>
          </a:p>
        </p:txBody>
      </p:sp>
      <p:pic>
        <p:nvPicPr>
          <p:cNvPr id="2050" name="Picture 2" descr="Microsoft Outlook Icon transparent PNG - StickPNG">
            <a:extLst>
              <a:ext uri="{FF2B5EF4-FFF2-40B4-BE49-F238E27FC236}">
                <a16:creationId xmlns:a16="http://schemas.microsoft.com/office/drawing/2014/main" id="{1DAC8690-0B02-DE66-150D-8E368C18A969}"/>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8113" y="3652879"/>
            <a:ext cx="126947" cy="118056"/>
          </a:xfrm>
          <a:prstGeom prst="rect">
            <a:avLst/>
          </a:prstGeom>
          <a:noFill/>
          <a:extLst>
            <a:ext uri="{909E8E84-426E-40DD-AFC4-6F175D3DCCD1}">
              <a14:hiddenFill xmlns:a14="http://schemas.microsoft.com/office/drawing/2010/main">
                <a:solidFill>
                  <a:srgbClr val="FFFFFF"/>
                </a:solidFill>
              </a14:hiddenFill>
            </a:ext>
          </a:extLst>
        </p:spPr>
      </p:pic>
      <p:sp>
        <p:nvSpPr>
          <p:cNvPr id="642" name="Google Shape;414;p49">
            <a:extLst>
              <a:ext uri="{FF2B5EF4-FFF2-40B4-BE49-F238E27FC236}">
                <a16:creationId xmlns:a16="http://schemas.microsoft.com/office/drawing/2014/main" id="{945193A4-FB45-F22B-E152-25375703A92B}"/>
              </a:ext>
            </a:extLst>
          </p:cNvPr>
          <p:cNvSpPr/>
          <p:nvPr/>
        </p:nvSpPr>
        <p:spPr>
          <a:xfrm>
            <a:off x="321465" y="4126044"/>
            <a:ext cx="192601" cy="498901"/>
          </a:xfrm>
          <a:prstGeom prst="roundRect">
            <a:avLst>
              <a:gd name="adj" fmla="val 16667"/>
            </a:avLst>
          </a:prstGeom>
          <a:solidFill>
            <a:srgbClr val="FFFFFF"/>
          </a:solidFill>
          <a:ln w="19050" cap="flat">
            <a:solidFill>
              <a:srgbClr val="0A377D"/>
            </a:solidFill>
            <a:prstDash val="solid"/>
            <a:round/>
          </a:ln>
          <a:effectLst/>
        </p:spPr>
        <p:txBody>
          <a:bodyPr wrap="square" lIns="45719" tIns="45719" rIns="45719" bIns="45719" numCol="1" anchor="ctr">
            <a:noAutofit/>
          </a:bodyPr>
          <a:lstStyle/>
          <a:p>
            <a:endParaRPr/>
          </a:p>
        </p:txBody>
      </p:sp>
      <p:sp>
        <p:nvSpPr>
          <p:cNvPr id="13" name="TextBox 12">
            <a:extLst>
              <a:ext uri="{FF2B5EF4-FFF2-40B4-BE49-F238E27FC236}">
                <a16:creationId xmlns:a16="http://schemas.microsoft.com/office/drawing/2014/main" id="{3DAB9EA7-B5CB-17AD-1D06-0724F5AA4009}"/>
              </a:ext>
            </a:extLst>
          </p:cNvPr>
          <p:cNvSpPr txBox="1"/>
          <p:nvPr/>
        </p:nvSpPr>
        <p:spPr>
          <a:xfrm>
            <a:off x="-31997" y="4645395"/>
            <a:ext cx="147168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800" dirty="0">
                <a:solidFill>
                  <a:srgbClr val="0A377D"/>
                </a:solidFill>
                <a:latin typeface="Ubuntu" panose="020B0504030602030204" pitchFamily="34" charset="0"/>
                <a:sym typeface="Ubuntu Condensed"/>
              </a:rPr>
              <a:t>Contracts Data/Documents</a:t>
            </a:r>
            <a:endParaRPr lang="en-US" sz="800" dirty="0">
              <a:latin typeface="Ubuntu" panose="020B0504030602030204" pitchFamily="34" charset="0"/>
              <a:sym typeface="Ubuntu Condensed"/>
            </a:endParaRPr>
          </a:p>
          <a:p>
            <a:r>
              <a:rPr lang="en-GB" sz="800" dirty="0">
                <a:solidFill>
                  <a:srgbClr val="0A377D"/>
                </a:solidFill>
                <a:latin typeface="Ubuntu" panose="020B0504030602030204" pitchFamily="34" charset="0"/>
                <a:sym typeface="Ubuntu Condensed"/>
              </a:rPr>
              <a:t>Funding Data/Documents</a:t>
            </a:r>
            <a:endParaRPr lang="en-US" sz="800" dirty="0">
              <a:latin typeface="Ubuntu" panose="020B0504030602030204" pitchFamily="34" charset="0"/>
              <a:sym typeface="Ubuntu Condensed"/>
            </a:endParaRPr>
          </a:p>
          <a:p>
            <a:r>
              <a:rPr lang="en-GB" sz="800" dirty="0">
                <a:solidFill>
                  <a:srgbClr val="0A377D"/>
                </a:solidFill>
                <a:latin typeface="Ubuntu" panose="020B0504030602030204" pitchFamily="34" charset="0"/>
                <a:sym typeface="Ubuntu Condensed"/>
              </a:rPr>
              <a:t>Projects</a:t>
            </a:r>
            <a:r>
              <a:rPr lang="en-GB" sz="800" dirty="0">
                <a:solidFill>
                  <a:srgbClr val="0A377D"/>
                </a:solidFill>
                <a:latin typeface="Ubuntu" panose="020B0504030602030204" pitchFamily="34" charset="0"/>
              </a:rPr>
              <a:t> Data/Documents</a:t>
            </a:r>
          </a:p>
        </p:txBody>
      </p:sp>
    </p:spTree>
    <p:extLst>
      <p:ext uri="{BB962C8B-B14F-4D97-AF65-F5344CB8AC3E}">
        <p14:creationId xmlns:p14="http://schemas.microsoft.com/office/powerpoint/2010/main" val="2266212622"/>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9"/>
                                        </p:tgtEl>
                                        <p:attrNameLst>
                                          <p:attrName>style.visibility</p:attrName>
                                        </p:attrNameLst>
                                      </p:cBhvr>
                                      <p:to>
                                        <p:strVal val="visible"/>
                                      </p:to>
                                    </p:set>
                                    <p:animEffect transition="in" filter="fade">
                                      <p:cBhvr>
                                        <p:cTn id="7" dur="500"/>
                                        <p:tgtEl>
                                          <p:spTgt spid="6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10"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par>
                                <p:cTn id="38" presetID="10" presetClass="entr" presetSubtype="0"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par>
                                <p:cTn id="44" presetID="10" presetClass="entr" presetSubtype="0"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500"/>
                                        <p:tgtEl>
                                          <p:spTgt spid="59"/>
                                        </p:tgtEl>
                                      </p:cBhvr>
                                    </p:animEffect>
                                  </p:childTnLst>
                                </p:cTn>
                              </p:par>
                              <p:par>
                                <p:cTn id="47" presetID="10"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par>
                                <p:cTn id="50" presetID="10" presetClass="entr" presetSubtype="0" fill="hold"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par>
                                <p:cTn id="53" presetID="10"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par>
                                <p:cTn id="56" presetID="10" presetClass="entr" presetSubtype="0" fill="hold"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500"/>
                                        <p:tgtEl>
                                          <p:spTgt spid="6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40"/>
                                        </p:tgtEl>
                                        <p:attrNameLst>
                                          <p:attrName>style.visibility</p:attrName>
                                        </p:attrNameLst>
                                      </p:cBhvr>
                                      <p:to>
                                        <p:strVal val="visible"/>
                                      </p:to>
                                    </p:set>
                                    <p:animEffect transition="in" filter="fade">
                                      <p:cBhvr>
                                        <p:cTn id="61" dur="500"/>
                                        <p:tgtEl>
                                          <p:spTgt spid="640"/>
                                        </p:tgtEl>
                                      </p:cBhvr>
                                    </p:animEffect>
                                  </p:childTnLst>
                                </p:cTn>
                              </p:par>
                              <p:par>
                                <p:cTn id="62" presetID="10" presetClass="entr" presetSubtype="0" fill="hold" nodeType="withEffect">
                                  <p:stCondLst>
                                    <p:cond delay="0"/>
                                  </p:stCondLst>
                                  <p:childTnLst>
                                    <p:set>
                                      <p:cBhvr>
                                        <p:cTn id="63" dur="1" fill="hold">
                                          <p:stCondLst>
                                            <p:cond delay="0"/>
                                          </p:stCondLst>
                                        </p:cTn>
                                        <p:tgtEl>
                                          <p:spTgt spid="2050"/>
                                        </p:tgtEl>
                                        <p:attrNameLst>
                                          <p:attrName>style.visibility</p:attrName>
                                        </p:attrNameLst>
                                      </p:cBhvr>
                                      <p:to>
                                        <p:strVal val="visible"/>
                                      </p:to>
                                    </p:set>
                                    <p:animEffect transition="in" filter="fade">
                                      <p:cBhvr>
                                        <p:cTn id="64" dur="500"/>
                                        <p:tgtEl>
                                          <p:spTgt spid="205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42"/>
                                        </p:tgtEl>
                                        <p:attrNameLst>
                                          <p:attrName>style.visibility</p:attrName>
                                        </p:attrNameLst>
                                      </p:cBhvr>
                                      <p:to>
                                        <p:strVal val="visible"/>
                                      </p:to>
                                    </p:set>
                                    <p:animEffect transition="in" filter="fade">
                                      <p:cBhvr>
                                        <p:cTn id="67" dur="500"/>
                                        <p:tgtEl>
                                          <p:spTgt spid="64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66"/>
                                        </p:tgtEl>
                                        <p:attrNameLst>
                                          <p:attrName>style.visibility</p:attrName>
                                        </p:attrNameLst>
                                      </p:cBhvr>
                                      <p:to>
                                        <p:strVal val="visible"/>
                                      </p:to>
                                    </p:set>
                                    <p:animEffect transition="in" filter="fade">
                                      <p:cBhvr>
                                        <p:cTn id="72" dur="500"/>
                                        <p:tgtEl>
                                          <p:spTgt spid="66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67"/>
                                        </p:tgtEl>
                                        <p:attrNameLst>
                                          <p:attrName>style.visibility</p:attrName>
                                        </p:attrNameLst>
                                      </p:cBhvr>
                                      <p:to>
                                        <p:strVal val="visible"/>
                                      </p:to>
                                    </p:set>
                                    <p:animEffect transition="in" filter="fade">
                                      <p:cBhvr>
                                        <p:cTn id="75" dur="500"/>
                                        <p:tgtEl>
                                          <p:spTgt spid="66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68"/>
                                        </p:tgtEl>
                                        <p:attrNameLst>
                                          <p:attrName>style.visibility</p:attrName>
                                        </p:attrNameLst>
                                      </p:cBhvr>
                                      <p:to>
                                        <p:strVal val="visible"/>
                                      </p:to>
                                    </p:set>
                                    <p:animEffect transition="in" filter="fade">
                                      <p:cBhvr>
                                        <p:cTn id="78" dur="500"/>
                                        <p:tgtEl>
                                          <p:spTgt spid="66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89"/>
                                        </p:tgtEl>
                                        <p:attrNameLst>
                                          <p:attrName>style.visibility</p:attrName>
                                        </p:attrNameLst>
                                      </p:cBhvr>
                                      <p:to>
                                        <p:strVal val="visible"/>
                                      </p:to>
                                    </p:set>
                                    <p:animEffect transition="in" filter="fade">
                                      <p:cBhvr>
                                        <p:cTn id="81" dur="500"/>
                                        <p:tgtEl>
                                          <p:spTgt spid="689"/>
                                        </p:tgtEl>
                                      </p:cBhvr>
                                    </p:animEffect>
                                  </p:childTnLst>
                                </p:cTn>
                              </p:par>
                              <p:par>
                                <p:cTn id="82" presetID="10" presetClass="entr" presetSubtype="0" fill="hold" nodeType="withEffect">
                                  <p:stCondLst>
                                    <p:cond delay="0"/>
                                  </p:stCondLst>
                                  <p:childTnLst>
                                    <p:set>
                                      <p:cBhvr>
                                        <p:cTn id="83" dur="1" fill="hold">
                                          <p:stCondLst>
                                            <p:cond delay="0"/>
                                          </p:stCondLst>
                                        </p:cTn>
                                        <p:tgtEl>
                                          <p:spTgt spid="686"/>
                                        </p:tgtEl>
                                        <p:attrNameLst>
                                          <p:attrName>style.visibility</p:attrName>
                                        </p:attrNameLst>
                                      </p:cBhvr>
                                      <p:to>
                                        <p:strVal val="visible"/>
                                      </p:to>
                                    </p:set>
                                    <p:animEffect transition="in" filter="fade">
                                      <p:cBhvr>
                                        <p:cTn id="84" dur="500"/>
                                        <p:tgtEl>
                                          <p:spTgt spid="68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65"/>
                                        </p:tgtEl>
                                        <p:attrNameLst>
                                          <p:attrName>style.visibility</p:attrName>
                                        </p:attrNameLst>
                                      </p:cBhvr>
                                      <p:to>
                                        <p:strVal val="visible"/>
                                      </p:to>
                                    </p:set>
                                    <p:animEffect transition="in" filter="fade">
                                      <p:cBhvr>
                                        <p:cTn id="87" dur="500"/>
                                        <p:tgtEl>
                                          <p:spTgt spid="665"/>
                                        </p:tgtEl>
                                      </p:cBhvr>
                                    </p:animEffect>
                                  </p:childTnLst>
                                </p:cTn>
                              </p:par>
                              <p:par>
                                <p:cTn id="88" presetID="10" presetClass="entr" presetSubtype="0" fill="hold" nodeType="withEffect">
                                  <p:stCondLst>
                                    <p:cond delay="0"/>
                                  </p:stCondLst>
                                  <p:childTnLst>
                                    <p:set>
                                      <p:cBhvr>
                                        <p:cTn id="89" dur="1" fill="hold">
                                          <p:stCondLst>
                                            <p:cond delay="0"/>
                                          </p:stCondLst>
                                        </p:cTn>
                                        <p:tgtEl>
                                          <p:spTgt spid="673"/>
                                        </p:tgtEl>
                                        <p:attrNameLst>
                                          <p:attrName>style.visibility</p:attrName>
                                        </p:attrNameLst>
                                      </p:cBhvr>
                                      <p:to>
                                        <p:strVal val="visible"/>
                                      </p:to>
                                    </p:set>
                                    <p:animEffect transition="in" filter="fade">
                                      <p:cBhvr>
                                        <p:cTn id="90" dur="500"/>
                                        <p:tgtEl>
                                          <p:spTgt spid="67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72"/>
                                        </p:tgtEl>
                                        <p:attrNameLst>
                                          <p:attrName>style.visibility</p:attrName>
                                        </p:attrNameLst>
                                      </p:cBhvr>
                                      <p:to>
                                        <p:strVal val="visible"/>
                                      </p:to>
                                    </p:set>
                                    <p:animEffect transition="in" filter="fade">
                                      <p:cBhvr>
                                        <p:cTn id="93" dur="500"/>
                                        <p:tgtEl>
                                          <p:spTgt spid="67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fade">
                                      <p:cBhvr>
                                        <p:cTn id="96" dur="500"/>
                                        <p:tgtEl>
                                          <p:spTgt spid="3"/>
                                        </p:tgtEl>
                                      </p:cBhvr>
                                    </p:animEffect>
                                  </p:childTnLst>
                                </p:cTn>
                              </p:par>
                              <p:par>
                                <p:cTn id="97" presetID="10" presetClass="entr" presetSubtype="0" fill="hold" nodeType="withEffect">
                                  <p:stCondLst>
                                    <p:cond delay="0"/>
                                  </p:stCondLst>
                                  <p:childTnLst>
                                    <p:set>
                                      <p:cBhvr>
                                        <p:cTn id="98" dur="1" fill="hold">
                                          <p:stCondLst>
                                            <p:cond delay="0"/>
                                          </p:stCondLst>
                                        </p:cTn>
                                        <p:tgtEl>
                                          <p:spTgt spid="671"/>
                                        </p:tgtEl>
                                        <p:attrNameLst>
                                          <p:attrName>style.visibility</p:attrName>
                                        </p:attrNameLst>
                                      </p:cBhvr>
                                      <p:to>
                                        <p:strVal val="visible"/>
                                      </p:to>
                                    </p:set>
                                    <p:animEffect transition="in" filter="fade">
                                      <p:cBhvr>
                                        <p:cTn id="99" dur="500"/>
                                        <p:tgtEl>
                                          <p:spTgt spid="671"/>
                                        </p:tgtEl>
                                      </p:cBhvr>
                                    </p:animEffect>
                                  </p:childTnLst>
                                </p:cTn>
                              </p:par>
                              <p:par>
                                <p:cTn id="100" presetID="10" presetClass="entr" presetSubtype="0" fill="hold" nodeType="with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fade">
                                      <p:cBhvr>
                                        <p:cTn id="102" dur="500"/>
                                        <p:tgtEl>
                                          <p:spTgt spid="12"/>
                                        </p:tgtEl>
                                      </p:cBhvr>
                                    </p:animEffect>
                                  </p:childTnLst>
                                </p:cTn>
                              </p:par>
                              <p:par>
                                <p:cTn id="103" presetID="10" presetClass="entr" presetSubtype="0" fill="hold" nodeType="with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fade">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5"/>
                                        </p:tgtEl>
                                        <p:attrNameLst>
                                          <p:attrName>style.visibility</p:attrName>
                                        </p:attrNameLst>
                                      </p:cBhvr>
                                      <p:to>
                                        <p:strVal val="visible"/>
                                      </p:to>
                                    </p:set>
                                    <p:animEffect transition="in" filter="fade">
                                      <p:cBhvr>
                                        <p:cTn id="110" dur="500"/>
                                        <p:tgtEl>
                                          <p:spTgt spid="5"/>
                                        </p:tgtEl>
                                      </p:cBhvr>
                                    </p:animEffect>
                                  </p:childTnLst>
                                </p:cTn>
                              </p:par>
                              <p:par>
                                <p:cTn id="111" presetID="10" presetClass="entr" presetSubtype="0" fill="hold" nodeType="withEffect">
                                  <p:stCondLst>
                                    <p:cond delay="0"/>
                                  </p:stCondLst>
                                  <p:childTnLst>
                                    <p:set>
                                      <p:cBhvr>
                                        <p:cTn id="112" dur="1" fill="hold">
                                          <p:stCondLst>
                                            <p:cond delay="0"/>
                                          </p:stCondLst>
                                        </p:cTn>
                                        <p:tgtEl>
                                          <p:spTgt spid="687"/>
                                        </p:tgtEl>
                                        <p:attrNameLst>
                                          <p:attrName>style.visibility</p:attrName>
                                        </p:attrNameLst>
                                      </p:cBhvr>
                                      <p:to>
                                        <p:strVal val="visible"/>
                                      </p:to>
                                    </p:set>
                                    <p:animEffect transition="in" filter="fade">
                                      <p:cBhvr>
                                        <p:cTn id="113" dur="500"/>
                                        <p:tgtEl>
                                          <p:spTgt spid="68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fade">
                                      <p:cBhvr>
                                        <p:cTn id="116" dur="500"/>
                                        <p:tgtEl>
                                          <p:spTgt spid="18"/>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703"/>
                                        </p:tgtEl>
                                        <p:attrNameLst>
                                          <p:attrName>style.visibility</p:attrName>
                                        </p:attrNameLst>
                                      </p:cBhvr>
                                      <p:to>
                                        <p:strVal val="visible"/>
                                      </p:to>
                                    </p:set>
                                    <p:animEffect transition="in" filter="fade">
                                      <p:cBhvr>
                                        <p:cTn id="121" dur="500"/>
                                        <p:tgtEl>
                                          <p:spTgt spid="703"/>
                                        </p:tgtEl>
                                      </p:cBhvr>
                                    </p:animEffect>
                                  </p:childTnLst>
                                </p:cTn>
                              </p:par>
                              <p:par>
                                <p:cTn id="122" presetID="10" presetClass="entr" presetSubtype="0" fill="hold" nodeType="with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fade">
                                      <p:cBhvr>
                                        <p:cTn id="124" dur="500"/>
                                        <p:tgtEl>
                                          <p:spTgt spid="1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fade">
                                      <p:cBhvr>
                                        <p:cTn id="130" dur="500"/>
                                        <p:tgtEl>
                                          <p:spTgt spid="4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
                                        </p:tgtEl>
                                        <p:attrNameLst>
                                          <p:attrName>style.visibility</p:attrName>
                                        </p:attrNameLst>
                                      </p:cBhvr>
                                      <p:to>
                                        <p:strVal val="visible"/>
                                      </p:to>
                                    </p:set>
                                    <p:animEffect transition="in" filter="fade">
                                      <p:cBhvr>
                                        <p:cTn id="133" dur="500"/>
                                        <p:tgtEl>
                                          <p:spTgt spid="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4"/>
                                        </p:tgtEl>
                                        <p:attrNameLst>
                                          <p:attrName>style.visibility</p:attrName>
                                        </p:attrNameLst>
                                      </p:cBhvr>
                                      <p:to>
                                        <p:strVal val="visible"/>
                                      </p:to>
                                    </p:set>
                                    <p:animEffect transition="in" filter="fade">
                                      <p:cBhvr>
                                        <p:cTn id="136" dur="500"/>
                                        <p:tgtEl>
                                          <p:spTgt spid="44"/>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706"/>
                                        </p:tgtEl>
                                        <p:attrNameLst>
                                          <p:attrName>style.visibility</p:attrName>
                                        </p:attrNameLst>
                                      </p:cBhvr>
                                      <p:to>
                                        <p:strVal val="visible"/>
                                      </p:to>
                                    </p:set>
                                    <p:animEffect transition="in" filter="fade">
                                      <p:cBhvr>
                                        <p:cTn id="141" dur="500"/>
                                        <p:tgtEl>
                                          <p:spTgt spid="70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704"/>
                                        </p:tgtEl>
                                        <p:attrNameLst>
                                          <p:attrName>style.visibility</p:attrName>
                                        </p:attrNameLst>
                                      </p:cBhvr>
                                      <p:to>
                                        <p:strVal val="visible"/>
                                      </p:to>
                                    </p:set>
                                    <p:animEffect transition="in" filter="fade">
                                      <p:cBhvr>
                                        <p:cTn id="144" dur="500"/>
                                        <p:tgtEl>
                                          <p:spTgt spid="704"/>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6"/>
                                        </p:tgtEl>
                                        <p:attrNameLst>
                                          <p:attrName>style.visibility</p:attrName>
                                        </p:attrNameLst>
                                      </p:cBhvr>
                                      <p:to>
                                        <p:strVal val="visible"/>
                                      </p:to>
                                    </p:set>
                                    <p:animEffect transition="in" filter="fade">
                                      <p:cBhvr>
                                        <p:cTn id="147" dur="500"/>
                                        <p:tgtEl>
                                          <p:spTgt spid="6"/>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0"/>
                                        </p:tgtEl>
                                        <p:attrNameLst>
                                          <p:attrName>style.visibility</p:attrName>
                                        </p:attrNameLst>
                                      </p:cBhvr>
                                      <p:to>
                                        <p:strVal val="visible"/>
                                      </p:to>
                                    </p:set>
                                    <p:animEffect transition="in" filter="fade">
                                      <p:cBhvr>
                                        <p:cTn id="152" dur="500"/>
                                        <p:tgtEl>
                                          <p:spTgt spid="10"/>
                                        </p:tgtEl>
                                      </p:cBhvr>
                                    </p:animEffect>
                                  </p:childTnLst>
                                </p:cTn>
                              </p:par>
                              <p:par>
                                <p:cTn id="153" presetID="10" presetClass="entr" presetSubtype="0" fill="hold" nodeType="withEffect">
                                  <p:stCondLst>
                                    <p:cond delay="0"/>
                                  </p:stCondLst>
                                  <p:childTnLst>
                                    <p:set>
                                      <p:cBhvr>
                                        <p:cTn id="154" dur="1" fill="hold">
                                          <p:stCondLst>
                                            <p:cond delay="0"/>
                                          </p:stCondLst>
                                        </p:cTn>
                                        <p:tgtEl>
                                          <p:spTgt spid="699"/>
                                        </p:tgtEl>
                                        <p:attrNameLst>
                                          <p:attrName>style.visibility</p:attrName>
                                        </p:attrNameLst>
                                      </p:cBhvr>
                                      <p:to>
                                        <p:strVal val="visible"/>
                                      </p:to>
                                    </p:set>
                                    <p:animEffect transition="in" filter="fade">
                                      <p:cBhvr>
                                        <p:cTn id="155" dur="500"/>
                                        <p:tgtEl>
                                          <p:spTgt spid="699"/>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7"/>
                                        </p:tgtEl>
                                        <p:attrNameLst>
                                          <p:attrName>style.visibility</p:attrName>
                                        </p:attrNameLst>
                                      </p:cBhvr>
                                      <p:to>
                                        <p:strVal val="visible"/>
                                      </p:to>
                                    </p:set>
                                    <p:animEffect transition="in" filter="fade">
                                      <p:cBhvr>
                                        <p:cTn id="158" dur="500"/>
                                        <p:tgtEl>
                                          <p:spTgt spid="7"/>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fade">
                                      <p:cBhvr>
                                        <p:cTn id="163" dur="500"/>
                                        <p:tgtEl>
                                          <p:spTgt spid="24"/>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8"/>
                                        </p:tgtEl>
                                        <p:attrNameLst>
                                          <p:attrName>style.visibility</p:attrName>
                                        </p:attrNameLst>
                                      </p:cBhvr>
                                      <p:to>
                                        <p:strVal val="visible"/>
                                      </p:to>
                                    </p:set>
                                    <p:animEffect transition="in" filter="fade">
                                      <p:cBhvr>
                                        <p:cTn id="166" dur="500"/>
                                        <p:tgtEl>
                                          <p:spTgt spid="8"/>
                                        </p:tgtEl>
                                      </p:cBhvr>
                                    </p:animEffect>
                                  </p:childTnLst>
                                </p:cTn>
                              </p:par>
                              <p:par>
                                <p:cTn id="167" presetID="10" presetClass="entr" presetSubtype="0" fill="hold" nodeType="withEffect">
                                  <p:stCondLst>
                                    <p:cond delay="0"/>
                                  </p:stCondLst>
                                  <p:childTnLst>
                                    <p:set>
                                      <p:cBhvr>
                                        <p:cTn id="168" dur="1" fill="hold">
                                          <p:stCondLst>
                                            <p:cond delay="0"/>
                                          </p:stCondLst>
                                        </p:cTn>
                                        <p:tgtEl>
                                          <p:spTgt spid="9"/>
                                        </p:tgtEl>
                                        <p:attrNameLst>
                                          <p:attrName>style.visibility</p:attrName>
                                        </p:attrNameLst>
                                      </p:cBhvr>
                                      <p:to>
                                        <p:strVal val="visible"/>
                                      </p:to>
                                    </p:set>
                                    <p:animEffect transition="in" filter="fade">
                                      <p:cBhvr>
                                        <p:cTn id="169" dur="500"/>
                                        <p:tgtEl>
                                          <p:spTgt spid="9"/>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17">
                                            <p:txEl>
                                              <p:pRg st="0" end="0"/>
                                            </p:txEl>
                                          </p:spTgt>
                                        </p:tgtEl>
                                        <p:attrNameLst>
                                          <p:attrName>style.visibility</p:attrName>
                                        </p:attrNameLst>
                                      </p:cBhvr>
                                      <p:to>
                                        <p:strVal val="visible"/>
                                      </p:to>
                                    </p:set>
                                    <p:animEffect transition="in" filter="fade">
                                      <p:cBhvr>
                                        <p:cTn id="174" dur="500"/>
                                        <p:tgtEl>
                                          <p:spTgt spid="17">
                                            <p:txEl>
                                              <p:pRg st="0" end="0"/>
                                            </p:txEl>
                                          </p:spTgt>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17">
                                            <p:txEl>
                                              <p:pRg st="2" end="2"/>
                                            </p:txEl>
                                          </p:spTgt>
                                        </p:tgtEl>
                                        <p:attrNameLst>
                                          <p:attrName>style.visibility</p:attrName>
                                        </p:attrNameLst>
                                      </p:cBhvr>
                                      <p:to>
                                        <p:strVal val="visible"/>
                                      </p:to>
                                    </p:set>
                                    <p:animEffect transition="in" filter="fade">
                                      <p:cBhvr>
                                        <p:cTn id="179" dur="500"/>
                                        <p:tgtEl>
                                          <p:spTgt spid="17">
                                            <p:txEl>
                                              <p:pRg st="2" end="2"/>
                                            </p:txEl>
                                          </p:spTgt>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17">
                                            <p:txEl>
                                              <p:pRg st="4" end="4"/>
                                            </p:txEl>
                                          </p:spTgt>
                                        </p:tgtEl>
                                        <p:attrNameLst>
                                          <p:attrName>style.visibility</p:attrName>
                                        </p:attrNameLst>
                                      </p:cBhvr>
                                      <p:to>
                                        <p:strVal val="visible"/>
                                      </p:to>
                                    </p:set>
                                    <p:animEffect transition="in" filter="fade">
                                      <p:cBhvr>
                                        <p:cTn id="184"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 grpId="0" animBg="1"/>
      <p:bldP spid="666" grpId="0" animBg="1"/>
      <p:bldP spid="667" grpId="0" animBg="1"/>
      <p:bldP spid="668" grpId="0" animBg="1"/>
      <p:bldP spid="672" grpId="0"/>
      <p:bldP spid="679" grpId="0" animBg="1"/>
      <p:bldP spid="689" grpId="0" animBg="1"/>
      <p:bldP spid="704" grpId="0"/>
      <p:bldP spid="4" grpId="0" animBg="1"/>
      <p:bldP spid="24" grpId="0"/>
      <p:bldP spid="41" grpId="0" animBg="1"/>
      <p:bldP spid="42" grpId="0" animBg="1"/>
      <p:bldP spid="44" grpId="0" animBg="1"/>
      <p:bldP spid="3" grpId="0" animBg="1"/>
      <p:bldP spid="5" grpId="0" animBg="1"/>
      <p:bldP spid="6" grpId="0" animBg="1"/>
      <p:bldP spid="10" grpId="0" animBg="1"/>
      <p:bldP spid="7" grpId="0" animBg="1"/>
      <p:bldP spid="8" grpId="0" animBg="1"/>
      <p:bldP spid="18" grpId="0"/>
      <p:bldP spid="47" grpId="0" animBg="1"/>
      <p:bldP spid="48" grpId="0" animBg="1"/>
      <p:bldP spid="49" grpId="0" animBg="1"/>
      <p:bldP spid="50" grpId="0" animBg="1"/>
      <p:bldP spid="51" grpId="0" animBg="1"/>
      <p:bldP spid="52" grpId="0" animBg="1"/>
      <p:bldP spid="53" grpId="0" animBg="1"/>
      <p:bldP spid="58" grpId="0" animBg="1"/>
      <p:bldP spid="640" grpId="0" animBg="1"/>
      <p:bldP spid="6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CFD"/>
        </a:solidFill>
        <a:effectLst/>
      </p:bgPr>
    </p:bg>
    <p:spTree>
      <p:nvGrpSpPr>
        <p:cNvPr id="1" name=""/>
        <p:cNvGrpSpPr/>
        <p:nvPr/>
      </p:nvGrpSpPr>
      <p:grpSpPr>
        <a:xfrm>
          <a:off x="0" y="0"/>
          <a:ext cx="0" cy="0"/>
          <a:chOff x="0" y="0"/>
          <a:chExt cx="0" cy="0"/>
        </a:xfrm>
      </p:grpSpPr>
      <p:sp>
        <p:nvSpPr>
          <p:cNvPr id="665" name="Google Shape;106;p26"/>
          <p:cNvSpPr/>
          <p:nvPr/>
        </p:nvSpPr>
        <p:spPr>
          <a:xfrm rot="5400000">
            <a:off x="1898781" y="3351980"/>
            <a:ext cx="334802" cy="197101"/>
          </a:xfrm>
          <a:prstGeom prst="triangle">
            <a:avLst/>
          </a:prstGeom>
          <a:solidFill>
            <a:srgbClr val="C9D8F0"/>
          </a:solidFill>
          <a:ln w="12700" cap="flat">
            <a:noFill/>
            <a:miter lim="400000"/>
          </a:ln>
          <a:effectLst/>
        </p:spPr>
        <p:txBody>
          <a:bodyPr wrap="square" lIns="0" tIns="0" rIns="0" bIns="0" numCol="1" anchor="ctr">
            <a:noAutofit/>
          </a:bodyPr>
          <a:lstStyle/>
          <a:p>
            <a:pPr algn="ctr"/>
            <a:endParaRPr/>
          </a:p>
        </p:txBody>
      </p:sp>
      <p:sp>
        <p:nvSpPr>
          <p:cNvPr id="666" name="Google Shape;108;p26"/>
          <p:cNvSpPr/>
          <p:nvPr/>
        </p:nvSpPr>
        <p:spPr>
          <a:xfrm>
            <a:off x="955472" y="3444091"/>
            <a:ext cx="1115702"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noFill/>
          <a:ln w="38100" cap="flat">
            <a:solidFill>
              <a:srgbClr val="C9D8F0"/>
            </a:solidFill>
            <a:prstDash val="solid"/>
            <a:round/>
          </a:ln>
          <a:effectLst/>
        </p:spPr>
        <p:txBody>
          <a:bodyPr wrap="square" lIns="0" tIns="0" rIns="0" bIns="0" numCol="1" anchor="t">
            <a:noAutofit/>
          </a:bodyPr>
          <a:lstStyle/>
          <a:p>
            <a:endParaRPr/>
          </a:p>
        </p:txBody>
      </p:sp>
      <p:sp>
        <p:nvSpPr>
          <p:cNvPr id="667" name="Google Shape;109;p26"/>
          <p:cNvSpPr/>
          <p:nvPr/>
        </p:nvSpPr>
        <p:spPr>
          <a:xfrm>
            <a:off x="960872" y="2777240"/>
            <a:ext cx="1135802" cy="6558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noFill/>
          <a:ln w="38100" cap="flat">
            <a:solidFill>
              <a:srgbClr val="C9D8F0"/>
            </a:solidFill>
            <a:prstDash val="solid"/>
            <a:round/>
          </a:ln>
          <a:effectLst/>
        </p:spPr>
        <p:txBody>
          <a:bodyPr wrap="square" lIns="0" tIns="0" rIns="0" bIns="0" numCol="1" anchor="t">
            <a:noAutofit/>
          </a:bodyPr>
          <a:lstStyle/>
          <a:p>
            <a:endParaRPr/>
          </a:p>
        </p:txBody>
      </p:sp>
      <p:sp>
        <p:nvSpPr>
          <p:cNvPr id="668" name="Google Shape;110;p26"/>
          <p:cNvSpPr/>
          <p:nvPr/>
        </p:nvSpPr>
        <p:spPr>
          <a:xfrm rot="10800000" flipH="1">
            <a:off x="963972" y="3469641"/>
            <a:ext cx="1132802" cy="65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noFill/>
          <a:ln w="38100" cap="flat">
            <a:solidFill>
              <a:srgbClr val="C9D8F0"/>
            </a:solidFill>
            <a:prstDash val="solid"/>
            <a:round/>
          </a:ln>
          <a:effectLst/>
        </p:spPr>
        <p:txBody>
          <a:bodyPr wrap="square" lIns="0" tIns="0" rIns="0" bIns="0" numCol="1" anchor="t">
            <a:noAutofit/>
          </a:bodyPr>
          <a:lstStyle/>
          <a:p>
            <a:endParaRPr/>
          </a:p>
        </p:txBody>
      </p:sp>
      <p:grpSp>
        <p:nvGrpSpPr>
          <p:cNvPr id="671" name="Google Shape;111;p26"/>
          <p:cNvGrpSpPr/>
          <p:nvPr/>
        </p:nvGrpSpPr>
        <p:grpSpPr>
          <a:xfrm>
            <a:off x="2179011" y="3200419"/>
            <a:ext cx="1507321" cy="528109"/>
            <a:chOff x="0" y="-1"/>
            <a:chExt cx="1820399" cy="806402"/>
          </a:xfrm>
        </p:grpSpPr>
        <p:sp>
          <p:nvSpPr>
            <p:cNvPr id="669" name="Rectangle"/>
            <p:cNvSpPr/>
            <p:nvPr/>
          </p:nvSpPr>
          <p:spPr>
            <a:xfrm>
              <a:off x="0" y="-1"/>
              <a:ext cx="1820399" cy="806402"/>
            </a:xfrm>
            <a:prstGeom prst="rect">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defRPr sz="1100">
                  <a:solidFill>
                    <a:srgbClr val="09367D"/>
                  </a:solidFill>
                  <a:latin typeface="Ubuntu Regular"/>
                  <a:ea typeface="Ubuntu Regular"/>
                  <a:cs typeface="Ubuntu Regular"/>
                  <a:sym typeface="Ubuntu Regular"/>
                </a:defRPr>
              </a:pPr>
              <a:endParaRPr/>
            </a:p>
          </p:txBody>
        </p:sp>
        <p:sp>
          <p:nvSpPr>
            <p:cNvPr id="670" name="Data Hub…"/>
            <p:cNvSpPr txBox="1"/>
            <p:nvPr/>
          </p:nvSpPr>
          <p:spPr>
            <a:xfrm>
              <a:off x="0" y="42980"/>
              <a:ext cx="1820399" cy="7203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9999" tIns="89999" rIns="89999" bIns="89999" numCol="1" anchor="ctr">
              <a:spAutoFit/>
            </a:bodyPr>
            <a:lstStyle/>
            <a:p>
              <a:pPr algn="ctr">
                <a:defRPr sz="1300">
                  <a:solidFill>
                    <a:srgbClr val="09367D"/>
                  </a:solidFill>
                  <a:latin typeface="Ubuntu Bold"/>
                  <a:ea typeface="Ubuntu Bold"/>
                  <a:cs typeface="Ubuntu Bold"/>
                  <a:sym typeface="Ubuntu Bold"/>
                </a:defRPr>
              </a:pPr>
              <a:r>
                <a:t>Data Hub</a:t>
              </a:r>
            </a:p>
            <a:p>
              <a:pPr algn="ctr">
                <a:defRPr sz="1100">
                  <a:solidFill>
                    <a:srgbClr val="09367D"/>
                  </a:solidFill>
                  <a:latin typeface="Ubuntu Regular"/>
                  <a:ea typeface="Ubuntu Regular"/>
                  <a:cs typeface="Ubuntu Regular"/>
                  <a:sym typeface="Ubuntu Regular"/>
                </a:defRPr>
              </a:pPr>
              <a:r>
                <a:t>Semantically tagged private </a:t>
              </a:r>
              <a:r>
                <a:rPr lang="en-GB"/>
                <a:t>data</a:t>
              </a:r>
              <a:endParaRPr/>
            </a:p>
          </p:txBody>
        </p:sp>
      </p:grpSp>
      <p:sp>
        <p:nvSpPr>
          <p:cNvPr id="672" name="Google Shape;112;p26"/>
          <p:cNvSpPr txBox="1"/>
          <p:nvPr/>
        </p:nvSpPr>
        <p:spPr>
          <a:xfrm>
            <a:off x="1654053" y="4208526"/>
            <a:ext cx="804302" cy="5847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t">
            <a:spAutoFit/>
          </a:bodyPr>
          <a:lstStyle/>
          <a:p>
            <a:pPr>
              <a:defRPr sz="1300" b="1">
                <a:solidFill>
                  <a:srgbClr val="0A377D"/>
                </a:solidFill>
                <a:latin typeface="Ubuntu Condensed"/>
                <a:ea typeface="Ubuntu Condensed"/>
                <a:cs typeface="Ubuntu Condensed"/>
                <a:sym typeface="Ubuntu Condensed"/>
              </a:defRPr>
            </a:pPr>
            <a:r>
              <a:t>1. </a:t>
            </a:r>
            <a:r>
              <a:rPr b="0"/>
              <a:t>Ingest</a:t>
            </a:r>
          </a:p>
          <a:p>
            <a:pPr>
              <a:defRPr sz="1300">
                <a:solidFill>
                  <a:srgbClr val="0A377D"/>
                </a:solidFill>
                <a:latin typeface="Ubuntu Condensed"/>
                <a:ea typeface="Ubuntu Condensed"/>
                <a:cs typeface="Ubuntu Condensed"/>
                <a:sym typeface="Ubuntu Condensed"/>
              </a:defRPr>
            </a:pPr>
            <a:r>
              <a:rPr lang="en-US"/>
              <a:t>content</a:t>
            </a:r>
            <a:endParaRPr/>
          </a:p>
        </p:txBody>
      </p:sp>
      <p:pic>
        <p:nvPicPr>
          <p:cNvPr id="673" name="Google Shape;113;p26" descr="Google Shape;113;p26"/>
          <p:cNvPicPr>
            <a:picLocks noChangeAspect="1"/>
          </p:cNvPicPr>
          <p:nvPr/>
        </p:nvPicPr>
        <p:blipFill>
          <a:blip r:embed="rId4"/>
          <a:stretch>
            <a:fillRect/>
          </a:stretch>
        </p:blipFill>
        <p:spPr>
          <a:xfrm>
            <a:off x="1173850" y="4219559"/>
            <a:ext cx="481575" cy="499026"/>
          </a:xfrm>
          <a:prstGeom prst="rect">
            <a:avLst/>
          </a:prstGeom>
          <a:ln w="12700" cap="flat">
            <a:noFill/>
            <a:miter lim="400000"/>
          </a:ln>
          <a:effectLst/>
        </p:spPr>
      </p:pic>
      <p:pic>
        <p:nvPicPr>
          <p:cNvPr id="676" name="Google Shape;115;p26" descr="Google Shape;115;p26"/>
          <p:cNvPicPr>
            <a:picLocks noChangeAspect="1"/>
          </p:cNvPicPr>
          <p:nvPr/>
        </p:nvPicPr>
        <p:blipFill>
          <a:blip r:embed="rId5"/>
          <a:stretch>
            <a:fillRect/>
          </a:stretch>
        </p:blipFill>
        <p:spPr>
          <a:xfrm>
            <a:off x="247285" y="3106869"/>
            <a:ext cx="464028" cy="464026"/>
          </a:xfrm>
          <a:prstGeom prst="rect">
            <a:avLst/>
          </a:prstGeom>
          <a:ln w="12700" cap="flat">
            <a:noFill/>
            <a:miter lim="400000"/>
          </a:ln>
          <a:effectLst/>
        </p:spPr>
      </p:pic>
      <p:pic>
        <p:nvPicPr>
          <p:cNvPr id="677" name="Google Shape;116;p26" descr="Google Shape;116;p26"/>
          <p:cNvPicPr>
            <a:picLocks noChangeAspect="1"/>
          </p:cNvPicPr>
          <p:nvPr/>
        </p:nvPicPr>
        <p:blipFill>
          <a:blip r:embed="rId6"/>
          <a:stretch>
            <a:fillRect/>
          </a:stretch>
        </p:blipFill>
        <p:spPr>
          <a:xfrm>
            <a:off x="250845" y="3774231"/>
            <a:ext cx="525153" cy="525152"/>
          </a:xfrm>
          <a:prstGeom prst="rect">
            <a:avLst/>
          </a:prstGeom>
          <a:ln w="12700" cap="flat">
            <a:noFill/>
            <a:miter lim="400000"/>
          </a:ln>
          <a:effectLst/>
        </p:spPr>
      </p:pic>
      <p:pic>
        <p:nvPicPr>
          <p:cNvPr id="678" name="Google Shape;117;p26" descr="Google Shape;117;p26"/>
          <p:cNvPicPr>
            <a:picLocks noChangeAspect="1"/>
          </p:cNvPicPr>
          <p:nvPr/>
        </p:nvPicPr>
        <p:blipFill>
          <a:blip r:embed="rId7"/>
          <a:stretch>
            <a:fillRect/>
          </a:stretch>
        </p:blipFill>
        <p:spPr>
          <a:xfrm>
            <a:off x="199895" y="2375239"/>
            <a:ext cx="571053" cy="571052"/>
          </a:xfrm>
          <a:prstGeom prst="rect">
            <a:avLst/>
          </a:prstGeom>
          <a:ln w="12700" cap="flat">
            <a:noFill/>
            <a:miter lim="400000"/>
          </a:ln>
          <a:effectLst/>
        </p:spPr>
      </p:pic>
      <p:sp>
        <p:nvSpPr>
          <p:cNvPr id="679" name="Google Shape;118;p26"/>
          <p:cNvSpPr/>
          <p:nvPr/>
        </p:nvSpPr>
        <p:spPr>
          <a:xfrm flipH="1">
            <a:off x="973914" y="723254"/>
            <a:ext cx="23" cy="3666272"/>
          </a:xfrm>
          <a:prstGeom prst="line">
            <a:avLst/>
          </a:prstGeom>
          <a:noFill/>
          <a:ln w="28575" cap="flat">
            <a:solidFill>
              <a:srgbClr val="0A377D"/>
            </a:solidFill>
            <a:prstDash val="solid"/>
            <a:round/>
          </a:ln>
          <a:effectLst/>
        </p:spPr>
        <p:txBody>
          <a:bodyPr wrap="square" lIns="0" tIns="0" rIns="0" bIns="0" numCol="1" anchor="t">
            <a:noAutofit/>
          </a:bodyPr>
          <a:lstStyle/>
          <a:p>
            <a:endParaRPr/>
          </a:p>
        </p:txBody>
      </p:sp>
      <p:sp>
        <p:nvSpPr>
          <p:cNvPr id="681" name="Google Shape;119;p26"/>
          <p:cNvSpPr txBox="1"/>
          <p:nvPr/>
        </p:nvSpPr>
        <p:spPr>
          <a:xfrm>
            <a:off x="789443" y="66502"/>
            <a:ext cx="7752859" cy="342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699" tIns="25699" rIns="25699" bIns="25699" anchor="t">
            <a:spAutoFit/>
          </a:bodyPr>
          <a:lstStyle>
            <a:lvl1pPr algn="ctr">
              <a:lnSpc>
                <a:spcPct val="90000"/>
              </a:lnSpc>
              <a:defRPr sz="2100">
                <a:solidFill>
                  <a:srgbClr val="0A377D"/>
                </a:solidFill>
                <a:latin typeface="Ubuntu Bold"/>
                <a:ea typeface="Ubuntu Bold"/>
                <a:cs typeface="Ubuntu Bold"/>
                <a:sym typeface="Ubuntu Bold"/>
              </a:defRPr>
            </a:lvl1pPr>
          </a:lstStyle>
          <a:p>
            <a:r>
              <a:rPr lang="en-US"/>
              <a:t>Police &amp; Law Enforcement Information Management System</a:t>
            </a:r>
          </a:p>
        </p:txBody>
      </p:sp>
      <p:pic>
        <p:nvPicPr>
          <p:cNvPr id="683" name="Google Shape;121;p26" descr="Google Shape;121;p26"/>
          <p:cNvPicPr>
            <a:picLocks noChangeAspect="1"/>
          </p:cNvPicPr>
          <p:nvPr/>
        </p:nvPicPr>
        <p:blipFill>
          <a:blip r:embed="rId8"/>
          <a:stretch>
            <a:fillRect/>
          </a:stretch>
        </p:blipFill>
        <p:spPr>
          <a:xfrm>
            <a:off x="8449988" y="4905589"/>
            <a:ext cx="625951" cy="159101"/>
          </a:xfrm>
          <a:prstGeom prst="rect">
            <a:avLst/>
          </a:prstGeom>
          <a:ln w="12700">
            <a:miter lim="400000"/>
          </a:ln>
        </p:spPr>
      </p:pic>
      <p:grpSp>
        <p:nvGrpSpPr>
          <p:cNvPr id="686" name="Google Shape;123;p26"/>
          <p:cNvGrpSpPr/>
          <p:nvPr/>
        </p:nvGrpSpPr>
        <p:grpSpPr>
          <a:xfrm>
            <a:off x="4537225" y="3200419"/>
            <a:ext cx="1691194" cy="642409"/>
            <a:chOff x="0" y="-1"/>
            <a:chExt cx="1820399" cy="806402"/>
          </a:xfrm>
        </p:grpSpPr>
        <p:sp>
          <p:nvSpPr>
            <p:cNvPr id="684" name="Rectangle"/>
            <p:cNvSpPr/>
            <p:nvPr/>
          </p:nvSpPr>
          <p:spPr>
            <a:xfrm>
              <a:off x="0" y="-1"/>
              <a:ext cx="1820399" cy="806402"/>
            </a:xfrm>
            <a:prstGeom prst="rect">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defRPr sz="1100">
                  <a:solidFill>
                    <a:srgbClr val="09367D"/>
                  </a:solidFill>
                  <a:latin typeface="Ubuntu Regular"/>
                  <a:ea typeface="Ubuntu Regular"/>
                  <a:cs typeface="Ubuntu Regular"/>
                  <a:sym typeface="Ubuntu Regular"/>
                </a:defRPr>
              </a:pPr>
              <a:endParaRPr/>
            </a:p>
          </p:txBody>
        </p:sp>
        <p:sp>
          <p:nvSpPr>
            <p:cNvPr id="685" name="Knowledge Graphs…"/>
            <p:cNvSpPr txBox="1"/>
            <p:nvPr/>
          </p:nvSpPr>
          <p:spPr>
            <a:xfrm>
              <a:off x="0" y="57315"/>
              <a:ext cx="1820399" cy="6917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9999" tIns="89999" rIns="89999" bIns="89999" numCol="1" anchor="ctr">
              <a:spAutoFit/>
            </a:bodyPr>
            <a:lstStyle/>
            <a:p>
              <a:pPr algn="ctr">
                <a:defRPr sz="1300">
                  <a:solidFill>
                    <a:srgbClr val="09367D"/>
                  </a:solidFill>
                  <a:latin typeface="Ubuntu Bold"/>
                  <a:ea typeface="Ubuntu Bold"/>
                  <a:cs typeface="Ubuntu Bold"/>
                  <a:sym typeface="Ubuntu Bold"/>
                </a:defRPr>
              </a:pPr>
              <a:r>
                <a:t>Knowledge Graphs</a:t>
              </a:r>
            </a:p>
            <a:p>
              <a:pPr algn="ctr">
                <a:defRPr sz="1100">
                  <a:solidFill>
                    <a:srgbClr val="09367D"/>
                  </a:solidFill>
                  <a:latin typeface="Ubuntu Regular"/>
                  <a:ea typeface="Ubuntu Regular"/>
                  <a:cs typeface="Ubuntu Regular"/>
                  <a:sym typeface="Ubuntu Regular"/>
                </a:defRPr>
              </a:pPr>
              <a:r>
                <a:t>Knowledge Capture</a:t>
              </a:r>
            </a:p>
          </p:txBody>
        </p:sp>
      </p:grpSp>
      <p:pic>
        <p:nvPicPr>
          <p:cNvPr id="706" name="Google Shape;140;p26" descr="Google Shape;140;p26"/>
          <p:cNvPicPr>
            <a:picLocks noChangeAspect="1"/>
          </p:cNvPicPr>
          <p:nvPr/>
        </p:nvPicPr>
        <p:blipFill>
          <a:blip r:embed="rId9"/>
          <a:stretch>
            <a:fillRect/>
          </a:stretch>
        </p:blipFill>
        <p:spPr>
          <a:xfrm>
            <a:off x="2381701" y="4357332"/>
            <a:ext cx="432048" cy="432002"/>
          </a:xfrm>
          <a:prstGeom prst="rect">
            <a:avLst/>
          </a:prstGeom>
          <a:ln w="12700" cap="flat">
            <a:noFill/>
            <a:miter lim="400000"/>
          </a:ln>
          <a:effectLst/>
        </p:spPr>
      </p:pic>
      <p:sp>
        <p:nvSpPr>
          <p:cNvPr id="44" name="Google Shape;126;p26">
            <a:extLst>
              <a:ext uri="{FF2B5EF4-FFF2-40B4-BE49-F238E27FC236}">
                <a16:creationId xmlns:a16="http://schemas.microsoft.com/office/drawing/2014/main" id="{77478A43-DC35-B886-828C-A6C8E0F1EA7E}"/>
              </a:ext>
            </a:extLst>
          </p:cNvPr>
          <p:cNvSpPr/>
          <p:nvPr/>
        </p:nvSpPr>
        <p:spPr>
          <a:xfrm flipV="1">
            <a:off x="3670973" y="3471855"/>
            <a:ext cx="866252" cy="4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38100" cap="flat">
            <a:solidFill>
              <a:srgbClr val="C9D8F0"/>
            </a:solidFill>
            <a:prstDash val="solid"/>
            <a:round/>
            <a:headEnd type="triangle" w="med" len="med"/>
            <a:tailEnd type="triangle" w="med" len="med"/>
          </a:ln>
          <a:effectLst/>
        </p:spPr>
        <p:txBody>
          <a:bodyPr wrap="square" lIns="0" tIns="0" rIns="0" bIns="0" numCol="1" anchor="t">
            <a:noAutofit/>
          </a:bodyPr>
          <a:lstStyle/>
          <a:p>
            <a:endParaRPr/>
          </a:p>
        </p:txBody>
      </p:sp>
      <p:sp>
        <p:nvSpPr>
          <p:cNvPr id="3" name="Oval 2">
            <a:extLst>
              <a:ext uri="{FF2B5EF4-FFF2-40B4-BE49-F238E27FC236}">
                <a16:creationId xmlns:a16="http://schemas.microsoft.com/office/drawing/2014/main" id="{8626A716-16B0-6FE7-6BF8-CCB94C82913E}"/>
              </a:ext>
            </a:extLst>
          </p:cNvPr>
          <p:cNvSpPr/>
          <p:nvPr/>
        </p:nvSpPr>
        <p:spPr>
          <a:xfrm>
            <a:off x="1185187" y="3322468"/>
            <a:ext cx="254495" cy="257747"/>
          </a:xfrm>
          <a:prstGeom prst="ellipse">
            <a:avLst/>
          </a:prstGeom>
          <a:solidFill>
            <a:schemeClr val="accent2"/>
          </a:solidFill>
          <a:ln w="38100" cap="flat">
            <a:solidFill>
              <a:srgbClr val="C9D8F0"/>
            </a:solidFill>
            <a:prstDash val="solid"/>
            <a:round/>
            <a:headEnd type="triangle" w="med" len="med"/>
            <a:tailEnd type="triangle" w="med" len="med"/>
          </a:ln>
          <a:effectLst/>
        </p:spPr>
        <p:txBody>
          <a:bodyPr wrap="square" lIns="0" tIns="0" rIns="0" bIns="0" numCol="1" rtlCol="0" anchor="t">
            <a:noAutofit/>
          </a:bodyPr>
          <a:lstStyle/>
          <a:p>
            <a:pPr algn="l"/>
            <a:r>
              <a:rPr lang="en-GB">
                <a:solidFill>
                  <a:schemeClr val="bg1"/>
                </a:solidFill>
              </a:rPr>
              <a:t> 1</a:t>
            </a:r>
          </a:p>
        </p:txBody>
      </p:sp>
      <p:sp>
        <p:nvSpPr>
          <p:cNvPr id="7" name="Oval 6">
            <a:extLst>
              <a:ext uri="{FF2B5EF4-FFF2-40B4-BE49-F238E27FC236}">
                <a16:creationId xmlns:a16="http://schemas.microsoft.com/office/drawing/2014/main" id="{690EC00D-142D-65B1-B1EF-5049FABA2D58}"/>
              </a:ext>
            </a:extLst>
          </p:cNvPr>
          <p:cNvSpPr/>
          <p:nvPr/>
        </p:nvSpPr>
        <p:spPr>
          <a:xfrm>
            <a:off x="3950599" y="3346967"/>
            <a:ext cx="254495" cy="257747"/>
          </a:xfrm>
          <a:prstGeom prst="ellipse">
            <a:avLst/>
          </a:prstGeom>
          <a:solidFill>
            <a:schemeClr val="accent2"/>
          </a:solidFill>
          <a:ln w="38100" cap="flat">
            <a:solidFill>
              <a:srgbClr val="C9D8F0"/>
            </a:solidFill>
            <a:prstDash val="solid"/>
            <a:round/>
            <a:headEnd type="triangle" w="med" len="med"/>
            <a:tailEnd type="triangle" w="med" len="med"/>
          </a:ln>
          <a:effectLst/>
        </p:spPr>
        <p:txBody>
          <a:bodyPr wrap="square" lIns="0" tIns="0" rIns="0" bIns="0" numCol="1" rtlCol="0" anchor="t">
            <a:noAutofit/>
          </a:bodyPr>
          <a:lstStyle/>
          <a:p>
            <a:r>
              <a:rPr lang="en-GB">
                <a:solidFill>
                  <a:schemeClr val="bg1"/>
                </a:solidFill>
              </a:rPr>
              <a:t> 2</a:t>
            </a:r>
          </a:p>
        </p:txBody>
      </p:sp>
      <p:pic>
        <p:nvPicPr>
          <p:cNvPr id="11" name="Google Shape;241;p28">
            <a:extLst>
              <a:ext uri="{FF2B5EF4-FFF2-40B4-BE49-F238E27FC236}">
                <a16:creationId xmlns:a16="http://schemas.microsoft.com/office/drawing/2014/main" id="{1C12F7C5-0640-5C16-0072-D4C6796A77C3}"/>
              </a:ext>
            </a:extLst>
          </p:cNvPr>
          <p:cNvPicPr preferRelativeResize="0"/>
          <p:nvPr/>
        </p:nvPicPr>
        <p:blipFill rotWithShape="1">
          <a:blip r:embed="rId10">
            <a:alphaModFix/>
          </a:blip>
          <a:srcRect/>
          <a:stretch/>
        </p:blipFill>
        <p:spPr>
          <a:xfrm>
            <a:off x="4409502" y="3712542"/>
            <a:ext cx="384639" cy="356061"/>
          </a:xfrm>
          <a:prstGeom prst="rect">
            <a:avLst/>
          </a:prstGeom>
          <a:noFill/>
          <a:ln>
            <a:noFill/>
          </a:ln>
        </p:spPr>
      </p:pic>
      <p:pic>
        <p:nvPicPr>
          <p:cNvPr id="12" name="Google Shape;401;p48" descr="Google Shape;401;p48">
            <a:extLst>
              <a:ext uri="{FF2B5EF4-FFF2-40B4-BE49-F238E27FC236}">
                <a16:creationId xmlns:a16="http://schemas.microsoft.com/office/drawing/2014/main" id="{09DC2DD8-E19A-B906-5665-A5683E3B1E59}"/>
              </a:ext>
            </a:extLst>
          </p:cNvPr>
          <p:cNvPicPr>
            <a:picLocks noChangeAspect="1"/>
          </p:cNvPicPr>
          <p:nvPr/>
        </p:nvPicPr>
        <p:blipFill>
          <a:blip r:embed="rId11"/>
          <a:stretch>
            <a:fillRect/>
          </a:stretch>
        </p:blipFill>
        <p:spPr>
          <a:xfrm>
            <a:off x="1959071" y="3522881"/>
            <a:ext cx="522622" cy="522622"/>
          </a:xfrm>
          <a:prstGeom prst="rect">
            <a:avLst/>
          </a:prstGeom>
          <a:ln w="12700" cap="flat">
            <a:noFill/>
            <a:miter lim="400000"/>
          </a:ln>
          <a:effectLst/>
        </p:spPr>
      </p:pic>
      <p:sp>
        <p:nvSpPr>
          <p:cNvPr id="16" name="Google Shape;339;p26">
            <a:extLst>
              <a:ext uri="{FF2B5EF4-FFF2-40B4-BE49-F238E27FC236}">
                <a16:creationId xmlns:a16="http://schemas.microsoft.com/office/drawing/2014/main" id="{F5442C0E-67B8-0966-ECC0-13085A550292}"/>
              </a:ext>
            </a:extLst>
          </p:cNvPr>
          <p:cNvSpPr txBox="1"/>
          <p:nvPr/>
        </p:nvSpPr>
        <p:spPr>
          <a:xfrm>
            <a:off x="68061" y="4425804"/>
            <a:ext cx="927016" cy="553968"/>
          </a:xfrm>
          <a:prstGeom prst="rect">
            <a:avLst/>
          </a:prstGeom>
          <a:noFill/>
          <a:ln>
            <a:noFill/>
          </a:ln>
        </p:spPr>
        <p:txBody>
          <a:bodyPr spcFirstLastPara="1" wrap="square" lIns="91425" tIns="91425" rIns="91425" bIns="91425" anchor="t" anchorCtr="0">
            <a:spAutoFit/>
          </a:bodyPr>
          <a:lstStyle/>
          <a:p>
            <a:r>
              <a:rPr lang="en-GB" sz="800">
                <a:solidFill>
                  <a:srgbClr val="0A377D"/>
                </a:solidFill>
                <a:latin typeface="Ubuntu Condensed"/>
                <a:sym typeface="Ubuntu Condensed"/>
              </a:rPr>
              <a:t>ANPR/BWV/CCTV</a:t>
            </a:r>
          </a:p>
          <a:p>
            <a:r>
              <a:rPr lang="en-GB" sz="800">
                <a:solidFill>
                  <a:srgbClr val="0A377D"/>
                </a:solidFill>
                <a:latin typeface="Ubuntu Condensed"/>
              </a:rPr>
              <a:t>Registers</a:t>
            </a:r>
          </a:p>
          <a:p>
            <a:r>
              <a:rPr lang="en-GB" sz="800">
                <a:solidFill>
                  <a:srgbClr val="0A377D"/>
                </a:solidFill>
                <a:latin typeface="Ubuntu Condensed"/>
              </a:rPr>
              <a:t>Geo Spatial Data</a:t>
            </a:r>
          </a:p>
        </p:txBody>
      </p:sp>
      <p:sp>
        <p:nvSpPr>
          <p:cNvPr id="17" name="TextBox 16">
            <a:extLst>
              <a:ext uri="{FF2B5EF4-FFF2-40B4-BE49-F238E27FC236}">
                <a16:creationId xmlns:a16="http://schemas.microsoft.com/office/drawing/2014/main" id="{0FB9AE02-9455-9908-D525-D7121701A14B}"/>
              </a:ext>
            </a:extLst>
          </p:cNvPr>
          <p:cNvSpPr txBox="1"/>
          <p:nvPr/>
        </p:nvSpPr>
        <p:spPr>
          <a:xfrm>
            <a:off x="1360047" y="783171"/>
            <a:ext cx="1512000" cy="828000"/>
          </a:xfrm>
          <a:prstGeom prst="rect">
            <a:avLst/>
          </a:prstGeom>
          <a:noFill/>
          <a:ln w="12700" cap="flat">
            <a:solidFill>
              <a:srgbClr val="0A377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sz="1200">
                <a:solidFill>
                  <a:srgbClr val="0A377D"/>
                </a:solidFill>
                <a:latin typeface="Ubuntu"/>
                <a:ea typeface="+mj-lt"/>
                <a:cs typeface="+mj-lt"/>
              </a:rPr>
              <a:t>Proactive identification of threat, harm, opportunity and risk</a:t>
            </a:r>
          </a:p>
        </p:txBody>
      </p:sp>
      <p:pic>
        <p:nvPicPr>
          <p:cNvPr id="21" name="Google Shape;124;p26" descr="Google Shape;124;p26">
            <a:extLst>
              <a:ext uri="{FF2B5EF4-FFF2-40B4-BE49-F238E27FC236}">
                <a16:creationId xmlns:a16="http://schemas.microsoft.com/office/drawing/2014/main" id="{8E98FD2B-3F8D-9332-44B6-3E858E48E651}"/>
              </a:ext>
            </a:extLst>
          </p:cNvPr>
          <p:cNvPicPr>
            <a:picLocks noChangeAspect="1"/>
          </p:cNvPicPr>
          <p:nvPr/>
        </p:nvPicPr>
        <p:blipFill>
          <a:blip r:embed="rId12"/>
          <a:stretch>
            <a:fillRect/>
          </a:stretch>
        </p:blipFill>
        <p:spPr>
          <a:xfrm>
            <a:off x="3873126" y="4357433"/>
            <a:ext cx="432051" cy="432052"/>
          </a:xfrm>
          <a:prstGeom prst="rect">
            <a:avLst/>
          </a:prstGeom>
          <a:ln w="12700" cap="flat">
            <a:noFill/>
            <a:miter lim="400000"/>
          </a:ln>
          <a:effectLst/>
        </p:spPr>
      </p:pic>
      <p:sp>
        <p:nvSpPr>
          <p:cNvPr id="23" name="Google Shape;112;p26">
            <a:extLst>
              <a:ext uri="{FF2B5EF4-FFF2-40B4-BE49-F238E27FC236}">
                <a16:creationId xmlns:a16="http://schemas.microsoft.com/office/drawing/2014/main" id="{7B2711D4-0F40-36CC-2D64-78EC42574273}"/>
              </a:ext>
            </a:extLst>
          </p:cNvPr>
          <p:cNvSpPr txBox="1"/>
          <p:nvPr/>
        </p:nvSpPr>
        <p:spPr>
          <a:xfrm>
            <a:off x="4409502" y="4219559"/>
            <a:ext cx="2314831" cy="78479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300" b="1">
                <a:solidFill>
                  <a:srgbClr val="0A377D"/>
                </a:solidFill>
                <a:latin typeface="Ubuntu Condensed"/>
                <a:ea typeface="Ubuntu Condensed"/>
                <a:cs typeface="Ubuntu Condensed"/>
              </a:defRPr>
            </a:lvl1pPr>
          </a:lstStyle>
          <a:p>
            <a:r>
              <a:rPr lang="en-US"/>
              <a:t>2</a:t>
            </a:r>
            <a:r>
              <a:t>. </a:t>
            </a:r>
            <a:r>
              <a:rPr lang="en-US" b="0"/>
              <a:t>Automatically Extract Person / Object / Location/Event (POLE) Extract Other Entities of Interest</a:t>
            </a:r>
          </a:p>
        </p:txBody>
      </p:sp>
      <p:sp>
        <p:nvSpPr>
          <p:cNvPr id="25" name="Google Shape;339;p26">
            <a:extLst>
              <a:ext uri="{FF2B5EF4-FFF2-40B4-BE49-F238E27FC236}">
                <a16:creationId xmlns:a16="http://schemas.microsoft.com/office/drawing/2014/main" id="{2D10F924-A579-90AF-B3A0-94722D4864E4}"/>
              </a:ext>
            </a:extLst>
          </p:cNvPr>
          <p:cNvSpPr txBox="1"/>
          <p:nvPr/>
        </p:nvSpPr>
        <p:spPr>
          <a:xfrm>
            <a:off x="56828" y="1036516"/>
            <a:ext cx="1031098" cy="323135"/>
          </a:xfrm>
          <a:prstGeom prst="rect">
            <a:avLst/>
          </a:prstGeom>
          <a:noFill/>
          <a:ln>
            <a:noFill/>
          </a:ln>
        </p:spPr>
        <p:txBody>
          <a:bodyPr spcFirstLastPara="1" wrap="square" lIns="91425" tIns="91425" rIns="91425" bIns="91425" anchor="t" anchorCtr="0">
            <a:spAutoFit/>
          </a:bodyPr>
          <a:lstStyle/>
          <a:p>
            <a:r>
              <a:rPr lang="en-GB" sz="900" dirty="0">
                <a:solidFill>
                  <a:srgbClr val="0A377D"/>
                </a:solidFill>
                <a:latin typeface="Ubuntu Condensed"/>
              </a:rPr>
              <a:t>Social Media Feed</a:t>
            </a:r>
          </a:p>
        </p:txBody>
      </p:sp>
      <p:sp>
        <p:nvSpPr>
          <p:cNvPr id="29" name="Oval 28">
            <a:extLst>
              <a:ext uri="{FF2B5EF4-FFF2-40B4-BE49-F238E27FC236}">
                <a16:creationId xmlns:a16="http://schemas.microsoft.com/office/drawing/2014/main" id="{56485C00-6160-7B8B-5331-5AB1FADEEB81}"/>
              </a:ext>
            </a:extLst>
          </p:cNvPr>
          <p:cNvSpPr/>
          <p:nvPr/>
        </p:nvSpPr>
        <p:spPr>
          <a:xfrm>
            <a:off x="7488849" y="2428352"/>
            <a:ext cx="787170" cy="288864"/>
          </a:xfrm>
          <a:prstGeom prst="ellipse">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r>
              <a:rPr lang="en-GB" sz="1000" b="1">
                <a:solidFill>
                  <a:srgbClr val="002060"/>
                </a:solidFill>
                <a:latin typeface="Ubuntu"/>
              </a:rPr>
              <a:t>Person</a:t>
            </a:r>
            <a:endParaRPr lang="en-US">
              <a:latin typeface="Ubuntu"/>
            </a:endParaRPr>
          </a:p>
        </p:txBody>
      </p:sp>
      <p:sp>
        <p:nvSpPr>
          <p:cNvPr id="31" name="Oval 30">
            <a:extLst>
              <a:ext uri="{FF2B5EF4-FFF2-40B4-BE49-F238E27FC236}">
                <a16:creationId xmlns:a16="http://schemas.microsoft.com/office/drawing/2014/main" id="{E29BF22E-A0E7-2652-3681-641D35361191}"/>
              </a:ext>
            </a:extLst>
          </p:cNvPr>
          <p:cNvSpPr/>
          <p:nvPr/>
        </p:nvSpPr>
        <p:spPr>
          <a:xfrm>
            <a:off x="7437496" y="3385822"/>
            <a:ext cx="886562" cy="288865"/>
          </a:xfrm>
          <a:prstGeom prst="ellipse">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r>
              <a:rPr lang="en-GB" sz="1000" b="1">
                <a:solidFill>
                  <a:srgbClr val="002060"/>
                </a:solidFill>
                <a:latin typeface="Ubuntu"/>
              </a:rPr>
              <a:t>Location</a:t>
            </a:r>
            <a:endParaRPr lang="en-US">
              <a:latin typeface="Ubuntu"/>
            </a:endParaRPr>
          </a:p>
        </p:txBody>
      </p:sp>
      <p:sp>
        <p:nvSpPr>
          <p:cNvPr id="33" name="Oval 32">
            <a:extLst>
              <a:ext uri="{FF2B5EF4-FFF2-40B4-BE49-F238E27FC236}">
                <a16:creationId xmlns:a16="http://schemas.microsoft.com/office/drawing/2014/main" id="{654E450A-9212-76E0-C954-593FD57B10EA}"/>
              </a:ext>
            </a:extLst>
          </p:cNvPr>
          <p:cNvSpPr/>
          <p:nvPr/>
        </p:nvSpPr>
        <p:spPr>
          <a:xfrm>
            <a:off x="6473401" y="2968379"/>
            <a:ext cx="787170" cy="288864"/>
          </a:xfrm>
          <a:prstGeom prst="ellipse">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r>
              <a:rPr lang="en-GB" sz="1000" b="1">
                <a:solidFill>
                  <a:srgbClr val="002060"/>
                </a:solidFill>
                <a:latin typeface="Ubuntu"/>
              </a:rPr>
              <a:t>Event</a:t>
            </a:r>
            <a:endParaRPr lang="en-US">
              <a:latin typeface="Ubuntu"/>
            </a:endParaRPr>
          </a:p>
        </p:txBody>
      </p:sp>
      <p:sp>
        <p:nvSpPr>
          <p:cNvPr id="35" name="Oval 34">
            <a:extLst>
              <a:ext uri="{FF2B5EF4-FFF2-40B4-BE49-F238E27FC236}">
                <a16:creationId xmlns:a16="http://schemas.microsoft.com/office/drawing/2014/main" id="{28F320E5-6056-8776-A28A-1575F7147088}"/>
              </a:ext>
            </a:extLst>
          </p:cNvPr>
          <p:cNvSpPr/>
          <p:nvPr/>
        </p:nvSpPr>
        <p:spPr>
          <a:xfrm>
            <a:off x="8327049" y="2913714"/>
            <a:ext cx="787170" cy="288864"/>
          </a:xfrm>
          <a:prstGeom prst="ellipse">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r>
              <a:rPr lang="en-GB" sz="1000" b="1">
                <a:solidFill>
                  <a:srgbClr val="002060"/>
                </a:solidFill>
                <a:latin typeface="Ubuntu"/>
              </a:rPr>
              <a:t>Object</a:t>
            </a:r>
            <a:endParaRPr lang="en-US">
              <a:latin typeface="Ubuntu"/>
            </a:endParaRPr>
          </a:p>
        </p:txBody>
      </p:sp>
      <p:sp>
        <p:nvSpPr>
          <p:cNvPr id="37" name="Oval 36">
            <a:extLst>
              <a:ext uri="{FF2B5EF4-FFF2-40B4-BE49-F238E27FC236}">
                <a16:creationId xmlns:a16="http://schemas.microsoft.com/office/drawing/2014/main" id="{0B7FCD9A-06C5-C918-C407-BD23C0E98604}"/>
              </a:ext>
            </a:extLst>
          </p:cNvPr>
          <p:cNvSpPr/>
          <p:nvPr/>
        </p:nvSpPr>
        <p:spPr>
          <a:xfrm>
            <a:off x="6864340" y="4030209"/>
            <a:ext cx="886562" cy="288865"/>
          </a:xfrm>
          <a:prstGeom prst="ellipse">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r>
              <a:rPr lang="en-GB" sz="1000" b="1">
                <a:solidFill>
                  <a:srgbClr val="002060"/>
                </a:solidFill>
                <a:latin typeface="Ubuntu"/>
              </a:rPr>
              <a:t>Timeline</a:t>
            </a:r>
            <a:endParaRPr lang="en-US">
              <a:latin typeface="Ubuntu"/>
            </a:endParaRPr>
          </a:p>
        </p:txBody>
      </p:sp>
      <p:sp>
        <p:nvSpPr>
          <p:cNvPr id="47" name="Google Shape;409;p49">
            <a:extLst>
              <a:ext uri="{FF2B5EF4-FFF2-40B4-BE49-F238E27FC236}">
                <a16:creationId xmlns:a16="http://schemas.microsoft.com/office/drawing/2014/main" id="{42BE8D76-55E7-21D0-47ED-19E9AD21E556}"/>
              </a:ext>
            </a:extLst>
          </p:cNvPr>
          <p:cNvSpPr/>
          <p:nvPr/>
        </p:nvSpPr>
        <p:spPr>
          <a:xfrm flipV="1">
            <a:off x="7266803" y="2772619"/>
            <a:ext cx="575647" cy="334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19050" cap="flat">
            <a:solidFill>
              <a:srgbClr val="0A377D"/>
            </a:solidFill>
            <a:prstDash val="dash"/>
            <a:round/>
            <a:tailEnd type="triangle" w="med" len="med"/>
          </a:ln>
          <a:effectLst/>
        </p:spPr>
        <p:txBody>
          <a:bodyPr wrap="square" lIns="45719" tIns="45719" rIns="45719" bIns="45719" numCol="1" anchor="ctr">
            <a:noAutofit/>
          </a:bodyPr>
          <a:lstStyle/>
          <a:p>
            <a:endParaRPr/>
          </a:p>
        </p:txBody>
      </p:sp>
      <p:sp>
        <p:nvSpPr>
          <p:cNvPr id="50" name="Google Shape;409;p49">
            <a:extLst>
              <a:ext uri="{FF2B5EF4-FFF2-40B4-BE49-F238E27FC236}">
                <a16:creationId xmlns:a16="http://schemas.microsoft.com/office/drawing/2014/main" id="{27B1E927-4646-61EA-3108-FEC3B3BBAA86}"/>
              </a:ext>
            </a:extLst>
          </p:cNvPr>
          <p:cNvSpPr/>
          <p:nvPr/>
        </p:nvSpPr>
        <p:spPr>
          <a:xfrm flipV="1">
            <a:off x="7376132" y="3746653"/>
            <a:ext cx="530923" cy="2447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19050" cap="flat">
            <a:solidFill>
              <a:srgbClr val="0A377D"/>
            </a:solidFill>
            <a:prstDash val="dash"/>
            <a:round/>
            <a:tailEnd type="triangle" w="med" len="med"/>
          </a:ln>
          <a:effectLst/>
        </p:spPr>
        <p:txBody>
          <a:bodyPr wrap="square" lIns="45719" tIns="45719" rIns="45719" bIns="45719" numCol="1" anchor="ctr">
            <a:noAutofit/>
          </a:bodyPr>
          <a:lstStyle/>
          <a:p>
            <a:endParaRPr/>
          </a:p>
        </p:txBody>
      </p:sp>
      <p:sp>
        <p:nvSpPr>
          <p:cNvPr id="52" name="Google Shape;126;p26">
            <a:extLst>
              <a:ext uri="{FF2B5EF4-FFF2-40B4-BE49-F238E27FC236}">
                <a16:creationId xmlns:a16="http://schemas.microsoft.com/office/drawing/2014/main" id="{087B95E8-3788-8AAF-FAFD-BDC351FCFE36}"/>
              </a:ext>
            </a:extLst>
          </p:cNvPr>
          <p:cNvSpPr/>
          <p:nvPr/>
        </p:nvSpPr>
        <p:spPr>
          <a:xfrm>
            <a:off x="6228419" y="3471855"/>
            <a:ext cx="538261" cy="57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38100" cap="flat">
            <a:solidFill>
              <a:srgbClr val="C9D8F0"/>
            </a:solidFill>
            <a:prstDash val="solid"/>
            <a:round/>
            <a:headEnd type="triangle" w="med" len="med"/>
            <a:tailEnd type="triangle" w="med" len="med"/>
          </a:ln>
          <a:effectLst/>
        </p:spPr>
        <p:txBody>
          <a:bodyPr wrap="square" lIns="0" tIns="0" rIns="0" bIns="0" numCol="1" anchor="t">
            <a:noAutofit/>
          </a:bodyPr>
          <a:lstStyle/>
          <a:p>
            <a:endParaRPr/>
          </a:p>
        </p:txBody>
      </p:sp>
      <p:sp>
        <p:nvSpPr>
          <p:cNvPr id="53" name="Google Shape;409;p49">
            <a:extLst>
              <a:ext uri="{FF2B5EF4-FFF2-40B4-BE49-F238E27FC236}">
                <a16:creationId xmlns:a16="http://schemas.microsoft.com/office/drawing/2014/main" id="{3C3A327D-B305-463A-B73E-32B87FDDED89}"/>
              </a:ext>
            </a:extLst>
          </p:cNvPr>
          <p:cNvSpPr/>
          <p:nvPr/>
        </p:nvSpPr>
        <p:spPr>
          <a:xfrm>
            <a:off x="7261831" y="3171475"/>
            <a:ext cx="535891" cy="21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19050" cap="flat">
            <a:solidFill>
              <a:srgbClr val="0A377D"/>
            </a:solidFill>
            <a:prstDash val="dash"/>
            <a:round/>
            <a:tailEnd type="triangle" w="med" len="med"/>
          </a:ln>
          <a:effectLst/>
        </p:spPr>
        <p:txBody>
          <a:bodyPr wrap="square" lIns="45719" tIns="45719" rIns="45719" bIns="45719" numCol="1" anchor="ctr">
            <a:noAutofit/>
          </a:bodyPr>
          <a:lstStyle/>
          <a:p>
            <a:endParaRPr/>
          </a:p>
        </p:txBody>
      </p:sp>
      <p:sp>
        <p:nvSpPr>
          <p:cNvPr id="54" name="Google Shape;409;p49">
            <a:extLst>
              <a:ext uri="{FF2B5EF4-FFF2-40B4-BE49-F238E27FC236}">
                <a16:creationId xmlns:a16="http://schemas.microsoft.com/office/drawing/2014/main" id="{273B74F6-9251-5D9A-9542-C385C8DFEAF0}"/>
              </a:ext>
            </a:extLst>
          </p:cNvPr>
          <p:cNvSpPr/>
          <p:nvPr/>
        </p:nvSpPr>
        <p:spPr>
          <a:xfrm flipV="1">
            <a:off x="7266802" y="3070596"/>
            <a:ext cx="1062666" cy="708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19050" cap="flat">
            <a:solidFill>
              <a:srgbClr val="0A377D"/>
            </a:solidFill>
            <a:prstDash val="dash"/>
            <a:round/>
            <a:tailEnd type="triangle" w="med" len="med"/>
          </a:ln>
          <a:effectLst/>
        </p:spPr>
        <p:txBody>
          <a:bodyPr wrap="square" lIns="45719" tIns="45719" rIns="45719" bIns="45719" numCol="1" anchor="ctr">
            <a:noAutofit/>
          </a:bodyPr>
          <a:lstStyle/>
          <a:p>
            <a:endParaRPr/>
          </a:p>
        </p:txBody>
      </p:sp>
      <p:pic>
        <p:nvPicPr>
          <p:cNvPr id="2" name="Picture 1" descr="A group of blue circles with black text&#10;&#10;Description automatically generated">
            <a:extLst>
              <a:ext uri="{FF2B5EF4-FFF2-40B4-BE49-F238E27FC236}">
                <a16:creationId xmlns:a16="http://schemas.microsoft.com/office/drawing/2014/main" id="{11ADFF2F-7F70-0E29-9257-135D3CA66C4E}"/>
              </a:ext>
            </a:extLst>
          </p:cNvPr>
          <p:cNvPicPr>
            <a:picLocks noChangeAspect="1"/>
          </p:cNvPicPr>
          <p:nvPr/>
        </p:nvPicPr>
        <p:blipFill>
          <a:blip r:embed="rId13"/>
          <a:stretch>
            <a:fillRect/>
          </a:stretch>
        </p:blipFill>
        <p:spPr>
          <a:xfrm>
            <a:off x="142515" y="1396250"/>
            <a:ext cx="646928" cy="582570"/>
          </a:xfrm>
          <a:prstGeom prst="rect">
            <a:avLst/>
          </a:prstGeom>
        </p:spPr>
      </p:pic>
      <p:sp>
        <p:nvSpPr>
          <p:cNvPr id="4" name="Arrow: Up 3">
            <a:extLst>
              <a:ext uri="{FF2B5EF4-FFF2-40B4-BE49-F238E27FC236}">
                <a16:creationId xmlns:a16="http://schemas.microsoft.com/office/drawing/2014/main" id="{39CED149-1C80-ADFF-B926-EBCC258E5A20}"/>
              </a:ext>
            </a:extLst>
          </p:cNvPr>
          <p:cNvSpPr/>
          <p:nvPr/>
        </p:nvSpPr>
        <p:spPr>
          <a:xfrm>
            <a:off x="3476832" y="1739051"/>
            <a:ext cx="1317309" cy="1310411"/>
          </a:xfrm>
          <a:prstGeom prst="upArrow">
            <a:avLst/>
          </a:prstGeom>
          <a:noFill/>
          <a:ln w="38100" cap="flat">
            <a:solidFill>
              <a:srgbClr val="C9D8F0"/>
            </a:solidFill>
            <a:prstDash val="solid"/>
            <a:round/>
            <a:headEnd type="triangle" w="med" len="med"/>
            <a:tailEnd type="triangle" w="med" len="med"/>
          </a:ln>
          <a:effectLst/>
        </p:spPr>
        <p:txBody>
          <a:bodyPr wrap="square" lIns="0" tIns="0" rIns="0" bIns="0" numCol="1" rtlCol="0" anchor="t">
            <a:noAutofit/>
          </a:bodyPr>
          <a:lstStyle/>
          <a:p>
            <a:pPr algn="l"/>
            <a:endParaRPr lang="en-GB"/>
          </a:p>
        </p:txBody>
      </p:sp>
      <p:sp>
        <p:nvSpPr>
          <p:cNvPr id="6" name="TextBox 5">
            <a:extLst>
              <a:ext uri="{FF2B5EF4-FFF2-40B4-BE49-F238E27FC236}">
                <a16:creationId xmlns:a16="http://schemas.microsoft.com/office/drawing/2014/main" id="{EB61AEAD-74E7-42B0-3830-47D33B948A51}"/>
              </a:ext>
            </a:extLst>
          </p:cNvPr>
          <p:cNvSpPr txBox="1"/>
          <p:nvPr/>
        </p:nvSpPr>
        <p:spPr>
          <a:xfrm>
            <a:off x="3245054" y="783169"/>
            <a:ext cx="1512000" cy="828000"/>
          </a:xfrm>
          <a:prstGeom prst="rect">
            <a:avLst/>
          </a:prstGeom>
          <a:noFill/>
          <a:ln w="12700" cap="flat">
            <a:solidFill>
              <a:srgbClr val="0A377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200">
                <a:solidFill>
                  <a:srgbClr val="0A377D"/>
                </a:solidFill>
                <a:latin typeface="Ubuntu"/>
                <a:ea typeface="+mj-lt"/>
                <a:cs typeface="+mj-lt"/>
              </a:defRPr>
            </a:lvl1pPr>
          </a:lstStyle>
          <a:p>
            <a:r>
              <a:rPr lang="en-US"/>
              <a:t>Faster, more informed decision-making, and better outcomes</a:t>
            </a:r>
          </a:p>
        </p:txBody>
      </p:sp>
      <p:sp>
        <p:nvSpPr>
          <p:cNvPr id="9" name="TextBox 8">
            <a:extLst>
              <a:ext uri="{FF2B5EF4-FFF2-40B4-BE49-F238E27FC236}">
                <a16:creationId xmlns:a16="http://schemas.microsoft.com/office/drawing/2014/main" id="{98C41810-0129-5DF8-61F2-2C2BCC9369FE}"/>
              </a:ext>
            </a:extLst>
          </p:cNvPr>
          <p:cNvSpPr txBox="1"/>
          <p:nvPr/>
        </p:nvSpPr>
        <p:spPr>
          <a:xfrm>
            <a:off x="5128959" y="765039"/>
            <a:ext cx="1512000" cy="828000"/>
          </a:xfrm>
          <a:prstGeom prst="rect">
            <a:avLst/>
          </a:prstGeom>
          <a:noFill/>
          <a:ln w="12700" cap="flat">
            <a:solidFill>
              <a:srgbClr val="0A377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200">
                <a:solidFill>
                  <a:srgbClr val="0A377D"/>
                </a:solidFill>
                <a:latin typeface="Ubuntu"/>
                <a:ea typeface="+mj-lt"/>
                <a:cs typeface="+mj-lt"/>
              </a:defRPr>
            </a:lvl1pPr>
          </a:lstStyle>
          <a:p>
            <a:r>
              <a:rPr lang="en-US"/>
              <a:t>Ensure safety of at-risk individuals in a secure/timely manner</a:t>
            </a:r>
          </a:p>
        </p:txBody>
      </p:sp>
      <p:sp>
        <p:nvSpPr>
          <p:cNvPr id="13" name="TextBox 12">
            <a:extLst>
              <a:ext uri="{FF2B5EF4-FFF2-40B4-BE49-F238E27FC236}">
                <a16:creationId xmlns:a16="http://schemas.microsoft.com/office/drawing/2014/main" id="{AB283A83-1781-250B-F95B-C4BD3E6ACD46}"/>
              </a:ext>
            </a:extLst>
          </p:cNvPr>
          <p:cNvSpPr txBox="1"/>
          <p:nvPr/>
        </p:nvSpPr>
        <p:spPr>
          <a:xfrm>
            <a:off x="7012864" y="768815"/>
            <a:ext cx="1512000" cy="828000"/>
          </a:xfrm>
          <a:prstGeom prst="rect">
            <a:avLst/>
          </a:prstGeom>
          <a:no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200">
                <a:solidFill>
                  <a:srgbClr val="0A377D"/>
                </a:solidFill>
                <a:latin typeface="Ubuntu"/>
                <a:ea typeface="+mj-lt"/>
                <a:cs typeface="+mj-lt"/>
              </a:defRPr>
            </a:lvl1pPr>
          </a:lstStyle>
          <a:p>
            <a:r>
              <a:rPr lang="en-US"/>
              <a:t>Improve the security of, and access to, sensitive information</a:t>
            </a:r>
          </a:p>
        </p:txBody>
      </p:sp>
      <p:sp>
        <p:nvSpPr>
          <p:cNvPr id="15" name="TextBox 14">
            <a:extLst>
              <a:ext uri="{FF2B5EF4-FFF2-40B4-BE49-F238E27FC236}">
                <a16:creationId xmlns:a16="http://schemas.microsoft.com/office/drawing/2014/main" id="{AE1638AE-BFF4-F10F-5F1C-00370DC9C9EF}"/>
              </a:ext>
            </a:extLst>
          </p:cNvPr>
          <p:cNvSpPr txBox="1"/>
          <p:nvPr/>
        </p:nvSpPr>
        <p:spPr>
          <a:xfrm>
            <a:off x="2141698" y="2552927"/>
            <a:ext cx="1603790"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200">
                <a:solidFill>
                  <a:srgbClr val="0A377D"/>
                </a:solidFill>
                <a:latin typeface="Ubuntu"/>
                <a:ea typeface="+mj-lt"/>
                <a:cs typeface="+mj-lt"/>
              </a:defRPr>
            </a:lvl1pPr>
          </a:lstStyle>
          <a:p>
            <a:r>
              <a:rPr lang="en-US" sz="1000" dirty="0"/>
              <a:t>Single point of truth across dispersed and disparate systems</a:t>
            </a:r>
          </a:p>
        </p:txBody>
      </p:sp>
    </p:spTree>
    <p:extLst>
      <p:ext uri="{BB962C8B-B14F-4D97-AF65-F5344CB8AC3E}">
        <p14:creationId xmlns:p14="http://schemas.microsoft.com/office/powerpoint/2010/main" val="1612954757"/>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6"/>
                                        </p:tgtEl>
                                        <p:attrNameLst>
                                          <p:attrName>style.visibility</p:attrName>
                                        </p:attrNameLst>
                                      </p:cBhvr>
                                      <p:to>
                                        <p:strVal val="visible"/>
                                      </p:to>
                                    </p:set>
                                    <p:animEffect transition="in" filter="fade">
                                      <p:cBhvr>
                                        <p:cTn id="7" dur="500"/>
                                        <p:tgtEl>
                                          <p:spTgt spid="676"/>
                                        </p:tgtEl>
                                      </p:cBhvr>
                                    </p:animEffect>
                                  </p:childTnLst>
                                </p:cTn>
                              </p:par>
                              <p:par>
                                <p:cTn id="8" presetID="10" presetClass="entr" presetSubtype="0" fill="hold" nodeType="withEffect">
                                  <p:stCondLst>
                                    <p:cond delay="0"/>
                                  </p:stCondLst>
                                  <p:childTnLst>
                                    <p:set>
                                      <p:cBhvr>
                                        <p:cTn id="9" dur="1" fill="hold">
                                          <p:stCondLst>
                                            <p:cond delay="0"/>
                                          </p:stCondLst>
                                        </p:cTn>
                                        <p:tgtEl>
                                          <p:spTgt spid="677"/>
                                        </p:tgtEl>
                                        <p:attrNameLst>
                                          <p:attrName>style.visibility</p:attrName>
                                        </p:attrNameLst>
                                      </p:cBhvr>
                                      <p:to>
                                        <p:strVal val="visible"/>
                                      </p:to>
                                    </p:set>
                                    <p:animEffect transition="in" filter="fade">
                                      <p:cBhvr>
                                        <p:cTn id="10" dur="500"/>
                                        <p:tgtEl>
                                          <p:spTgt spid="677"/>
                                        </p:tgtEl>
                                      </p:cBhvr>
                                    </p:animEffect>
                                  </p:childTnLst>
                                </p:cTn>
                              </p:par>
                              <p:par>
                                <p:cTn id="11" presetID="10" presetClass="entr" presetSubtype="0" fill="hold" nodeType="withEffect">
                                  <p:stCondLst>
                                    <p:cond delay="0"/>
                                  </p:stCondLst>
                                  <p:childTnLst>
                                    <p:set>
                                      <p:cBhvr>
                                        <p:cTn id="12" dur="1" fill="hold">
                                          <p:stCondLst>
                                            <p:cond delay="0"/>
                                          </p:stCondLst>
                                        </p:cTn>
                                        <p:tgtEl>
                                          <p:spTgt spid="678"/>
                                        </p:tgtEl>
                                        <p:attrNameLst>
                                          <p:attrName>style.visibility</p:attrName>
                                        </p:attrNameLst>
                                      </p:cBhvr>
                                      <p:to>
                                        <p:strVal val="visible"/>
                                      </p:to>
                                    </p:set>
                                    <p:animEffect transition="in" filter="fade">
                                      <p:cBhvr>
                                        <p:cTn id="13" dur="500"/>
                                        <p:tgtEl>
                                          <p:spTgt spid="6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79"/>
                                        </p:tgtEl>
                                        <p:attrNameLst>
                                          <p:attrName>style.visibility</p:attrName>
                                        </p:attrNameLst>
                                      </p:cBhvr>
                                      <p:to>
                                        <p:strVal val="visible"/>
                                      </p:to>
                                    </p:set>
                                    <p:animEffect transition="in" filter="fade">
                                      <p:cBhvr>
                                        <p:cTn id="22" dur="500"/>
                                        <p:tgtEl>
                                          <p:spTgt spid="67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65"/>
                                        </p:tgtEl>
                                        <p:attrNameLst>
                                          <p:attrName>style.visibility</p:attrName>
                                        </p:attrNameLst>
                                      </p:cBhvr>
                                      <p:to>
                                        <p:strVal val="visible"/>
                                      </p:to>
                                    </p:set>
                                    <p:animEffect transition="in" filter="fade">
                                      <p:cBhvr>
                                        <p:cTn id="30" dur="500"/>
                                        <p:tgtEl>
                                          <p:spTgt spid="66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66"/>
                                        </p:tgtEl>
                                        <p:attrNameLst>
                                          <p:attrName>style.visibility</p:attrName>
                                        </p:attrNameLst>
                                      </p:cBhvr>
                                      <p:to>
                                        <p:strVal val="visible"/>
                                      </p:to>
                                    </p:set>
                                    <p:animEffect transition="in" filter="fade">
                                      <p:cBhvr>
                                        <p:cTn id="33" dur="500"/>
                                        <p:tgtEl>
                                          <p:spTgt spid="66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67"/>
                                        </p:tgtEl>
                                        <p:attrNameLst>
                                          <p:attrName>style.visibility</p:attrName>
                                        </p:attrNameLst>
                                      </p:cBhvr>
                                      <p:to>
                                        <p:strVal val="visible"/>
                                      </p:to>
                                    </p:set>
                                    <p:animEffect transition="in" filter="fade">
                                      <p:cBhvr>
                                        <p:cTn id="36" dur="500"/>
                                        <p:tgtEl>
                                          <p:spTgt spid="66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68"/>
                                        </p:tgtEl>
                                        <p:attrNameLst>
                                          <p:attrName>style.visibility</p:attrName>
                                        </p:attrNameLst>
                                      </p:cBhvr>
                                      <p:to>
                                        <p:strVal val="visible"/>
                                      </p:to>
                                    </p:set>
                                    <p:animEffect transition="in" filter="fade">
                                      <p:cBhvr>
                                        <p:cTn id="39" dur="500"/>
                                        <p:tgtEl>
                                          <p:spTgt spid="668"/>
                                        </p:tgtEl>
                                      </p:cBhvr>
                                    </p:animEffect>
                                  </p:childTnLst>
                                </p:cTn>
                              </p:par>
                              <p:par>
                                <p:cTn id="40" presetID="10" presetClass="entr" presetSubtype="0" fill="hold" nodeType="withEffect">
                                  <p:stCondLst>
                                    <p:cond delay="0"/>
                                  </p:stCondLst>
                                  <p:childTnLst>
                                    <p:set>
                                      <p:cBhvr>
                                        <p:cTn id="41" dur="1" fill="hold">
                                          <p:stCondLst>
                                            <p:cond delay="0"/>
                                          </p:stCondLst>
                                        </p:cTn>
                                        <p:tgtEl>
                                          <p:spTgt spid="671"/>
                                        </p:tgtEl>
                                        <p:attrNameLst>
                                          <p:attrName>style.visibility</p:attrName>
                                        </p:attrNameLst>
                                      </p:cBhvr>
                                      <p:to>
                                        <p:strVal val="visible"/>
                                      </p:to>
                                    </p:set>
                                    <p:animEffect transition="in" filter="fade">
                                      <p:cBhvr>
                                        <p:cTn id="42" dur="500"/>
                                        <p:tgtEl>
                                          <p:spTgt spid="67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72"/>
                                        </p:tgtEl>
                                        <p:attrNameLst>
                                          <p:attrName>style.visibility</p:attrName>
                                        </p:attrNameLst>
                                      </p:cBhvr>
                                      <p:to>
                                        <p:strVal val="visible"/>
                                      </p:to>
                                    </p:set>
                                    <p:animEffect transition="in" filter="fade">
                                      <p:cBhvr>
                                        <p:cTn id="53" dur="500"/>
                                        <p:tgtEl>
                                          <p:spTgt spid="672"/>
                                        </p:tgtEl>
                                      </p:cBhvr>
                                    </p:animEffect>
                                  </p:childTnLst>
                                </p:cTn>
                              </p:par>
                              <p:par>
                                <p:cTn id="54" presetID="10" presetClass="entr" presetSubtype="0" fill="hold" nodeType="withEffect">
                                  <p:stCondLst>
                                    <p:cond delay="0"/>
                                  </p:stCondLst>
                                  <p:childTnLst>
                                    <p:set>
                                      <p:cBhvr>
                                        <p:cTn id="55" dur="1" fill="hold">
                                          <p:stCondLst>
                                            <p:cond delay="0"/>
                                          </p:stCondLst>
                                        </p:cTn>
                                        <p:tgtEl>
                                          <p:spTgt spid="673"/>
                                        </p:tgtEl>
                                        <p:attrNameLst>
                                          <p:attrName>style.visibility</p:attrName>
                                        </p:attrNameLst>
                                      </p:cBhvr>
                                      <p:to>
                                        <p:strVal val="visible"/>
                                      </p:to>
                                    </p:set>
                                    <p:animEffect transition="in" filter="fade">
                                      <p:cBhvr>
                                        <p:cTn id="56" dur="500"/>
                                        <p:tgtEl>
                                          <p:spTgt spid="673"/>
                                        </p:tgtEl>
                                      </p:cBhvr>
                                    </p:animEffect>
                                  </p:childTnLst>
                                </p:cTn>
                              </p:par>
                              <p:par>
                                <p:cTn id="57" presetID="10" presetClass="entr" presetSubtype="0" fill="hold" nodeType="withEffect">
                                  <p:stCondLst>
                                    <p:cond delay="0"/>
                                  </p:stCondLst>
                                  <p:childTnLst>
                                    <p:set>
                                      <p:cBhvr>
                                        <p:cTn id="58" dur="1" fill="hold">
                                          <p:stCondLst>
                                            <p:cond delay="0"/>
                                          </p:stCondLst>
                                        </p:cTn>
                                        <p:tgtEl>
                                          <p:spTgt spid="706"/>
                                        </p:tgtEl>
                                        <p:attrNameLst>
                                          <p:attrName>style.visibility</p:attrName>
                                        </p:attrNameLst>
                                      </p:cBhvr>
                                      <p:to>
                                        <p:strVal val="visible"/>
                                      </p:to>
                                    </p:set>
                                    <p:animEffect transition="in" filter="fade">
                                      <p:cBhvr>
                                        <p:cTn id="59" dur="500"/>
                                        <p:tgtEl>
                                          <p:spTgt spid="70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10" presetClass="entr" presetSubtype="0" fill="hold" nodeType="withEffect">
                                  <p:stCondLst>
                                    <p:cond delay="0"/>
                                  </p:stCondLst>
                                  <p:childTnLst>
                                    <p:set>
                                      <p:cBhvr>
                                        <p:cTn id="66" dur="1" fill="hold">
                                          <p:stCondLst>
                                            <p:cond delay="0"/>
                                          </p:stCondLst>
                                        </p:cTn>
                                        <p:tgtEl>
                                          <p:spTgt spid="686"/>
                                        </p:tgtEl>
                                        <p:attrNameLst>
                                          <p:attrName>style.visibility</p:attrName>
                                        </p:attrNameLst>
                                      </p:cBhvr>
                                      <p:to>
                                        <p:strVal val="visible"/>
                                      </p:to>
                                    </p:set>
                                    <p:animEffect transition="in" filter="fade">
                                      <p:cBhvr>
                                        <p:cTn id="67" dur="500"/>
                                        <p:tgtEl>
                                          <p:spTgt spid="68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par>
                                <p:cTn id="76" presetID="10" presetClass="entr" presetSubtype="0" fill="hold"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500"/>
                                        <p:tgtEl>
                                          <p:spTgt spid="1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fade">
                                      <p:cBhvr>
                                        <p:cTn id="106" dur="500"/>
                                        <p:tgtEl>
                                          <p:spTgt spid="5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fade">
                                      <p:cBhvr>
                                        <p:cTn id="109" dur="500"/>
                                        <p:tgtEl>
                                          <p:spTgt spid="5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500"/>
                                        <p:tgtEl>
                                          <p:spTgt spid="5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fade">
                                      <p:cBhvr>
                                        <p:cTn id="115" dur="500"/>
                                        <p:tgtEl>
                                          <p:spTgt spid="54"/>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fade">
                                      <p:cBhvr>
                                        <p:cTn id="120" dur="500"/>
                                        <p:tgtEl>
                                          <p:spTgt spid="15"/>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4"/>
                                        </p:tgtEl>
                                        <p:attrNameLst>
                                          <p:attrName>style.visibility</p:attrName>
                                        </p:attrNameLst>
                                      </p:cBhvr>
                                      <p:to>
                                        <p:strVal val="visible"/>
                                      </p:to>
                                    </p:set>
                                    <p:animEffect transition="in" filter="fade">
                                      <p:cBhvr>
                                        <p:cTn id="125" dur="500"/>
                                        <p:tgtEl>
                                          <p:spTgt spid="4"/>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500"/>
                                        <p:tgtEl>
                                          <p:spTgt spid="1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fade">
                                      <p:cBhvr>
                                        <p:cTn id="135" dur="500"/>
                                        <p:tgtEl>
                                          <p:spTgt spid="6"/>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9"/>
                                        </p:tgtEl>
                                        <p:attrNameLst>
                                          <p:attrName>style.visibility</p:attrName>
                                        </p:attrNameLst>
                                      </p:cBhvr>
                                      <p:to>
                                        <p:strVal val="visible"/>
                                      </p:to>
                                    </p:set>
                                    <p:animEffect transition="in" filter="fade">
                                      <p:cBhvr>
                                        <p:cTn id="140" dur="500"/>
                                        <p:tgtEl>
                                          <p:spTgt spid="9"/>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3"/>
                                        </p:tgtEl>
                                        <p:attrNameLst>
                                          <p:attrName>style.visibility</p:attrName>
                                        </p:attrNameLst>
                                      </p:cBhvr>
                                      <p:to>
                                        <p:strVal val="visible"/>
                                      </p:to>
                                    </p:set>
                                    <p:animEffect transition="in" filter="fade">
                                      <p:cBhvr>
                                        <p:cTn id="1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 grpId="0" animBg="1"/>
      <p:bldP spid="666" grpId="0" animBg="1"/>
      <p:bldP spid="667" grpId="0" animBg="1"/>
      <p:bldP spid="668" grpId="0" animBg="1"/>
      <p:bldP spid="672" grpId="0"/>
      <p:bldP spid="679" grpId="0" animBg="1"/>
      <p:bldP spid="44" grpId="0" animBg="1"/>
      <p:bldP spid="3" grpId="0" animBg="1"/>
      <p:bldP spid="7" grpId="0" animBg="1"/>
      <p:bldP spid="16" grpId="0"/>
      <p:bldP spid="17" grpId="0" animBg="1"/>
      <p:bldP spid="23" grpId="0"/>
      <p:bldP spid="25" grpId="0"/>
      <p:bldP spid="29" grpId="0" animBg="1"/>
      <p:bldP spid="31" grpId="0" animBg="1"/>
      <p:bldP spid="33" grpId="0" animBg="1"/>
      <p:bldP spid="35" grpId="0" animBg="1"/>
      <p:bldP spid="37" grpId="0" animBg="1"/>
      <p:bldP spid="47" grpId="0" animBg="1"/>
      <p:bldP spid="50" grpId="0" animBg="1"/>
      <p:bldP spid="52" grpId="0" animBg="1"/>
      <p:bldP spid="53" grpId="0" animBg="1"/>
      <p:bldP spid="54" grpId="0" animBg="1"/>
      <p:bldP spid="4" grpId="0" animBg="1"/>
      <p:bldP spid="6" grpId="0" animBg="1"/>
      <p:bldP spid="9" grpId="0" animBg="1"/>
      <p:bldP spid="13"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CFD"/>
        </a:solidFill>
        <a:effectLst/>
      </p:bgPr>
    </p:bg>
    <p:spTree>
      <p:nvGrpSpPr>
        <p:cNvPr id="1" name=""/>
        <p:cNvGrpSpPr/>
        <p:nvPr/>
      </p:nvGrpSpPr>
      <p:grpSpPr>
        <a:xfrm>
          <a:off x="0" y="0"/>
          <a:ext cx="0" cy="0"/>
          <a:chOff x="0" y="0"/>
          <a:chExt cx="0" cy="0"/>
        </a:xfrm>
      </p:grpSpPr>
      <p:sp>
        <p:nvSpPr>
          <p:cNvPr id="665" name="Google Shape;106;p26"/>
          <p:cNvSpPr/>
          <p:nvPr/>
        </p:nvSpPr>
        <p:spPr>
          <a:xfrm rot="5400000">
            <a:off x="1898781" y="3351980"/>
            <a:ext cx="334802" cy="197101"/>
          </a:xfrm>
          <a:prstGeom prst="triangle">
            <a:avLst/>
          </a:prstGeom>
          <a:solidFill>
            <a:srgbClr val="C9D8F0"/>
          </a:solidFill>
          <a:ln w="12700" cap="flat">
            <a:noFill/>
            <a:miter lim="400000"/>
          </a:ln>
          <a:effectLst/>
        </p:spPr>
        <p:txBody>
          <a:bodyPr wrap="square" lIns="0" tIns="0" rIns="0" bIns="0" numCol="1" anchor="ctr">
            <a:noAutofit/>
          </a:bodyPr>
          <a:lstStyle/>
          <a:p>
            <a:pPr algn="ctr"/>
            <a:endParaRPr/>
          </a:p>
        </p:txBody>
      </p:sp>
      <p:sp>
        <p:nvSpPr>
          <p:cNvPr id="666" name="Google Shape;108;p26"/>
          <p:cNvSpPr/>
          <p:nvPr/>
        </p:nvSpPr>
        <p:spPr>
          <a:xfrm>
            <a:off x="955472" y="3444091"/>
            <a:ext cx="1115702"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noFill/>
          <a:ln w="38100" cap="flat">
            <a:solidFill>
              <a:srgbClr val="C9D8F0"/>
            </a:solidFill>
            <a:prstDash val="solid"/>
            <a:round/>
          </a:ln>
          <a:effectLst/>
        </p:spPr>
        <p:txBody>
          <a:bodyPr wrap="square" lIns="0" tIns="0" rIns="0" bIns="0" numCol="1" anchor="t">
            <a:noAutofit/>
          </a:bodyPr>
          <a:lstStyle/>
          <a:p>
            <a:endParaRPr/>
          </a:p>
        </p:txBody>
      </p:sp>
      <p:sp>
        <p:nvSpPr>
          <p:cNvPr id="667" name="Google Shape;109;p26"/>
          <p:cNvSpPr/>
          <p:nvPr/>
        </p:nvSpPr>
        <p:spPr>
          <a:xfrm>
            <a:off x="960872" y="2777240"/>
            <a:ext cx="1135802" cy="6558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noFill/>
          <a:ln w="38100" cap="flat">
            <a:solidFill>
              <a:srgbClr val="C9D8F0"/>
            </a:solidFill>
            <a:prstDash val="solid"/>
            <a:round/>
          </a:ln>
          <a:effectLst/>
        </p:spPr>
        <p:txBody>
          <a:bodyPr wrap="square" lIns="0" tIns="0" rIns="0" bIns="0" numCol="1" anchor="t">
            <a:noAutofit/>
          </a:bodyPr>
          <a:lstStyle/>
          <a:p>
            <a:endParaRPr/>
          </a:p>
        </p:txBody>
      </p:sp>
      <p:sp>
        <p:nvSpPr>
          <p:cNvPr id="668" name="Google Shape;110;p26"/>
          <p:cNvSpPr/>
          <p:nvPr/>
        </p:nvSpPr>
        <p:spPr>
          <a:xfrm rot="10800000" flipH="1">
            <a:off x="963972" y="3469641"/>
            <a:ext cx="1132802" cy="654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noFill/>
          <a:ln w="38100" cap="flat">
            <a:solidFill>
              <a:srgbClr val="C9D8F0"/>
            </a:solidFill>
            <a:prstDash val="solid"/>
            <a:round/>
          </a:ln>
          <a:effectLst/>
        </p:spPr>
        <p:txBody>
          <a:bodyPr wrap="square" lIns="0" tIns="0" rIns="0" bIns="0" numCol="1" anchor="t">
            <a:noAutofit/>
          </a:bodyPr>
          <a:lstStyle/>
          <a:p>
            <a:endParaRPr/>
          </a:p>
        </p:txBody>
      </p:sp>
      <p:grpSp>
        <p:nvGrpSpPr>
          <p:cNvPr id="671" name="Google Shape;111;p26"/>
          <p:cNvGrpSpPr/>
          <p:nvPr/>
        </p:nvGrpSpPr>
        <p:grpSpPr>
          <a:xfrm>
            <a:off x="2164474" y="3312935"/>
            <a:ext cx="1507321" cy="528109"/>
            <a:chOff x="0" y="-1"/>
            <a:chExt cx="1820399" cy="806402"/>
          </a:xfrm>
        </p:grpSpPr>
        <p:sp>
          <p:nvSpPr>
            <p:cNvPr id="669" name="Rectangle"/>
            <p:cNvSpPr/>
            <p:nvPr/>
          </p:nvSpPr>
          <p:spPr>
            <a:xfrm>
              <a:off x="0" y="-1"/>
              <a:ext cx="1820399" cy="806402"/>
            </a:xfrm>
            <a:prstGeom prst="rect">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defRPr sz="1100">
                  <a:solidFill>
                    <a:srgbClr val="09367D"/>
                  </a:solidFill>
                  <a:latin typeface="Ubuntu Regular"/>
                  <a:ea typeface="Ubuntu Regular"/>
                  <a:cs typeface="Ubuntu Regular"/>
                  <a:sym typeface="Ubuntu Regular"/>
                </a:defRPr>
              </a:pPr>
              <a:endParaRPr/>
            </a:p>
          </p:txBody>
        </p:sp>
        <p:sp>
          <p:nvSpPr>
            <p:cNvPr id="670" name="Data Hub…"/>
            <p:cNvSpPr txBox="1"/>
            <p:nvPr/>
          </p:nvSpPr>
          <p:spPr>
            <a:xfrm>
              <a:off x="0" y="43019"/>
              <a:ext cx="1820399" cy="72036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89999" tIns="89999" rIns="89999" bIns="89999" numCol="1" anchor="ctr">
              <a:spAutoFit/>
            </a:bodyPr>
            <a:lstStyle/>
            <a:p>
              <a:pPr algn="ctr">
                <a:defRPr sz="1300">
                  <a:solidFill>
                    <a:srgbClr val="09367D"/>
                  </a:solidFill>
                  <a:latin typeface="Ubuntu Bold"/>
                  <a:ea typeface="Ubuntu Bold"/>
                  <a:cs typeface="Ubuntu Bold"/>
                  <a:sym typeface="Ubuntu Bold"/>
                </a:defRPr>
              </a:pPr>
              <a:r>
                <a:t>Data Hub</a:t>
              </a:r>
            </a:p>
            <a:p>
              <a:pPr algn="ctr">
                <a:defRPr sz="1100">
                  <a:solidFill>
                    <a:srgbClr val="09367D"/>
                  </a:solidFill>
                  <a:latin typeface="Ubuntu Regular"/>
                  <a:ea typeface="Ubuntu Regular"/>
                  <a:cs typeface="Ubuntu Regular"/>
                  <a:sym typeface="Ubuntu Regular"/>
                </a:defRPr>
              </a:pPr>
              <a:r>
                <a:t>Semantically tagged private </a:t>
              </a:r>
              <a:r>
                <a:rPr lang="en-GB"/>
                <a:t>data</a:t>
              </a:r>
              <a:endParaRPr/>
            </a:p>
          </p:txBody>
        </p:sp>
      </p:grpSp>
      <p:sp>
        <p:nvSpPr>
          <p:cNvPr id="672" name="Google Shape;112;p26"/>
          <p:cNvSpPr txBox="1"/>
          <p:nvPr/>
        </p:nvSpPr>
        <p:spPr>
          <a:xfrm>
            <a:off x="1654053" y="4208526"/>
            <a:ext cx="804302" cy="58474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p>
            <a:pPr>
              <a:defRPr sz="1300" b="1">
                <a:solidFill>
                  <a:srgbClr val="0A377D"/>
                </a:solidFill>
                <a:latin typeface="Ubuntu Condensed"/>
                <a:ea typeface="Ubuntu Condensed"/>
                <a:cs typeface="Ubuntu Condensed"/>
                <a:sym typeface="Ubuntu Condensed"/>
              </a:defRPr>
            </a:pPr>
            <a:r>
              <a:t>1. </a:t>
            </a:r>
            <a:r>
              <a:rPr b="0"/>
              <a:t>Ingest</a:t>
            </a:r>
          </a:p>
          <a:p>
            <a:pPr>
              <a:defRPr sz="1300">
                <a:solidFill>
                  <a:srgbClr val="0A377D"/>
                </a:solidFill>
                <a:latin typeface="Ubuntu Condensed"/>
                <a:ea typeface="Ubuntu Condensed"/>
                <a:cs typeface="Ubuntu Condensed"/>
                <a:sym typeface="Ubuntu Condensed"/>
              </a:defRPr>
            </a:pPr>
            <a:r>
              <a:rPr lang="en-US"/>
              <a:t>content</a:t>
            </a:r>
            <a:endParaRPr/>
          </a:p>
        </p:txBody>
      </p:sp>
      <p:pic>
        <p:nvPicPr>
          <p:cNvPr id="673" name="Google Shape;113;p26" descr="Google Shape;113;p26"/>
          <p:cNvPicPr>
            <a:picLocks noChangeAspect="1"/>
          </p:cNvPicPr>
          <p:nvPr/>
        </p:nvPicPr>
        <p:blipFill>
          <a:blip r:embed="rId4"/>
          <a:stretch>
            <a:fillRect/>
          </a:stretch>
        </p:blipFill>
        <p:spPr>
          <a:xfrm>
            <a:off x="1173850" y="4219559"/>
            <a:ext cx="481575" cy="499026"/>
          </a:xfrm>
          <a:prstGeom prst="rect">
            <a:avLst/>
          </a:prstGeom>
          <a:ln w="12700" cap="flat">
            <a:noFill/>
            <a:miter lim="400000"/>
          </a:ln>
          <a:effectLst/>
        </p:spPr>
      </p:pic>
      <p:pic>
        <p:nvPicPr>
          <p:cNvPr id="676" name="Google Shape;115;p26" descr="Google Shape;115;p26"/>
          <p:cNvPicPr>
            <a:picLocks noChangeAspect="1"/>
          </p:cNvPicPr>
          <p:nvPr/>
        </p:nvPicPr>
        <p:blipFill>
          <a:blip r:embed="rId5"/>
          <a:stretch>
            <a:fillRect/>
          </a:stretch>
        </p:blipFill>
        <p:spPr>
          <a:xfrm>
            <a:off x="245443" y="3247105"/>
            <a:ext cx="464028" cy="464026"/>
          </a:xfrm>
          <a:prstGeom prst="rect">
            <a:avLst/>
          </a:prstGeom>
          <a:ln w="12700" cap="flat">
            <a:noFill/>
            <a:miter lim="400000"/>
          </a:ln>
          <a:effectLst/>
        </p:spPr>
      </p:pic>
      <p:pic>
        <p:nvPicPr>
          <p:cNvPr id="677" name="Google Shape;116;p26" descr="Google Shape;116;p26"/>
          <p:cNvPicPr>
            <a:picLocks noChangeAspect="1"/>
          </p:cNvPicPr>
          <p:nvPr/>
        </p:nvPicPr>
        <p:blipFill>
          <a:blip r:embed="rId6"/>
          <a:stretch>
            <a:fillRect/>
          </a:stretch>
        </p:blipFill>
        <p:spPr>
          <a:xfrm>
            <a:off x="249003" y="3914467"/>
            <a:ext cx="525153" cy="525152"/>
          </a:xfrm>
          <a:prstGeom prst="rect">
            <a:avLst/>
          </a:prstGeom>
          <a:ln w="12700" cap="flat">
            <a:noFill/>
            <a:miter lim="400000"/>
          </a:ln>
          <a:effectLst/>
        </p:spPr>
      </p:pic>
      <p:pic>
        <p:nvPicPr>
          <p:cNvPr id="678" name="Google Shape;117;p26" descr="Google Shape;117;p26"/>
          <p:cNvPicPr>
            <a:picLocks noChangeAspect="1"/>
          </p:cNvPicPr>
          <p:nvPr/>
        </p:nvPicPr>
        <p:blipFill>
          <a:blip r:embed="rId7"/>
          <a:stretch>
            <a:fillRect/>
          </a:stretch>
        </p:blipFill>
        <p:spPr>
          <a:xfrm>
            <a:off x="198053" y="2515475"/>
            <a:ext cx="571053" cy="571052"/>
          </a:xfrm>
          <a:prstGeom prst="rect">
            <a:avLst/>
          </a:prstGeom>
          <a:ln w="12700" cap="flat">
            <a:noFill/>
            <a:miter lim="400000"/>
          </a:ln>
          <a:effectLst/>
        </p:spPr>
      </p:pic>
      <p:sp>
        <p:nvSpPr>
          <p:cNvPr id="679" name="Google Shape;118;p26"/>
          <p:cNvSpPr/>
          <p:nvPr/>
        </p:nvSpPr>
        <p:spPr>
          <a:xfrm>
            <a:off x="957741" y="2155102"/>
            <a:ext cx="21144" cy="2234423"/>
          </a:xfrm>
          <a:prstGeom prst="line">
            <a:avLst/>
          </a:prstGeom>
          <a:noFill/>
          <a:ln w="28575" cap="flat">
            <a:solidFill>
              <a:srgbClr val="0A377D"/>
            </a:solidFill>
            <a:prstDash val="solid"/>
            <a:round/>
          </a:ln>
          <a:effectLst/>
        </p:spPr>
        <p:txBody>
          <a:bodyPr wrap="square" lIns="0" tIns="0" rIns="0" bIns="0" numCol="1" anchor="t">
            <a:noAutofit/>
          </a:bodyPr>
          <a:lstStyle/>
          <a:p>
            <a:endParaRPr/>
          </a:p>
        </p:txBody>
      </p:sp>
      <p:sp>
        <p:nvSpPr>
          <p:cNvPr id="681" name="Google Shape;119;p26"/>
          <p:cNvSpPr txBox="1"/>
          <p:nvPr/>
        </p:nvSpPr>
        <p:spPr>
          <a:xfrm>
            <a:off x="513716" y="160460"/>
            <a:ext cx="8061777" cy="3427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699" tIns="25699" rIns="25699" bIns="25699" anchor="t">
            <a:spAutoFit/>
          </a:bodyPr>
          <a:lstStyle>
            <a:lvl1pPr algn="ctr">
              <a:lnSpc>
                <a:spcPct val="90000"/>
              </a:lnSpc>
              <a:defRPr sz="2100">
                <a:solidFill>
                  <a:srgbClr val="0A377D"/>
                </a:solidFill>
                <a:latin typeface="Ubuntu Bold"/>
                <a:ea typeface="Ubuntu Bold"/>
                <a:cs typeface="Ubuntu Bold"/>
                <a:sym typeface="Ubuntu Bold"/>
              </a:defRPr>
            </a:lvl1pPr>
          </a:lstStyle>
          <a:p>
            <a:r>
              <a:rPr lang="en-US"/>
              <a:t>Healthcare Covid 19 Research Hub</a:t>
            </a:r>
          </a:p>
        </p:txBody>
      </p:sp>
      <p:pic>
        <p:nvPicPr>
          <p:cNvPr id="683" name="Google Shape;121;p26" descr="Google Shape;121;p26"/>
          <p:cNvPicPr>
            <a:picLocks noChangeAspect="1"/>
          </p:cNvPicPr>
          <p:nvPr/>
        </p:nvPicPr>
        <p:blipFill>
          <a:blip r:embed="rId8"/>
          <a:stretch>
            <a:fillRect/>
          </a:stretch>
        </p:blipFill>
        <p:spPr>
          <a:xfrm>
            <a:off x="8449988" y="4905589"/>
            <a:ext cx="625951" cy="159101"/>
          </a:xfrm>
          <a:prstGeom prst="rect">
            <a:avLst/>
          </a:prstGeom>
          <a:ln w="12700">
            <a:miter lim="400000"/>
          </a:ln>
        </p:spPr>
      </p:pic>
      <p:grpSp>
        <p:nvGrpSpPr>
          <p:cNvPr id="686" name="Google Shape;123;p26"/>
          <p:cNvGrpSpPr/>
          <p:nvPr/>
        </p:nvGrpSpPr>
        <p:grpSpPr>
          <a:xfrm>
            <a:off x="4533111" y="3283510"/>
            <a:ext cx="1691194" cy="642409"/>
            <a:chOff x="0" y="-1"/>
            <a:chExt cx="1820399" cy="806402"/>
          </a:xfrm>
        </p:grpSpPr>
        <p:sp>
          <p:nvSpPr>
            <p:cNvPr id="684" name="Rectangle"/>
            <p:cNvSpPr/>
            <p:nvPr/>
          </p:nvSpPr>
          <p:spPr>
            <a:xfrm>
              <a:off x="0" y="-1"/>
              <a:ext cx="1820399" cy="806402"/>
            </a:xfrm>
            <a:prstGeom prst="rect">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defRPr sz="1100">
                  <a:solidFill>
                    <a:srgbClr val="09367D"/>
                  </a:solidFill>
                  <a:latin typeface="Ubuntu Regular"/>
                  <a:ea typeface="Ubuntu Regular"/>
                  <a:cs typeface="Ubuntu Regular"/>
                  <a:sym typeface="Ubuntu Regular"/>
                </a:defRPr>
              </a:pPr>
              <a:endParaRPr/>
            </a:p>
          </p:txBody>
        </p:sp>
        <p:sp>
          <p:nvSpPr>
            <p:cNvPr id="685" name="Knowledge Graphs…"/>
            <p:cNvSpPr txBox="1"/>
            <p:nvPr/>
          </p:nvSpPr>
          <p:spPr>
            <a:xfrm>
              <a:off x="0" y="57315"/>
              <a:ext cx="1820399" cy="69176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89999" tIns="89999" rIns="89999" bIns="89999" numCol="1" anchor="ctr">
              <a:spAutoFit/>
            </a:bodyPr>
            <a:lstStyle/>
            <a:p>
              <a:pPr algn="ctr">
                <a:defRPr sz="1300">
                  <a:solidFill>
                    <a:srgbClr val="09367D"/>
                  </a:solidFill>
                  <a:latin typeface="Ubuntu Bold"/>
                  <a:ea typeface="Ubuntu Bold"/>
                  <a:cs typeface="Ubuntu Bold"/>
                  <a:sym typeface="Ubuntu Bold"/>
                </a:defRPr>
              </a:pPr>
              <a:r>
                <a:t>Knowledge Graphs</a:t>
              </a:r>
            </a:p>
            <a:p>
              <a:pPr algn="ctr">
                <a:defRPr sz="1100">
                  <a:solidFill>
                    <a:srgbClr val="09367D"/>
                  </a:solidFill>
                  <a:latin typeface="Ubuntu Regular"/>
                  <a:ea typeface="Ubuntu Regular"/>
                  <a:cs typeface="Ubuntu Regular"/>
                  <a:sym typeface="Ubuntu Regular"/>
                </a:defRPr>
              </a:pPr>
              <a:r>
                <a:t>Knowledge Capture</a:t>
              </a:r>
            </a:p>
          </p:txBody>
        </p:sp>
      </p:grpSp>
      <p:pic>
        <p:nvPicPr>
          <p:cNvPr id="706" name="Google Shape;140;p26" descr="Google Shape;140;p26"/>
          <p:cNvPicPr>
            <a:picLocks noChangeAspect="1"/>
          </p:cNvPicPr>
          <p:nvPr/>
        </p:nvPicPr>
        <p:blipFill>
          <a:blip r:embed="rId9"/>
          <a:stretch>
            <a:fillRect/>
          </a:stretch>
        </p:blipFill>
        <p:spPr>
          <a:xfrm>
            <a:off x="2381701" y="4357332"/>
            <a:ext cx="432048" cy="432002"/>
          </a:xfrm>
          <a:prstGeom prst="rect">
            <a:avLst/>
          </a:prstGeom>
          <a:ln w="12700" cap="flat">
            <a:noFill/>
            <a:miter lim="400000"/>
          </a:ln>
          <a:effectLst/>
        </p:spPr>
      </p:pic>
      <p:sp>
        <p:nvSpPr>
          <p:cNvPr id="44" name="Google Shape;126;p26">
            <a:extLst>
              <a:ext uri="{FF2B5EF4-FFF2-40B4-BE49-F238E27FC236}">
                <a16:creationId xmlns:a16="http://schemas.microsoft.com/office/drawing/2014/main" id="{77478A43-DC35-B886-828C-A6C8E0F1EA7E}"/>
              </a:ext>
            </a:extLst>
          </p:cNvPr>
          <p:cNvSpPr/>
          <p:nvPr/>
        </p:nvSpPr>
        <p:spPr>
          <a:xfrm flipV="1">
            <a:off x="3667974" y="3577241"/>
            <a:ext cx="866252" cy="4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38100" cap="flat">
            <a:solidFill>
              <a:srgbClr val="C9D8F0"/>
            </a:solidFill>
            <a:prstDash val="solid"/>
            <a:round/>
            <a:headEnd type="triangle" w="med" len="med"/>
            <a:tailEnd type="triangle" w="med" len="med"/>
          </a:ln>
          <a:effectLst/>
        </p:spPr>
        <p:txBody>
          <a:bodyPr wrap="square" lIns="0" tIns="0" rIns="0" bIns="0" numCol="1" anchor="t">
            <a:noAutofit/>
          </a:bodyPr>
          <a:lstStyle/>
          <a:p>
            <a:endParaRPr/>
          </a:p>
        </p:txBody>
      </p:sp>
      <p:sp>
        <p:nvSpPr>
          <p:cNvPr id="3" name="Oval 2">
            <a:extLst>
              <a:ext uri="{FF2B5EF4-FFF2-40B4-BE49-F238E27FC236}">
                <a16:creationId xmlns:a16="http://schemas.microsoft.com/office/drawing/2014/main" id="{8626A716-16B0-6FE7-6BF8-CCB94C82913E}"/>
              </a:ext>
            </a:extLst>
          </p:cNvPr>
          <p:cNvSpPr/>
          <p:nvPr/>
        </p:nvSpPr>
        <p:spPr>
          <a:xfrm>
            <a:off x="1185187" y="3322468"/>
            <a:ext cx="254495" cy="257747"/>
          </a:xfrm>
          <a:prstGeom prst="ellipse">
            <a:avLst/>
          </a:prstGeom>
          <a:solidFill>
            <a:schemeClr val="accent2"/>
          </a:solidFill>
          <a:ln w="38100" cap="flat">
            <a:solidFill>
              <a:srgbClr val="C9D8F0"/>
            </a:solidFill>
            <a:prstDash val="solid"/>
            <a:round/>
            <a:headEnd type="triangle" w="med" len="med"/>
            <a:tailEnd type="triangle" w="med" len="med"/>
          </a:ln>
          <a:effectLst/>
        </p:spPr>
        <p:txBody>
          <a:bodyPr wrap="square" lIns="0" tIns="0" rIns="0" bIns="0" numCol="1" rtlCol="0" anchor="t">
            <a:noAutofit/>
          </a:bodyPr>
          <a:lstStyle/>
          <a:p>
            <a:pPr algn="l"/>
            <a:r>
              <a:rPr lang="en-GB">
                <a:solidFill>
                  <a:schemeClr val="bg1"/>
                </a:solidFill>
              </a:rPr>
              <a:t> 1</a:t>
            </a:r>
          </a:p>
        </p:txBody>
      </p:sp>
      <p:sp>
        <p:nvSpPr>
          <p:cNvPr id="7" name="Oval 6">
            <a:extLst>
              <a:ext uri="{FF2B5EF4-FFF2-40B4-BE49-F238E27FC236}">
                <a16:creationId xmlns:a16="http://schemas.microsoft.com/office/drawing/2014/main" id="{690EC00D-142D-65B1-B1EF-5049FABA2D58}"/>
              </a:ext>
            </a:extLst>
          </p:cNvPr>
          <p:cNvSpPr/>
          <p:nvPr/>
        </p:nvSpPr>
        <p:spPr>
          <a:xfrm>
            <a:off x="3950804" y="3447874"/>
            <a:ext cx="254495" cy="257747"/>
          </a:xfrm>
          <a:prstGeom prst="ellipse">
            <a:avLst/>
          </a:prstGeom>
          <a:solidFill>
            <a:schemeClr val="accent2"/>
          </a:solidFill>
          <a:ln w="38100" cap="flat">
            <a:solidFill>
              <a:srgbClr val="C9D8F0"/>
            </a:solidFill>
            <a:prstDash val="solid"/>
            <a:round/>
            <a:headEnd type="triangle" w="med" len="med"/>
            <a:tailEnd type="triangle" w="med" len="med"/>
          </a:ln>
          <a:effectLst/>
        </p:spPr>
        <p:txBody>
          <a:bodyPr wrap="square" lIns="0" tIns="0" rIns="0" bIns="0" numCol="1" rtlCol="0" anchor="t">
            <a:noAutofit/>
          </a:bodyPr>
          <a:lstStyle/>
          <a:p>
            <a:r>
              <a:rPr lang="en-GB" dirty="0">
                <a:solidFill>
                  <a:schemeClr val="bg1"/>
                </a:solidFill>
              </a:rPr>
              <a:t> 2</a:t>
            </a:r>
          </a:p>
        </p:txBody>
      </p:sp>
      <p:pic>
        <p:nvPicPr>
          <p:cNvPr id="11" name="Google Shape;241;p28">
            <a:extLst>
              <a:ext uri="{FF2B5EF4-FFF2-40B4-BE49-F238E27FC236}">
                <a16:creationId xmlns:a16="http://schemas.microsoft.com/office/drawing/2014/main" id="{1C12F7C5-0640-5C16-0072-D4C6796A77C3}"/>
              </a:ext>
            </a:extLst>
          </p:cNvPr>
          <p:cNvPicPr preferRelativeResize="0"/>
          <p:nvPr/>
        </p:nvPicPr>
        <p:blipFill rotWithShape="1">
          <a:blip r:embed="rId10">
            <a:alphaModFix/>
          </a:blip>
          <a:srcRect/>
          <a:stretch/>
        </p:blipFill>
        <p:spPr>
          <a:xfrm>
            <a:off x="4409502" y="3712542"/>
            <a:ext cx="379205" cy="371743"/>
          </a:xfrm>
          <a:prstGeom prst="rect">
            <a:avLst/>
          </a:prstGeom>
          <a:noFill/>
          <a:ln>
            <a:noFill/>
          </a:ln>
        </p:spPr>
      </p:pic>
      <p:pic>
        <p:nvPicPr>
          <p:cNvPr id="12" name="Google Shape;401;p48" descr="Google Shape;401;p48">
            <a:extLst>
              <a:ext uri="{FF2B5EF4-FFF2-40B4-BE49-F238E27FC236}">
                <a16:creationId xmlns:a16="http://schemas.microsoft.com/office/drawing/2014/main" id="{09DC2DD8-E19A-B906-5665-A5683E3B1E59}"/>
              </a:ext>
            </a:extLst>
          </p:cNvPr>
          <p:cNvPicPr>
            <a:picLocks noChangeAspect="1"/>
          </p:cNvPicPr>
          <p:nvPr/>
        </p:nvPicPr>
        <p:blipFill>
          <a:blip r:embed="rId11"/>
          <a:stretch>
            <a:fillRect/>
          </a:stretch>
        </p:blipFill>
        <p:spPr>
          <a:xfrm>
            <a:off x="1940758" y="3575189"/>
            <a:ext cx="522622" cy="522622"/>
          </a:xfrm>
          <a:prstGeom prst="rect">
            <a:avLst/>
          </a:prstGeom>
          <a:ln w="12700" cap="flat">
            <a:noFill/>
            <a:miter lim="400000"/>
          </a:ln>
          <a:effectLst/>
        </p:spPr>
      </p:pic>
      <p:sp>
        <p:nvSpPr>
          <p:cNvPr id="16" name="Google Shape;339;p26">
            <a:extLst>
              <a:ext uri="{FF2B5EF4-FFF2-40B4-BE49-F238E27FC236}">
                <a16:creationId xmlns:a16="http://schemas.microsoft.com/office/drawing/2014/main" id="{F5442C0E-67B8-0966-ECC0-13085A550292}"/>
              </a:ext>
            </a:extLst>
          </p:cNvPr>
          <p:cNvSpPr txBox="1"/>
          <p:nvPr/>
        </p:nvSpPr>
        <p:spPr>
          <a:xfrm>
            <a:off x="12047" y="4465092"/>
            <a:ext cx="1142534" cy="430857"/>
          </a:xfrm>
          <a:prstGeom prst="rect">
            <a:avLst/>
          </a:prstGeom>
          <a:noFill/>
          <a:ln>
            <a:noFill/>
          </a:ln>
        </p:spPr>
        <p:txBody>
          <a:bodyPr spcFirstLastPara="1" wrap="square" lIns="91425" tIns="91425" rIns="91425" bIns="91425" anchor="t" anchorCtr="0">
            <a:spAutoFit/>
          </a:bodyPr>
          <a:lstStyle/>
          <a:p>
            <a:r>
              <a:rPr lang="en-GB" sz="800">
                <a:solidFill>
                  <a:srgbClr val="0A377D"/>
                </a:solidFill>
                <a:latin typeface="Ubuntu Condensed"/>
                <a:sym typeface="Ubuntu Condensed"/>
              </a:rPr>
              <a:t>Covid 19 research articles</a:t>
            </a:r>
          </a:p>
          <a:p>
            <a:r>
              <a:rPr lang="en-GB" sz="800">
                <a:solidFill>
                  <a:srgbClr val="0A377D"/>
                </a:solidFill>
                <a:latin typeface="Ubuntu Condensed"/>
              </a:rPr>
              <a:t>Anonymised EMR</a:t>
            </a:r>
          </a:p>
        </p:txBody>
      </p:sp>
      <p:pic>
        <p:nvPicPr>
          <p:cNvPr id="21" name="Google Shape;124;p26" descr="Google Shape;124;p26">
            <a:extLst>
              <a:ext uri="{FF2B5EF4-FFF2-40B4-BE49-F238E27FC236}">
                <a16:creationId xmlns:a16="http://schemas.microsoft.com/office/drawing/2014/main" id="{8E98FD2B-3F8D-9332-44B6-3E858E48E651}"/>
              </a:ext>
            </a:extLst>
          </p:cNvPr>
          <p:cNvPicPr>
            <a:picLocks noChangeAspect="1"/>
          </p:cNvPicPr>
          <p:nvPr/>
        </p:nvPicPr>
        <p:blipFill>
          <a:blip r:embed="rId12"/>
          <a:stretch>
            <a:fillRect/>
          </a:stretch>
        </p:blipFill>
        <p:spPr>
          <a:xfrm>
            <a:off x="3873126" y="4357433"/>
            <a:ext cx="432051" cy="432052"/>
          </a:xfrm>
          <a:prstGeom prst="rect">
            <a:avLst/>
          </a:prstGeom>
          <a:ln w="12700" cap="flat">
            <a:noFill/>
            <a:miter lim="400000"/>
          </a:ln>
          <a:effectLst/>
        </p:spPr>
      </p:pic>
      <p:sp>
        <p:nvSpPr>
          <p:cNvPr id="23" name="Google Shape;112;p26">
            <a:extLst>
              <a:ext uri="{FF2B5EF4-FFF2-40B4-BE49-F238E27FC236}">
                <a16:creationId xmlns:a16="http://schemas.microsoft.com/office/drawing/2014/main" id="{7B2711D4-0F40-36CC-2D64-78EC42574273}"/>
              </a:ext>
            </a:extLst>
          </p:cNvPr>
          <p:cNvSpPr txBox="1"/>
          <p:nvPr/>
        </p:nvSpPr>
        <p:spPr>
          <a:xfrm>
            <a:off x="4370747" y="4092571"/>
            <a:ext cx="2672858" cy="8463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300" b="1">
                <a:solidFill>
                  <a:srgbClr val="0A377D"/>
                </a:solidFill>
                <a:latin typeface="Ubuntu Condensed"/>
                <a:ea typeface="Ubuntu Condensed"/>
                <a:cs typeface="Ubuntu Condensed"/>
              </a:defRPr>
            </a:lvl1pPr>
          </a:lstStyle>
          <a:p>
            <a:r>
              <a:rPr lang="en-US" dirty="0"/>
              <a:t>2</a:t>
            </a:r>
            <a:r>
              <a:rPr dirty="0"/>
              <a:t>. </a:t>
            </a:r>
            <a:r>
              <a:rPr lang="en-US" b="0" dirty="0"/>
              <a:t>Automatically </a:t>
            </a:r>
          </a:p>
          <a:p>
            <a:r>
              <a:rPr lang="en-US" b="0" dirty="0"/>
              <a:t>Tag/Extract diseases</a:t>
            </a:r>
          </a:p>
          <a:p>
            <a:r>
              <a:rPr lang="en-US" b="0" dirty="0"/>
              <a:t>Tag/Extract symptoms</a:t>
            </a:r>
          </a:p>
          <a:p>
            <a:r>
              <a:rPr lang="en-US" b="0" dirty="0"/>
              <a:t>Tag/Extract medicines/treatment</a:t>
            </a:r>
          </a:p>
        </p:txBody>
      </p:sp>
      <p:sp>
        <p:nvSpPr>
          <p:cNvPr id="29" name="Oval 28">
            <a:extLst>
              <a:ext uri="{FF2B5EF4-FFF2-40B4-BE49-F238E27FC236}">
                <a16:creationId xmlns:a16="http://schemas.microsoft.com/office/drawing/2014/main" id="{56485C00-6160-7B8B-5331-5AB1FADEEB81}"/>
              </a:ext>
            </a:extLst>
          </p:cNvPr>
          <p:cNvSpPr/>
          <p:nvPr/>
        </p:nvSpPr>
        <p:spPr>
          <a:xfrm>
            <a:off x="7439154" y="2428352"/>
            <a:ext cx="1010799" cy="338560"/>
          </a:xfrm>
          <a:prstGeom prst="ellipse">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r>
              <a:rPr lang="en-GB" sz="900" b="1">
                <a:solidFill>
                  <a:srgbClr val="002060"/>
                </a:solidFill>
                <a:latin typeface="Ubuntu"/>
              </a:rPr>
              <a:t>Symptoms</a:t>
            </a:r>
            <a:endParaRPr lang="en-US" sz="900">
              <a:latin typeface="Ubuntu"/>
            </a:endParaRPr>
          </a:p>
        </p:txBody>
      </p:sp>
      <p:sp>
        <p:nvSpPr>
          <p:cNvPr id="31" name="Oval 30">
            <a:extLst>
              <a:ext uri="{FF2B5EF4-FFF2-40B4-BE49-F238E27FC236}">
                <a16:creationId xmlns:a16="http://schemas.microsoft.com/office/drawing/2014/main" id="{E29BF22E-A0E7-2652-3681-641D35361191}"/>
              </a:ext>
            </a:extLst>
          </p:cNvPr>
          <p:cNvSpPr/>
          <p:nvPr/>
        </p:nvSpPr>
        <p:spPr>
          <a:xfrm>
            <a:off x="7267591" y="3424438"/>
            <a:ext cx="1195480" cy="296587"/>
          </a:xfrm>
          <a:prstGeom prst="ellipse">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r>
              <a:rPr lang="en-GB" sz="1000" b="1">
                <a:solidFill>
                  <a:srgbClr val="002060"/>
                </a:solidFill>
                <a:latin typeface="Google Sans"/>
              </a:rPr>
              <a:t>Biochemistry</a:t>
            </a:r>
          </a:p>
        </p:txBody>
      </p:sp>
      <p:sp>
        <p:nvSpPr>
          <p:cNvPr id="33" name="Oval 32">
            <a:extLst>
              <a:ext uri="{FF2B5EF4-FFF2-40B4-BE49-F238E27FC236}">
                <a16:creationId xmlns:a16="http://schemas.microsoft.com/office/drawing/2014/main" id="{654E450A-9212-76E0-C954-593FD57B10EA}"/>
              </a:ext>
            </a:extLst>
          </p:cNvPr>
          <p:cNvSpPr/>
          <p:nvPr/>
        </p:nvSpPr>
        <p:spPr>
          <a:xfrm>
            <a:off x="6473401" y="2968379"/>
            <a:ext cx="787170" cy="288864"/>
          </a:xfrm>
          <a:prstGeom prst="ellipse">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r>
              <a:rPr lang="en-GB" sz="900" b="1">
                <a:solidFill>
                  <a:srgbClr val="002060"/>
                </a:solidFill>
                <a:latin typeface="Ubuntu"/>
              </a:rPr>
              <a:t>Disease</a:t>
            </a:r>
            <a:endParaRPr lang="en-US" sz="900">
              <a:latin typeface="Ubuntu"/>
            </a:endParaRPr>
          </a:p>
        </p:txBody>
      </p:sp>
      <p:sp>
        <p:nvSpPr>
          <p:cNvPr id="35" name="Oval 34">
            <a:extLst>
              <a:ext uri="{FF2B5EF4-FFF2-40B4-BE49-F238E27FC236}">
                <a16:creationId xmlns:a16="http://schemas.microsoft.com/office/drawing/2014/main" id="{28F320E5-6056-8776-A28A-1575F7147088}"/>
              </a:ext>
            </a:extLst>
          </p:cNvPr>
          <p:cNvSpPr/>
          <p:nvPr/>
        </p:nvSpPr>
        <p:spPr>
          <a:xfrm>
            <a:off x="8327049" y="2913714"/>
            <a:ext cx="787170" cy="288864"/>
          </a:xfrm>
          <a:prstGeom prst="ellipse">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r>
              <a:rPr lang="en-GB" sz="900" b="1">
                <a:solidFill>
                  <a:srgbClr val="002060"/>
                </a:solidFill>
                <a:latin typeface="Ubuntu"/>
              </a:rPr>
              <a:t>Meds</a:t>
            </a:r>
          </a:p>
        </p:txBody>
      </p:sp>
      <p:sp>
        <p:nvSpPr>
          <p:cNvPr id="37" name="Oval 36">
            <a:extLst>
              <a:ext uri="{FF2B5EF4-FFF2-40B4-BE49-F238E27FC236}">
                <a16:creationId xmlns:a16="http://schemas.microsoft.com/office/drawing/2014/main" id="{0B7FCD9A-06C5-C918-C407-BD23C0E98604}"/>
              </a:ext>
            </a:extLst>
          </p:cNvPr>
          <p:cNvSpPr/>
          <p:nvPr/>
        </p:nvSpPr>
        <p:spPr>
          <a:xfrm>
            <a:off x="6551257" y="4184266"/>
            <a:ext cx="1184735" cy="283896"/>
          </a:xfrm>
          <a:prstGeom prst="ellipse">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r>
              <a:rPr lang="en-GB" sz="900" b="1">
                <a:solidFill>
                  <a:srgbClr val="002060"/>
                </a:solidFill>
                <a:latin typeface="Ubuntu"/>
              </a:rPr>
              <a:t>Organism</a:t>
            </a:r>
            <a:endParaRPr lang="en-US" sz="900">
              <a:latin typeface="Ubuntu"/>
            </a:endParaRPr>
          </a:p>
        </p:txBody>
      </p:sp>
      <p:sp>
        <p:nvSpPr>
          <p:cNvPr id="47" name="Google Shape;409;p49">
            <a:extLst>
              <a:ext uri="{FF2B5EF4-FFF2-40B4-BE49-F238E27FC236}">
                <a16:creationId xmlns:a16="http://schemas.microsoft.com/office/drawing/2014/main" id="{42BE8D76-55E7-21D0-47ED-19E9AD21E556}"/>
              </a:ext>
            </a:extLst>
          </p:cNvPr>
          <p:cNvSpPr/>
          <p:nvPr/>
        </p:nvSpPr>
        <p:spPr>
          <a:xfrm flipV="1">
            <a:off x="7266803" y="2772619"/>
            <a:ext cx="575647" cy="334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19050" cap="flat">
            <a:solidFill>
              <a:srgbClr val="0A377D"/>
            </a:solidFill>
            <a:prstDash val="dash"/>
            <a:round/>
            <a:tailEnd type="triangle" w="med" len="med"/>
          </a:ln>
          <a:effectLst/>
        </p:spPr>
        <p:txBody>
          <a:bodyPr wrap="square" lIns="45719" tIns="45719" rIns="45719" bIns="45719" numCol="1" anchor="ctr">
            <a:noAutofit/>
          </a:bodyPr>
          <a:lstStyle/>
          <a:p>
            <a:endParaRPr/>
          </a:p>
        </p:txBody>
      </p:sp>
      <p:sp>
        <p:nvSpPr>
          <p:cNvPr id="50" name="Google Shape;409;p49">
            <a:extLst>
              <a:ext uri="{FF2B5EF4-FFF2-40B4-BE49-F238E27FC236}">
                <a16:creationId xmlns:a16="http://schemas.microsoft.com/office/drawing/2014/main" id="{27B1E927-4646-61EA-3108-FEC3B3BBAA86}"/>
              </a:ext>
            </a:extLst>
          </p:cNvPr>
          <p:cNvSpPr/>
          <p:nvPr/>
        </p:nvSpPr>
        <p:spPr>
          <a:xfrm flipV="1">
            <a:off x="7738910" y="3721805"/>
            <a:ext cx="168145" cy="5926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19050" cap="flat">
            <a:solidFill>
              <a:srgbClr val="0A377D"/>
            </a:solidFill>
            <a:prstDash val="dash"/>
            <a:round/>
            <a:tailEnd type="triangle" w="med" len="med"/>
          </a:ln>
          <a:effectLst/>
        </p:spPr>
        <p:txBody>
          <a:bodyPr wrap="square" lIns="45719" tIns="45719" rIns="45719" bIns="45719" numCol="1" anchor="ctr">
            <a:noAutofit/>
          </a:bodyPr>
          <a:lstStyle/>
          <a:p>
            <a:endParaRPr sz="900">
              <a:latin typeface="Ubuntu"/>
            </a:endParaRPr>
          </a:p>
        </p:txBody>
      </p:sp>
      <p:sp>
        <p:nvSpPr>
          <p:cNvPr id="52" name="Google Shape;126;p26">
            <a:extLst>
              <a:ext uri="{FF2B5EF4-FFF2-40B4-BE49-F238E27FC236}">
                <a16:creationId xmlns:a16="http://schemas.microsoft.com/office/drawing/2014/main" id="{087B95E8-3788-8AAF-FAFD-BDC351FCFE36}"/>
              </a:ext>
            </a:extLst>
          </p:cNvPr>
          <p:cNvSpPr/>
          <p:nvPr/>
        </p:nvSpPr>
        <p:spPr>
          <a:xfrm>
            <a:off x="6195826" y="3609545"/>
            <a:ext cx="538261" cy="57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38100" cap="flat">
            <a:solidFill>
              <a:srgbClr val="C9D8F0"/>
            </a:solidFill>
            <a:prstDash val="solid"/>
            <a:round/>
            <a:headEnd type="triangle" w="med" len="med"/>
            <a:tailEnd type="triangle" w="med" len="med"/>
          </a:ln>
          <a:effectLst/>
        </p:spPr>
        <p:txBody>
          <a:bodyPr wrap="square" lIns="0" tIns="0" rIns="0" bIns="0" numCol="1" anchor="t">
            <a:noAutofit/>
          </a:bodyPr>
          <a:lstStyle/>
          <a:p>
            <a:endParaRPr/>
          </a:p>
        </p:txBody>
      </p:sp>
      <p:sp>
        <p:nvSpPr>
          <p:cNvPr id="53" name="Google Shape;409;p49">
            <a:extLst>
              <a:ext uri="{FF2B5EF4-FFF2-40B4-BE49-F238E27FC236}">
                <a16:creationId xmlns:a16="http://schemas.microsoft.com/office/drawing/2014/main" id="{3C3A327D-B305-463A-B73E-32B87FDDED89}"/>
              </a:ext>
            </a:extLst>
          </p:cNvPr>
          <p:cNvSpPr/>
          <p:nvPr/>
        </p:nvSpPr>
        <p:spPr>
          <a:xfrm>
            <a:off x="7261831" y="3171475"/>
            <a:ext cx="535891" cy="21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19050" cap="flat">
            <a:solidFill>
              <a:srgbClr val="0A377D"/>
            </a:solidFill>
            <a:prstDash val="dash"/>
            <a:round/>
            <a:tailEnd type="triangle" w="med" len="med"/>
          </a:ln>
          <a:effectLst/>
        </p:spPr>
        <p:txBody>
          <a:bodyPr wrap="square" lIns="45719" tIns="45719" rIns="45719" bIns="45719" numCol="1" anchor="ctr">
            <a:noAutofit/>
          </a:bodyPr>
          <a:lstStyle/>
          <a:p>
            <a:endParaRPr/>
          </a:p>
        </p:txBody>
      </p:sp>
      <p:sp>
        <p:nvSpPr>
          <p:cNvPr id="54" name="Google Shape;409;p49">
            <a:extLst>
              <a:ext uri="{FF2B5EF4-FFF2-40B4-BE49-F238E27FC236}">
                <a16:creationId xmlns:a16="http://schemas.microsoft.com/office/drawing/2014/main" id="{273B74F6-9251-5D9A-9542-C385C8DFEAF0}"/>
              </a:ext>
            </a:extLst>
          </p:cNvPr>
          <p:cNvSpPr/>
          <p:nvPr/>
        </p:nvSpPr>
        <p:spPr>
          <a:xfrm flipV="1">
            <a:off x="7266802" y="3075762"/>
            <a:ext cx="1062666" cy="708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19050" cap="flat">
            <a:solidFill>
              <a:srgbClr val="0A377D"/>
            </a:solidFill>
            <a:prstDash val="dash"/>
            <a:round/>
            <a:tailEnd type="triangle" w="med" len="med"/>
          </a:ln>
          <a:effectLst/>
        </p:spPr>
        <p:txBody>
          <a:bodyPr wrap="square" lIns="45719" tIns="45719" rIns="45719" bIns="45719" numCol="1" anchor="ctr">
            <a:noAutofit/>
          </a:bodyPr>
          <a:lstStyle/>
          <a:p>
            <a:endParaRPr/>
          </a:p>
        </p:txBody>
      </p:sp>
      <p:sp>
        <p:nvSpPr>
          <p:cNvPr id="6" name="Oval 5">
            <a:extLst>
              <a:ext uri="{FF2B5EF4-FFF2-40B4-BE49-F238E27FC236}">
                <a16:creationId xmlns:a16="http://schemas.microsoft.com/office/drawing/2014/main" id="{FF2986EF-A78B-0B3F-2B51-00625ACEAAD5}"/>
              </a:ext>
            </a:extLst>
          </p:cNvPr>
          <p:cNvSpPr/>
          <p:nvPr/>
        </p:nvSpPr>
        <p:spPr>
          <a:xfrm>
            <a:off x="7089628" y="438870"/>
            <a:ext cx="931287" cy="333590"/>
          </a:xfrm>
          <a:prstGeom prst="ellipse">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r>
              <a:rPr lang="en-GB" sz="900" b="1">
                <a:solidFill>
                  <a:srgbClr val="002060"/>
                </a:solidFill>
                <a:latin typeface="Ubuntu"/>
              </a:rPr>
              <a:t>Research Activity</a:t>
            </a:r>
            <a:endParaRPr lang="en-US" sz="900">
              <a:latin typeface="Ubuntu"/>
            </a:endParaRPr>
          </a:p>
        </p:txBody>
      </p:sp>
      <p:sp>
        <p:nvSpPr>
          <p:cNvPr id="9" name="Oval 8">
            <a:extLst>
              <a:ext uri="{FF2B5EF4-FFF2-40B4-BE49-F238E27FC236}">
                <a16:creationId xmlns:a16="http://schemas.microsoft.com/office/drawing/2014/main" id="{7BB35068-B6FB-7116-4886-4895A9A7047E}"/>
              </a:ext>
            </a:extLst>
          </p:cNvPr>
          <p:cNvSpPr/>
          <p:nvPr/>
        </p:nvSpPr>
        <p:spPr>
          <a:xfrm>
            <a:off x="6292840" y="1123014"/>
            <a:ext cx="931287" cy="333590"/>
          </a:xfrm>
          <a:prstGeom prst="ellipse">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r>
              <a:rPr lang="en-GB" sz="900" b="1">
                <a:solidFill>
                  <a:srgbClr val="002060"/>
                </a:solidFill>
                <a:latin typeface="Ubuntu "/>
              </a:rPr>
              <a:t>Clinical Study</a:t>
            </a:r>
          </a:p>
        </p:txBody>
      </p:sp>
      <p:sp>
        <p:nvSpPr>
          <p:cNvPr id="13" name="Oval 12">
            <a:extLst>
              <a:ext uri="{FF2B5EF4-FFF2-40B4-BE49-F238E27FC236}">
                <a16:creationId xmlns:a16="http://schemas.microsoft.com/office/drawing/2014/main" id="{3F5CFF83-5358-A8E3-EA88-7C6F31BBD91F}"/>
              </a:ext>
            </a:extLst>
          </p:cNvPr>
          <p:cNvSpPr/>
          <p:nvPr/>
        </p:nvSpPr>
        <p:spPr>
          <a:xfrm>
            <a:off x="6335910" y="1772369"/>
            <a:ext cx="931287" cy="333590"/>
          </a:xfrm>
          <a:prstGeom prst="ellipse">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r>
              <a:rPr lang="en-GB" sz="900" b="1">
                <a:solidFill>
                  <a:srgbClr val="002060"/>
                </a:solidFill>
                <a:latin typeface="Ubuntu"/>
              </a:rPr>
              <a:t>Clinical Trial</a:t>
            </a:r>
          </a:p>
        </p:txBody>
      </p:sp>
      <p:sp>
        <p:nvSpPr>
          <p:cNvPr id="15" name="Oval 14">
            <a:extLst>
              <a:ext uri="{FF2B5EF4-FFF2-40B4-BE49-F238E27FC236}">
                <a16:creationId xmlns:a16="http://schemas.microsoft.com/office/drawing/2014/main" id="{67AF6252-17A6-C8BD-88A3-E703F4882D05}"/>
              </a:ext>
            </a:extLst>
          </p:cNvPr>
          <p:cNvSpPr/>
          <p:nvPr/>
        </p:nvSpPr>
        <p:spPr>
          <a:xfrm>
            <a:off x="8020593" y="1121357"/>
            <a:ext cx="931287" cy="333590"/>
          </a:xfrm>
          <a:prstGeom prst="ellipse">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r>
              <a:rPr lang="en-GB" sz="900" b="1">
                <a:solidFill>
                  <a:srgbClr val="002060"/>
                </a:solidFill>
                <a:latin typeface="Ubuntu"/>
              </a:rPr>
              <a:t>Vaccine Research</a:t>
            </a:r>
            <a:endParaRPr lang="en-US" sz="900">
              <a:latin typeface="Ubuntu"/>
            </a:endParaRPr>
          </a:p>
        </p:txBody>
      </p:sp>
      <p:sp>
        <p:nvSpPr>
          <p:cNvPr id="20" name="Oval 19">
            <a:extLst>
              <a:ext uri="{FF2B5EF4-FFF2-40B4-BE49-F238E27FC236}">
                <a16:creationId xmlns:a16="http://schemas.microsoft.com/office/drawing/2014/main" id="{0B3A5AB5-5B72-7A1C-E0AD-0F2BAB49BFCB}"/>
              </a:ext>
            </a:extLst>
          </p:cNvPr>
          <p:cNvSpPr/>
          <p:nvPr/>
        </p:nvSpPr>
        <p:spPr>
          <a:xfrm>
            <a:off x="8018936" y="1770713"/>
            <a:ext cx="931287" cy="333590"/>
          </a:xfrm>
          <a:prstGeom prst="ellipse">
            <a:avLst/>
          </a:prstGeom>
          <a:solidFill>
            <a:srgbClr val="C9D8F0"/>
          </a:solidFill>
          <a:ln w="12700" cap="flat">
            <a:noFill/>
            <a:miter lim="400000"/>
          </a:ln>
          <a:effectLst>
            <a:outerShdw blurRad="63500" dist="19050" dir="5400000" rotWithShape="0">
              <a:srgbClr val="999999">
                <a:alpha val="50000"/>
              </a:srgbClr>
            </a:outerShdw>
          </a:effectLst>
        </p:spPr>
        <p:txBody>
          <a:bodyPr wrap="square" lIns="0" tIns="0" rIns="0" bIns="0" numCol="1" anchor="ctr">
            <a:noAutofit/>
          </a:bodyPr>
          <a:lstStyle/>
          <a:p>
            <a:pPr algn="ctr"/>
            <a:r>
              <a:rPr lang="en-GB" sz="900" b="1">
                <a:solidFill>
                  <a:srgbClr val="002060"/>
                </a:solidFill>
                <a:latin typeface="Ubuntu"/>
              </a:rPr>
              <a:t>Vaccine Design</a:t>
            </a:r>
          </a:p>
        </p:txBody>
      </p:sp>
      <p:cxnSp>
        <p:nvCxnSpPr>
          <p:cNvPr id="24" name="Straight Arrow Connector 23">
            <a:extLst>
              <a:ext uri="{FF2B5EF4-FFF2-40B4-BE49-F238E27FC236}">
                <a16:creationId xmlns:a16="http://schemas.microsoft.com/office/drawing/2014/main" id="{C073CE04-6046-1FA6-23A7-6091716E6BAE}"/>
              </a:ext>
            </a:extLst>
          </p:cNvPr>
          <p:cNvCxnSpPr/>
          <p:nvPr/>
        </p:nvCxnSpPr>
        <p:spPr>
          <a:xfrm flipH="1">
            <a:off x="6952422" y="802586"/>
            <a:ext cx="511864" cy="342899"/>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89534793-CC05-A98D-2BCB-EB35A27C5700}"/>
              </a:ext>
            </a:extLst>
          </p:cNvPr>
          <p:cNvCxnSpPr>
            <a:cxnSpLocks/>
          </p:cNvCxnSpPr>
          <p:nvPr/>
        </p:nvCxnSpPr>
        <p:spPr>
          <a:xfrm>
            <a:off x="7628281" y="787677"/>
            <a:ext cx="760344" cy="318052"/>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A46376EC-F1CC-7187-2E77-C6ADFFF02256}"/>
              </a:ext>
            </a:extLst>
          </p:cNvPr>
          <p:cNvCxnSpPr>
            <a:cxnSpLocks/>
          </p:cNvCxnSpPr>
          <p:nvPr/>
        </p:nvCxnSpPr>
        <p:spPr>
          <a:xfrm flipH="1">
            <a:off x="6743701" y="1488383"/>
            <a:ext cx="9936" cy="298173"/>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8" name="Straight Arrow Connector 27">
            <a:extLst>
              <a:ext uri="{FF2B5EF4-FFF2-40B4-BE49-F238E27FC236}">
                <a16:creationId xmlns:a16="http://schemas.microsoft.com/office/drawing/2014/main" id="{4A995097-E497-C0ED-7D79-C099BEBB00E4}"/>
              </a:ext>
            </a:extLst>
          </p:cNvPr>
          <p:cNvCxnSpPr>
            <a:cxnSpLocks/>
          </p:cNvCxnSpPr>
          <p:nvPr/>
        </p:nvCxnSpPr>
        <p:spPr>
          <a:xfrm flipH="1">
            <a:off x="8507896" y="1473474"/>
            <a:ext cx="9936" cy="298173"/>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32" name="TextBox 31">
            <a:extLst>
              <a:ext uri="{FF2B5EF4-FFF2-40B4-BE49-F238E27FC236}">
                <a16:creationId xmlns:a16="http://schemas.microsoft.com/office/drawing/2014/main" id="{EB92EF09-140F-E203-4BC3-83AB7028C153}"/>
              </a:ext>
            </a:extLst>
          </p:cNvPr>
          <p:cNvSpPr txBox="1"/>
          <p:nvPr/>
        </p:nvSpPr>
        <p:spPr>
          <a:xfrm>
            <a:off x="369976" y="684566"/>
            <a:ext cx="2538731" cy="1169549"/>
          </a:xfrm>
          <a:prstGeom prst="rect">
            <a:avLst/>
          </a:prstGeom>
          <a:no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0A377D"/>
                </a:solidFill>
                <a:latin typeface="Ubuntu "/>
              </a:rPr>
              <a:t>P</a:t>
            </a:r>
            <a:r>
              <a:rPr lang="en-US" b="0" i="0">
                <a:solidFill>
                  <a:srgbClr val="0A377D"/>
                </a:solidFill>
                <a:effectLst/>
                <a:latin typeface="Ubuntu "/>
              </a:rPr>
              <a:t>romoting collaboration, centralizing information, and ensuring rapid and effective dissemination of crucial research findings</a:t>
            </a:r>
          </a:p>
        </p:txBody>
      </p:sp>
      <p:sp>
        <p:nvSpPr>
          <p:cNvPr id="4" name="TextBox 3">
            <a:extLst>
              <a:ext uri="{FF2B5EF4-FFF2-40B4-BE49-F238E27FC236}">
                <a16:creationId xmlns:a16="http://schemas.microsoft.com/office/drawing/2014/main" id="{56E29284-C469-F330-F1C1-3AFBEF350053}"/>
              </a:ext>
            </a:extLst>
          </p:cNvPr>
          <p:cNvSpPr txBox="1"/>
          <p:nvPr/>
        </p:nvSpPr>
        <p:spPr>
          <a:xfrm>
            <a:off x="3347737" y="709357"/>
            <a:ext cx="2871752" cy="1169551"/>
          </a:xfrm>
          <a:prstGeom prst="rect">
            <a:avLst/>
          </a:prstGeom>
          <a:no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b="0" i="0" dirty="0">
                <a:solidFill>
                  <a:srgbClr val="0A377D"/>
                </a:solidFill>
                <a:effectLst/>
                <a:latin typeface="Ubuntu "/>
              </a:rPr>
              <a:t>By centralizing research efforts and avoiding duplication, such hubs can lead to cost savings and more efficient use of research funds</a:t>
            </a:r>
            <a:endParaRPr lang="en-US" dirty="0">
              <a:solidFill>
                <a:srgbClr val="0A377D"/>
              </a:solidFill>
              <a:latin typeface="Ubuntu "/>
            </a:endParaRPr>
          </a:p>
        </p:txBody>
      </p:sp>
      <p:sp>
        <p:nvSpPr>
          <p:cNvPr id="5" name="Arrow: Up 4">
            <a:extLst>
              <a:ext uri="{FF2B5EF4-FFF2-40B4-BE49-F238E27FC236}">
                <a16:creationId xmlns:a16="http://schemas.microsoft.com/office/drawing/2014/main" id="{A7EADADF-2B03-AB3C-2B37-C03FE292E6FC}"/>
              </a:ext>
            </a:extLst>
          </p:cNvPr>
          <p:cNvSpPr/>
          <p:nvPr/>
        </p:nvSpPr>
        <p:spPr>
          <a:xfrm>
            <a:off x="3430496" y="1965119"/>
            <a:ext cx="1317309" cy="1310411"/>
          </a:xfrm>
          <a:prstGeom prst="upArrow">
            <a:avLst/>
          </a:prstGeom>
          <a:noFill/>
          <a:ln w="38100" cap="flat">
            <a:solidFill>
              <a:srgbClr val="C9D8F0"/>
            </a:solidFill>
            <a:prstDash val="solid"/>
            <a:round/>
            <a:headEnd type="triangle" w="med" len="med"/>
            <a:tailEnd type="triangle" w="med" len="med"/>
          </a:ln>
          <a:effectLst/>
        </p:spPr>
        <p:txBody>
          <a:bodyPr wrap="square" lIns="0" tIns="0" rIns="0" bIns="0" numCol="1" rtlCol="0" anchor="t">
            <a:noAutofit/>
          </a:bodyPr>
          <a:lstStyle/>
          <a:p>
            <a:pPr algn="l"/>
            <a:endParaRPr lang="en-GB"/>
          </a:p>
        </p:txBody>
      </p:sp>
    </p:spTree>
    <p:extLst>
      <p:ext uri="{BB962C8B-B14F-4D97-AF65-F5344CB8AC3E}">
        <p14:creationId xmlns:p14="http://schemas.microsoft.com/office/powerpoint/2010/main" val="3108059610"/>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6"/>
                                        </p:tgtEl>
                                        <p:attrNameLst>
                                          <p:attrName>style.visibility</p:attrName>
                                        </p:attrNameLst>
                                      </p:cBhvr>
                                      <p:to>
                                        <p:strVal val="visible"/>
                                      </p:to>
                                    </p:set>
                                    <p:animEffect transition="in" filter="fade">
                                      <p:cBhvr>
                                        <p:cTn id="7" dur="500"/>
                                        <p:tgtEl>
                                          <p:spTgt spid="676"/>
                                        </p:tgtEl>
                                      </p:cBhvr>
                                    </p:animEffect>
                                  </p:childTnLst>
                                </p:cTn>
                              </p:par>
                              <p:par>
                                <p:cTn id="8" presetID="10" presetClass="entr" presetSubtype="0" fill="hold" nodeType="withEffect">
                                  <p:stCondLst>
                                    <p:cond delay="0"/>
                                  </p:stCondLst>
                                  <p:childTnLst>
                                    <p:set>
                                      <p:cBhvr>
                                        <p:cTn id="9" dur="1" fill="hold">
                                          <p:stCondLst>
                                            <p:cond delay="0"/>
                                          </p:stCondLst>
                                        </p:cTn>
                                        <p:tgtEl>
                                          <p:spTgt spid="677"/>
                                        </p:tgtEl>
                                        <p:attrNameLst>
                                          <p:attrName>style.visibility</p:attrName>
                                        </p:attrNameLst>
                                      </p:cBhvr>
                                      <p:to>
                                        <p:strVal val="visible"/>
                                      </p:to>
                                    </p:set>
                                    <p:animEffect transition="in" filter="fade">
                                      <p:cBhvr>
                                        <p:cTn id="10" dur="500"/>
                                        <p:tgtEl>
                                          <p:spTgt spid="677"/>
                                        </p:tgtEl>
                                      </p:cBhvr>
                                    </p:animEffect>
                                  </p:childTnLst>
                                </p:cTn>
                              </p:par>
                              <p:par>
                                <p:cTn id="11" presetID="10" presetClass="entr" presetSubtype="0" fill="hold" nodeType="withEffect">
                                  <p:stCondLst>
                                    <p:cond delay="0"/>
                                  </p:stCondLst>
                                  <p:childTnLst>
                                    <p:set>
                                      <p:cBhvr>
                                        <p:cTn id="12" dur="1" fill="hold">
                                          <p:stCondLst>
                                            <p:cond delay="0"/>
                                          </p:stCondLst>
                                        </p:cTn>
                                        <p:tgtEl>
                                          <p:spTgt spid="678"/>
                                        </p:tgtEl>
                                        <p:attrNameLst>
                                          <p:attrName>style.visibility</p:attrName>
                                        </p:attrNameLst>
                                      </p:cBhvr>
                                      <p:to>
                                        <p:strVal val="visible"/>
                                      </p:to>
                                    </p:set>
                                    <p:animEffect transition="in" filter="fade">
                                      <p:cBhvr>
                                        <p:cTn id="13" dur="500"/>
                                        <p:tgtEl>
                                          <p:spTgt spid="6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79"/>
                                        </p:tgtEl>
                                        <p:attrNameLst>
                                          <p:attrName>style.visibility</p:attrName>
                                        </p:attrNameLst>
                                      </p:cBhvr>
                                      <p:to>
                                        <p:strVal val="visible"/>
                                      </p:to>
                                    </p:set>
                                    <p:animEffect transition="in" filter="fade">
                                      <p:cBhvr>
                                        <p:cTn id="16" dur="500"/>
                                        <p:tgtEl>
                                          <p:spTgt spid="67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65"/>
                                        </p:tgtEl>
                                        <p:attrNameLst>
                                          <p:attrName>style.visibility</p:attrName>
                                        </p:attrNameLst>
                                      </p:cBhvr>
                                      <p:to>
                                        <p:strVal val="visible"/>
                                      </p:to>
                                    </p:set>
                                    <p:animEffect transition="in" filter="fade">
                                      <p:cBhvr>
                                        <p:cTn id="24" dur="500"/>
                                        <p:tgtEl>
                                          <p:spTgt spid="66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66"/>
                                        </p:tgtEl>
                                        <p:attrNameLst>
                                          <p:attrName>style.visibility</p:attrName>
                                        </p:attrNameLst>
                                      </p:cBhvr>
                                      <p:to>
                                        <p:strVal val="visible"/>
                                      </p:to>
                                    </p:set>
                                    <p:animEffect transition="in" filter="fade">
                                      <p:cBhvr>
                                        <p:cTn id="27" dur="500"/>
                                        <p:tgtEl>
                                          <p:spTgt spid="66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67"/>
                                        </p:tgtEl>
                                        <p:attrNameLst>
                                          <p:attrName>style.visibility</p:attrName>
                                        </p:attrNameLst>
                                      </p:cBhvr>
                                      <p:to>
                                        <p:strVal val="visible"/>
                                      </p:to>
                                    </p:set>
                                    <p:animEffect transition="in" filter="fade">
                                      <p:cBhvr>
                                        <p:cTn id="30" dur="500"/>
                                        <p:tgtEl>
                                          <p:spTgt spid="66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68"/>
                                        </p:tgtEl>
                                        <p:attrNameLst>
                                          <p:attrName>style.visibility</p:attrName>
                                        </p:attrNameLst>
                                      </p:cBhvr>
                                      <p:to>
                                        <p:strVal val="visible"/>
                                      </p:to>
                                    </p:set>
                                    <p:animEffect transition="in" filter="fade">
                                      <p:cBhvr>
                                        <p:cTn id="33" dur="500"/>
                                        <p:tgtEl>
                                          <p:spTgt spid="668"/>
                                        </p:tgtEl>
                                      </p:cBhvr>
                                    </p:animEffect>
                                  </p:childTnLst>
                                </p:cTn>
                              </p:par>
                              <p:par>
                                <p:cTn id="34" presetID="10" presetClass="entr" presetSubtype="0" fill="hold" nodeType="withEffect">
                                  <p:stCondLst>
                                    <p:cond delay="0"/>
                                  </p:stCondLst>
                                  <p:childTnLst>
                                    <p:set>
                                      <p:cBhvr>
                                        <p:cTn id="35" dur="1" fill="hold">
                                          <p:stCondLst>
                                            <p:cond delay="0"/>
                                          </p:stCondLst>
                                        </p:cTn>
                                        <p:tgtEl>
                                          <p:spTgt spid="671"/>
                                        </p:tgtEl>
                                        <p:attrNameLst>
                                          <p:attrName>style.visibility</p:attrName>
                                        </p:attrNameLst>
                                      </p:cBhvr>
                                      <p:to>
                                        <p:strVal val="visible"/>
                                      </p:to>
                                    </p:set>
                                    <p:animEffect transition="in" filter="fade">
                                      <p:cBhvr>
                                        <p:cTn id="36" dur="500"/>
                                        <p:tgtEl>
                                          <p:spTgt spid="671"/>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par>
                                <p:cTn id="45" presetID="10" presetClass="entr" presetSubtype="0" fill="hold" nodeType="withEffect">
                                  <p:stCondLst>
                                    <p:cond delay="0"/>
                                  </p:stCondLst>
                                  <p:childTnLst>
                                    <p:set>
                                      <p:cBhvr>
                                        <p:cTn id="46" dur="1" fill="hold">
                                          <p:stCondLst>
                                            <p:cond delay="0"/>
                                          </p:stCondLst>
                                        </p:cTn>
                                        <p:tgtEl>
                                          <p:spTgt spid="673"/>
                                        </p:tgtEl>
                                        <p:attrNameLst>
                                          <p:attrName>style.visibility</p:attrName>
                                        </p:attrNameLst>
                                      </p:cBhvr>
                                      <p:to>
                                        <p:strVal val="visible"/>
                                      </p:to>
                                    </p:set>
                                    <p:animEffect transition="in" filter="fade">
                                      <p:cBhvr>
                                        <p:cTn id="47" dur="500"/>
                                        <p:tgtEl>
                                          <p:spTgt spid="67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72"/>
                                        </p:tgtEl>
                                        <p:attrNameLst>
                                          <p:attrName>style.visibility</p:attrName>
                                        </p:attrNameLst>
                                      </p:cBhvr>
                                      <p:to>
                                        <p:strVal val="visible"/>
                                      </p:to>
                                    </p:set>
                                    <p:animEffect transition="in" filter="fade">
                                      <p:cBhvr>
                                        <p:cTn id="50" dur="500"/>
                                        <p:tgtEl>
                                          <p:spTgt spid="672"/>
                                        </p:tgtEl>
                                      </p:cBhvr>
                                    </p:animEffect>
                                  </p:childTnLst>
                                </p:cTn>
                              </p:par>
                              <p:par>
                                <p:cTn id="51" presetID="10" presetClass="entr" presetSubtype="0" fill="hold" nodeType="withEffect">
                                  <p:stCondLst>
                                    <p:cond delay="0"/>
                                  </p:stCondLst>
                                  <p:childTnLst>
                                    <p:set>
                                      <p:cBhvr>
                                        <p:cTn id="52" dur="1" fill="hold">
                                          <p:stCondLst>
                                            <p:cond delay="0"/>
                                          </p:stCondLst>
                                        </p:cTn>
                                        <p:tgtEl>
                                          <p:spTgt spid="706"/>
                                        </p:tgtEl>
                                        <p:attrNameLst>
                                          <p:attrName>style.visibility</p:attrName>
                                        </p:attrNameLst>
                                      </p:cBhvr>
                                      <p:to>
                                        <p:strVal val="visible"/>
                                      </p:to>
                                    </p:set>
                                    <p:animEffect transition="in" filter="fade">
                                      <p:cBhvr>
                                        <p:cTn id="53" dur="500"/>
                                        <p:tgtEl>
                                          <p:spTgt spid="70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nodeType="withEffect">
                                  <p:stCondLst>
                                    <p:cond delay="0"/>
                                  </p:stCondLst>
                                  <p:childTnLst>
                                    <p:set>
                                      <p:cBhvr>
                                        <p:cTn id="60" dur="1" fill="hold">
                                          <p:stCondLst>
                                            <p:cond delay="0"/>
                                          </p:stCondLst>
                                        </p:cTn>
                                        <p:tgtEl>
                                          <p:spTgt spid="686"/>
                                        </p:tgtEl>
                                        <p:attrNameLst>
                                          <p:attrName>style.visibility</p:attrName>
                                        </p:attrNameLst>
                                      </p:cBhvr>
                                      <p:to>
                                        <p:strVal val="visible"/>
                                      </p:to>
                                    </p:set>
                                    <p:animEffect transition="in" filter="fade">
                                      <p:cBhvr>
                                        <p:cTn id="61" dur="500"/>
                                        <p:tgtEl>
                                          <p:spTgt spid="68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500"/>
                                        <p:tgtEl>
                                          <p:spTgt spid="5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500"/>
                                        <p:tgtEl>
                                          <p:spTgt spid="5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fade">
                                      <p:cBhvr>
                                        <p:cTn id="90" dur="500"/>
                                        <p:tgtEl>
                                          <p:spTgt spid="5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fade">
                                      <p:cBhvr>
                                        <p:cTn id="96" dur="500"/>
                                        <p:tgtEl>
                                          <p:spTgt spid="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fade">
                                      <p:cBhvr>
                                        <p:cTn id="99" dur="500"/>
                                        <p:tgtEl>
                                          <p:spTgt spid="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fade">
                                      <p:cBhvr>
                                        <p:cTn id="102" dur="500"/>
                                        <p:tgtEl>
                                          <p:spTgt spid="1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fade">
                                      <p:cBhvr>
                                        <p:cTn id="105" dur="500"/>
                                        <p:tgtEl>
                                          <p:spTgt spid="1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fade">
                                      <p:cBhvr>
                                        <p:cTn id="108" dur="500"/>
                                        <p:tgtEl>
                                          <p:spTgt spid="20"/>
                                        </p:tgtEl>
                                      </p:cBhvr>
                                    </p:animEffect>
                                  </p:childTnLst>
                                </p:cTn>
                              </p:par>
                              <p:par>
                                <p:cTn id="109" presetID="10" presetClass="entr" presetSubtype="0" fill="hold" nodeType="with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500"/>
                                        <p:tgtEl>
                                          <p:spTgt spid="24"/>
                                        </p:tgtEl>
                                      </p:cBhvr>
                                    </p:animEffect>
                                  </p:childTnLst>
                                </p:cTn>
                              </p:par>
                              <p:par>
                                <p:cTn id="112" presetID="10" presetClass="entr" presetSubtype="0" fill="hold" nodeType="with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fade">
                                      <p:cBhvr>
                                        <p:cTn id="114" dur="500"/>
                                        <p:tgtEl>
                                          <p:spTgt spid="26"/>
                                        </p:tgtEl>
                                      </p:cBhvr>
                                    </p:animEffect>
                                  </p:childTnLst>
                                </p:cTn>
                              </p:par>
                              <p:par>
                                <p:cTn id="115" presetID="10" presetClass="entr" presetSubtype="0"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par>
                                <p:cTn id="118" presetID="10" presetClass="entr" presetSubtype="0" fill="hold" nodeType="with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fade">
                                      <p:cBhvr>
                                        <p:cTn id="120" dur="500"/>
                                        <p:tgtEl>
                                          <p:spTgt spid="2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7"/>
                                        </p:tgtEl>
                                        <p:attrNameLst>
                                          <p:attrName>style.visibility</p:attrName>
                                        </p:attrNameLst>
                                      </p:cBhvr>
                                      <p:to>
                                        <p:strVal val="visible"/>
                                      </p:to>
                                    </p:set>
                                    <p:animEffect transition="in" filter="fade">
                                      <p:cBhvr>
                                        <p:cTn id="125" dur="500"/>
                                        <p:tgtEl>
                                          <p:spTgt spid="7"/>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fade">
                                      <p:cBhvr>
                                        <p:cTn id="128" dur="500"/>
                                        <p:tgtEl>
                                          <p:spTgt spid="23"/>
                                        </p:tgtEl>
                                      </p:cBhvr>
                                    </p:animEffect>
                                  </p:childTnLst>
                                </p:cTn>
                              </p:par>
                              <p:par>
                                <p:cTn id="129" presetID="10" presetClass="entr" presetSubtype="0" fill="hold" nodeType="withEffect">
                                  <p:stCondLst>
                                    <p:cond delay="0"/>
                                  </p:stCondLst>
                                  <p:childTnLst>
                                    <p:set>
                                      <p:cBhvr>
                                        <p:cTn id="130" dur="1" fill="hold">
                                          <p:stCondLst>
                                            <p:cond delay="0"/>
                                          </p:stCondLst>
                                        </p:cTn>
                                        <p:tgtEl>
                                          <p:spTgt spid="21"/>
                                        </p:tgtEl>
                                        <p:attrNameLst>
                                          <p:attrName>style.visibility</p:attrName>
                                        </p:attrNameLst>
                                      </p:cBhvr>
                                      <p:to>
                                        <p:strVal val="visible"/>
                                      </p:to>
                                    </p:set>
                                    <p:animEffect transition="in" filter="fade">
                                      <p:cBhvr>
                                        <p:cTn id="131" dur="500"/>
                                        <p:tgtEl>
                                          <p:spTgt spid="21"/>
                                        </p:tgtEl>
                                      </p:cBhvr>
                                    </p:animEffect>
                                  </p:childTnLst>
                                </p:cTn>
                              </p:par>
                              <p:par>
                                <p:cTn id="132" presetID="10" presetClass="entr" presetSubtype="0" fill="hold" nodeType="withEffect">
                                  <p:stCondLst>
                                    <p:cond delay="0"/>
                                  </p:stCondLst>
                                  <p:childTnLst>
                                    <p:set>
                                      <p:cBhvr>
                                        <p:cTn id="133" dur="1" fill="hold">
                                          <p:stCondLst>
                                            <p:cond delay="0"/>
                                          </p:stCondLst>
                                        </p:cTn>
                                        <p:tgtEl>
                                          <p:spTgt spid="11"/>
                                        </p:tgtEl>
                                        <p:attrNameLst>
                                          <p:attrName>style.visibility</p:attrName>
                                        </p:attrNameLst>
                                      </p:cBhvr>
                                      <p:to>
                                        <p:strVal val="visible"/>
                                      </p:to>
                                    </p:set>
                                    <p:animEffect transition="in" filter="fade">
                                      <p:cBhvr>
                                        <p:cTn id="134" dur="500"/>
                                        <p:tgtEl>
                                          <p:spTgt spid="11"/>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5"/>
                                        </p:tgtEl>
                                        <p:attrNameLst>
                                          <p:attrName>style.visibility</p:attrName>
                                        </p:attrNameLst>
                                      </p:cBhvr>
                                      <p:to>
                                        <p:strVal val="visible"/>
                                      </p:to>
                                    </p:set>
                                    <p:animEffect transition="in" filter="fade">
                                      <p:cBhvr>
                                        <p:cTn id="139" dur="500"/>
                                        <p:tgtEl>
                                          <p:spTgt spid="5"/>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32"/>
                                        </p:tgtEl>
                                        <p:attrNameLst>
                                          <p:attrName>style.visibility</p:attrName>
                                        </p:attrNameLst>
                                      </p:cBhvr>
                                      <p:to>
                                        <p:strVal val="visible"/>
                                      </p:to>
                                    </p:set>
                                    <p:animEffect transition="in" filter="fade">
                                      <p:cBhvr>
                                        <p:cTn id="144" dur="500"/>
                                        <p:tgtEl>
                                          <p:spTgt spid="32"/>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4"/>
                                        </p:tgtEl>
                                        <p:attrNameLst>
                                          <p:attrName>style.visibility</p:attrName>
                                        </p:attrNameLst>
                                      </p:cBhvr>
                                      <p:to>
                                        <p:strVal val="visible"/>
                                      </p:to>
                                    </p:set>
                                    <p:animEffect transition="in" filter="fade">
                                      <p:cBhvr>
                                        <p:cTn id="1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 grpId="0" animBg="1"/>
      <p:bldP spid="666" grpId="0" animBg="1"/>
      <p:bldP spid="667" grpId="0" animBg="1"/>
      <p:bldP spid="668" grpId="0" animBg="1"/>
      <p:bldP spid="672" grpId="0"/>
      <p:bldP spid="679" grpId="0" animBg="1"/>
      <p:bldP spid="44" grpId="0" animBg="1"/>
      <p:bldP spid="3" grpId="0" animBg="1"/>
      <p:bldP spid="7" grpId="0" animBg="1"/>
      <p:bldP spid="16" grpId="0"/>
      <p:bldP spid="23" grpId="0"/>
      <p:bldP spid="29" grpId="0" animBg="1"/>
      <p:bldP spid="31" grpId="0" animBg="1"/>
      <p:bldP spid="33" grpId="0" animBg="1"/>
      <p:bldP spid="35" grpId="0" animBg="1"/>
      <p:bldP spid="37" grpId="0" animBg="1"/>
      <p:bldP spid="47" grpId="0" animBg="1"/>
      <p:bldP spid="50" grpId="0" animBg="1"/>
      <p:bldP spid="52" grpId="0" animBg="1"/>
      <p:bldP spid="53" grpId="0" animBg="1"/>
      <p:bldP spid="54" grpId="0" animBg="1"/>
      <p:bldP spid="6" grpId="0" animBg="1"/>
      <p:bldP spid="9" grpId="0" animBg="1"/>
      <p:bldP spid="13" grpId="0" animBg="1"/>
      <p:bldP spid="15" grpId="0" animBg="1"/>
      <p:bldP spid="20" grpId="0" animBg="1"/>
      <p:bldP spid="32"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F26B7-727F-1A73-4AB8-DF94F494AC9F}"/>
              </a:ext>
            </a:extLst>
          </p:cNvPr>
          <p:cNvSpPr>
            <a:spLocks noGrp="1"/>
          </p:cNvSpPr>
          <p:nvPr>
            <p:ph type="title"/>
          </p:nvPr>
        </p:nvSpPr>
        <p:spPr>
          <a:xfrm>
            <a:off x="103239" y="63972"/>
            <a:ext cx="8520602" cy="342749"/>
          </a:xfrm>
          <a:ln w="12700">
            <a:miter lim="400000"/>
          </a:ln>
        </p:spPr>
        <p:txBody>
          <a:bodyPr lIns="25699" tIns="25699" rIns="25699" bIns="25699">
            <a:spAutoFit/>
          </a:bodyPr>
          <a:lstStyle/>
          <a:p>
            <a:pPr algn="ctr" hangingPunct="0">
              <a:lnSpc>
                <a:spcPct val="90000"/>
              </a:lnSpc>
            </a:pPr>
            <a:r>
              <a:rPr lang="en-US" sz="2100" dirty="0">
                <a:solidFill>
                  <a:srgbClr val="0A377D"/>
                </a:solidFill>
                <a:latin typeface="Ubuntu Bold"/>
              </a:rPr>
              <a:t>Example Use Case</a:t>
            </a:r>
            <a:endParaRPr lang="en-GB" sz="2100" dirty="0">
              <a:solidFill>
                <a:srgbClr val="0A377D"/>
              </a:solidFill>
              <a:latin typeface="Ubuntu Bold"/>
            </a:endParaRPr>
          </a:p>
        </p:txBody>
      </p:sp>
      <p:pic>
        <p:nvPicPr>
          <p:cNvPr id="5" name="Picture 4">
            <a:extLst>
              <a:ext uri="{FF2B5EF4-FFF2-40B4-BE49-F238E27FC236}">
                <a16:creationId xmlns:a16="http://schemas.microsoft.com/office/drawing/2014/main" id="{653523B8-C1FC-652A-AC7A-612EED1C7B89}"/>
              </a:ext>
            </a:extLst>
          </p:cNvPr>
          <p:cNvPicPr>
            <a:picLocks noChangeAspect="1"/>
          </p:cNvPicPr>
          <p:nvPr/>
        </p:nvPicPr>
        <p:blipFill>
          <a:blip r:embed="rId3"/>
          <a:stretch>
            <a:fillRect/>
          </a:stretch>
        </p:blipFill>
        <p:spPr>
          <a:xfrm>
            <a:off x="103239" y="406722"/>
            <a:ext cx="3049777" cy="4258796"/>
          </a:xfrm>
          <a:prstGeom prst="rect">
            <a:avLst/>
          </a:prstGeom>
        </p:spPr>
      </p:pic>
      <p:pic>
        <p:nvPicPr>
          <p:cNvPr id="7" name="Picture 6">
            <a:extLst>
              <a:ext uri="{FF2B5EF4-FFF2-40B4-BE49-F238E27FC236}">
                <a16:creationId xmlns:a16="http://schemas.microsoft.com/office/drawing/2014/main" id="{D7177895-FF53-1F3B-25E1-50E4D00F9646}"/>
              </a:ext>
            </a:extLst>
          </p:cNvPr>
          <p:cNvPicPr>
            <a:picLocks noChangeAspect="1"/>
          </p:cNvPicPr>
          <p:nvPr/>
        </p:nvPicPr>
        <p:blipFill>
          <a:blip r:embed="rId4"/>
          <a:stretch>
            <a:fillRect/>
          </a:stretch>
        </p:blipFill>
        <p:spPr>
          <a:xfrm>
            <a:off x="3153017" y="585447"/>
            <a:ext cx="5290435" cy="2570151"/>
          </a:xfrm>
          <a:prstGeom prst="rect">
            <a:avLst/>
          </a:prstGeom>
        </p:spPr>
      </p:pic>
      <p:pic>
        <p:nvPicPr>
          <p:cNvPr id="9" name="Picture 8">
            <a:extLst>
              <a:ext uri="{FF2B5EF4-FFF2-40B4-BE49-F238E27FC236}">
                <a16:creationId xmlns:a16="http://schemas.microsoft.com/office/drawing/2014/main" id="{C3148379-3905-D010-41D4-2C96B75959CA}"/>
              </a:ext>
            </a:extLst>
          </p:cNvPr>
          <p:cNvPicPr>
            <a:picLocks noChangeAspect="1"/>
          </p:cNvPicPr>
          <p:nvPr/>
        </p:nvPicPr>
        <p:blipFill>
          <a:blip r:embed="rId5"/>
          <a:stretch>
            <a:fillRect/>
          </a:stretch>
        </p:blipFill>
        <p:spPr>
          <a:xfrm>
            <a:off x="3153016" y="3155597"/>
            <a:ext cx="5290435" cy="1987903"/>
          </a:xfrm>
          <a:prstGeom prst="rect">
            <a:avLst/>
          </a:prstGeom>
        </p:spPr>
      </p:pic>
    </p:spTree>
    <p:extLst>
      <p:ext uri="{BB962C8B-B14F-4D97-AF65-F5344CB8AC3E}">
        <p14:creationId xmlns:p14="http://schemas.microsoft.com/office/powerpoint/2010/main" val="77500862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CFD"/>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95C607-CCE5-78DE-AD6D-5EC47A061FFC}"/>
              </a:ext>
            </a:extLst>
          </p:cNvPr>
          <p:cNvSpPr>
            <a:spLocks noGrp="1"/>
          </p:cNvSpPr>
          <p:nvPr>
            <p:ph type="body" idx="1"/>
          </p:nvPr>
        </p:nvSpPr>
        <p:spPr/>
        <p:txBody>
          <a:bodyPr lIns="91424" tIns="91424" rIns="91424" bIns="91424" anchor="t">
            <a:normAutofit/>
          </a:bodyPr>
          <a:lstStyle/>
          <a:p>
            <a:pPr marL="114300" indent="0" algn="ctr">
              <a:buNone/>
            </a:pPr>
            <a:r>
              <a:rPr lang="en-US" sz="2800" dirty="0">
                <a:solidFill>
                  <a:srgbClr val="002060"/>
                </a:solidFill>
                <a:latin typeface="Ubuntu "/>
              </a:rPr>
              <a:t>Enabling </a:t>
            </a:r>
            <a:r>
              <a:rPr lang="en-US" sz="2800" b="1" dirty="0">
                <a:solidFill>
                  <a:srgbClr val="002060"/>
                </a:solidFill>
                <a:latin typeface="Ubuntu "/>
              </a:rPr>
              <a:t>Resilience</a:t>
            </a:r>
            <a:r>
              <a:rPr lang="en-US" sz="2800" dirty="0">
                <a:solidFill>
                  <a:srgbClr val="002060"/>
                </a:solidFill>
                <a:latin typeface="Ubuntu "/>
              </a:rPr>
              <a:t>, and </a:t>
            </a:r>
            <a:r>
              <a:rPr lang="en-US" sz="2800" b="1" dirty="0">
                <a:solidFill>
                  <a:srgbClr val="002060"/>
                </a:solidFill>
                <a:latin typeface="Ubuntu "/>
              </a:rPr>
              <a:t>Insight</a:t>
            </a:r>
            <a:r>
              <a:rPr lang="en-US" sz="2800" dirty="0">
                <a:solidFill>
                  <a:srgbClr val="002060"/>
                </a:solidFill>
                <a:latin typeface="Ubuntu "/>
              </a:rPr>
              <a:t> for Public Sector Organisation to be </a:t>
            </a:r>
            <a:r>
              <a:rPr lang="en-US" sz="2800" b="1" dirty="0">
                <a:solidFill>
                  <a:srgbClr val="002060"/>
                </a:solidFill>
                <a:latin typeface="Ubuntu "/>
              </a:rPr>
              <a:t>innovative, and proactive</a:t>
            </a:r>
            <a:r>
              <a:rPr lang="en-US" sz="2800" dirty="0">
                <a:solidFill>
                  <a:srgbClr val="002060"/>
                </a:solidFill>
                <a:latin typeface="Ubuntu "/>
              </a:rPr>
              <a:t>.</a:t>
            </a:r>
          </a:p>
          <a:p>
            <a:pPr marL="114300" indent="0" algn="ctr">
              <a:buNone/>
            </a:pPr>
            <a:endParaRPr lang="en-US" sz="2800" dirty="0">
              <a:solidFill>
                <a:srgbClr val="002060"/>
              </a:solidFill>
              <a:latin typeface="Ubuntu "/>
            </a:endParaRPr>
          </a:p>
          <a:p>
            <a:pPr marL="114300" indent="0" algn="ctr">
              <a:buNone/>
            </a:pPr>
            <a:r>
              <a:rPr lang="en-US" sz="2800" dirty="0">
                <a:solidFill>
                  <a:srgbClr val="002060"/>
                </a:solidFill>
                <a:latin typeface="Ubuntu "/>
              </a:rPr>
              <a:t>Resulting into</a:t>
            </a:r>
            <a:r>
              <a:rPr lang="en-US" sz="2800" b="0" i="0" dirty="0">
                <a:solidFill>
                  <a:srgbClr val="002060"/>
                </a:solidFill>
                <a:effectLst/>
                <a:latin typeface="Ubuntu"/>
              </a:rPr>
              <a:t> </a:t>
            </a:r>
            <a:r>
              <a:rPr lang="en-US" sz="2800" b="1" i="0" dirty="0">
                <a:solidFill>
                  <a:srgbClr val="002060"/>
                </a:solidFill>
                <a:effectLst/>
                <a:latin typeface="Ubuntu"/>
              </a:rPr>
              <a:t>informed decisions </a:t>
            </a:r>
            <a:r>
              <a:rPr lang="en-US" sz="2800" b="0" i="0" dirty="0">
                <a:solidFill>
                  <a:srgbClr val="002060"/>
                </a:solidFill>
                <a:effectLst/>
                <a:latin typeface="Ubuntu"/>
              </a:rPr>
              <a:t>and </a:t>
            </a:r>
            <a:r>
              <a:rPr lang="en-US" sz="2800" b="1" i="0" dirty="0">
                <a:solidFill>
                  <a:srgbClr val="002060"/>
                </a:solidFill>
                <a:effectLst/>
                <a:latin typeface="Ubuntu"/>
              </a:rPr>
              <a:t>prioritising societal needs</a:t>
            </a:r>
            <a:r>
              <a:rPr lang="en-US" sz="2800" b="0" i="0" dirty="0">
                <a:solidFill>
                  <a:srgbClr val="002060"/>
                </a:solidFill>
                <a:effectLst/>
                <a:latin typeface="Ubuntu"/>
              </a:rPr>
              <a:t>. </a:t>
            </a:r>
            <a:endParaRPr lang="en-US" sz="2800" dirty="0">
              <a:solidFill>
                <a:srgbClr val="002060"/>
              </a:solidFill>
              <a:latin typeface="Ubuntu"/>
            </a:endParaRPr>
          </a:p>
        </p:txBody>
      </p:sp>
    </p:spTree>
    <p:extLst>
      <p:ext uri="{BB962C8B-B14F-4D97-AF65-F5344CB8AC3E}">
        <p14:creationId xmlns:p14="http://schemas.microsoft.com/office/powerpoint/2010/main" val="3611863634"/>
      </p:ext>
    </p:extLst>
  </p:cSld>
  <p:clrMapOvr>
    <a:overrideClrMapping bg1="lt1" tx1="dk1" bg2="lt2" tx2="dk2" accent1="accent1" accent2="accent2" accent3="accent3" accent4="accent4" accent5="accent5" accent6="accent6" hlink="hlink" folHlink="folHlink"/>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C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7BAA-88BE-0745-D072-A095542B2396}"/>
              </a:ext>
            </a:extLst>
          </p:cNvPr>
          <p:cNvSpPr>
            <a:spLocks noGrp="1"/>
          </p:cNvSpPr>
          <p:nvPr>
            <p:ph type="title"/>
          </p:nvPr>
        </p:nvSpPr>
        <p:spPr>
          <a:xfrm>
            <a:off x="0" y="130904"/>
            <a:ext cx="9096126" cy="841801"/>
          </a:xfrm>
        </p:spPr>
        <p:txBody>
          <a:bodyPr/>
          <a:lstStyle/>
          <a:p>
            <a:r>
              <a:rPr lang="en-GB" b="1" dirty="0">
                <a:solidFill>
                  <a:srgbClr val="002060"/>
                </a:solidFill>
                <a:latin typeface="Ubuntu"/>
              </a:rPr>
              <a:t>Content</a:t>
            </a:r>
          </a:p>
        </p:txBody>
      </p:sp>
      <p:sp>
        <p:nvSpPr>
          <p:cNvPr id="3" name="TextBox 2">
            <a:extLst>
              <a:ext uri="{FF2B5EF4-FFF2-40B4-BE49-F238E27FC236}">
                <a16:creationId xmlns:a16="http://schemas.microsoft.com/office/drawing/2014/main" id="{F150B9E5-34F8-ED84-FC19-FD97B970B939}"/>
              </a:ext>
            </a:extLst>
          </p:cNvPr>
          <p:cNvSpPr txBox="1"/>
          <p:nvPr/>
        </p:nvSpPr>
        <p:spPr>
          <a:xfrm>
            <a:off x="650090" y="1335884"/>
            <a:ext cx="8234917" cy="3077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lgn="l">
              <a:buFont typeface="Arial" panose="020B0604020202020204" pitchFamily="34" charset="0"/>
              <a:buChar char="•"/>
            </a:pPr>
            <a:r>
              <a:rPr lang="en-US" sz="2000" b="1" i="0" dirty="0">
                <a:solidFill>
                  <a:srgbClr val="002060"/>
                </a:solidFill>
                <a:effectLst/>
                <a:latin typeface="Ubuntu" panose="020B0504030602030204" pitchFamily="34" charset="0"/>
              </a:rPr>
              <a:t>Introduction</a:t>
            </a:r>
          </a:p>
          <a:p>
            <a:pPr marL="285750" indent="-285750" algn="l">
              <a:buFont typeface="Arial" panose="020B0604020202020204" pitchFamily="34" charset="0"/>
              <a:buChar char="•"/>
            </a:pPr>
            <a:r>
              <a:rPr lang="en-US" sz="2000" b="1" i="0" dirty="0">
                <a:solidFill>
                  <a:srgbClr val="002060"/>
                </a:solidFill>
                <a:effectLst/>
                <a:latin typeface="Ubuntu" panose="020B0504030602030204" pitchFamily="34" charset="0"/>
              </a:rPr>
              <a:t>What are Public Sector Ambitions</a:t>
            </a:r>
          </a:p>
          <a:p>
            <a:pPr marL="285750" indent="-285750" algn="l">
              <a:buFont typeface="Arial" panose="020B0604020202020204" pitchFamily="34" charset="0"/>
              <a:buChar char="•"/>
            </a:pPr>
            <a:r>
              <a:rPr lang="en-US" sz="2000" b="1" i="0" dirty="0">
                <a:solidFill>
                  <a:srgbClr val="002060"/>
                </a:solidFill>
                <a:effectLst/>
                <a:latin typeface="Ubuntu" panose="020B0504030602030204" pitchFamily="34" charset="0"/>
              </a:rPr>
              <a:t>What are the Challenges that hinders the ambitions</a:t>
            </a:r>
          </a:p>
          <a:p>
            <a:pPr marL="285750" indent="-285750" algn="l">
              <a:buFont typeface="Arial" panose="020B0604020202020204" pitchFamily="34" charset="0"/>
              <a:buChar char="•"/>
            </a:pPr>
            <a:r>
              <a:rPr lang="en-US" sz="2000" b="1" i="0" dirty="0">
                <a:solidFill>
                  <a:srgbClr val="002060"/>
                </a:solidFill>
                <a:effectLst/>
                <a:latin typeface="Ubuntu" panose="020B0504030602030204" pitchFamily="34" charset="0"/>
              </a:rPr>
              <a:t>Possible Solution to Challenges</a:t>
            </a:r>
          </a:p>
          <a:p>
            <a:pPr marL="285750" indent="-285750" algn="l">
              <a:buFont typeface="Arial" panose="020B0604020202020204" pitchFamily="34" charset="0"/>
              <a:buChar char="•"/>
            </a:pPr>
            <a:r>
              <a:rPr lang="en-US" sz="2000" b="1" dirty="0">
                <a:solidFill>
                  <a:srgbClr val="002060"/>
                </a:solidFill>
                <a:latin typeface="Ubuntu" panose="020B0504030602030204" pitchFamily="34" charset="0"/>
              </a:rPr>
              <a:t>Solving problem across public sector domains</a:t>
            </a:r>
            <a:endParaRPr lang="en-US" sz="2000" b="1" i="0" dirty="0">
              <a:solidFill>
                <a:srgbClr val="002060"/>
              </a:solidFill>
              <a:effectLst/>
              <a:latin typeface="Ubuntu" panose="020B0504030602030204" pitchFamily="34" charset="0"/>
            </a:endParaRPr>
          </a:p>
          <a:p>
            <a:pPr marL="285750" indent="-285750" algn="l">
              <a:buFont typeface="Arial" panose="020B0604020202020204" pitchFamily="34" charset="0"/>
              <a:buChar char="•"/>
            </a:pPr>
            <a:r>
              <a:rPr lang="en-US" sz="2000" b="1" i="0" dirty="0">
                <a:solidFill>
                  <a:srgbClr val="002060"/>
                </a:solidFill>
                <a:effectLst/>
                <a:latin typeface="Ubuntu" panose="020B0504030602030204" pitchFamily="34" charset="0"/>
              </a:rPr>
              <a:t>Implementation – AI Powered Knowledge Discovery Platform</a:t>
            </a:r>
          </a:p>
          <a:p>
            <a:pPr marL="285750" indent="-285750" algn="l">
              <a:buFont typeface="Arial" panose="020B0604020202020204" pitchFamily="34" charset="0"/>
              <a:buChar char="•"/>
            </a:pPr>
            <a:r>
              <a:rPr lang="en-US" sz="2000" b="1" i="0" dirty="0">
                <a:solidFill>
                  <a:srgbClr val="002060"/>
                </a:solidFill>
                <a:effectLst/>
                <a:latin typeface="Ubuntu" panose="020B0504030602030204" pitchFamily="34" charset="0"/>
              </a:rPr>
              <a:t>How one solution can address multiple use cases</a:t>
            </a:r>
          </a:p>
          <a:p>
            <a:pPr algn="l"/>
            <a:endParaRPr lang="en-US" sz="2000" b="1" i="0" dirty="0">
              <a:solidFill>
                <a:srgbClr val="002060"/>
              </a:solidFill>
              <a:effectLst/>
              <a:latin typeface="Ubuntu" panose="020B0504030602030204" pitchFamily="34" charset="0"/>
            </a:endParaRPr>
          </a:p>
          <a:p>
            <a:pPr marL="285750" indent="-285750" algn="l">
              <a:buFont typeface="Arial" panose="020B0604020202020204" pitchFamily="34" charset="0"/>
              <a:buChar char="•"/>
            </a:pPr>
            <a:r>
              <a:rPr lang="en-US" sz="2000" b="1" i="0" dirty="0">
                <a:solidFill>
                  <a:srgbClr val="002060"/>
                </a:solidFill>
                <a:effectLst/>
                <a:latin typeface="Ubuntu" panose="020B0504030602030204" pitchFamily="34" charset="0"/>
              </a:rPr>
              <a:t>Q&amp;A</a:t>
            </a:r>
          </a:p>
          <a:p>
            <a:pPr marL="0" marR="0" indent="0" algn="l" defTabSz="9144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000000"/>
              </a:solidFill>
              <a:effectLst/>
              <a:uFillTx/>
              <a:latin typeface="Ubuntu" panose="020B0504030602030204" pitchFamily="34" charset="0"/>
              <a:sym typeface="Arial"/>
            </a:endParaRPr>
          </a:p>
        </p:txBody>
      </p:sp>
      <p:pic>
        <p:nvPicPr>
          <p:cNvPr id="4" name="Google Shape;174;p40" descr="Google Shape;174;p40">
            <a:extLst>
              <a:ext uri="{FF2B5EF4-FFF2-40B4-BE49-F238E27FC236}">
                <a16:creationId xmlns:a16="http://schemas.microsoft.com/office/drawing/2014/main" id="{EDF59AAB-E797-5CA6-2176-C8B95E3A9DE7}"/>
              </a:ext>
            </a:extLst>
          </p:cNvPr>
          <p:cNvPicPr>
            <a:picLocks noChangeAspect="1"/>
          </p:cNvPicPr>
          <p:nvPr/>
        </p:nvPicPr>
        <p:blipFill>
          <a:blip r:embed="rId3"/>
          <a:stretch>
            <a:fillRect/>
          </a:stretch>
        </p:blipFill>
        <p:spPr>
          <a:xfrm>
            <a:off x="8425140" y="4865832"/>
            <a:ext cx="625951" cy="159101"/>
          </a:xfrm>
          <a:prstGeom prst="rect">
            <a:avLst/>
          </a:prstGeom>
          <a:ln w="12700">
            <a:miter lim="400000"/>
          </a:ln>
        </p:spPr>
      </p:pic>
    </p:spTree>
    <p:extLst>
      <p:ext uri="{BB962C8B-B14F-4D97-AF65-F5344CB8AC3E}">
        <p14:creationId xmlns:p14="http://schemas.microsoft.com/office/powerpoint/2010/main" val="2003099942"/>
      </p:ext>
    </p:extLst>
  </p:cSld>
  <p:clrMapOvr>
    <a:overrideClrMapping bg1="lt1" tx1="dk1" bg2="lt2" tx2="dk2" accent1="accent1" accent2="accent2" accent3="accent3" accent4="accent4" accent5="accent5" accent6="accent6" hlink="hlink" folHlink="folHlink"/>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CFD"/>
        </a:solidFill>
        <a:effectLst/>
      </p:bgPr>
    </p:bg>
    <p:spTree>
      <p:nvGrpSpPr>
        <p:cNvPr id="1" name=""/>
        <p:cNvGrpSpPr/>
        <p:nvPr/>
      </p:nvGrpSpPr>
      <p:grpSpPr>
        <a:xfrm>
          <a:off x="0" y="0"/>
          <a:ext cx="0" cy="0"/>
          <a:chOff x="0" y="0"/>
          <a:chExt cx="0" cy="0"/>
        </a:xfrm>
      </p:grpSpPr>
      <p:pic>
        <p:nvPicPr>
          <p:cNvPr id="717" name="Google Shape;481;p51" descr="Google Shape;481;p51"/>
          <p:cNvPicPr>
            <a:picLocks noChangeAspect="1"/>
          </p:cNvPicPr>
          <p:nvPr/>
        </p:nvPicPr>
        <p:blipFill>
          <a:blip r:embed="rId3">
            <a:alphaModFix amt="10000"/>
          </a:blip>
          <a:srcRect l="17273"/>
          <a:stretch>
            <a:fillRect/>
          </a:stretch>
        </p:blipFill>
        <p:spPr>
          <a:xfrm>
            <a:off x="5372000" y="199"/>
            <a:ext cx="3772000" cy="5143103"/>
          </a:xfrm>
          <a:prstGeom prst="rect">
            <a:avLst/>
          </a:prstGeom>
          <a:ln w="12700">
            <a:miter lim="400000"/>
          </a:ln>
        </p:spPr>
      </p:pic>
      <p:sp>
        <p:nvSpPr>
          <p:cNvPr id="718" name="Google Shape;482;p51"/>
          <p:cNvSpPr txBox="1"/>
          <p:nvPr/>
        </p:nvSpPr>
        <p:spPr>
          <a:xfrm>
            <a:off x="795800" y="1401398"/>
            <a:ext cx="3573000" cy="234070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spAutoFit/>
          </a:bodyPr>
          <a:lstStyle/>
          <a:p>
            <a:pPr>
              <a:lnSpc>
                <a:spcPct val="107000"/>
              </a:lnSpc>
              <a:defRPr sz="2600" i="1">
                <a:solidFill>
                  <a:srgbClr val="09367D"/>
                </a:solidFill>
                <a:latin typeface="Ubuntu Bold"/>
                <a:ea typeface="Ubuntu Bold"/>
                <a:cs typeface="Ubuntu Bold"/>
                <a:sym typeface="Ubuntu Bold"/>
              </a:defRPr>
            </a:pPr>
            <a:r>
              <a:t>“The winners of AI will be those who know how to use AI AND have private data”</a:t>
            </a:r>
            <a:r>
              <a:rPr>
                <a:latin typeface="Ubuntu Regular"/>
                <a:ea typeface="Ubuntu Regular"/>
                <a:cs typeface="Ubuntu Regular"/>
                <a:sym typeface="Ubuntu Regular"/>
              </a:rPr>
              <a:t> </a:t>
            </a:r>
          </a:p>
          <a:p>
            <a:pPr>
              <a:lnSpc>
                <a:spcPct val="107000"/>
              </a:lnSpc>
              <a:defRPr sz="2000">
                <a:solidFill>
                  <a:srgbClr val="09367D"/>
                </a:solidFill>
                <a:latin typeface="Ubuntu Regular"/>
                <a:ea typeface="Ubuntu Regular"/>
                <a:cs typeface="Ubuntu Regular"/>
                <a:sym typeface="Ubuntu Regular"/>
              </a:defRPr>
            </a:pPr>
            <a:endParaRPr>
              <a:latin typeface="Ubuntu Regular"/>
              <a:ea typeface="Ubuntu Regular"/>
              <a:cs typeface="Ubuntu Regular"/>
              <a:sym typeface="Ubuntu Regular"/>
            </a:endParaRPr>
          </a:p>
          <a:p>
            <a:pPr>
              <a:lnSpc>
                <a:spcPct val="107000"/>
              </a:lnSpc>
              <a:defRPr sz="2000">
                <a:solidFill>
                  <a:srgbClr val="09367D"/>
                </a:solidFill>
                <a:latin typeface="Ubuntu Regular"/>
                <a:ea typeface="Ubuntu Regular"/>
                <a:cs typeface="Ubuntu Regular"/>
                <a:sym typeface="Ubuntu Regular"/>
              </a:defRPr>
            </a:pPr>
            <a:r>
              <a:t>Cathie Wood at ITK</a:t>
            </a:r>
          </a:p>
        </p:txBody>
      </p:sp>
      <p:pic>
        <p:nvPicPr>
          <p:cNvPr id="719" name="Google Shape;483;p51" descr="Google Shape;483;p51"/>
          <p:cNvPicPr>
            <a:picLocks noChangeAspect="1"/>
          </p:cNvPicPr>
          <p:nvPr/>
        </p:nvPicPr>
        <p:blipFill>
          <a:blip r:embed="rId4"/>
          <a:stretch>
            <a:fillRect/>
          </a:stretch>
        </p:blipFill>
        <p:spPr>
          <a:xfrm>
            <a:off x="8425140" y="4865832"/>
            <a:ext cx="625951" cy="1591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718"/>
                                        </p:tgtEl>
                                        <p:attrNameLst>
                                          <p:attrName>style.visibility</p:attrName>
                                        </p:attrNameLst>
                                      </p:cBhvr>
                                      <p:to>
                                        <p:strVal val="visible"/>
                                      </p:to>
                                    </p:set>
                                    <p:animEffect transition="in" filter="fade">
                                      <p:cBhvr>
                                        <p:cTn id="7" dur="1000"/>
                                        <p:tgtEl>
                                          <p:spTgt spid="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CFD"/>
        </a:solidFill>
        <a:effectLst/>
      </p:bgPr>
    </p:bg>
    <p:spTree>
      <p:nvGrpSpPr>
        <p:cNvPr id="1" name=""/>
        <p:cNvGrpSpPr/>
        <p:nvPr/>
      </p:nvGrpSpPr>
      <p:grpSpPr>
        <a:xfrm>
          <a:off x="0" y="0"/>
          <a:ext cx="0" cy="0"/>
          <a:chOff x="0" y="0"/>
          <a:chExt cx="0" cy="0"/>
        </a:xfrm>
      </p:grpSpPr>
      <p:sp>
        <p:nvSpPr>
          <p:cNvPr id="728" name="Google Shape;522;p54"/>
          <p:cNvSpPr txBox="1"/>
          <p:nvPr/>
        </p:nvSpPr>
        <p:spPr>
          <a:xfrm>
            <a:off x="2319374" y="723323"/>
            <a:ext cx="4505252" cy="427491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699" tIns="25699" rIns="25699" bIns="25699" anchor="t">
            <a:spAutoFit/>
          </a:bodyPr>
          <a:lstStyle/>
          <a:p>
            <a:pPr marL="0" marR="0" lvl="0" indent="0" algn="ctr" defTabSz="914400" rtl="0" eaLnBrk="1" fontAlgn="auto" latinLnBrk="0" hangingPunct="0">
              <a:lnSpc>
                <a:spcPct val="107000"/>
              </a:lnSpc>
              <a:spcBef>
                <a:spcPts val="800"/>
              </a:spcBef>
              <a:spcAft>
                <a:spcPts val="0"/>
              </a:spcAft>
              <a:buClrTx/>
              <a:buSzTx/>
              <a:buFontTx/>
              <a:buNone/>
              <a:tabLst/>
              <a:defRPr sz="2400">
                <a:solidFill>
                  <a:srgbClr val="002060"/>
                </a:solidFill>
                <a:latin typeface="Ubuntu Regular"/>
                <a:ea typeface="Ubuntu Regular"/>
                <a:cs typeface="Ubuntu Regular"/>
                <a:sym typeface="Ubuntu Regular"/>
              </a:defRPr>
            </a:pPr>
            <a:r>
              <a:rPr kumimoji="0" sz="2400" b="0" i="0" u="none" strike="noStrike" kern="0" cap="none" spc="0" normalizeH="0" baseline="0" noProof="0" dirty="0">
                <a:ln>
                  <a:noFill/>
                </a:ln>
                <a:solidFill>
                  <a:srgbClr val="002060"/>
                </a:solidFill>
                <a:effectLst/>
                <a:uLnTx/>
                <a:uFillTx/>
                <a:latin typeface="Ubuntu Regular"/>
                <a:sym typeface="Ubuntu Regular"/>
              </a:rPr>
              <a:t>Thank you for joining me today and for your interest in the exciting realm of knowledge discovery </a:t>
            </a:r>
            <a:r>
              <a:rPr kumimoji="0" lang="en-GB" sz="2400" b="0" i="0" u="none" strike="noStrike" kern="0" cap="none" spc="0" normalizeH="0" baseline="0" noProof="0" dirty="0">
                <a:ln>
                  <a:noFill/>
                </a:ln>
                <a:solidFill>
                  <a:srgbClr val="002060"/>
                </a:solidFill>
                <a:effectLst/>
                <a:uLnTx/>
                <a:uFillTx/>
                <a:latin typeface="Ubuntu Regular"/>
                <a:sym typeface="Ubuntu Regular"/>
              </a:rPr>
              <a:t>by leveraging AI </a:t>
            </a:r>
            <a:r>
              <a:rPr kumimoji="0" sz="2400" b="0" i="0" u="none" strike="noStrike" kern="0" cap="none" spc="0" normalizeH="0" baseline="0" noProof="0" dirty="0">
                <a:ln>
                  <a:noFill/>
                </a:ln>
                <a:solidFill>
                  <a:srgbClr val="002060"/>
                </a:solidFill>
                <a:effectLst/>
                <a:uLnTx/>
                <a:uFillTx/>
                <a:latin typeface="Ubuntu Regular"/>
                <a:sym typeface="Ubuntu Regular"/>
              </a:rPr>
              <a:t>in </a:t>
            </a:r>
            <a:r>
              <a:rPr kumimoji="0" lang="en-GB" sz="2400" b="0" i="0" u="none" strike="noStrike" kern="0" cap="none" spc="0" normalizeH="0" baseline="0" noProof="0" dirty="0">
                <a:ln>
                  <a:noFill/>
                </a:ln>
                <a:solidFill>
                  <a:srgbClr val="002060"/>
                </a:solidFill>
                <a:effectLst/>
                <a:uLnTx/>
                <a:uFillTx/>
                <a:latin typeface="Ubuntu Regular"/>
                <a:sym typeface="Ubuntu Regular"/>
              </a:rPr>
              <a:t>Public Sector</a:t>
            </a:r>
            <a:endParaRPr kumimoji="0" sz="2400" b="0" i="0" u="none" strike="noStrike" kern="0" cap="none" spc="0" normalizeH="0" baseline="0" noProof="0" dirty="0">
              <a:ln>
                <a:noFill/>
              </a:ln>
              <a:solidFill>
                <a:srgbClr val="002060"/>
              </a:solidFill>
              <a:effectLst/>
              <a:uLnTx/>
              <a:uFillTx/>
              <a:latin typeface="Ubuntu Regular"/>
              <a:sym typeface="Ubuntu Regular"/>
            </a:endParaRPr>
          </a:p>
          <a:p>
            <a:pPr marL="0" marR="0" lvl="0" indent="0" algn="ctr" defTabSz="914400" rtl="0" eaLnBrk="1" fontAlgn="auto" latinLnBrk="0" hangingPunct="0">
              <a:lnSpc>
                <a:spcPct val="107000"/>
              </a:lnSpc>
              <a:spcBef>
                <a:spcPts val="800"/>
              </a:spcBef>
              <a:spcAft>
                <a:spcPts val="0"/>
              </a:spcAft>
              <a:buClrTx/>
              <a:buSzTx/>
              <a:buFontTx/>
              <a:buNone/>
              <a:tabLst/>
              <a:defRPr sz="2400">
                <a:solidFill>
                  <a:srgbClr val="002060"/>
                </a:solidFill>
                <a:latin typeface="Ubuntu Regular"/>
                <a:ea typeface="Ubuntu Regular"/>
                <a:cs typeface="Ubuntu Regular"/>
                <a:sym typeface="Ubuntu Regular"/>
              </a:defRPr>
            </a:pPr>
            <a:endParaRPr kumimoji="0" sz="2400" b="0" i="0" u="none" strike="noStrike" kern="0" cap="none" spc="0" normalizeH="0" baseline="0" noProof="0" dirty="0">
              <a:ln>
                <a:noFill/>
              </a:ln>
              <a:solidFill>
                <a:srgbClr val="002060"/>
              </a:solidFill>
              <a:effectLst/>
              <a:uLnTx/>
              <a:uFillTx/>
              <a:latin typeface="Ubuntu Regular"/>
              <a:sym typeface="Ubuntu Regular"/>
            </a:endParaRPr>
          </a:p>
          <a:p>
            <a:pPr algn="ctr">
              <a:lnSpc>
                <a:spcPct val="107000"/>
              </a:lnSpc>
              <a:spcBef>
                <a:spcPts val="800"/>
              </a:spcBef>
              <a:defRPr sz="2400">
                <a:solidFill>
                  <a:srgbClr val="002060"/>
                </a:solidFill>
                <a:latin typeface="Ubuntu Regular"/>
                <a:ea typeface="Ubuntu Regular"/>
                <a:cs typeface="Ubuntu Regular"/>
                <a:sym typeface="Ubuntu Regular"/>
              </a:defRPr>
            </a:pPr>
            <a:r>
              <a:rPr kumimoji="0" sz="2400" b="0" i="0" u="none" strike="noStrike" kern="0" cap="none" spc="0" normalizeH="0" baseline="0" noProof="0" dirty="0">
                <a:ln>
                  <a:noFill/>
                </a:ln>
                <a:solidFill>
                  <a:srgbClr val="002060"/>
                </a:solidFill>
                <a:effectLst/>
                <a:uLnTx/>
                <a:uFillTx/>
                <a:latin typeface="Ubuntu Regular"/>
                <a:sym typeface="Ubuntu Regular"/>
              </a:rPr>
              <a:t>Please do visit us at </a:t>
            </a:r>
            <a:r>
              <a:rPr kumimoji="0" lang="en-GB" sz="2400" b="1" i="0" u="none" strike="noStrike" kern="0" cap="none" spc="0" normalizeH="0" baseline="0" noProof="0" dirty="0">
                <a:ln>
                  <a:noFill/>
                </a:ln>
                <a:solidFill>
                  <a:srgbClr val="002060"/>
                </a:solidFill>
                <a:effectLst/>
                <a:uLnTx/>
                <a:uFillTx/>
                <a:latin typeface="Ubuntu Bold"/>
                <a:ea typeface="Ubuntu Bold"/>
                <a:cs typeface="Ubuntu Bold"/>
                <a:sym typeface="Ubuntu Bold"/>
              </a:rPr>
              <a:t>Booth</a:t>
            </a:r>
            <a:r>
              <a:rPr kumimoji="0" sz="2400" b="1" i="0" u="none" strike="noStrike" kern="0" cap="none" spc="0" normalizeH="0" baseline="0" noProof="0" dirty="0">
                <a:ln>
                  <a:noFill/>
                </a:ln>
                <a:solidFill>
                  <a:srgbClr val="002060"/>
                </a:solidFill>
                <a:effectLst/>
                <a:uLnTx/>
                <a:uFillTx/>
                <a:latin typeface="Ubuntu Bold"/>
                <a:ea typeface="Ubuntu Bold"/>
                <a:cs typeface="Ubuntu Bold"/>
                <a:sym typeface="Ubuntu Bold"/>
              </a:rPr>
              <a:t> </a:t>
            </a:r>
            <a:r>
              <a:rPr kumimoji="0" lang="en-GB" sz="2400" b="1" i="0" u="none" strike="noStrike" kern="0" cap="none" spc="0" normalizeH="0" baseline="0" noProof="0" dirty="0">
                <a:ln>
                  <a:noFill/>
                </a:ln>
                <a:solidFill>
                  <a:srgbClr val="002060"/>
                </a:solidFill>
                <a:effectLst/>
                <a:uLnTx/>
                <a:uFillTx/>
                <a:latin typeface="Ubuntu Bold"/>
                <a:ea typeface="Ubuntu Bold"/>
                <a:cs typeface="Ubuntu Bold"/>
                <a:sym typeface="Ubuntu Bold"/>
              </a:rPr>
              <a:t>#</a:t>
            </a:r>
            <a:r>
              <a:rPr kumimoji="0" sz="2400" b="1" i="0" u="none" strike="noStrike" kern="0" cap="none" spc="0" normalizeH="0" baseline="0" noProof="0" dirty="0">
                <a:ln>
                  <a:noFill/>
                </a:ln>
                <a:solidFill>
                  <a:srgbClr val="002060"/>
                </a:solidFill>
                <a:effectLst/>
                <a:uLnTx/>
                <a:uFillTx/>
                <a:latin typeface="Ubuntu Bold"/>
                <a:ea typeface="Ubuntu Bold"/>
                <a:cs typeface="Ubuntu Bold"/>
                <a:sym typeface="Ubuntu Bold"/>
              </a:rPr>
              <a:t> </a:t>
            </a:r>
            <a:r>
              <a:rPr kumimoji="0" lang="en-GB" sz="2400" b="1" i="0" u="none" strike="noStrike" kern="0" cap="none" spc="0" normalizeH="0" baseline="0" noProof="0" dirty="0">
                <a:ln>
                  <a:noFill/>
                </a:ln>
                <a:solidFill>
                  <a:srgbClr val="002060"/>
                </a:solidFill>
                <a:effectLst/>
                <a:uLnTx/>
                <a:uFillTx/>
                <a:latin typeface="Ubuntu Bold"/>
                <a:ea typeface="Ubuntu Bold"/>
                <a:cs typeface="Ubuntu Bold"/>
                <a:sym typeface="Ubuntu Bold"/>
              </a:rPr>
              <a:t>13</a:t>
            </a:r>
            <a:r>
              <a:rPr kumimoji="0" sz="2400" b="0" i="0" u="none" strike="noStrike" kern="0" cap="none" spc="0" normalizeH="0" baseline="0" noProof="0" dirty="0">
                <a:ln>
                  <a:noFill/>
                </a:ln>
                <a:solidFill>
                  <a:srgbClr val="002060"/>
                </a:solidFill>
                <a:effectLst/>
                <a:uLnTx/>
                <a:uFillTx/>
                <a:latin typeface="Ubuntu Bold"/>
                <a:ea typeface="Ubuntu Bold"/>
                <a:cs typeface="Ubuntu Bold"/>
                <a:sym typeface="Ubuntu Bold"/>
              </a:rPr>
              <a:t> </a:t>
            </a:r>
            <a:r>
              <a:rPr kumimoji="0" sz="2400" b="0" i="0" u="none" strike="noStrike" kern="0" cap="none" spc="0" normalizeH="0" baseline="0" noProof="0" dirty="0">
                <a:ln>
                  <a:noFill/>
                </a:ln>
                <a:solidFill>
                  <a:srgbClr val="002060"/>
                </a:solidFill>
                <a:effectLst/>
                <a:uLnTx/>
                <a:uFillTx/>
                <a:latin typeface="Ubuntu Regular"/>
                <a:sym typeface="Ubuntu Regular"/>
              </a:rPr>
              <a:t>to </a:t>
            </a:r>
            <a:r>
              <a:rPr kumimoji="0" lang="en-GB" sz="2400" b="0" i="0" u="none" strike="noStrike" kern="0" cap="none" spc="0" normalizeH="0" baseline="0" noProof="0" dirty="0">
                <a:ln>
                  <a:noFill/>
                </a:ln>
                <a:solidFill>
                  <a:srgbClr val="002060"/>
                </a:solidFill>
                <a:effectLst/>
                <a:uLnTx/>
                <a:uFillTx/>
                <a:latin typeface="Ubuntu Regular"/>
                <a:sym typeface="Ubuntu Regular"/>
              </a:rPr>
              <a:t>arrange a private </a:t>
            </a:r>
            <a:r>
              <a:rPr kumimoji="0" sz="2400" b="0" i="0" u="none" strike="noStrike" kern="0" cap="none" spc="0" normalizeH="0" baseline="0" noProof="0" dirty="0">
                <a:ln>
                  <a:noFill/>
                </a:ln>
                <a:solidFill>
                  <a:srgbClr val="002060"/>
                </a:solidFill>
                <a:effectLst/>
                <a:uLnTx/>
                <a:uFillTx/>
                <a:latin typeface="Ubuntu Regular"/>
                <a:sym typeface="Ubuntu Regular"/>
              </a:rPr>
              <a:t>demo of </a:t>
            </a:r>
            <a:r>
              <a:rPr kumimoji="0" lang="en-GB" sz="2400" b="0" i="0" u="none" strike="noStrike" kern="0" cap="none" spc="0" normalizeH="0" baseline="0" noProof="0" dirty="0">
                <a:ln>
                  <a:noFill/>
                </a:ln>
                <a:solidFill>
                  <a:srgbClr val="002060"/>
                </a:solidFill>
                <a:effectLst/>
                <a:uLnTx/>
                <a:uFillTx/>
                <a:latin typeface="Ubuntu Regular"/>
                <a:sym typeface="Ubuntu Regular"/>
              </a:rPr>
              <a:t>use cases through </a:t>
            </a:r>
            <a:endParaRPr lang="en-GB" sz="2400" dirty="0">
              <a:solidFill>
                <a:srgbClr val="002060"/>
              </a:solidFill>
              <a:latin typeface="Ubuntu Regular"/>
              <a:sym typeface="Ubuntu Regular"/>
            </a:endParaRPr>
          </a:p>
          <a:p>
            <a:pPr marL="0" marR="0" lvl="0" indent="0" algn="ctr" defTabSz="914400">
              <a:lnSpc>
                <a:spcPct val="107000"/>
              </a:lnSpc>
              <a:spcBef>
                <a:spcPts val="800"/>
              </a:spcBef>
              <a:spcAft>
                <a:spcPts val="0"/>
              </a:spcAft>
              <a:buClrTx/>
              <a:buSzTx/>
              <a:buFontTx/>
              <a:buNone/>
              <a:tabLst/>
              <a:defRPr sz="2400">
                <a:solidFill>
                  <a:srgbClr val="002060"/>
                </a:solidFill>
                <a:latin typeface="Ubuntu Regular"/>
                <a:ea typeface="Ubuntu Regular"/>
                <a:cs typeface="Ubuntu Regular"/>
                <a:sym typeface="Ubuntu Regular"/>
              </a:defRPr>
            </a:pPr>
            <a:r>
              <a:rPr kumimoji="0" sz="2400" b="1" i="0" u="none" strike="noStrike" kern="0" cap="none" spc="0" normalizeH="0" baseline="0" noProof="0" dirty="0">
                <a:ln>
                  <a:noFill/>
                </a:ln>
                <a:solidFill>
                  <a:srgbClr val="002060"/>
                </a:solidFill>
                <a:effectLst/>
                <a:uLnTx/>
                <a:uFillTx/>
                <a:latin typeface="Ubuntu Regular"/>
                <a:sym typeface="Ubuntu Regular"/>
              </a:rPr>
              <a:t>Datavid </a:t>
            </a:r>
            <a:r>
              <a:rPr kumimoji="0" sz="2400" b="1" i="0" u="none" strike="noStrike" kern="0" cap="none" spc="0" normalizeH="0" baseline="0" noProof="0" dirty="0">
                <a:ln>
                  <a:noFill/>
                </a:ln>
                <a:solidFill>
                  <a:srgbClr val="002060"/>
                </a:solidFill>
                <a:effectLst/>
                <a:uLnTx/>
                <a:uFillTx/>
                <a:latin typeface="Ubuntu Bold"/>
                <a:ea typeface="Ubuntu Bold"/>
                <a:cs typeface="Ubuntu Bold"/>
                <a:sym typeface="Ubuntu Bold"/>
              </a:rPr>
              <a:t>Rover</a:t>
            </a:r>
            <a:endParaRPr sz="2400" b="1" i="0" u="none" strike="noStrike" kern="0" cap="none" spc="0" normalizeH="0" baseline="0" noProof="0" dirty="0">
              <a:ln>
                <a:noFill/>
              </a:ln>
              <a:solidFill>
                <a:srgbClr val="002060"/>
              </a:solidFill>
              <a:effectLst/>
              <a:uLnTx/>
              <a:uFillTx/>
              <a:latin typeface="Ubuntu Regular"/>
            </a:endParaRPr>
          </a:p>
        </p:txBody>
      </p:sp>
      <p:pic>
        <p:nvPicPr>
          <p:cNvPr id="729" name="Google Shape;523;p54" descr="Google Shape;523;p54"/>
          <p:cNvPicPr>
            <a:picLocks noChangeAspect="1"/>
          </p:cNvPicPr>
          <p:nvPr/>
        </p:nvPicPr>
        <p:blipFill>
          <a:blip r:embed="rId3"/>
          <a:stretch>
            <a:fillRect/>
          </a:stretch>
        </p:blipFill>
        <p:spPr>
          <a:xfrm>
            <a:off x="8425140" y="4865832"/>
            <a:ext cx="625951" cy="159101"/>
          </a:xfrm>
          <a:prstGeom prst="rect">
            <a:avLst/>
          </a:prstGeom>
          <a:ln w="12700">
            <a:miter lim="400000"/>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1C39"/>
        </a:solidFill>
        <a:effectLst/>
      </p:bgPr>
    </p:bg>
    <p:spTree>
      <p:nvGrpSpPr>
        <p:cNvPr id="1" name=""/>
        <p:cNvGrpSpPr/>
        <p:nvPr/>
      </p:nvGrpSpPr>
      <p:grpSpPr>
        <a:xfrm>
          <a:off x="0" y="0"/>
          <a:ext cx="0" cy="0"/>
          <a:chOff x="0" y="0"/>
          <a:chExt cx="0" cy="0"/>
        </a:xfrm>
      </p:grpSpPr>
      <p:pic>
        <p:nvPicPr>
          <p:cNvPr id="731" name="Google Shape;529;p55" descr="Google Shape;529;p55"/>
          <p:cNvPicPr>
            <a:picLocks noChangeAspect="1"/>
          </p:cNvPicPr>
          <p:nvPr/>
        </p:nvPicPr>
        <p:blipFill>
          <a:blip r:embed="rId3"/>
          <a:stretch>
            <a:fillRect/>
          </a:stretch>
        </p:blipFill>
        <p:spPr>
          <a:xfrm>
            <a:off x="0" y="910838"/>
            <a:ext cx="9144004" cy="4232675"/>
          </a:xfrm>
          <a:prstGeom prst="rect">
            <a:avLst/>
          </a:prstGeom>
          <a:solidFill>
            <a:srgbClr val="0A377D"/>
          </a:solidFill>
          <a:ln w="12700">
            <a:miter lim="400000"/>
          </a:ln>
        </p:spPr>
      </p:pic>
      <p:sp>
        <p:nvSpPr>
          <p:cNvPr id="732" name="Google Shape;530;p55"/>
          <p:cNvSpPr/>
          <p:nvPr/>
        </p:nvSpPr>
        <p:spPr>
          <a:xfrm>
            <a:off x="-3451" y="-1"/>
            <a:ext cx="9150902" cy="1100702"/>
          </a:xfrm>
          <a:prstGeom prst="rect">
            <a:avLst/>
          </a:prstGeom>
          <a:solidFill>
            <a:srgbClr val="FFFFFF"/>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734" name="Google Shape;532;p55" descr="Google Shape;532;p55"/>
          <p:cNvPicPr>
            <a:picLocks noChangeAspect="1"/>
          </p:cNvPicPr>
          <p:nvPr/>
        </p:nvPicPr>
        <p:blipFill>
          <a:blip r:embed="rId4"/>
          <a:stretch>
            <a:fillRect/>
          </a:stretch>
        </p:blipFill>
        <p:spPr>
          <a:xfrm>
            <a:off x="691125" y="349193"/>
            <a:ext cx="1593570" cy="402330"/>
          </a:xfrm>
          <a:prstGeom prst="rect">
            <a:avLst/>
          </a:prstGeom>
          <a:ln w="12700">
            <a:miter lim="400000"/>
          </a:ln>
        </p:spPr>
      </p:pic>
      <p:sp>
        <p:nvSpPr>
          <p:cNvPr id="735" name="Google Shape;533;p55"/>
          <p:cNvSpPr txBox="1"/>
          <p:nvPr/>
        </p:nvSpPr>
        <p:spPr>
          <a:xfrm>
            <a:off x="609599" y="1639749"/>
            <a:ext cx="3656402" cy="131660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4" tIns="91424" rIns="91424" bIns="91424">
            <a:spAutoFit/>
          </a:bodyPr>
          <a:lstStyle>
            <a:lvl1pPr>
              <a:defRPr sz="2600">
                <a:solidFill>
                  <a:srgbClr val="FFFFFF"/>
                </a:solidFill>
                <a:latin typeface="Ubuntu Bold"/>
                <a:ea typeface="Ubuntu Bold"/>
                <a:cs typeface="Ubuntu Bold"/>
                <a:sym typeface="Ubuntu 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600" b="0" i="0" u="none" strike="noStrike" kern="0" cap="none" spc="0" normalizeH="0" baseline="0" noProof="0">
                <a:ln>
                  <a:noFill/>
                </a:ln>
                <a:solidFill>
                  <a:srgbClr val="FFFFFF"/>
                </a:solidFill>
                <a:effectLst/>
                <a:uLnTx/>
                <a:uFillTx/>
                <a:latin typeface="Ubuntu Bold"/>
                <a:sym typeface="Ubuntu Bold"/>
              </a:rPr>
              <a:t>I’d be delighted to answer any questions you might have</a:t>
            </a:r>
          </a:p>
        </p:txBody>
      </p:sp>
      <p:pic>
        <p:nvPicPr>
          <p:cNvPr id="736" name="Google Shape;534;p55" descr="An abstract connection in pale grey background"/>
          <p:cNvPicPr>
            <a:picLocks noChangeAspect="1"/>
          </p:cNvPicPr>
          <p:nvPr/>
        </p:nvPicPr>
        <p:blipFill>
          <a:blip r:embed="rId5" cstate="print">
            <a:extLst>
              <a:ext uri="{28A0092B-C50C-407E-A947-70E740481C1C}">
                <a14:useLocalDpi xmlns:a14="http://schemas.microsoft.com/office/drawing/2010/main" val="0"/>
              </a:ext>
            </a:extLst>
          </a:blip>
          <a:srcRect l="30132" r="30132"/>
          <a:stretch/>
        </p:blipFill>
        <p:spPr>
          <a:xfrm>
            <a:off x="4991499" y="333261"/>
            <a:ext cx="3162477" cy="4476976"/>
          </a:xfrm>
          <a:prstGeom prst="rect">
            <a:avLst/>
          </a:prstGeom>
          <a:ln w="12700">
            <a:miter lim="400000"/>
          </a:ln>
          <a:effectLst>
            <a:outerShdw blurRad="63500" dist="19050" dir="5400000" rotWithShape="0">
              <a:srgbClr val="999999">
                <a:alpha val="50000"/>
              </a:srgbClr>
            </a:outerShdw>
          </a:effectLst>
        </p:spPr>
      </p:pic>
      <p:pic>
        <p:nvPicPr>
          <p:cNvPr id="737" name="Avinash DixitGoogle Shape;535;p55"/>
          <p:cNvPicPr>
            <a:picLocks noChangeAspect="1"/>
          </p:cNvPicPr>
          <p:nvPr/>
        </p:nvPicPr>
        <p:blipFill>
          <a:blip r:embed="rId6" cstate="print">
            <a:extLst>
              <a:ext uri="{28A0092B-C50C-407E-A947-70E740481C1C}">
                <a14:useLocalDpi xmlns:a14="http://schemas.microsoft.com/office/drawing/2010/main" val="0"/>
              </a:ext>
            </a:extLst>
          </a:blip>
          <a:srcRect l="607" r="607"/>
          <a:stretch/>
        </p:blipFill>
        <p:spPr>
          <a:xfrm>
            <a:off x="691125" y="3389638"/>
            <a:ext cx="740569" cy="7405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4" y="0"/>
                  <a:pt x="0" y="4834"/>
                  <a:pt x="0" y="10800"/>
                </a:cubicBezTo>
                <a:cubicBezTo>
                  <a:pt x="0" y="16766"/>
                  <a:pt x="4834" y="21600"/>
                  <a:pt x="10800" y="21600"/>
                </a:cubicBezTo>
                <a:cubicBezTo>
                  <a:pt x="16766" y="21600"/>
                  <a:pt x="21600" y="16766"/>
                  <a:pt x="21600" y="10800"/>
                </a:cubicBezTo>
                <a:cubicBezTo>
                  <a:pt x="21600" y="4834"/>
                  <a:pt x="16766" y="0"/>
                  <a:pt x="10800" y="0"/>
                </a:cubicBezTo>
                <a:close/>
              </a:path>
            </a:pathLst>
          </a:custGeom>
          <a:ln w="28575">
            <a:solidFill>
              <a:srgbClr val="FFFFFF"/>
            </a:solidFill>
          </a:ln>
        </p:spPr>
      </p:pic>
      <p:sp>
        <p:nvSpPr>
          <p:cNvPr id="738" name="Google Shape;536;p55"/>
          <p:cNvSpPr txBox="1"/>
          <p:nvPr/>
        </p:nvSpPr>
        <p:spPr>
          <a:xfrm>
            <a:off x="1604074" y="3459838"/>
            <a:ext cx="2047501" cy="76940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4" tIns="91424" rIns="91424" bIns="91424">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solidFill>
                  <a:srgbClr val="FFFFFF"/>
                </a:solidFill>
                <a:latin typeface="Ubuntu Bold"/>
                <a:ea typeface="Ubuntu Bold"/>
                <a:cs typeface="Ubuntu Bold"/>
                <a:sym typeface="Ubuntu Bold"/>
              </a:defRPr>
            </a:pPr>
            <a:r>
              <a:rPr kumimoji="0" sz="1600" b="0" i="0" u="none" strike="noStrike" kern="0" cap="none" spc="0" normalizeH="0" baseline="0" noProof="0">
                <a:ln>
                  <a:noFill/>
                </a:ln>
                <a:solidFill>
                  <a:srgbClr val="FFFFFF"/>
                </a:solidFill>
                <a:effectLst/>
                <a:uLnTx/>
                <a:uFillTx/>
                <a:latin typeface="Ubuntu Bold"/>
                <a:sym typeface="Ubuntu Bold"/>
              </a:rPr>
              <a:t>Avinash Dixit</a:t>
            </a:r>
          </a:p>
          <a:p>
            <a:pPr marL="0" marR="0" lvl="0" indent="0" algn="l" defTabSz="914400" rtl="0" eaLnBrk="1" fontAlgn="auto" latinLnBrk="0" hangingPunct="0">
              <a:lnSpc>
                <a:spcPct val="100000"/>
              </a:lnSpc>
              <a:spcBef>
                <a:spcPts val="0"/>
              </a:spcBef>
              <a:spcAft>
                <a:spcPts val="0"/>
              </a:spcAft>
              <a:buClrTx/>
              <a:buSzTx/>
              <a:buFontTx/>
              <a:buNone/>
              <a:tabLst/>
              <a:defRPr sz="1100">
                <a:solidFill>
                  <a:srgbClr val="FFFFFF"/>
                </a:solidFill>
                <a:latin typeface="Ubuntu Regular"/>
                <a:ea typeface="Ubuntu Regular"/>
                <a:cs typeface="Ubuntu Regular"/>
                <a:sym typeface="Ubuntu Regular"/>
              </a:defRPr>
            </a:pPr>
            <a:r>
              <a:rPr kumimoji="0" sz="1100" b="0" i="0" u="none" strike="noStrike" kern="0" cap="none" spc="0" normalizeH="0" baseline="0" noProof="0">
                <a:ln>
                  <a:noFill/>
                </a:ln>
                <a:solidFill>
                  <a:srgbClr val="FFFFFF"/>
                </a:solidFill>
                <a:effectLst/>
                <a:uLnTx/>
                <a:uFillTx/>
                <a:latin typeface="Ubuntu Regular"/>
                <a:sym typeface="Ubuntu Regular"/>
              </a:rPr>
              <a:t>Head of </a:t>
            </a:r>
            <a:r>
              <a:rPr kumimoji="0" lang="en-GB" sz="1100" b="0" i="0" u="none" strike="noStrike" kern="0" cap="none" spc="0" normalizeH="0" baseline="0" noProof="0">
                <a:ln>
                  <a:noFill/>
                </a:ln>
                <a:solidFill>
                  <a:srgbClr val="FFFFFF"/>
                </a:solidFill>
                <a:effectLst/>
                <a:uLnTx/>
                <a:uFillTx/>
                <a:latin typeface="Ubuntu Regular"/>
                <a:sym typeface="Ubuntu Regular"/>
              </a:rPr>
              <a:t>Customer Success</a:t>
            </a:r>
          </a:p>
          <a:p>
            <a:pPr marL="0" marR="0" lvl="0" indent="0" algn="l" defTabSz="914400" rtl="0" eaLnBrk="1" fontAlgn="auto" latinLnBrk="0" hangingPunct="0">
              <a:lnSpc>
                <a:spcPct val="100000"/>
              </a:lnSpc>
              <a:spcBef>
                <a:spcPts val="0"/>
              </a:spcBef>
              <a:spcAft>
                <a:spcPts val="0"/>
              </a:spcAft>
              <a:buClrTx/>
              <a:buSzTx/>
              <a:buFontTx/>
              <a:buNone/>
              <a:tabLst/>
              <a:defRPr sz="1100">
                <a:solidFill>
                  <a:srgbClr val="FFFFFF"/>
                </a:solidFill>
                <a:latin typeface="Ubuntu Regular"/>
                <a:ea typeface="Ubuntu Regular"/>
                <a:cs typeface="Ubuntu Regular"/>
                <a:sym typeface="Ubuntu Regular"/>
              </a:defRPr>
            </a:pPr>
            <a:r>
              <a:rPr kumimoji="0" lang="en-GB" sz="1100" b="0" i="0" u="none" strike="noStrike" kern="0" cap="none" spc="0" normalizeH="0" baseline="0" noProof="0">
                <a:ln>
                  <a:noFill/>
                </a:ln>
                <a:solidFill>
                  <a:srgbClr val="FFFFFF"/>
                </a:solidFill>
                <a:effectLst/>
                <a:uLnTx/>
                <a:uFillTx/>
                <a:latin typeface="Ubuntu Regular"/>
                <a:sym typeface="Ubuntu Regular"/>
              </a:rPr>
              <a:t>Datavid Limited</a:t>
            </a:r>
            <a:endParaRPr kumimoji="0" sz="1100" b="0" i="0" u="none" strike="noStrike" kern="0" cap="none" spc="0" normalizeH="0" baseline="0" noProof="0">
              <a:ln>
                <a:noFill/>
              </a:ln>
              <a:solidFill>
                <a:srgbClr val="FFFFFF"/>
              </a:solidFill>
              <a:effectLst/>
              <a:uLnTx/>
              <a:uFillTx/>
              <a:latin typeface="Ubuntu Regular"/>
              <a:sym typeface="Ubuntu Regul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 name="Google Shape;509;p53" descr="Google Shape;509;p53"/>
          <p:cNvPicPr>
            <a:picLocks noChangeAspect="1"/>
          </p:cNvPicPr>
          <p:nvPr/>
        </p:nvPicPr>
        <p:blipFill>
          <a:blip r:embed="rId3">
            <a:alphaModFix amt="69000"/>
          </a:blip>
          <a:stretch>
            <a:fillRect/>
          </a:stretch>
        </p:blipFill>
        <p:spPr>
          <a:xfrm>
            <a:off x="1587" y="0"/>
            <a:ext cx="9140826" cy="5143502"/>
          </a:xfrm>
          <a:prstGeom prst="rect">
            <a:avLst/>
          </a:prstGeom>
          <a:ln w="12700">
            <a:miter lim="400000"/>
          </a:ln>
        </p:spPr>
      </p:pic>
      <p:grpSp>
        <p:nvGrpSpPr>
          <p:cNvPr id="4" name="Group 3">
            <a:extLst>
              <a:ext uri="{FF2B5EF4-FFF2-40B4-BE49-F238E27FC236}">
                <a16:creationId xmlns:a16="http://schemas.microsoft.com/office/drawing/2014/main" id="{F6A2ADE9-4079-C0A5-E27E-894F56D9F63A}"/>
              </a:ext>
            </a:extLst>
          </p:cNvPr>
          <p:cNvGrpSpPr/>
          <p:nvPr/>
        </p:nvGrpSpPr>
        <p:grpSpPr>
          <a:xfrm>
            <a:off x="87119" y="-49056"/>
            <a:ext cx="9185329" cy="1286843"/>
            <a:chOff x="37892" y="140906"/>
            <a:chExt cx="6647539" cy="1131931"/>
          </a:xfrm>
        </p:grpSpPr>
        <p:sp>
          <p:nvSpPr>
            <p:cNvPr id="2" name="Rectangle">
              <a:extLst>
                <a:ext uri="{FF2B5EF4-FFF2-40B4-BE49-F238E27FC236}">
                  <a16:creationId xmlns:a16="http://schemas.microsoft.com/office/drawing/2014/main" id="{5BF2194E-A7D1-789E-067E-A92F8422DB4B}"/>
                </a:ext>
              </a:extLst>
            </p:cNvPr>
            <p:cNvSpPr/>
            <p:nvPr/>
          </p:nvSpPr>
          <p:spPr>
            <a:xfrm>
              <a:off x="37892" y="261773"/>
              <a:ext cx="6461622" cy="890199"/>
            </a:xfrm>
            <a:prstGeom prst="rect">
              <a:avLst/>
            </a:prstGeom>
            <a:solidFill>
              <a:srgbClr val="FFFFFF"/>
            </a:solidFill>
            <a:ln w="12700" cap="flat">
              <a:noFill/>
              <a:miter lim="400000"/>
            </a:ln>
            <a:effectLst/>
          </p:spPr>
          <p:txBody>
            <a:bodyPr wrap="square" lIns="45719" tIns="45719" rIns="45719" bIns="45719" numCol="1" anchor="t">
              <a:noAutofit/>
            </a:bodyPr>
            <a:lstStyle/>
            <a:p>
              <a:pPr>
                <a:defRPr i="1">
                  <a:solidFill>
                    <a:srgbClr val="0A377D"/>
                  </a:solidFill>
                  <a:latin typeface="Ubuntu Regular"/>
                  <a:ea typeface="Ubuntu Regular"/>
                  <a:cs typeface="Ubuntu Regular"/>
                  <a:sym typeface="Ubuntu Regular"/>
                </a:defRPr>
              </a:pPr>
              <a:endParaRPr/>
            </a:p>
          </p:txBody>
        </p:sp>
        <p:sp>
          <p:nvSpPr>
            <p:cNvPr id="3" name="Enabling Strength (Resilience), and Wisdom (Insight) for R&amp;D Life Science Organisation to be innovative and competitive">
              <a:extLst>
                <a:ext uri="{FF2B5EF4-FFF2-40B4-BE49-F238E27FC236}">
                  <a16:creationId xmlns:a16="http://schemas.microsoft.com/office/drawing/2014/main" id="{20815C4A-DAA7-56B5-5655-A0B66DAA5239}"/>
                </a:ext>
              </a:extLst>
            </p:cNvPr>
            <p:cNvSpPr txBox="1"/>
            <p:nvPr/>
          </p:nvSpPr>
          <p:spPr>
            <a:xfrm>
              <a:off x="37892" y="140906"/>
              <a:ext cx="6647539" cy="1131931"/>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79999" tIns="179999" rIns="179999" bIns="179999" numCol="1" anchor="t">
              <a:spAutoFit/>
            </a:bodyPr>
            <a:lstStyle>
              <a:lvl1pPr>
                <a:defRPr i="1">
                  <a:solidFill>
                    <a:srgbClr val="0A377D"/>
                  </a:solidFill>
                  <a:latin typeface="Ubuntu Regular"/>
                  <a:ea typeface="Ubuntu Regular"/>
                  <a:cs typeface="Ubuntu Regular"/>
                  <a:sym typeface="Ubuntu Regular"/>
                </a:defRPr>
              </a:lvl1pPr>
            </a:lstStyle>
            <a:p>
              <a:r>
                <a:rPr lang="en-US" sz="2000" dirty="0">
                  <a:solidFill>
                    <a:srgbClr val="002060"/>
                  </a:solidFill>
                  <a:latin typeface="Ubuntu" panose="020B0504030602030204" pitchFamily="34" charset="0"/>
                </a:rPr>
                <a:t>“Much like an elephant relies on its </a:t>
              </a:r>
              <a:r>
                <a:rPr lang="en-US" sz="2000" dirty="0">
                  <a:solidFill>
                    <a:schemeClr val="accent4">
                      <a:lumMod val="50000"/>
                    </a:schemeClr>
                  </a:solidFill>
                  <a:latin typeface="Ubuntu" panose="020B0504030602030204" pitchFamily="34" charset="0"/>
                  <a:ea typeface="Ubuntu Bold"/>
                  <a:cs typeface="Ubuntu Bold"/>
                  <a:sym typeface="Ubuntu Bold"/>
                </a:rPr>
                <a:t>memory</a:t>
              </a:r>
              <a:r>
                <a:rPr lang="en-US" sz="2000" dirty="0">
                  <a:solidFill>
                    <a:srgbClr val="002060"/>
                  </a:solidFill>
                  <a:latin typeface="Ubuntu" panose="020B0504030602030204" pitchFamily="34" charset="0"/>
                </a:rPr>
                <a:t> for the herd's </a:t>
              </a:r>
              <a:r>
                <a:rPr lang="en-US" sz="2000" b="1" dirty="0">
                  <a:solidFill>
                    <a:srgbClr val="0097A7"/>
                  </a:solidFill>
                  <a:latin typeface="Ubuntu" panose="020B0504030602030204" pitchFamily="34" charset="0"/>
                </a:rPr>
                <a:t>survival</a:t>
              </a:r>
              <a:r>
                <a:rPr lang="en-US" sz="2000" b="1" dirty="0">
                  <a:solidFill>
                    <a:srgbClr val="002060"/>
                  </a:solidFill>
                  <a:latin typeface="Ubuntu" panose="020B0504030602030204" pitchFamily="34" charset="0"/>
                </a:rPr>
                <a:t>,</a:t>
              </a:r>
              <a:r>
                <a:rPr lang="en-US" sz="2000" dirty="0">
                  <a:solidFill>
                    <a:srgbClr val="002060"/>
                  </a:solidFill>
                  <a:latin typeface="Ubuntu" panose="020B0504030602030204" pitchFamily="34" charset="0"/>
                </a:rPr>
                <a:t> Public Sector Organisations depend on </a:t>
              </a:r>
              <a:r>
                <a:rPr lang="en-US" sz="2000" dirty="0">
                  <a:solidFill>
                    <a:schemeClr val="accent4">
                      <a:lumMod val="50000"/>
                    </a:schemeClr>
                  </a:solidFill>
                  <a:latin typeface="Ubuntu" panose="020B0504030602030204" pitchFamily="34" charset="0"/>
                  <a:ea typeface="Ubuntu Bold"/>
                  <a:cs typeface="Ubuntu Bold"/>
                  <a:sym typeface="Ubuntu Bold"/>
                </a:rPr>
                <a:t>knowledge as resource </a:t>
              </a:r>
              <a:r>
                <a:rPr lang="en-US" sz="2000" dirty="0">
                  <a:solidFill>
                    <a:srgbClr val="002060"/>
                  </a:solidFill>
                  <a:latin typeface="Ubuntu" panose="020B0504030602030204" pitchFamily="34" charset="0"/>
                </a:rPr>
                <a:t>for their </a:t>
              </a:r>
              <a:r>
                <a:rPr lang="en-US" sz="2000" b="1" dirty="0">
                  <a:solidFill>
                    <a:srgbClr val="0097A7"/>
                  </a:solidFill>
                  <a:latin typeface="Ubuntu" panose="020B0504030602030204" pitchFamily="34" charset="0"/>
                </a:rPr>
                <a:t>evidence-based policy &amp; decision making</a:t>
              </a:r>
              <a:r>
                <a:rPr lang="en-US" sz="2000" dirty="0">
                  <a:solidFill>
                    <a:srgbClr val="002060"/>
                  </a:solidFill>
                  <a:latin typeface="Ubuntu" panose="020B0504030602030204" pitchFamily="34" charset="0"/>
                </a:rPr>
                <a:t>"</a:t>
              </a:r>
              <a:endParaRPr sz="2000" dirty="0">
                <a:latin typeface="Ubuntu" panose="020B0504030602030204" pitchFamily="34" charset="0"/>
              </a:endParaRPr>
            </a:p>
          </p:txBody>
        </p:sp>
      </p:grpSp>
      <p:pic>
        <p:nvPicPr>
          <p:cNvPr id="5" name="Google Shape;174;p40" descr="Google Shape;174;p40">
            <a:extLst>
              <a:ext uri="{FF2B5EF4-FFF2-40B4-BE49-F238E27FC236}">
                <a16:creationId xmlns:a16="http://schemas.microsoft.com/office/drawing/2014/main" id="{68982425-D8E5-54A3-4815-B1F8E85FF48C}"/>
              </a:ext>
            </a:extLst>
          </p:cNvPr>
          <p:cNvPicPr>
            <a:picLocks noChangeAspect="1"/>
          </p:cNvPicPr>
          <p:nvPr/>
        </p:nvPicPr>
        <p:blipFill>
          <a:blip r:embed="rId4"/>
          <a:stretch>
            <a:fillRect/>
          </a:stretch>
        </p:blipFill>
        <p:spPr>
          <a:xfrm>
            <a:off x="8425140" y="4865832"/>
            <a:ext cx="625951" cy="159101"/>
          </a:xfrm>
          <a:prstGeom prst="rect">
            <a:avLst/>
          </a:prstGeom>
          <a:ln w="12700">
            <a:miter lim="400000"/>
          </a:ln>
        </p:spPr>
      </p:pic>
    </p:spTree>
    <p:extLst>
      <p:ext uri="{BB962C8B-B14F-4D97-AF65-F5344CB8AC3E}">
        <p14:creationId xmlns:p14="http://schemas.microsoft.com/office/powerpoint/2010/main" val="156009792"/>
      </p:ext>
    </p:extLst>
  </p:cSld>
  <p:clrMapOvr>
    <a:masterClrMapping/>
  </p:clrMapOvr>
  <p:transition spd="slow">
    <p:fade/>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CFD"/>
        </a:solidFill>
        <a:effectLst/>
      </p:bgPr>
    </p:bg>
    <p:spTree>
      <p:nvGrpSpPr>
        <p:cNvPr id="1" name=""/>
        <p:cNvGrpSpPr/>
        <p:nvPr/>
      </p:nvGrpSpPr>
      <p:grpSpPr>
        <a:xfrm>
          <a:off x="0" y="0"/>
          <a:ext cx="0" cy="0"/>
          <a:chOff x="0" y="0"/>
          <a:chExt cx="0" cy="0"/>
        </a:xfrm>
      </p:grpSpPr>
      <p:grpSp>
        <p:nvGrpSpPr>
          <p:cNvPr id="322" name="Google Shape;167;p40"/>
          <p:cNvGrpSpPr/>
          <p:nvPr/>
        </p:nvGrpSpPr>
        <p:grpSpPr>
          <a:xfrm>
            <a:off x="568675" y="2313550"/>
            <a:ext cx="8006651" cy="2400301"/>
            <a:chOff x="0" y="0"/>
            <a:chExt cx="8006649" cy="2400300"/>
          </a:xfrm>
        </p:grpSpPr>
        <p:pic>
          <p:nvPicPr>
            <p:cNvPr id="320" name="Google Shape;168;p40" descr="Google Shape;168;p40"/>
            <p:cNvPicPr>
              <a:picLocks noChangeAspect="1"/>
            </p:cNvPicPr>
            <p:nvPr/>
          </p:nvPicPr>
          <p:blipFill>
            <a:blip r:embed="rId3"/>
            <a:stretch>
              <a:fillRect/>
            </a:stretch>
          </p:blipFill>
          <p:spPr>
            <a:xfrm>
              <a:off x="5615875" y="0"/>
              <a:ext cx="2390776" cy="2400300"/>
            </a:xfrm>
            <a:prstGeom prst="rect">
              <a:avLst/>
            </a:prstGeom>
            <a:ln w="12700" cap="flat">
              <a:noFill/>
              <a:miter lim="400000"/>
            </a:ln>
            <a:effectLst/>
          </p:spPr>
        </p:pic>
        <p:sp>
          <p:nvSpPr>
            <p:cNvPr id="321" name="Google Shape;169;p40"/>
            <p:cNvSpPr txBox="1"/>
            <p:nvPr/>
          </p:nvSpPr>
          <p:spPr>
            <a:xfrm>
              <a:off x="0" y="331187"/>
              <a:ext cx="5170501" cy="169075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p>
              <a:pPr algn="r">
                <a:lnSpc>
                  <a:spcPct val="115000"/>
                </a:lnSpc>
                <a:defRPr sz="2200" i="1">
                  <a:solidFill>
                    <a:srgbClr val="0A377D"/>
                  </a:solidFill>
                  <a:latin typeface="Times New Roman"/>
                  <a:ea typeface="Times New Roman"/>
                  <a:cs typeface="Times New Roman"/>
                  <a:sym typeface="Times New Roman"/>
                </a:defRPr>
              </a:pPr>
              <a:r>
                <a:t>"</a:t>
              </a:r>
              <a:r>
                <a:rPr>
                  <a:latin typeface="Ubuntu Regular"/>
                  <a:ea typeface="Ubuntu Regular"/>
                  <a:cs typeface="Ubuntu Regular"/>
                  <a:sym typeface="Ubuntu Regular"/>
                </a:rPr>
                <a:t>Knowledge that is not being used for winning of further knowledge does not even remain, it decays and disappears."</a:t>
              </a:r>
            </a:p>
            <a:p>
              <a:pPr algn="r">
                <a:lnSpc>
                  <a:spcPct val="115000"/>
                </a:lnSpc>
                <a:defRPr sz="2500">
                  <a:solidFill>
                    <a:srgbClr val="0A377D"/>
                  </a:solidFill>
                  <a:latin typeface="Ubuntu Bold"/>
                  <a:ea typeface="Ubuntu Bold"/>
                  <a:cs typeface="Ubuntu Bold"/>
                  <a:sym typeface="Ubuntu Bold"/>
                </a:defRPr>
              </a:pPr>
              <a:r>
                <a:t>John Desmond Bernal​</a:t>
              </a:r>
            </a:p>
          </p:txBody>
        </p:sp>
      </p:grpSp>
      <p:grpSp>
        <p:nvGrpSpPr>
          <p:cNvPr id="325" name="Google Shape;170;p40"/>
          <p:cNvGrpSpPr/>
          <p:nvPr/>
        </p:nvGrpSpPr>
        <p:grpSpPr>
          <a:xfrm>
            <a:off x="420400" y="423124"/>
            <a:ext cx="8015325" cy="1876426"/>
            <a:chOff x="0" y="0"/>
            <a:chExt cx="8015323" cy="1876425"/>
          </a:xfrm>
        </p:grpSpPr>
        <p:pic>
          <p:nvPicPr>
            <p:cNvPr id="323" name="Google Shape;171;p40" descr="Google Shape;171;p40"/>
            <p:cNvPicPr>
              <a:picLocks noChangeAspect="1"/>
            </p:cNvPicPr>
            <p:nvPr/>
          </p:nvPicPr>
          <p:blipFill>
            <a:blip r:embed="rId4"/>
            <a:stretch>
              <a:fillRect/>
            </a:stretch>
          </p:blipFill>
          <p:spPr>
            <a:xfrm>
              <a:off x="0" y="0"/>
              <a:ext cx="2295525" cy="1876425"/>
            </a:xfrm>
            <a:prstGeom prst="rect">
              <a:avLst/>
            </a:prstGeom>
            <a:ln w="12700" cap="flat">
              <a:noFill/>
              <a:miter lim="400000"/>
            </a:ln>
            <a:effectLst/>
          </p:spPr>
        </p:pic>
        <p:sp>
          <p:nvSpPr>
            <p:cNvPr id="324" name="Google Shape;172;p40"/>
            <p:cNvSpPr txBox="1"/>
            <p:nvPr/>
          </p:nvSpPr>
          <p:spPr>
            <a:xfrm>
              <a:off x="2844824" y="264113"/>
              <a:ext cx="5170501" cy="131219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91424" tIns="91424" rIns="91424" bIns="91424" numCol="1" anchor="t">
              <a:spAutoFit/>
            </a:bodyPr>
            <a:lstStyle/>
            <a:p>
              <a:pPr>
                <a:lnSpc>
                  <a:spcPct val="115000"/>
                </a:lnSpc>
                <a:defRPr sz="2200" i="1">
                  <a:solidFill>
                    <a:srgbClr val="0A377D"/>
                  </a:solidFill>
                  <a:latin typeface="Times New Roman"/>
                  <a:ea typeface="Times New Roman"/>
                  <a:cs typeface="Times New Roman"/>
                  <a:sym typeface="Times New Roman"/>
                </a:defRPr>
              </a:pPr>
              <a:r>
                <a:t>"</a:t>
              </a:r>
              <a:r>
                <a:rPr>
                  <a:latin typeface="Ubuntu Regular"/>
                  <a:ea typeface="Ubuntu Regular"/>
                  <a:cs typeface="Ubuntu Regular"/>
                  <a:sym typeface="Ubuntu Regular"/>
                </a:rPr>
                <a:t>Those who cannot remember the past are condemned to repeat it."</a:t>
              </a:r>
            </a:p>
            <a:p>
              <a:pPr>
                <a:lnSpc>
                  <a:spcPct val="115000"/>
                </a:lnSpc>
                <a:defRPr sz="2500">
                  <a:solidFill>
                    <a:srgbClr val="0A377D"/>
                  </a:solidFill>
                  <a:latin typeface="Ubuntu Bold"/>
                  <a:ea typeface="Ubuntu Bold"/>
                  <a:cs typeface="Ubuntu Bold"/>
                  <a:sym typeface="Ubuntu Bold"/>
                </a:defRPr>
              </a:pPr>
              <a:r>
                <a:t>George Santayana</a:t>
              </a:r>
            </a:p>
          </p:txBody>
        </p:sp>
      </p:grpSp>
      <p:pic>
        <p:nvPicPr>
          <p:cNvPr id="326" name="Google Shape;173;p40" descr="Google Shape;173;p40"/>
          <p:cNvPicPr>
            <a:picLocks noChangeAspect="1"/>
          </p:cNvPicPr>
          <p:nvPr/>
        </p:nvPicPr>
        <p:blipFill>
          <a:blip r:embed="rId5"/>
          <a:stretch>
            <a:fillRect/>
          </a:stretch>
        </p:blipFill>
        <p:spPr>
          <a:xfrm rot="13072335">
            <a:off x="-2170378" y="3585224"/>
            <a:ext cx="9144004" cy="3076577"/>
          </a:xfrm>
          <a:prstGeom prst="rect">
            <a:avLst/>
          </a:prstGeom>
          <a:ln w="12700">
            <a:miter lim="400000"/>
          </a:ln>
        </p:spPr>
      </p:pic>
      <p:pic>
        <p:nvPicPr>
          <p:cNvPr id="327" name="Google Shape;174;p40" descr="Google Shape;174;p40"/>
          <p:cNvPicPr>
            <a:picLocks noChangeAspect="1"/>
          </p:cNvPicPr>
          <p:nvPr/>
        </p:nvPicPr>
        <p:blipFill>
          <a:blip r:embed="rId6"/>
          <a:stretch>
            <a:fillRect/>
          </a:stretch>
        </p:blipFill>
        <p:spPr>
          <a:xfrm>
            <a:off x="8425140" y="4865832"/>
            <a:ext cx="625951" cy="159101"/>
          </a:xfrm>
          <a:prstGeom prst="rect">
            <a:avLst/>
          </a:prstGeom>
          <a:ln w="12700">
            <a:miter lim="400000"/>
          </a:ln>
        </p:spPr>
      </p:pic>
    </p:spTree>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322"/>
                                        </p:tgtEl>
                                        <p:attrNameLst>
                                          <p:attrName>style.visibility</p:attrName>
                                        </p:attrNameLst>
                                      </p:cBhvr>
                                      <p:to>
                                        <p:strVal val="visible"/>
                                      </p:to>
                                    </p:set>
                                    <p:animEffect transition="in" filter="fade">
                                      <p:cBhvr>
                                        <p:cTn id="7" dur="10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CFD"/>
        </a:solidFill>
        <a:effectLst/>
      </p:bgPr>
    </p:bg>
    <p:spTree>
      <p:nvGrpSpPr>
        <p:cNvPr id="1" name=""/>
        <p:cNvGrpSpPr/>
        <p:nvPr/>
      </p:nvGrpSpPr>
      <p:grpSpPr>
        <a:xfrm>
          <a:off x="0" y="0"/>
          <a:ext cx="0" cy="0"/>
          <a:chOff x="0" y="0"/>
          <a:chExt cx="0" cy="0"/>
        </a:xfrm>
      </p:grpSpPr>
      <p:sp>
        <p:nvSpPr>
          <p:cNvPr id="403" name="Google Shape;252;p44"/>
          <p:cNvSpPr txBox="1"/>
          <p:nvPr/>
        </p:nvSpPr>
        <p:spPr>
          <a:xfrm>
            <a:off x="1676774" y="87653"/>
            <a:ext cx="5790452" cy="3427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699" tIns="25699" rIns="25699" bIns="25699">
            <a:spAutoFit/>
          </a:bodyPr>
          <a:lstStyle>
            <a:lvl1pPr algn="ctr">
              <a:lnSpc>
                <a:spcPct val="90000"/>
              </a:lnSpc>
              <a:defRPr sz="2100">
                <a:solidFill>
                  <a:srgbClr val="0A377D"/>
                </a:solidFill>
                <a:latin typeface="Ubuntu Bold"/>
                <a:ea typeface="Ubuntu Bold"/>
                <a:cs typeface="Ubuntu Bold"/>
                <a:sym typeface="Ubuntu Bold"/>
              </a:defRPr>
            </a:lvl1pPr>
          </a:lstStyle>
          <a:p>
            <a:r>
              <a:rPr lang="en-US"/>
              <a:t>Public Sector Organisation A</a:t>
            </a:r>
            <a:r>
              <a:t>mbitions</a:t>
            </a:r>
          </a:p>
        </p:txBody>
      </p:sp>
      <p:grpSp>
        <p:nvGrpSpPr>
          <p:cNvPr id="409" name="Google Shape;256;p44"/>
          <p:cNvGrpSpPr/>
          <p:nvPr/>
        </p:nvGrpSpPr>
        <p:grpSpPr>
          <a:xfrm>
            <a:off x="4792127" y="1057950"/>
            <a:ext cx="2084654" cy="1828470"/>
            <a:chOff x="-32412" y="-146226"/>
            <a:chExt cx="2041669" cy="1884277"/>
          </a:xfrm>
        </p:grpSpPr>
        <p:sp>
          <p:nvSpPr>
            <p:cNvPr id="407" name="Google Shape;257;p44"/>
            <p:cNvSpPr txBox="1"/>
            <p:nvPr/>
          </p:nvSpPr>
          <p:spPr>
            <a:xfrm>
              <a:off x="-32412" y="1187373"/>
              <a:ext cx="2041669" cy="55067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6000" tIns="36000" rIns="36000" bIns="36000"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500" b="1">
                  <a:solidFill>
                    <a:srgbClr val="0A377D"/>
                  </a:solidFill>
                  <a:latin typeface="Ubuntu" panose="020B0504030602030204" pitchFamily="34" charset="0"/>
                  <a:ea typeface="Ubuntu Bold"/>
                  <a:cs typeface="Ubuntu Bold"/>
                </a:defRPr>
              </a:lvl1pPr>
            </a:lstStyle>
            <a:p>
              <a:r>
                <a:rPr lang="en-GB">
                  <a:latin typeface="Ubuntu"/>
                </a:rPr>
                <a:t>Transparency and Accountability</a:t>
              </a:r>
            </a:p>
          </p:txBody>
        </p:sp>
        <p:pic>
          <p:nvPicPr>
            <p:cNvPr id="408" name="Google Shape;258;p4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412" y="-146226"/>
              <a:ext cx="1059640" cy="1059642"/>
            </a:xfrm>
            <a:prstGeom prst="rect">
              <a:avLst/>
            </a:prstGeom>
            <a:ln w="12700" cap="flat">
              <a:noFill/>
              <a:miter lim="400000"/>
            </a:ln>
            <a:effectLst/>
          </p:spPr>
        </p:pic>
      </p:grpSp>
      <p:grpSp>
        <p:nvGrpSpPr>
          <p:cNvPr id="412" name="Google Shape;259;p44"/>
          <p:cNvGrpSpPr/>
          <p:nvPr/>
        </p:nvGrpSpPr>
        <p:grpSpPr>
          <a:xfrm>
            <a:off x="374530" y="1055863"/>
            <a:ext cx="2013270" cy="1941515"/>
            <a:chOff x="52918" y="0"/>
            <a:chExt cx="2013267" cy="1707484"/>
          </a:xfrm>
        </p:grpSpPr>
        <p:sp>
          <p:nvSpPr>
            <p:cNvPr id="410" name="Google Shape;260;p44"/>
            <p:cNvSpPr txBox="1"/>
            <p:nvPr/>
          </p:nvSpPr>
          <p:spPr>
            <a:xfrm>
              <a:off x="52918" y="1153529"/>
              <a:ext cx="2013267" cy="55395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699" tIns="45699" rIns="45699" bIns="45699" numCol="1" anchor="t">
              <a:spAutoFit/>
            </a:bodyPr>
            <a:lstStyle/>
            <a:p>
              <a:pPr>
                <a:defRPr sz="1500">
                  <a:solidFill>
                    <a:srgbClr val="0A377D"/>
                  </a:solidFill>
                  <a:latin typeface="Ubuntu Bold"/>
                  <a:ea typeface="Ubuntu Bold"/>
                  <a:cs typeface="Ubuntu Bold"/>
                  <a:sym typeface="Ubuntu Bold"/>
                </a:defRPr>
              </a:pPr>
              <a:r>
                <a:rPr lang="en-GB" b="1">
                  <a:latin typeface="Ubuntu" panose="020B0504030602030204" pitchFamily="34" charset="0"/>
                </a:rPr>
                <a:t>Improved</a:t>
              </a:r>
              <a:r>
                <a:rPr b="1">
                  <a:latin typeface="Ubuntu" panose="020B0504030602030204" pitchFamily="34" charset="0"/>
                </a:rPr>
                <a:t> Decision Making </a:t>
              </a:r>
              <a:endParaRPr lang="en-GB" b="1">
                <a:latin typeface="Ubuntu" panose="020B0504030602030204" pitchFamily="34" charset="0"/>
              </a:endParaRPr>
            </a:p>
          </p:txBody>
        </p:sp>
        <p:pic>
          <p:nvPicPr>
            <p:cNvPr id="411" name="Google Shape;261;p4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01196" y="0"/>
              <a:ext cx="994914" cy="994915"/>
            </a:xfrm>
            <a:prstGeom prst="rect">
              <a:avLst/>
            </a:prstGeom>
            <a:ln w="12700" cap="flat">
              <a:noFill/>
              <a:miter lim="400000"/>
            </a:ln>
            <a:effectLst/>
          </p:spPr>
        </p:pic>
      </p:grpSp>
      <p:grpSp>
        <p:nvGrpSpPr>
          <p:cNvPr id="415" name="Google Shape;262;p44"/>
          <p:cNvGrpSpPr/>
          <p:nvPr/>
        </p:nvGrpSpPr>
        <p:grpSpPr>
          <a:xfrm>
            <a:off x="2594724" y="1055862"/>
            <a:ext cx="2131578" cy="1841020"/>
            <a:chOff x="89044" y="-84469"/>
            <a:chExt cx="2131577" cy="1841019"/>
          </a:xfrm>
        </p:grpSpPr>
        <p:sp>
          <p:nvSpPr>
            <p:cNvPr id="413" name="Google Shape;263;p44"/>
            <p:cNvSpPr txBox="1"/>
            <p:nvPr/>
          </p:nvSpPr>
          <p:spPr>
            <a:xfrm>
              <a:off x="89044" y="1222182"/>
              <a:ext cx="2131577" cy="53436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6000" tIns="36000" rIns="36000" bIns="36000" numCol="1" anchor="t">
              <a:spAutoFit/>
            </a:bodyPr>
            <a:lstStyle/>
            <a:p>
              <a:pPr>
                <a:defRPr sz="1500">
                  <a:solidFill>
                    <a:srgbClr val="0A377D"/>
                  </a:solidFill>
                  <a:latin typeface="Ubuntu Bold"/>
                  <a:ea typeface="Ubuntu Bold"/>
                  <a:cs typeface="Ubuntu Bold"/>
                  <a:sym typeface="Ubuntu Bold"/>
                </a:defRPr>
              </a:pPr>
              <a:r>
                <a:rPr lang="en-US" b="1">
                  <a:latin typeface="Ubuntu" panose="020B0504030602030204" pitchFamily="34" charset="0"/>
                </a:rPr>
                <a:t>Enhanced Public Services</a:t>
              </a:r>
            </a:p>
          </p:txBody>
        </p:sp>
        <p:pic>
          <p:nvPicPr>
            <p:cNvPr id="414" name="Google Shape;264;p44"/>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34092" y="-84469"/>
              <a:ext cx="1082850" cy="1082848"/>
            </a:xfrm>
            <a:prstGeom prst="rect">
              <a:avLst/>
            </a:prstGeom>
            <a:ln w="12700" cap="flat">
              <a:noFill/>
              <a:miter lim="400000"/>
            </a:ln>
            <a:effectLst/>
          </p:spPr>
        </p:pic>
      </p:grpSp>
      <p:grpSp>
        <p:nvGrpSpPr>
          <p:cNvPr id="418" name="Google Shape;265;p44"/>
          <p:cNvGrpSpPr/>
          <p:nvPr/>
        </p:nvGrpSpPr>
        <p:grpSpPr>
          <a:xfrm>
            <a:off x="6866038" y="1057950"/>
            <a:ext cx="2084654" cy="1831217"/>
            <a:chOff x="24860" y="27551"/>
            <a:chExt cx="2084652" cy="1831216"/>
          </a:xfrm>
        </p:grpSpPr>
        <p:sp>
          <p:nvSpPr>
            <p:cNvPr id="416" name="Google Shape;266;p44"/>
            <p:cNvSpPr txBox="1"/>
            <p:nvPr/>
          </p:nvSpPr>
          <p:spPr>
            <a:xfrm>
              <a:off x="24860" y="1324399"/>
              <a:ext cx="2084652" cy="53436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6000" tIns="36000" rIns="36000" bIns="36000"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500" b="1">
                  <a:solidFill>
                    <a:srgbClr val="0A377D"/>
                  </a:solidFill>
                  <a:latin typeface="Ubuntu" panose="020B0504030602030204" pitchFamily="34" charset="0"/>
                  <a:ea typeface="Ubuntu Bold"/>
                  <a:cs typeface="Ubuntu Bold"/>
                </a:defRPr>
              </a:lvl1pPr>
            </a:lstStyle>
            <a:p>
              <a:r>
                <a:rPr lang="en-GB">
                  <a:latin typeface="Ubuntu"/>
                </a:rPr>
                <a:t>Economic Growth and Innovation</a:t>
              </a:r>
            </a:p>
          </p:txBody>
        </p:sp>
        <p:pic>
          <p:nvPicPr>
            <p:cNvPr id="417" name="Google Shape;267;p4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01568" y="27551"/>
              <a:ext cx="1028258" cy="1028257"/>
            </a:xfrm>
            <a:prstGeom prst="rect">
              <a:avLst/>
            </a:prstGeom>
            <a:ln w="12700" cap="flat">
              <a:noFill/>
              <a:miter lim="400000"/>
            </a:ln>
            <a:effectLst/>
          </p:spPr>
        </p:pic>
      </p:grpSp>
      <p:pic>
        <p:nvPicPr>
          <p:cNvPr id="419" name="Google Shape;268;p44" descr="Google Shape;268;p44"/>
          <p:cNvPicPr>
            <a:picLocks noChangeAspect="1"/>
          </p:cNvPicPr>
          <p:nvPr/>
        </p:nvPicPr>
        <p:blipFill>
          <a:blip r:embed="rId7"/>
          <a:stretch>
            <a:fillRect/>
          </a:stretch>
        </p:blipFill>
        <p:spPr>
          <a:xfrm>
            <a:off x="8425140" y="4865832"/>
            <a:ext cx="625951" cy="159101"/>
          </a:xfrm>
          <a:prstGeom prst="rect">
            <a:avLst/>
          </a:prstGeom>
          <a:ln w="12700">
            <a:miter lim="400000"/>
          </a:ln>
        </p:spPr>
      </p:pic>
      <p:grpSp>
        <p:nvGrpSpPr>
          <p:cNvPr id="8" name="Google Shape;139;p17">
            <a:extLst>
              <a:ext uri="{FF2B5EF4-FFF2-40B4-BE49-F238E27FC236}">
                <a16:creationId xmlns:a16="http://schemas.microsoft.com/office/drawing/2014/main" id="{03B9D176-2B19-CFFD-B377-9AF0B600956C}"/>
              </a:ext>
            </a:extLst>
          </p:cNvPr>
          <p:cNvGrpSpPr/>
          <p:nvPr/>
        </p:nvGrpSpPr>
        <p:grpSpPr>
          <a:xfrm>
            <a:off x="560120" y="3406437"/>
            <a:ext cx="7651800" cy="1235976"/>
            <a:chOff x="746100" y="3602724"/>
            <a:chExt cx="7651800" cy="1235976"/>
          </a:xfrm>
        </p:grpSpPr>
        <p:sp>
          <p:nvSpPr>
            <p:cNvPr id="9" name="Google Shape;140;p17">
              <a:extLst>
                <a:ext uri="{FF2B5EF4-FFF2-40B4-BE49-F238E27FC236}">
                  <a16:creationId xmlns:a16="http://schemas.microsoft.com/office/drawing/2014/main" id="{FDEE40DE-2097-465C-D4F7-AB27298E65DE}"/>
                </a:ext>
              </a:extLst>
            </p:cNvPr>
            <p:cNvSpPr/>
            <p:nvPr/>
          </p:nvSpPr>
          <p:spPr>
            <a:xfrm>
              <a:off x="746100" y="3830400"/>
              <a:ext cx="7651800" cy="100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600">
                  <a:solidFill>
                    <a:srgbClr val="0A377D"/>
                  </a:solidFill>
                  <a:latin typeface="Ubuntu"/>
                  <a:ea typeface="Ubuntu"/>
                  <a:cs typeface="Ubuntu"/>
                  <a:sym typeface="Ubuntu"/>
                </a:rPr>
                <a:t>Enabling an </a:t>
              </a:r>
              <a:r>
                <a:rPr lang="en-GB" sz="1600" b="1">
                  <a:solidFill>
                    <a:srgbClr val="0A377D"/>
                  </a:solidFill>
                  <a:latin typeface="Ubuntu"/>
                  <a:ea typeface="Ubuntu"/>
                  <a:cs typeface="Ubuntu"/>
                  <a:sym typeface="Ubuntu"/>
                </a:rPr>
                <a:t>insight-driven public sector </a:t>
              </a:r>
              <a:r>
                <a:rPr lang="en-GB" sz="1600">
                  <a:solidFill>
                    <a:srgbClr val="0A377D"/>
                  </a:solidFill>
                  <a:latin typeface="Ubuntu"/>
                  <a:ea typeface="Ubuntu"/>
                  <a:cs typeface="Ubuntu"/>
                  <a:sym typeface="Ubuntu"/>
                </a:rPr>
                <a:t>that empowers data accessibility, speed to insight, and to remain forward-looking and agile to the changing needs of the society.</a:t>
              </a:r>
              <a:endParaRPr sz="1600">
                <a:solidFill>
                  <a:srgbClr val="0A377D"/>
                </a:solidFill>
                <a:latin typeface="Ubuntu"/>
                <a:ea typeface="Ubuntu"/>
                <a:cs typeface="Ubuntu"/>
                <a:sym typeface="Ubuntu"/>
              </a:endParaRPr>
            </a:p>
          </p:txBody>
        </p:sp>
        <p:sp>
          <p:nvSpPr>
            <p:cNvPr id="10" name="Google Shape;141;p17">
              <a:extLst>
                <a:ext uri="{FF2B5EF4-FFF2-40B4-BE49-F238E27FC236}">
                  <a16:creationId xmlns:a16="http://schemas.microsoft.com/office/drawing/2014/main" id="{5B2BF083-428B-AC63-13B4-A30D86787F7E}"/>
                </a:ext>
              </a:extLst>
            </p:cNvPr>
            <p:cNvSpPr/>
            <p:nvPr/>
          </p:nvSpPr>
          <p:spPr>
            <a:xfrm rot="5400000">
              <a:off x="4316665" y="1165224"/>
              <a:ext cx="248700" cy="5123700"/>
            </a:xfrm>
            <a:prstGeom prst="rightBrace">
              <a:avLst>
                <a:gd name="adj1" fmla="val 50000"/>
                <a:gd name="adj2" fmla="val 50000"/>
              </a:avLst>
            </a:prstGeom>
            <a:noFill/>
            <a:ln w="28575" cap="flat" cmpd="sng">
              <a:solidFill>
                <a:srgbClr val="0A37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12"/>
                                        </p:tgtEl>
                                        <p:attrNameLst>
                                          <p:attrName>style.visibility</p:attrName>
                                        </p:attrNameLst>
                                      </p:cBhvr>
                                      <p:to>
                                        <p:strVal val="visible"/>
                                      </p:to>
                                    </p:set>
                                    <p:animEffect transition="in" filter="fade">
                                      <p:cBhvr>
                                        <p:cTn id="7" dur="1000"/>
                                        <p:tgtEl>
                                          <p:spTgt spid="4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415"/>
                                        </p:tgtEl>
                                        <p:attrNameLst>
                                          <p:attrName>style.visibility</p:attrName>
                                        </p:attrNameLst>
                                      </p:cBhvr>
                                      <p:to>
                                        <p:strVal val="visible"/>
                                      </p:to>
                                    </p:set>
                                    <p:animEffect transition="in" filter="fade">
                                      <p:cBhvr>
                                        <p:cTn id="12" dur="1000"/>
                                        <p:tgtEl>
                                          <p:spTgt spid="4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409"/>
                                        </p:tgtEl>
                                        <p:attrNameLst>
                                          <p:attrName>style.visibility</p:attrName>
                                        </p:attrNameLst>
                                      </p:cBhvr>
                                      <p:to>
                                        <p:strVal val="visible"/>
                                      </p:to>
                                    </p:set>
                                    <p:animEffect transition="in" filter="fade">
                                      <p:cBhvr>
                                        <p:cTn id="17" dur="1000"/>
                                        <p:tgtEl>
                                          <p:spTgt spid="4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418"/>
                                        </p:tgtEl>
                                        <p:attrNameLst>
                                          <p:attrName>style.visibility</p:attrName>
                                        </p:attrNameLst>
                                      </p:cBhvr>
                                      <p:to>
                                        <p:strVal val="visible"/>
                                      </p:to>
                                    </p:set>
                                    <p:animEffect transition="in" filter="fade">
                                      <p:cBhvr>
                                        <p:cTn id="22" dur="1000"/>
                                        <p:tgtEl>
                                          <p:spTgt spid="4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animBg="1" advAuto="0"/>
      <p:bldP spid="412" grpId="0" animBg="1" advAuto="0"/>
      <p:bldP spid="415" grpId="0" animBg="1" advAuto="0"/>
      <p:bldP spid="418"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CFD"/>
        </a:solidFill>
        <a:effectLst/>
      </p:bgPr>
    </p:bg>
    <p:spTree>
      <p:nvGrpSpPr>
        <p:cNvPr id="1" name=""/>
        <p:cNvGrpSpPr/>
        <p:nvPr/>
      </p:nvGrpSpPr>
      <p:grpSpPr>
        <a:xfrm>
          <a:off x="0" y="0"/>
          <a:ext cx="0" cy="0"/>
          <a:chOff x="0" y="0"/>
          <a:chExt cx="0" cy="0"/>
        </a:xfrm>
      </p:grpSpPr>
      <p:sp>
        <p:nvSpPr>
          <p:cNvPr id="329" name="Google Shape;179;p41"/>
          <p:cNvSpPr txBox="1"/>
          <p:nvPr/>
        </p:nvSpPr>
        <p:spPr>
          <a:xfrm>
            <a:off x="768917" y="2454411"/>
            <a:ext cx="4042180" cy="43084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699" tIns="45699" rIns="45699" bIns="45699">
            <a:spAutoFit/>
          </a:bodyPr>
          <a:lstStyle>
            <a:lvl1pPr algn="ctr">
              <a:defRPr sz="2200">
                <a:solidFill>
                  <a:srgbClr val="CC254C"/>
                </a:solidFill>
                <a:latin typeface="Ubuntu Bold"/>
                <a:ea typeface="Ubuntu Bold"/>
                <a:cs typeface="Ubuntu Bold"/>
                <a:sym typeface="Ubuntu Bold"/>
              </a:defRPr>
            </a:lvl1pPr>
          </a:lstStyle>
          <a:p>
            <a:r>
              <a:t>It’s</a:t>
            </a:r>
            <a:r>
              <a:rPr lang="en-GB"/>
              <a:t> </a:t>
            </a:r>
            <a:r>
              <a:t>getting harder</a:t>
            </a:r>
          </a:p>
        </p:txBody>
      </p:sp>
      <p:sp>
        <p:nvSpPr>
          <p:cNvPr id="330" name="Google Shape;180;p41"/>
          <p:cNvSpPr txBox="1"/>
          <p:nvPr/>
        </p:nvSpPr>
        <p:spPr>
          <a:xfrm>
            <a:off x="2174475" y="281358"/>
            <a:ext cx="4795051" cy="39846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699" tIns="25699" rIns="25699" bIns="25699">
            <a:spAutoFit/>
          </a:bodyPr>
          <a:lstStyle>
            <a:lvl1pPr algn="ctr">
              <a:lnSpc>
                <a:spcPct val="90000"/>
              </a:lnSpc>
              <a:defRPr sz="2400">
                <a:solidFill>
                  <a:srgbClr val="0A377D"/>
                </a:solidFill>
                <a:latin typeface="Ubuntu Bold"/>
                <a:ea typeface="Ubuntu Bold"/>
                <a:cs typeface="Ubuntu Bold"/>
                <a:sym typeface="Ubuntu Bold"/>
              </a:defRPr>
            </a:lvl1pPr>
          </a:lstStyle>
          <a:p>
            <a:r>
              <a:t>The challenges in </a:t>
            </a:r>
            <a:r>
              <a:rPr lang="en-GB"/>
              <a:t>Public Sector</a:t>
            </a:r>
            <a:endParaRPr/>
          </a:p>
        </p:txBody>
      </p:sp>
      <p:grpSp>
        <p:nvGrpSpPr>
          <p:cNvPr id="333" name="Google Shape;181;p41"/>
          <p:cNvGrpSpPr/>
          <p:nvPr/>
        </p:nvGrpSpPr>
        <p:grpSpPr>
          <a:xfrm>
            <a:off x="723205" y="978868"/>
            <a:ext cx="3254693" cy="1197303"/>
            <a:chOff x="0" y="0"/>
            <a:chExt cx="3254691" cy="1197301"/>
          </a:xfrm>
        </p:grpSpPr>
        <p:sp>
          <p:nvSpPr>
            <p:cNvPr id="331" name="Google Shape;182;p41"/>
            <p:cNvSpPr txBox="1"/>
            <p:nvPr/>
          </p:nvSpPr>
          <p:spPr>
            <a:xfrm>
              <a:off x="995537" y="182726"/>
              <a:ext cx="2259154" cy="88737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699" tIns="45699" rIns="45699" bIns="45699" numCol="1" anchor="ctr">
              <a:spAutoFit/>
            </a:bodyPr>
            <a:lstStyle/>
            <a:p>
              <a:pPr>
                <a:defRPr sz="1500">
                  <a:solidFill>
                    <a:srgbClr val="CC254C"/>
                  </a:solidFill>
                  <a:latin typeface="Ubuntu Bold"/>
                  <a:ea typeface="Ubuntu Bold"/>
                  <a:cs typeface="Ubuntu Bold"/>
                  <a:sym typeface="Ubuntu Bold"/>
                </a:defRPr>
              </a:pPr>
              <a:r>
                <a:rPr lang="en-GB"/>
                <a:t>Data</a:t>
              </a:r>
              <a:r>
                <a:t> complexity</a:t>
              </a:r>
              <a:endParaRPr sz="1700"/>
            </a:p>
            <a:p>
              <a:pPr>
                <a:spcBef>
                  <a:spcPts val="400"/>
                </a:spcBef>
                <a:defRPr sz="1500">
                  <a:solidFill>
                    <a:srgbClr val="CC254C"/>
                  </a:solidFill>
                  <a:latin typeface="Ubuntu Bold"/>
                  <a:ea typeface="Ubuntu Bold"/>
                  <a:cs typeface="Ubuntu Bold"/>
                  <a:sym typeface="Ubuntu Bold"/>
                </a:defRPr>
              </a:pPr>
              <a:r>
                <a:rPr lang="en-GB"/>
                <a:t>Ethical &amp; Privacy</a:t>
              </a:r>
              <a:endParaRPr sz="1700"/>
            </a:p>
            <a:p>
              <a:pPr>
                <a:spcBef>
                  <a:spcPts val="400"/>
                </a:spcBef>
                <a:defRPr sz="1500">
                  <a:solidFill>
                    <a:srgbClr val="CC254C"/>
                  </a:solidFill>
                  <a:latin typeface="Ubuntu Bold"/>
                  <a:ea typeface="Ubuntu Bold"/>
                  <a:cs typeface="Ubuntu Bold"/>
                  <a:sym typeface="Ubuntu Bold"/>
                </a:defRPr>
              </a:pPr>
              <a:r>
                <a:rPr lang="en-GB" sz="1500">
                  <a:solidFill>
                    <a:srgbClr val="CC254C"/>
                  </a:solidFill>
                  <a:latin typeface="Ubuntu Bold"/>
                </a:rPr>
                <a:t>Legacy technologies</a:t>
              </a:r>
              <a:endParaRPr sz="1500">
                <a:solidFill>
                  <a:srgbClr val="CC254C"/>
                </a:solidFill>
                <a:latin typeface="Ubuntu Bold"/>
              </a:endParaRPr>
            </a:p>
          </p:txBody>
        </p:sp>
        <p:sp>
          <p:nvSpPr>
            <p:cNvPr id="332" name="Google Shape;183;p41"/>
            <p:cNvSpPr/>
            <p:nvPr/>
          </p:nvSpPr>
          <p:spPr>
            <a:xfrm>
              <a:off x="0" y="0"/>
              <a:ext cx="790501" cy="1197301"/>
            </a:xfrm>
            <a:custGeom>
              <a:avLst/>
              <a:gdLst/>
              <a:ahLst/>
              <a:cxnLst>
                <a:cxn ang="0">
                  <a:pos x="wd2" y="hd2"/>
                </a:cxn>
                <a:cxn ang="5400000">
                  <a:pos x="wd2" y="hd2"/>
                </a:cxn>
                <a:cxn ang="10800000">
                  <a:pos x="wd2" y="hd2"/>
                </a:cxn>
                <a:cxn ang="16200000">
                  <a:pos x="wd2" y="hd2"/>
                </a:cxn>
              </a:cxnLst>
              <a:rect l="0" t="0" r="r" b="b"/>
              <a:pathLst>
                <a:path w="21600" h="21600" extrusionOk="0">
                  <a:moveTo>
                    <a:pt x="0" y="7131"/>
                  </a:moveTo>
                  <a:lnTo>
                    <a:pt x="10800" y="0"/>
                  </a:lnTo>
                  <a:lnTo>
                    <a:pt x="21600" y="7131"/>
                  </a:lnTo>
                  <a:lnTo>
                    <a:pt x="16200" y="7131"/>
                  </a:lnTo>
                  <a:lnTo>
                    <a:pt x="16200" y="21600"/>
                  </a:lnTo>
                  <a:lnTo>
                    <a:pt x="5400" y="21600"/>
                  </a:lnTo>
                  <a:lnTo>
                    <a:pt x="5400" y="7131"/>
                  </a:lnTo>
                  <a:close/>
                </a:path>
              </a:pathLst>
            </a:custGeom>
            <a:solidFill>
              <a:srgbClr val="CC254C"/>
            </a:solidFill>
            <a:ln w="12700" cap="flat">
              <a:noFill/>
              <a:miter lim="400000"/>
            </a:ln>
            <a:effectLst/>
          </p:spPr>
          <p:txBody>
            <a:bodyPr wrap="square" lIns="45719" tIns="45719" rIns="45719" bIns="45719" numCol="1" anchor="ctr">
              <a:noAutofit/>
            </a:bodyPr>
            <a:lstStyle/>
            <a:p>
              <a:pPr algn="ctr">
                <a:defRPr>
                  <a:solidFill>
                    <a:srgbClr val="CC254C"/>
                  </a:solidFill>
                </a:defRPr>
              </a:pPr>
              <a:endParaRPr/>
            </a:p>
          </p:txBody>
        </p:sp>
      </p:grpSp>
      <p:grpSp>
        <p:nvGrpSpPr>
          <p:cNvPr id="336" name="Google Shape;184;p41"/>
          <p:cNvGrpSpPr/>
          <p:nvPr/>
        </p:nvGrpSpPr>
        <p:grpSpPr>
          <a:xfrm>
            <a:off x="4811097" y="4082174"/>
            <a:ext cx="3889627" cy="756649"/>
            <a:chOff x="0" y="0"/>
            <a:chExt cx="3889626" cy="756647"/>
          </a:xfrm>
        </p:grpSpPr>
        <p:sp>
          <p:nvSpPr>
            <p:cNvPr id="334" name="Google Shape;185;p41"/>
            <p:cNvSpPr txBox="1"/>
            <p:nvPr/>
          </p:nvSpPr>
          <p:spPr>
            <a:xfrm>
              <a:off x="800774" y="41111"/>
              <a:ext cx="3088852" cy="715536"/>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699" tIns="45699" rIns="45699" bIns="45699" numCol="1" anchor="t">
              <a:spAutoFit/>
            </a:bodyPr>
            <a:lstStyle/>
            <a:p>
              <a:pPr>
                <a:lnSpc>
                  <a:spcPct val="90000"/>
                </a:lnSpc>
                <a:defRPr sz="1500">
                  <a:solidFill>
                    <a:srgbClr val="0A377D"/>
                  </a:solidFill>
                  <a:latin typeface="Ubuntu Regular"/>
                  <a:ea typeface="Ubuntu Regular"/>
                  <a:cs typeface="Ubuntu Regular"/>
                  <a:sym typeface="Ubuntu Regular"/>
                </a:defRPr>
              </a:pPr>
              <a:r>
                <a:t>No time to </a:t>
              </a:r>
              <a:r>
                <a:rPr>
                  <a:latin typeface="Ubuntu Bold"/>
                  <a:ea typeface="Ubuntu Bold"/>
                  <a:cs typeface="Ubuntu Bold"/>
                  <a:sym typeface="Ubuntu Bold"/>
                </a:rPr>
                <a:t>drive innovation leading to </a:t>
              </a:r>
              <a:r>
                <a:rPr lang="en-US">
                  <a:solidFill>
                    <a:srgbClr val="002060"/>
                  </a:solidFill>
                  <a:latin typeface="Söhne"/>
                  <a:ea typeface="Ubuntu Bold"/>
                  <a:cs typeface="Ubuntu Bold"/>
                  <a:sym typeface="Ubuntu Bold"/>
                </a:rPr>
                <a:t>d</a:t>
              </a:r>
              <a:r>
                <a:rPr lang="en-US" b="0" i="0">
                  <a:solidFill>
                    <a:srgbClr val="002060"/>
                  </a:solidFill>
                  <a:effectLst/>
                  <a:latin typeface="Söhne"/>
                </a:rPr>
                <a:t>elays or inadequacies in policy formulation and execution</a:t>
              </a:r>
              <a:r>
                <a:rPr>
                  <a:solidFill>
                    <a:srgbClr val="002060"/>
                  </a:solidFill>
                  <a:latin typeface="Ubuntu Bold"/>
                  <a:ea typeface="Ubuntu Bold"/>
                  <a:cs typeface="Ubuntu Bold"/>
                  <a:sym typeface="Ubuntu Bold"/>
                </a:rPr>
                <a:t>.</a:t>
              </a:r>
            </a:p>
          </p:txBody>
        </p:sp>
        <p:pic>
          <p:nvPicPr>
            <p:cNvPr id="335" name="Google Shape;186;p41" descr="Google Shape;186;p41"/>
            <p:cNvPicPr>
              <a:picLocks noChangeAspect="1"/>
            </p:cNvPicPr>
            <p:nvPr/>
          </p:nvPicPr>
          <p:blipFill>
            <a:blip r:embed="rId3"/>
            <a:stretch>
              <a:fillRect/>
            </a:stretch>
          </p:blipFill>
          <p:spPr>
            <a:xfrm>
              <a:off x="0" y="0"/>
              <a:ext cx="673225" cy="673225"/>
            </a:xfrm>
            <a:prstGeom prst="rect">
              <a:avLst/>
            </a:prstGeom>
            <a:ln w="12700" cap="flat">
              <a:noFill/>
              <a:miter lim="400000"/>
            </a:ln>
            <a:effectLst/>
          </p:spPr>
        </p:pic>
      </p:grpSp>
      <p:grpSp>
        <p:nvGrpSpPr>
          <p:cNvPr id="339" name="Google Shape;187;p41"/>
          <p:cNvGrpSpPr/>
          <p:nvPr/>
        </p:nvGrpSpPr>
        <p:grpSpPr>
          <a:xfrm>
            <a:off x="4811097" y="3296363"/>
            <a:ext cx="3574429" cy="725945"/>
            <a:chOff x="1" y="0"/>
            <a:chExt cx="3574427" cy="725943"/>
          </a:xfrm>
        </p:grpSpPr>
        <p:sp>
          <p:nvSpPr>
            <p:cNvPr id="337" name="Google Shape;188;p41"/>
            <p:cNvSpPr txBox="1"/>
            <p:nvPr/>
          </p:nvSpPr>
          <p:spPr>
            <a:xfrm>
              <a:off x="748677" y="0"/>
              <a:ext cx="2825751" cy="72594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699" tIns="45699" rIns="45699" bIns="45699" numCol="1" anchor="t">
              <a:spAutoFit/>
            </a:bodyPr>
            <a:lstStyle/>
            <a:p>
              <a:pPr>
                <a:lnSpc>
                  <a:spcPct val="90000"/>
                </a:lnSpc>
                <a:defRPr sz="1500">
                  <a:solidFill>
                    <a:srgbClr val="0A377D"/>
                  </a:solidFill>
                  <a:latin typeface="Ubuntu Bold"/>
                  <a:ea typeface="Ubuntu Bold"/>
                  <a:cs typeface="Ubuntu Bold"/>
                  <a:sym typeface="Ubuntu Bold"/>
                </a:defRPr>
              </a:pPr>
              <a:r>
                <a:t>Poor decision making</a:t>
              </a:r>
              <a:r>
                <a:rPr>
                  <a:latin typeface="Ubuntu Regular"/>
                  <a:ea typeface="Ubuntu Regular"/>
                  <a:cs typeface="Ubuntu Regular"/>
                  <a:sym typeface="Ubuntu Regular"/>
                </a:rPr>
                <a:t> due to lack of knowledge, or insight from the past </a:t>
              </a:r>
              <a:r>
                <a:rPr lang="en-GB">
                  <a:latin typeface="Ubuntu Regular"/>
                  <a:ea typeface="Ubuntu Regular"/>
                  <a:cs typeface="Ubuntu Regular"/>
                  <a:sym typeface="Ubuntu Regular"/>
                </a:rPr>
                <a:t>work</a:t>
              </a:r>
              <a:r>
                <a:rPr>
                  <a:latin typeface="Ubuntu Regular"/>
                  <a:ea typeface="Ubuntu Regular"/>
                  <a:cs typeface="Ubuntu Regular"/>
                  <a:sym typeface="Ubuntu Regular"/>
                </a:rPr>
                <a:t>.</a:t>
              </a:r>
            </a:p>
          </p:txBody>
        </p:sp>
        <p:pic>
          <p:nvPicPr>
            <p:cNvPr id="338" name="Google Shape;189;p41" descr="Google Shape;189;p41"/>
            <p:cNvPicPr>
              <a:picLocks noChangeAspect="1"/>
            </p:cNvPicPr>
            <p:nvPr/>
          </p:nvPicPr>
          <p:blipFill>
            <a:blip r:embed="rId4"/>
            <a:stretch>
              <a:fillRect/>
            </a:stretch>
          </p:blipFill>
          <p:spPr>
            <a:xfrm>
              <a:off x="1" y="0"/>
              <a:ext cx="613926" cy="613927"/>
            </a:xfrm>
            <a:prstGeom prst="rect">
              <a:avLst/>
            </a:prstGeom>
            <a:ln w="12700" cap="flat">
              <a:noFill/>
              <a:miter lim="400000"/>
            </a:ln>
            <a:effectLst/>
          </p:spPr>
        </p:pic>
      </p:grpSp>
      <p:sp>
        <p:nvSpPr>
          <p:cNvPr id="340" name="Google Shape;190;p41"/>
          <p:cNvSpPr txBox="1"/>
          <p:nvPr/>
        </p:nvSpPr>
        <p:spPr>
          <a:xfrm>
            <a:off x="5023616" y="2485201"/>
            <a:ext cx="3126351" cy="6155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spAutoFit/>
          </a:bodyPr>
          <a:lstStyle>
            <a:lvl1pPr>
              <a:defRPr sz="1700">
                <a:solidFill>
                  <a:srgbClr val="CC254C"/>
                </a:solidFill>
                <a:latin typeface="Ubuntu Bold"/>
                <a:ea typeface="Ubuntu Bold"/>
                <a:cs typeface="Ubuntu Bold"/>
                <a:sym typeface="Ubuntu Bold"/>
              </a:defRPr>
            </a:lvl1pPr>
          </a:lstStyle>
          <a:p>
            <a:r>
              <a:t>It's no longer manageable by "</a:t>
            </a:r>
            <a:r>
              <a:rPr lang="en-GB"/>
              <a:t>domain </a:t>
            </a:r>
            <a:r>
              <a:t>experts"</a:t>
            </a:r>
          </a:p>
        </p:txBody>
      </p:sp>
      <p:grpSp>
        <p:nvGrpSpPr>
          <p:cNvPr id="343" name="Google Shape;191;p41"/>
          <p:cNvGrpSpPr/>
          <p:nvPr/>
        </p:nvGrpSpPr>
        <p:grpSpPr>
          <a:xfrm>
            <a:off x="4928230" y="1003441"/>
            <a:ext cx="3401020" cy="1215479"/>
            <a:chOff x="0" y="0"/>
            <a:chExt cx="3401018" cy="1215477"/>
          </a:xfrm>
        </p:grpSpPr>
        <p:sp>
          <p:nvSpPr>
            <p:cNvPr id="341" name="Google Shape;192;p41"/>
            <p:cNvSpPr txBox="1"/>
            <p:nvPr/>
          </p:nvSpPr>
          <p:spPr>
            <a:xfrm>
              <a:off x="995569" y="0"/>
              <a:ext cx="2405450" cy="120366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699" tIns="45699" rIns="45699" bIns="45699" numCol="1" anchor="ctr">
              <a:spAutoFit/>
            </a:bodyPr>
            <a:lstStyle/>
            <a:p>
              <a:pPr>
                <a:defRPr sz="1500">
                  <a:solidFill>
                    <a:srgbClr val="CC254C"/>
                  </a:solidFill>
                  <a:latin typeface="Ubuntu Bold"/>
                  <a:ea typeface="Ubuntu Bold"/>
                  <a:cs typeface="Ubuntu Bold"/>
                  <a:sym typeface="Ubuntu Bold"/>
                </a:defRPr>
              </a:pPr>
              <a:r>
                <a:t>Volume too great</a:t>
              </a:r>
              <a:endParaRPr sz="1700"/>
            </a:p>
            <a:p>
              <a:pPr>
                <a:spcBef>
                  <a:spcPts val="400"/>
                </a:spcBef>
                <a:defRPr sz="1500">
                  <a:solidFill>
                    <a:srgbClr val="CC254C"/>
                  </a:solidFill>
                  <a:latin typeface="Ubuntu Bold"/>
                  <a:ea typeface="Ubuntu Bold"/>
                  <a:cs typeface="Ubuntu Bold"/>
                  <a:sym typeface="Ubuntu Bold"/>
                </a:defRPr>
              </a:pPr>
              <a:r>
                <a:t>Too busy</a:t>
              </a:r>
              <a:endParaRPr sz="1700"/>
            </a:p>
            <a:p>
              <a:pPr>
                <a:spcBef>
                  <a:spcPts val="400"/>
                </a:spcBef>
                <a:defRPr sz="1500">
                  <a:solidFill>
                    <a:srgbClr val="CC254C"/>
                  </a:solidFill>
                  <a:latin typeface="Ubuntu Bold"/>
                  <a:ea typeface="Ubuntu Bold"/>
                  <a:cs typeface="Ubuntu Bold"/>
                  <a:sym typeface="Ubuntu Bold"/>
                </a:defRPr>
              </a:pPr>
              <a:r>
                <a:t>Changing workplace demographics</a:t>
              </a:r>
            </a:p>
          </p:txBody>
        </p:sp>
        <p:sp>
          <p:nvSpPr>
            <p:cNvPr id="342" name="Google Shape;193;p41"/>
            <p:cNvSpPr/>
            <p:nvPr/>
          </p:nvSpPr>
          <p:spPr>
            <a:xfrm>
              <a:off x="0" y="18177"/>
              <a:ext cx="790500" cy="1197301"/>
            </a:xfrm>
            <a:custGeom>
              <a:avLst/>
              <a:gdLst/>
              <a:ahLst/>
              <a:cxnLst>
                <a:cxn ang="0">
                  <a:pos x="wd2" y="hd2"/>
                </a:cxn>
                <a:cxn ang="5400000">
                  <a:pos x="wd2" y="hd2"/>
                </a:cxn>
                <a:cxn ang="10800000">
                  <a:pos x="wd2" y="hd2"/>
                </a:cxn>
                <a:cxn ang="16200000">
                  <a:pos x="wd2" y="hd2"/>
                </a:cxn>
              </a:cxnLst>
              <a:rect l="0" t="0" r="r" b="b"/>
              <a:pathLst>
                <a:path w="21600" h="21600" extrusionOk="0">
                  <a:moveTo>
                    <a:pt x="0" y="7131"/>
                  </a:moveTo>
                  <a:lnTo>
                    <a:pt x="10800" y="0"/>
                  </a:lnTo>
                  <a:lnTo>
                    <a:pt x="21600" y="7131"/>
                  </a:lnTo>
                  <a:lnTo>
                    <a:pt x="16200" y="7131"/>
                  </a:lnTo>
                  <a:lnTo>
                    <a:pt x="16200" y="21600"/>
                  </a:lnTo>
                  <a:lnTo>
                    <a:pt x="5400" y="21600"/>
                  </a:lnTo>
                  <a:lnTo>
                    <a:pt x="5400" y="7131"/>
                  </a:lnTo>
                  <a:close/>
                </a:path>
              </a:pathLst>
            </a:custGeom>
            <a:solidFill>
              <a:srgbClr val="CC254C"/>
            </a:solidFill>
            <a:ln w="12700" cap="flat">
              <a:noFill/>
              <a:miter lim="400000"/>
            </a:ln>
            <a:effectLst/>
          </p:spPr>
          <p:txBody>
            <a:bodyPr wrap="square" lIns="45719" tIns="45719" rIns="45719" bIns="45719" numCol="1" anchor="ctr">
              <a:noAutofit/>
            </a:bodyPr>
            <a:lstStyle/>
            <a:p>
              <a:pPr algn="ctr">
                <a:defRPr>
                  <a:solidFill>
                    <a:srgbClr val="CC254C"/>
                  </a:solidFill>
                </a:defRPr>
              </a:pPr>
              <a:endParaRPr/>
            </a:p>
          </p:txBody>
        </p:sp>
      </p:grpSp>
      <p:grpSp>
        <p:nvGrpSpPr>
          <p:cNvPr id="346" name="Google Shape;194;p41"/>
          <p:cNvGrpSpPr/>
          <p:nvPr/>
        </p:nvGrpSpPr>
        <p:grpSpPr>
          <a:xfrm>
            <a:off x="627876" y="3500037"/>
            <a:ext cx="3448364" cy="968902"/>
            <a:chOff x="0" y="0"/>
            <a:chExt cx="3448363" cy="968901"/>
          </a:xfrm>
        </p:grpSpPr>
        <p:sp>
          <p:nvSpPr>
            <p:cNvPr id="344" name="Google Shape;195;p41"/>
            <p:cNvSpPr txBox="1"/>
            <p:nvPr/>
          </p:nvSpPr>
          <p:spPr>
            <a:xfrm>
              <a:off x="737211" y="45615"/>
              <a:ext cx="2711152" cy="923286"/>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699" tIns="45699" rIns="45699" bIns="45699" numCol="1" anchor="t">
              <a:spAutoFit/>
            </a:bodyPr>
            <a:lstStyle/>
            <a:p>
              <a:pPr>
                <a:lnSpc>
                  <a:spcPct val="90000"/>
                </a:lnSpc>
                <a:defRPr sz="1500">
                  <a:solidFill>
                    <a:srgbClr val="0A377D"/>
                  </a:solidFill>
                  <a:latin typeface="Ubuntu Bold"/>
                  <a:ea typeface="Ubuntu Bold"/>
                  <a:cs typeface="Ubuntu Bold"/>
                  <a:sym typeface="Ubuntu Bold"/>
                </a:defRPr>
              </a:pPr>
              <a:r>
                <a:t>Digital archaeology</a:t>
              </a:r>
              <a:r>
                <a:rPr>
                  <a:latin typeface="Ubuntu Regular"/>
                  <a:ea typeface="Ubuntu Regular"/>
                  <a:cs typeface="Ubuntu Regular"/>
                  <a:sym typeface="Ubuntu Regular"/>
                </a:rPr>
                <a:t>, digging back through time.</a:t>
              </a:r>
              <a:r>
                <a:t> Hundreds of hours spent </a:t>
              </a:r>
              <a:r>
                <a:rPr>
                  <a:latin typeface="Ubuntu Regular"/>
                  <a:ea typeface="Ubuntu Regular"/>
                  <a:cs typeface="Ubuntu Regular"/>
                  <a:sym typeface="Ubuntu Regular"/>
                </a:rPr>
                <a:t>in finding information.</a:t>
              </a:r>
            </a:p>
          </p:txBody>
        </p:sp>
        <p:pic>
          <p:nvPicPr>
            <p:cNvPr id="345" name="Google Shape;196;p41" descr="Google Shape;196;p41"/>
            <p:cNvPicPr>
              <a:picLocks noChangeAspect="1"/>
            </p:cNvPicPr>
            <p:nvPr/>
          </p:nvPicPr>
          <p:blipFill>
            <a:blip r:embed="rId5"/>
            <a:stretch>
              <a:fillRect/>
            </a:stretch>
          </p:blipFill>
          <p:spPr>
            <a:xfrm>
              <a:off x="0" y="0"/>
              <a:ext cx="591001" cy="591001"/>
            </a:xfrm>
            <a:prstGeom prst="rect">
              <a:avLst/>
            </a:prstGeom>
            <a:ln w="12700" cap="flat">
              <a:noFill/>
              <a:miter lim="400000"/>
            </a:ln>
            <a:effectLst/>
          </p:spPr>
        </p:pic>
      </p:grpSp>
      <p:pic>
        <p:nvPicPr>
          <p:cNvPr id="347" name="Google Shape;197;p41" descr="Google Shape;197;p41"/>
          <p:cNvPicPr>
            <a:picLocks noChangeAspect="1"/>
          </p:cNvPicPr>
          <p:nvPr/>
        </p:nvPicPr>
        <p:blipFill>
          <a:blip r:embed="rId6"/>
          <a:stretch>
            <a:fillRect/>
          </a:stretch>
        </p:blipFill>
        <p:spPr>
          <a:xfrm>
            <a:off x="8425140" y="4865832"/>
            <a:ext cx="625951" cy="159101"/>
          </a:xfrm>
          <a:prstGeom prst="rect">
            <a:avLst/>
          </a:prstGeom>
          <a:ln w="12700">
            <a:miter lim="400000"/>
          </a:ln>
        </p:spPr>
      </p:pic>
    </p:spTree>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329"/>
                                        </p:tgtEl>
                                        <p:attrNameLst>
                                          <p:attrName>style.visibility</p:attrName>
                                        </p:attrNameLst>
                                      </p:cBhvr>
                                      <p:to>
                                        <p:strVal val="visible"/>
                                      </p:to>
                                    </p:set>
                                    <p:animEffect transition="in" filter="fade">
                                      <p:cBhvr>
                                        <p:cTn id="7" dur="500"/>
                                        <p:tgtEl>
                                          <p:spTgt spid="329"/>
                                        </p:tgtEl>
                                      </p:cBhvr>
                                    </p:animEffect>
                                  </p:childTnLst>
                                </p:cTn>
                              </p:par>
                            </p:childTnLst>
                          </p:cTn>
                        </p:par>
                        <p:par>
                          <p:cTn id="8" fill="hold">
                            <p:stCondLst>
                              <p:cond delay="500"/>
                            </p:stCondLst>
                            <p:childTnLst>
                              <p:par>
                                <p:cTn id="9" presetID="10" presetClass="entr" fill="hold" grpId="0" nodeType="afterEffect">
                                  <p:stCondLst>
                                    <p:cond delay="0"/>
                                  </p:stCondLst>
                                  <p:iterate>
                                    <p:tmAbs val="0"/>
                                  </p:iterate>
                                  <p:childTnLst>
                                    <p:set>
                                      <p:cBhvr>
                                        <p:cTn id="10" fill="hold"/>
                                        <p:tgtEl>
                                          <p:spTgt spid="333"/>
                                        </p:tgtEl>
                                        <p:attrNameLst>
                                          <p:attrName>style.visibility</p:attrName>
                                        </p:attrNameLst>
                                      </p:cBhvr>
                                      <p:to>
                                        <p:strVal val="visible"/>
                                      </p:to>
                                    </p:set>
                                    <p:animEffect transition="in" filter="fade">
                                      <p:cBhvr>
                                        <p:cTn id="11" dur="500"/>
                                        <p:tgtEl>
                                          <p:spTgt spid="3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0" nodeType="clickEffect">
                                  <p:stCondLst>
                                    <p:cond delay="0"/>
                                  </p:stCondLst>
                                  <p:iterate>
                                    <p:tmAbs val="0"/>
                                  </p:iterate>
                                  <p:childTnLst>
                                    <p:set>
                                      <p:cBhvr>
                                        <p:cTn id="15" fill="hold"/>
                                        <p:tgtEl>
                                          <p:spTgt spid="343"/>
                                        </p:tgtEl>
                                        <p:attrNameLst>
                                          <p:attrName>style.visibility</p:attrName>
                                        </p:attrNameLst>
                                      </p:cBhvr>
                                      <p:to>
                                        <p:strVal val="visible"/>
                                      </p:to>
                                    </p:set>
                                    <p:animEffect transition="in" filter="fade">
                                      <p:cBhvr>
                                        <p:cTn id="16" dur="500"/>
                                        <p:tgtEl>
                                          <p:spTgt spid="343"/>
                                        </p:tgtEl>
                                      </p:cBhvr>
                                    </p:animEffect>
                                  </p:childTnLst>
                                </p:cTn>
                              </p:par>
                            </p:childTnLst>
                          </p:cTn>
                        </p:par>
                        <p:par>
                          <p:cTn id="17" fill="hold">
                            <p:stCondLst>
                              <p:cond delay="500"/>
                            </p:stCondLst>
                            <p:childTnLst>
                              <p:par>
                                <p:cTn id="18" presetID="10" presetClass="entr" fill="hold" grpId="0" nodeType="afterEffect">
                                  <p:stCondLst>
                                    <p:cond delay="0"/>
                                  </p:stCondLst>
                                  <p:iterate>
                                    <p:tmAbs val="0"/>
                                  </p:iterate>
                                  <p:childTnLst>
                                    <p:set>
                                      <p:cBhvr>
                                        <p:cTn id="19" fill="hold"/>
                                        <p:tgtEl>
                                          <p:spTgt spid="340"/>
                                        </p:tgtEl>
                                        <p:attrNameLst>
                                          <p:attrName>style.visibility</p:attrName>
                                        </p:attrNameLst>
                                      </p:cBhvr>
                                      <p:to>
                                        <p:strVal val="visible"/>
                                      </p:to>
                                    </p:set>
                                    <p:animEffect transition="in" filter="fade">
                                      <p:cBhvr>
                                        <p:cTn id="20" dur="500"/>
                                        <p:tgtEl>
                                          <p:spTgt spid="3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0" nodeType="clickEffect">
                                  <p:stCondLst>
                                    <p:cond delay="0"/>
                                  </p:stCondLst>
                                  <p:iterate>
                                    <p:tmAbs val="0"/>
                                  </p:iterate>
                                  <p:childTnLst>
                                    <p:set>
                                      <p:cBhvr>
                                        <p:cTn id="24" fill="hold"/>
                                        <p:tgtEl>
                                          <p:spTgt spid="346"/>
                                        </p:tgtEl>
                                        <p:attrNameLst>
                                          <p:attrName>style.visibility</p:attrName>
                                        </p:attrNameLst>
                                      </p:cBhvr>
                                      <p:to>
                                        <p:strVal val="visible"/>
                                      </p:to>
                                    </p:set>
                                    <p:animEffect transition="in" filter="fade">
                                      <p:cBhvr>
                                        <p:cTn id="25" dur="500"/>
                                        <p:tgtEl>
                                          <p:spTgt spid="34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0" nodeType="clickEffect">
                                  <p:stCondLst>
                                    <p:cond delay="0"/>
                                  </p:stCondLst>
                                  <p:iterate>
                                    <p:tmAbs val="0"/>
                                  </p:iterate>
                                  <p:childTnLst>
                                    <p:set>
                                      <p:cBhvr>
                                        <p:cTn id="29" fill="hold"/>
                                        <p:tgtEl>
                                          <p:spTgt spid="339"/>
                                        </p:tgtEl>
                                        <p:attrNameLst>
                                          <p:attrName>style.visibility</p:attrName>
                                        </p:attrNameLst>
                                      </p:cBhvr>
                                      <p:to>
                                        <p:strVal val="visible"/>
                                      </p:to>
                                    </p:set>
                                    <p:animEffect transition="in" filter="fade">
                                      <p:cBhvr>
                                        <p:cTn id="30" dur="500"/>
                                        <p:tgtEl>
                                          <p:spTgt spid="3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0" nodeType="clickEffect">
                                  <p:stCondLst>
                                    <p:cond delay="0"/>
                                  </p:stCondLst>
                                  <p:iterate>
                                    <p:tmAbs val="0"/>
                                  </p:iterate>
                                  <p:childTnLst>
                                    <p:set>
                                      <p:cBhvr>
                                        <p:cTn id="34" fill="hold"/>
                                        <p:tgtEl>
                                          <p:spTgt spid="336"/>
                                        </p:tgtEl>
                                        <p:attrNameLst>
                                          <p:attrName>style.visibility</p:attrName>
                                        </p:attrNameLst>
                                      </p:cBhvr>
                                      <p:to>
                                        <p:strVal val="visible"/>
                                      </p:to>
                                    </p:set>
                                    <p:animEffect transition="in" filter="fade">
                                      <p:cBhvr>
                                        <p:cTn id="35"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animBg="1" advAuto="0"/>
      <p:bldP spid="333" grpId="0" animBg="1" advAuto="0"/>
      <p:bldP spid="336" grpId="0" animBg="1" advAuto="0"/>
      <p:bldP spid="339" grpId="0" animBg="1" advAuto="0"/>
      <p:bldP spid="340" grpId="0" animBg="1" advAuto="0"/>
      <p:bldP spid="343" grpId="0" animBg="1" advAuto="0"/>
      <p:bldP spid="346"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CFD"/>
        </a:solidFill>
        <a:effectLst/>
      </p:bgPr>
    </p:bg>
    <p:spTree>
      <p:nvGrpSpPr>
        <p:cNvPr id="1" name=""/>
        <p:cNvGrpSpPr/>
        <p:nvPr/>
      </p:nvGrpSpPr>
      <p:grpSpPr>
        <a:xfrm>
          <a:off x="0" y="0"/>
          <a:ext cx="0" cy="0"/>
          <a:chOff x="0" y="0"/>
          <a:chExt cx="0" cy="0"/>
        </a:xfrm>
      </p:grpSpPr>
      <p:sp>
        <p:nvSpPr>
          <p:cNvPr id="368" name="Google Shape;214;p43"/>
          <p:cNvSpPr txBox="1"/>
          <p:nvPr/>
        </p:nvSpPr>
        <p:spPr>
          <a:xfrm>
            <a:off x="1441342" y="240649"/>
            <a:ext cx="6359472" cy="384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699" tIns="25699" rIns="25699" bIns="25699">
            <a:spAutoFit/>
          </a:bodyPr>
          <a:lstStyle>
            <a:lvl1pPr algn="ctr">
              <a:lnSpc>
                <a:spcPct val="90000"/>
              </a:lnSpc>
              <a:defRPr sz="2400">
                <a:solidFill>
                  <a:srgbClr val="0A377D"/>
                </a:solidFill>
                <a:latin typeface="Ubuntu Bold"/>
                <a:ea typeface="Ubuntu Bold"/>
                <a:cs typeface="Ubuntu Bold"/>
                <a:sym typeface="Ubuntu Bold"/>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sz="2400" b="0" i="0" u="none" strike="noStrike" kern="0" cap="none" spc="0" normalizeH="0" baseline="0" noProof="0">
                <a:ln>
                  <a:noFill/>
                </a:ln>
                <a:solidFill>
                  <a:srgbClr val="0A377D"/>
                </a:solidFill>
                <a:effectLst/>
                <a:uLnTx/>
                <a:uFillTx/>
                <a:latin typeface="Ubuntu Bold"/>
                <a:sym typeface="Ubuntu Bold"/>
              </a:rPr>
              <a:t>A solution to </a:t>
            </a:r>
            <a:r>
              <a:rPr kumimoji="0" lang="en-GB" sz="2400" b="0" i="0" u="none" strike="noStrike" kern="0" cap="none" spc="0" normalizeH="0" baseline="0" noProof="0">
                <a:ln>
                  <a:noFill/>
                </a:ln>
                <a:solidFill>
                  <a:srgbClr val="0A377D"/>
                </a:solidFill>
                <a:effectLst/>
                <a:uLnTx/>
                <a:uFillTx/>
                <a:latin typeface="Ubuntu Bold"/>
                <a:sym typeface="Ubuntu Bold"/>
              </a:rPr>
              <a:t>Public Sector </a:t>
            </a:r>
            <a:r>
              <a:rPr kumimoji="0" sz="2400" b="0" i="0" u="none" strike="noStrike" kern="0" cap="none" spc="0" normalizeH="0" baseline="0" noProof="0">
                <a:ln>
                  <a:noFill/>
                </a:ln>
                <a:solidFill>
                  <a:srgbClr val="0A377D"/>
                </a:solidFill>
                <a:effectLst/>
                <a:uLnTx/>
                <a:uFillTx/>
                <a:latin typeface="Ubuntu Bold"/>
                <a:sym typeface="Ubuntu Bold"/>
              </a:rPr>
              <a:t>challenges</a:t>
            </a:r>
          </a:p>
        </p:txBody>
      </p:sp>
      <p:grpSp>
        <p:nvGrpSpPr>
          <p:cNvPr id="378" name="Google Shape;221;p43"/>
          <p:cNvGrpSpPr/>
          <p:nvPr/>
        </p:nvGrpSpPr>
        <p:grpSpPr>
          <a:xfrm>
            <a:off x="1857800" y="4481950"/>
            <a:ext cx="5474122" cy="468194"/>
            <a:chOff x="0" y="0"/>
            <a:chExt cx="5474120" cy="468193"/>
          </a:xfrm>
        </p:grpSpPr>
        <p:sp>
          <p:nvSpPr>
            <p:cNvPr id="375" name="Google Shape;222;p43"/>
            <p:cNvSpPr txBox="1"/>
            <p:nvPr/>
          </p:nvSpPr>
          <p:spPr>
            <a:xfrm>
              <a:off x="0" y="53124"/>
              <a:ext cx="2912750" cy="3767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lgn="ctr">
                <a:defRPr sz="1900">
                  <a:solidFill>
                    <a:srgbClr val="389CAC"/>
                  </a:solidFill>
                  <a:latin typeface="Ubuntu Bold"/>
                  <a:ea typeface="Ubuntu Bold"/>
                  <a:cs typeface="Ubuntu Bold"/>
                  <a:sym typeface="Ubuntu Bold"/>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900" b="0" i="0" u="none" strike="noStrike" kern="0" cap="none" spc="0" normalizeH="0" baseline="0" noProof="0">
                  <a:ln>
                    <a:noFill/>
                  </a:ln>
                  <a:solidFill>
                    <a:srgbClr val="389CAC"/>
                  </a:solidFill>
                  <a:effectLst/>
                  <a:uLnTx/>
                  <a:uFillTx/>
                  <a:latin typeface="Ubuntu Bold"/>
                  <a:sym typeface="Ubuntu Bold"/>
                </a:rPr>
                <a:t>Knowledge Discovery</a:t>
              </a:r>
            </a:p>
          </p:txBody>
        </p:sp>
        <p:sp>
          <p:nvSpPr>
            <p:cNvPr id="376" name="Google Shape;223;p43"/>
            <p:cNvSpPr txBox="1"/>
            <p:nvPr/>
          </p:nvSpPr>
          <p:spPr>
            <a:xfrm>
              <a:off x="3835221" y="0"/>
              <a:ext cx="1638901" cy="4681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t">
              <a:spAutoFit/>
            </a:bodyPr>
            <a:lstStyle>
              <a:lvl1pPr algn="ctr">
                <a:defRPr sz="1900">
                  <a:solidFill>
                    <a:srgbClr val="389CAC"/>
                  </a:solidFill>
                  <a:latin typeface="Ubuntu Bold"/>
                  <a:ea typeface="Ubuntu Bold"/>
                  <a:cs typeface="Ubuntu Bold"/>
                  <a:sym typeface="Ubuntu Bold"/>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900" b="0" i="0" u="none" strike="noStrike" kern="0" cap="none" spc="0" normalizeH="0" baseline="0" noProof="0">
                  <a:ln>
                    <a:noFill/>
                  </a:ln>
                  <a:solidFill>
                    <a:srgbClr val="389CAC"/>
                  </a:solidFill>
                  <a:effectLst/>
                  <a:uLnTx/>
                  <a:uFillTx/>
                  <a:latin typeface="Ubuntu Bold"/>
                  <a:sym typeface="Ubuntu Bold"/>
                </a:rPr>
                <a:t>Innovation</a:t>
              </a:r>
            </a:p>
          </p:txBody>
        </p:sp>
        <p:sp>
          <p:nvSpPr>
            <p:cNvPr id="377" name="Google Shape;224;p43"/>
            <p:cNvSpPr/>
            <p:nvPr/>
          </p:nvSpPr>
          <p:spPr>
            <a:xfrm>
              <a:off x="3058141" y="169583"/>
              <a:ext cx="677402" cy="159001"/>
            </a:xfrm>
            <a:prstGeom prst="rightArrow">
              <a:avLst>
                <a:gd name="adj1" fmla="val 50000"/>
                <a:gd name="adj2" fmla="val 50000"/>
              </a:avLst>
            </a:prstGeom>
            <a:solidFill>
              <a:srgbClr val="389CAC"/>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1" name="Google Shape;225;p43"/>
          <p:cNvGrpSpPr/>
          <p:nvPr/>
        </p:nvGrpSpPr>
        <p:grpSpPr>
          <a:xfrm>
            <a:off x="5040074" y="1641872"/>
            <a:ext cx="3199857" cy="697612"/>
            <a:chOff x="0" y="0"/>
            <a:chExt cx="3199856" cy="697611"/>
          </a:xfrm>
        </p:grpSpPr>
        <p:sp>
          <p:nvSpPr>
            <p:cNvPr id="379" name="Google Shape;226;p43"/>
            <p:cNvSpPr txBox="1"/>
            <p:nvPr/>
          </p:nvSpPr>
          <p:spPr>
            <a:xfrm>
              <a:off x="524082" y="82101"/>
              <a:ext cx="2675774" cy="6155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1700">
                  <a:solidFill>
                    <a:srgbClr val="0A377D"/>
                  </a:solidFill>
                  <a:latin typeface="Ubuntu Regular"/>
                  <a:ea typeface="Ubuntu Regular"/>
                  <a:cs typeface="Ubuntu Regular"/>
                  <a:sym typeface="Ubuntu Regular"/>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700" b="0" i="0" u="none" strike="noStrike" kern="0" cap="none" spc="0" normalizeH="0" baseline="0" noProof="0">
                  <a:ln>
                    <a:noFill/>
                  </a:ln>
                  <a:solidFill>
                    <a:srgbClr val="0A377D"/>
                  </a:solidFill>
                  <a:effectLst/>
                  <a:uLnTx/>
                  <a:uFillTx/>
                  <a:latin typeface="Ubuntu Regular"/>
                  <a:sym typeface="Ubuntu Regular"/>
                </a:rPr>
                <a:t>Find valuable information buried</a:t>
              </a:r>
            </a:p>
          </p:txBody>
        </p:sp>
        <p:pic>
          <p:nvPicPr>
            <p:cNvPr id="380" name="Google Shape;227;p43" descr="Google Shape;227;p43"/>
            <p:cNvPicPr>
              <a:picLocks noChangeAspect="1"/>
            </p:cNvPicPr>
            <p:nvPr/>
          </p:nvPicPr>
          <p:blipFill>
            <a:blip r:embed="rId3"/>
            <a:stretch>
              <a:fillRect/>
            </a:stretch>
          </p:blipFill>
          <p:spPr>
            <a:xfrm>
              <a:off x="0" y="0"/>
              <a:ext cx="507901" cy="507901"/>
            </a:xfrm>
            <a:prstGeom prst="rect">
              <a:avLst/>
            </a:prstGeom>
            <a:ln w="12700" cap="flat">
              <a:noFill/>
              <a:miter lim="400000"/>
            </a:ln>
            <a:effectLst/>
          </p:spPr>
        </p:pic>
      </p:grpSp>
      <p:grpSp>
        <p:nvGrpSpPr>
          <p:cNvPr id="384" name="Google Shape;228;p43"/>
          <p:cNvGrpSpPr/>
          <p:nvPr/>
        </p:nvGrpSpPr>
        <p:grpSpPr>
          <a:xfrm>
            <a:off x="5040074" y="2307849"/>
            <a:ext cx="3902448" cy="739046"/>
            <a:chOff x="0" y="0"/>
            <a:chExt cx="3733751" cy="739045"/>
          </a:xfrm>
        </p:grpSpPr>
        <p:pic>
          <p:nvPicPr>
            <p:cNvPr id="382" name="Google Shape;229;p43" descr="Google Shape;229;p43"/>
            <p:cNvPicPr>
              <a:picLocks noChangeAspect="1"/>
            </p:cNvPicPr>
            <p:nvPr/>
          </p:nvPicPr>
          <p:blipFill>
            <a:blip r:embed="rId3"/>
            <a:stretch>
              <a:fillRect/>
            </a:stretch>
          </p:blipFill>
          <p:spPr>
            <a:xfrm>
              <a:off x="0" y="0"/>
              <a:ext cx="507901" cy="507901"/>
            </a:xfrm>
            <a:prstGeom prst="rect">
              <a:avLst/>
            </a:prstGeom>
            <a:ln w="12700" cap="flat">
              <a:noFill/>
              <a:miter lim="400000"/>
            </a:ln>
            <a:effectLst/>
          </p:spPr>
        </p:pic>
        <p:sp>
          <p:nvSpPr>
            <p:cNvPr id="383" name="Google Shape;230;p43"/>
            <p:cNvSpPr txBox="1"/>
            <p:nvPr/>
          </p:nvSpPr>
          <p:spPr>
            <a:xfrm>
              <a:off x="477549" y="31192"/>
              <a:ext cx="3256202" cy="7078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t">
              <a:spAutoFit/>
            </a:bodyPr>
            <a:lstStyle>
              <a:lvl1pPr>
                <a:spcBef>
                  <a:spcPts val="400"/>
                </a:spcBef>
                <a:defRPr sz="1700">
                  <a:solidFill>
                    <a:srgbClr val="0A377D"/>
                  </a:solidFill>
                  <a:latin typeface="Ubuntu Regular"/>
                  <a:ea typeface="Ubuntu Regular"/>
                  <a:cs typeface="Ubuntu Regular"/>
                  <a:sym typeface="Ubuntu Regular"/>
                </a:defRPr>
              </a:lvl1pPr>
            </a:lstStyle>
            <a:p>
              <a:pPr marL="0" marR="0" lvl="0" indent="0" algn="l" defTabSz="914400" rtl="0" eaLnBrk="1" fontAlgn="auto" latinLnBrk="0" hangingPunct="0">
                <a:lnSpc>
                  <a:spcPct val="100000"/>
                </a:lnSpc>
                <a:spcBef>
                  <a:spcPts val="400"/>
                </a:spcBef>
                <a:spcAft>
                  <a:spcPts val="0"/>
                </a:spcAft>
                <a:buClrTx/>
                <a:buSzTx/>
                <a:buFontTx/>
                <a:buNone/>
                <a:tabLst/>
                <a:defRPr/>
              </a:pPr>
              <a:r>
                <a:rPr kumimoji="0" sz="1700" b="0" i="0" u="none" strike="noStrike" kern="0" cap="none" spc="0" normalizeH="0" baseline="0" noProof="0">
                  <a:ln>
                    <a:noFill/>
                  </a:ln>
                  <a:solidFill>
                    <a:srgbClr val="0A377D"/>
                  </a:solidFill>
                  <a:effectLst/>
                  <a:uLnTx/>
                  <a:uFillTx/>
                  <a:latin typeface="Ubuntu Regular"/>
                  <a:sym typeface="Ubuntu Regular"/>
                </a:rPr>
                <a:t>Spend far less time </a:t>
              </a:r>
              <a:r>
                <a:rPr kumimoji="0" lang="en-GB" sz="1700" b="0" i="0" u="none" strike="noStrike" kern="0" cap="none" spc="0" normalizeH="0" baseline="0" noProof="0">
                  <a:ln>
                    <a:noFill/>
                  </a:ln>
                  <a:solidFill>
                    <a:srgbClr val="0A377D"/>
                  </a:solidFill>
                  <a:effectLst/>
                  <a:uLnTx/>
                  <a:uFillTx/>
                  <a:latin typeface="Ubuntu Regular"/>
                  <a:sym typeface="Ubuntu Regular"/>
                </a:rPr>
                <a:t>finding</a:t>
              </a:r>
              <a:r>
                <a:rPr kumimoji="0" sz="1700" b="0" i="0" u="none" strike="noStrike" kern="0" cap="none" spc="0" normalizeH="0" baseline="0" noProof="0">
                  <a:ln>
                    <a:noFill/>
                  </a:ln>
                  <a:solidFill>
                    <a:srgbClr val="0A377D"/>
                  </a:solidFill>
                  <a:effectLst/>
                  <a:uLnTx/>
                  <a:uFillTx/>
                  <a:latin typeface="Ubuntu Regular"/>
                  <a:sym typeface="Ubuntu Regular"/>
                </a:rPr>
                <a:t>, far more time </a:t>
              </a:r>
              <a:r>
                <a:rPr kumimoji="0" lang="en-GB" sz="1700" b="0" i="0" u="none" strike="noStrike" kern="0" cap="none" spc="0" normalizeH="0" baseline="0" noProof="0">
                  <a:ln>
                    <a:noFill/>
                  </a:ln>
                  <a:solidFill>
                    <a:srgbClr val="002060"/>
                  </a:solidFill>
                  <a:effectLst/>
                  <a:uLnTx/>
                  <a:uFillTx/>
                  <a:latin typeface="Ubuntu Regular"/>
                  <a:sym typeface="Ubuntu Regular"/>
                </a:rPr>
                <a:t>analysing information</a:t>
              </a:r>
              <a:endParaRPr kumimoji="0" sz="1700" b="0" i="0" u="none" strike="noStrike" kern="0" cap="none" spc="0" normalizeH="0" baseline="0" noProof="0">
                <a:ln>
                  <a:noFill/>
                </a:ln>
                <a:solidFill>
                  <a:srgbClr val="002060"/>
                </a:solidFill>
                <a:effectLst/>
                <a:uLnTx/>
                <a:uFillTx/>
                <a:latin typeface="Ubuntu Regular"/>
                <a:sym typeface="Ubuntu Regular"/>
              </a:endParaRPr>
            </a:p>
          </p:txBody>
        </p:sp>
      </p:grpSp>
      <p:grpSp>
        <p:nvGrpSpPr>
          <p:cNvPr id="387" name="Google Shape;231;p43"/>
          <p:cNvGrpSpPr/>
          <p:nvPr/>
        </p:nvGrpSpPr>
        <p:grpSpPr>
          <a:xfrm>
            <a:off x="5040074" y="2913899"/>
            <a:ext cx="3477553" cy="814482"/>
            <a:chOff x="0" y="0"/>
            <a:chExt cx="3477551" cy="814481"/>
          </a:xfrm>
        </p:grpSpPr>
        <p:sp>
          <p:nvSpPr>
            <p:cNvPr id="385" name="Google Shape;232;p43"/>
            <p:cNvSpPr txBox="1"/>
            <p:nvPr/>
          </p:nvSpPr>
          <p:spPr>
            <a:xfrm>
              <a:off x="477550" y="106628"/>
              <a:ext cx="3000001" cy="7078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t">
              <a:spAutoFit/>
            </a:bodyPr>
            <a:lstStyle>
              <a:lvl1pPr>
                <a:spcBef>
                  <a:spcPts val="400"/>
                </a:spcBef>
                <a:defRPr sz="1700">
                  <a:solidFill>
                    <a:srgbClr val="0A377D"/>
                  </a:solidFill>
                  <a:latin typeface="Ubuntu Regular"/>
                  <a:ea typeface="Ubuntu Regular"/>
                  <a:cs typeface="Ubuntu Regular"/>
                  <a:sym typeface="Ubuntu Regular"/>
                </a:defRPr>
              </a:lvl1pPr>
            </a:lstStyle>
            <a:p>
              <a:pPr marL="0" marR="0" lvl="0" indent="0" algn="l" defTabSz="914400" rtl="0" eaLnBrk="1" fontAlgn="auto" latinLnBrk="0" hangingPunct="0">
                <a:lnSpc>
                  <a:spcPct val="100000"/>
                </a:lnSpc>
                <a:spcBef>
                  <a:spcPts val="400"/>
                </a:spcBef>
                <a:spcAft>
                  <a:spcPts val="0"/>
                </a:spcAft>
                <a:buClrTx/>
                <a:buSzTx/>
                <a:buFontTx/>
                <a:buNone/>
                <a:tabLst/>
                <a:defRPr/>
              </a:pPr>
              <a:r>
                <a:rPr kumimoji="0" sz="1700" b="0" i="0" u="none" strike="noStrike" kern="0" cap="none" spc="0" normalizeH="0" baseline="0" noProof="0">
                  <a:ln>
                    <a:noFill/>
                  </a:ln>
                  <a:solidFill>
                    <a:srgbClr val="0A377D"/>
                  </a:solidFill>
                  <a:effectLst/>
                  <a:uLnTx/>
                  <a:uFillTx/>
                  <a:latin typeface="Ubuntu Regular"/>
                  <a:sym typeface="Ubuntu Regular"/>
                </a:rPr>
                <a:t>Enhance creativity</a:t>
              </a:r>
              <a:r>
                <a:rPr kumimoji="0" lang="en-GB" sz="1700" b="0" i="0" u="none" strike="noStrike" kern="0" cap="none" spc="0" normalizeH="0" baseline="0" noProof="0">
                  <a:ln>
                    <a:noFill/>
                  </a:ln>
                  <a:solidFill>
                    <a:srgbClr val="0A377D"/>
                  </a:solidFill>
                  <a:effectLst/>
                  <a:uLnTx/>
                  <a:uFillTx/>
                  <a:latin typeface="Ubuntu Regular"/>
                  <a:sym typeface="Ubuntu Regular"/>
                </a:rPr>
                <a:t> to build and drive relevant policies</a:t>
              </a:r>
              <a:endParaRPr kumimoji="0" sz="1700" b="0" i="0" u="none" strike="noStrike" kern="0" cap="none" spc="0" normalizeH="0" baseline="0" noProof="0">
                <a:ln>
                  <a:noFill/>
                </a:ln>
                <a:solidFill>
                  <a:srgbClr val="0A377D"/>
                </a:solidFill>
                <a:effectLst/>
                <a:uLnTx/>
                <a:uFillTx/>
                <a:latin typeface="Ubuntu Regular"/>
                <a:sym typeface="Ubuntu Regular"/>
              </a:endParaRPr>
            </a:p>
          </p:txBody>
        </p:sp>
        <p:pic>
          <p:nvPicPr>
            <p:cNvPr id="386" name="Google Shape;233;p43" descr="Google Shape;233;p43"/>
            <p:cNvPicPr>
              <a:picLocks noChangeAspect="1"/>
            </p:cNvPicPr>
            <p:nvPr/>
          </p:nvPicPr>
          <p:blipFill>
            <a:blip r:embed="rId3"/>
            <a:stretch>
              <a:fillRect/>
            </a:stretch>
          </p:blipFill>
          <p:spPr>
            <a:xfrm>
              <a:off x="0" y="0"/>
              <a:ext cx="507901" cy="507901"/>
            </a:xfrm>
            <a:prstGeom prst="rect">
              <a:avLst/>
            </a:prstGeom>
            <a:ln w="12700" cap="flat">
              <a:noFill/>
              <a:miter lim="400000"/>
            </a:ln>
            <a:effectLst/>
          </p:spPr>
        </p:pic>
      </p:grpSp>
      <p:grpSp>
        <p:nvGrpSpPr>
          <p:cNvPr id="391" name="Google Shape;234;p43"/>
          <p:cNvGrpSpPr/>
          <p:nvPr/>
        </p:nvGrpSpPr>
        <p:grpSpPr>
          <a:xfrm>
            <a:off x="1121825" y="1737356"/>
            <a:ext cx="3729224" cy="1727932"/>
            <a:chOff x="0" y="0"/>
            <a:chExt cx="3729223" cy="1727930"/>
          </a:xfrm>
        </p:grpSpPr>
        <p:sp>
          <p:nvSpPr>
            <p:cNvPr id="388" name="Google Shape;235;p43"/>
            <p:cNvSpPr/>
            <p:nvPr/>
          </p:nvSpPr>
          <p:spPr>
            <a:xfrm>
              <a:off x="0" y="53890"/>
              <a:ext cx="2719925" cy="1674041"/>
            </a:xfrm>
            <a:custGeom>
              <a:avLst/>
              <a:gdLst/>
              <a:ahLst/>
              <a:cxnLst>
                <a:cxn ang="0">
                  <a:pos x="wd2" y="hd2"/>
                </a:cxn>
                <a:cxn ang="5400000">
                  <a:pos x="wd2" y="hd2"/>
                </a:cxn>
                <a:cxn ang="10800000">
                  <a:pos x="wd2" y="hd2"/>
                </a:cxn>
                <a:cxn ang="16200000">
                  <a:pos x="wd2" y="hd2"/>
                </a:cxn>
              </a:cxnLst>
              <a:rect l="0" t="0" r="r" b="b"/>
              <a:pathLst>
                <a:path w="21600" h="21006" extrusionOk="0">
                  <a:moveTo>
                    <a:pt x="0" y="13702"/>
                  </a:moveTo>
                  <a:cubicBezTo>
                    <a:pt x="560" y="13459"/>
                    <a:pt x="2058" y="14520"/>
                    <a:pt x="3362" y="12241"/>
                  </a:cubicBezTo>
                  <a:cubicBezTo>
                    <a:pt x="4666" y="9962"/>
                    <a:pt x="6032" y="-594"/>
                    <a:pt x="7825" y="26"/>
                  </a:cubicBezTo>
                  <a:cubicBezTo>
                    <a:pt x="9618" y="646"/>
                    <a:pt x="11824" y="12463"/>
                    <a:pt x="14120" y="15960"/>
                  </a:cubicBezTo>
                  <a:cubicBezTo>
                    <a:pt x="16416" y="19456"/>
                    <a:pt x="20353" y="20165"/>
                    <a:pt x="21600" y="21006"/>
                  </a:cubicBezTo>
                </a:path>
              </a:pathLst>
            </a:custGeom>
            <a:noFill/>
            <a:ln w="28575" cap="flat">
              <a:solidFill>
                <a:srgbClr val="CC254C"/>
              </a:solidFill>
              <a:prstDash val="solid"/>
              <a:round/>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236;p43"/>
            <p:cNvSpPr/>
            <p:nvPr/>
          </p:nvSpPr>
          <p:spPr>
            <a:xfrm>
              <a:off x="1853749" y="56917"/>
              <a:ext cx="85800" cy="1120801"/>
            </a:xfrm>
            <a:custGeom>
              <a:avLst/>
              <a:gdLst/>
              <a:ahLst/>
              <a:cxnLst>
                <a:cxn ang="0">
                  <a:pos x="wd2" y="hd2"/>
                </a:cxn>
                <a:cxn ang="5400000">
                  <a:pos x="wd2" y="hd2"/>
                </a:cxn>
                <a:cxn ang="10800000">
                  <a:pos x="wd2" y="hd2"/>
                </a:cxn>
                <a:cxn ang="16200000">
                  <a:pos x="wd2" y="hd2"/>
                </a:cxn>
              </a:cxnLst>
              <a:rect l="0" t="0" r="r" b="b"/>
              <a:pathLst>
                <a:path w="21600" h="21600" extrusionOk="0">
                  <a:moveTo>
                    <a:pt x="0" y="827"/>
                  </a:moveTo>
                  <a:lnTo>
                    <a:pt x="10800" y="0"/>
                  </a:lnTo>
                  <a:lnTo>
                    <a:pt x="21600" y="827"/>
                  </a:lnTo>
                  <a:lnTo>
                    <a:pt x="16200" y="827"/>
                  </a:lnTo>
                  <a:lnTo>
                    <a:pt x="16200" y="20773"/>
                  </a:lnTo>
                  <a:lnTo>
                    <a:pt x="21600" y="20773"/>
                  </a:lnTo>
                  <a:lnTo>
                    <a:pt x="10800" y="21600"/>
                  </a:lnTo>
                  <a:lnTo>
                    <a:pt x="0" y="20773"/>
                  </a:lnTo>
                  <a:lnTo>
                    <a:pt x="5400" y="20773"/>
                  </a:lnTo>
                  <a:lnTo>
                    <a:pt x="5400" y="827"/>
                  </a:lnTo>
                  <a:close/>
                </a:path>
              </a:pathLst>
            </a:custGeom>
            <a:solidFill>
              <a:srgbClr val="CC254C"/>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237;p43"/>
            <p:cNvSpPr txBox="1"/>
            <p:nvPr/>
          </p:nvSpPr>
          <p:spPr>
            <a:xfrm>
              <a:off x="1985274" y="0"/>
              <a:ext cx="1743950" cy="5690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CC254C"/>
                  </a:solidFill>
                  <a:latin typeface="Ubuntu Bold"/>
                  <a:ea typeface="Ubuntu Bold"/>
                  <a:cs typeface="Ubuntu Bold"/>
                  <a:sym typeface="Ubuntu Bold"/>
                </a:defRPr>
              </a:pPr>
              <a:r>
                <a:rPr kumimoji="0" sz="1400" b="0" i="0" u="none" strike="noStrike" kern="0" cap="none" spc="0" normalizeH="0" baseline="0" noProof="0">
                  <a:ln>
                    <a:noFill/>
                  </a:ln>
                  <a:solidFill>
                    <a:srgbClr val="CC254C"/>
                  </a:solidFill>
                  <a:effectLst/>
                  <a:uLnTx/>
                  <a:uFillTx/>
                  <a:latin typeface="Ubuntu Bold"/>
                  <a:sym typeface="Ubuntu Bold"/>
                </a:rPr>
                <a:t>Energy level</a:t>
              </a:r>
            </a:p>
            <a:p>
              <a:pPr marL="0" marR="0" lvl="0" indent="0" algn="l" defTabSz="914400" rtl="0" eaLnBrk="1" fontAlgn="auto" latinLnBrk="0" hangingPunct="0">
                <a:lnSpc>
                  <a:spcPct val="100000"/>
                </a:lnSpc>
                <a:spcBef>
                  <a:spcPts val="0"/>
                </a:spcBef>
                <a:spcAft>
                  <a:spcPts val="0"/>
                </a:spcAft>
                <a:buClrTx/>
                <a:buSzTx/>
                <a:buFontTx/>
                <a:buNone/>
                <a:tabLst/>
                <a:defRPr>
                  <a:solidFill>
                    <a:srgbClr val="CC254C"/>
                  </a:solidFill>
                  <a:latin typeface="Ubuntu Bold"/>
                  <a:ea typeface="Ubuntu Bold"/>
                  <a:cs typeface="Ubuntu Bold"/>
                  <a:sym typeface="Ubuntu Bold"/>
                </a:defRPr>
              </a:pPr>
              <a:r>
                <a:rPr kumimoji="0" sz="1400" b="0" i="0" u="none" strike="noStrike" kern="0" cap="none" spc="0" normalizeH="0" baseline="0" noProof="0">
                  <a:ln>
                    <a:noFill/>
                  </a:ln>
                  <a:solidFill>
                    <a:srgbClr val="CC254C"/>
                  </a:solidFill>
                  <a:effectLst/>
                  <a:uLnTx/>
                  <a:uFillTx/>
                  <a:latin typeface="Ubuntu Bold"/>
                  <a:sym typeface="Ubuntu Bold"/>
                </a:rPr>
                <a:t>required</a:t>
              </a:r>
            </a:p>
          </p:txBody>
        </p:sp>
      </p:grpSp>
      <p:grpSp>
        <p:nvGrpSpPr>
          <p:cNvPr id="395" name="Google Shape;238;p43"/>
          <p:cNvGrpSpPr/>
          <p:nvPr/>
        </p:nvGrpSpPr>
        <p:grpSpPr>
          <a:xfrm>
            <a:off x="1123950" y="2373395"/>
            <a:ext cx="3879501" cy="1098799"/>
            <a:chOff x="0" y="0"/>
            <a:chExt cx="3879499" cy="1098798"/>
          </a:xfrm>
        </p:grpSpPr>
        <p:sp>
          <p:nvSpPr>
            <p:cNvPr id="392" name="Google Shape;239;p43"/>
            <p:cNvSpPr/>
            <p:nvPr/>
          </p:nvSpPr>
          <p:spPr>
            <a:xfrm>
              <a:off x="0" y="32966"/>
              <a:ext cx="2733676" cy="1065833"/>
            </a:xfrm>
            <a:custGeom>
              <a:avLst/>
              <a:gdLst/>
              <a:ahLst/>
              <a:cxnLst>
                <a:cxn ang="0">
                  <a:pos x="wd2" y="hd2"/>
                </a:cxn>
                <a:cxn ang="5400000">
                  <a:pos x="wd2" y="hd2"/>
                </a:cxn>
                <a:cxn ang="10800000">
                  <a:pos x="wd2" y="hd2"/>
                </a:cxn>
                <a:cxn ang="16200000">
                  <a:pos x="wd2" y="hd2"/>
                </a:cxn>
              </a:cxnLst>
              <a:rect l="0" t="0" r="r" b="b"/>
              <a:pathLst>
                <a:path w="21600" h="20667" extrusionOk="0">
                  <a:moveTo>
                    <a:pt x="0" y="9246"/>
                  </a:moveTo>
                  <a:cubicBezTo>
                    <a:pt x="463" y="9089"/>
                    <a:pt x="1519" y="9828"/>
                    <a:pt x="2776" y="8302"/>
                  </a:cubicBezTo>
                  <a:cubicBezTo>
                    <a:pt x="4033" y="6777"/>
                    <a:pt x="5578" y="-933"/>
                    <a:pt x="7543" y="93"/>
                  </a:cubicBezTo>
                  <a:cubicBezTo>
                    <a:pt x="9508" y="1120"/>
                    <a:pt x="12225" y="11030"/>
                    <a:pt x="14567" y="14459"/>
                  </a:cubicBezTo>
                  <a:cubicBezTo>
                    <a:pt x="16910" y="17888"/>
                    <a:pt x="20428" y="19632"/>
                    <a:pt x="21600" y="20667"/>
                  </a:cubicBezTo>
                </a:path>
              </a:pathLst>
            </a:custGeom>
            <a:noFill/>
            <a:ln w="28575" cap="flat">
              <a:solidFill>
                <a:srgbClr val="389CAC"/>
              </a:solidFill>
              <a:prstDash val="solid"/>
              <a:round/>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240;p43"/>
            <p:cNvSpPr/>
            <p:nvPr/>
          </p:nvSpPr>
          <p:spPr>
            <a:xfrm>
              <a:off x="2004025" y="32979"/>
              <a:ext cx="85801" cy="508801"/>
            </a:xfrm>
            <a:custGeom>
              <a:avLst/>
              <a:gdLst/>
              <a:ahLst/>
              <a:cxnLst>
                <a:cxn ang="0">
                  <a:pos x="wd2" y="hd2"/>
                </a:cxn>
                <a:cxn ang="5400000">
                  <a:pos x="wd2" y="hd2"/>
                </a:cxn>
                <a:cxn ang="10800000">
                  <a:pos x="wd2" y="hd2"/>
                </a:cxn>
                <a:cxn ang="16200000">
                  <a:pos x="wd2" y="hd2"/>
                </a:cxn>
              </a:cxnLst>
              <a:rect l="0" t="0" r="r" b="b"/>
              <a:pathLst>
                <a:path w="21600" h="21600" extrusionOk="0">
                  <a:moveTo>
                    <a:pt x="0" y="1821"/>
                  </a:moveTo>
                  <a:lnTo>
                    <a:pt x="10800" y="0"/>
                  </a:lnTo>
                  <a:lnTo>
                    <a:pt x="21600" y="1821"/>
                  </a:lnTo>
                  <a:lnTo>
                    <a:pt x="16200" y="1821"/>
                  </a:lnTo>
                  <a:lnTo>
                    <a:pt x="16200" y="19779"/>
                  </a:lnTo>
                  <a:lnTo>
                    <a:pt x="21600" y="19779"/>
                  </a:lnTo>
                  <a:lnTo>
                    <a:pt x="10800" y="21600"/>
                  </a:lnTo>
                  <a:lnTo>
                    <a:pt x="0" y="19779"/>
                  </a:lnTo>
                  <a:lnTo>
                    <a:pt x="5400" y="19779"/>
                  </a:lnTo>
                  <a:lnTo>
                    <a:pt x="5400" y="1821"/>
                  </a:lnTo>
                  <a:close/>
                </a:path>
              </a:pathLst>
            </a:custGeom>
            <a:solidFill>
              <a:srgbClr val="389CAC"/>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241;p43"/>
            <p:cNvSpPr txBox="1"/>
            <p:nvPr/>
          </p:nvSpPr>
          <p:spPr>
            <a:xfrm>
              <a:off x="2135550" y="0"/>
              <a:ext cx="1743951" cy="5690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389CAC"/>
                  </a:solidFill>
                  <a:latin typeface="Ubuntu Bold"/>
                  <a:ea typeface="Ubuntu Bold"/>
                  <a:cs typeface="Ubuntu Bold"/>
                  <a:sym typeface="Ubuntu Bold"/>
                </a:defRPr>
              </a:pPr>
              <a:r>
                <a:rPr kumimoji="0" sz="1400" b="0" i="0" u="none" strike="noStrike" kern="0" cap="none" spc="0" normalizeH="0" baseline="0" noProof="0">
                  <a:ln>
                    <a:noFill/>
                  </a:ln>
                  <a:solidFill>
                    <a:srgbClr val="389CAC"/>
                  </a:solidFill>
                  <a:effectLst/>
                  <a:uLnTx/>
                  <a:uFillTx/>
                  <a:latin typeface="Ubuntu Bold"/>
                  <a:sym typeface="Ubuntu Bold"/>
                </a:rPr>
                <a:t>Lower the</a:t>
              </a:r>
            </a:p>
            <a:p>
              <a:pPr marL="0" marR="0" lvl="0" indent="0" algn="l" defTabSz="914400" rtl="0" eaLnBrk="1" fontAlgn="auto" latinLnBrk="0" hangingPunct="0">
                <a:lnSpc>
                  <a:spcPct val="100000"/>
                </a:lnSpc>
                <a:spcBef>
                  <a:spcPts val="0"/>
                </a:spcBef>
                <a:spcAft>
                  <a:spcPts val="0"/>
                </a:spcAft>
                <a:buClrTx/>
                <a:buSzTx/>
                <a:buFontTx/>
                <a:buNone/>
                <a:tabLst/>
                <a:defRPr>
                  <a:solidFill>
                    <a:srgbClr val="389CAC"/>
                  </a:solidFill>
                  <a:latin typeface="Ubuntu Bold"/>
                  <a:ea typeface="Ubuntu Bold"/>
                  <a:cs typeface="Ubuntu Bold"/>
                  <a:sym typeface="Ubuntu Bold"/>
                </a:defRPr>
              </a:pPr>
              <a:r>
                <a:rPr kumimoji="0" sz="1400" b="0" i="0" u="none" strike="noStrike" kern="0" cap="none" spc="0" normalizeH="0" baseline="0" noProof="0">
                  <a:ln>
                    <a:noFill/>
                  </a:ln>
                  <a:solidFill>
                    <a:srgbClr val="389CAC"/>
                  </a:solidFill>
                  <a:effectLst/>
                  <a:uLnTx/>
                  <a:uFillTx/>
                  <a:latin typeface="Ubuntu Bold"/>
                  <a:sym typeface="Ubuntu Bold"/>
                </a:rPr>
                <a:t>energy demand</a:t>
              </a:r>
            </a:p>
          </p:txBody>
        </p:sp>
      </p:grpSp>
      <p:grpSp>
        <p:nvGrpSpPr>
          <p:cNvPr id="400" name="Google Shape;242;p43"/>
          <p:cNvGrpSpPr/>
          <p:nvPr/>
        </p:nvGrpSpPr>
        <p:grpSpPr>
          <a:xfrm>
            <a:off x="370925" y="2548774"/>
            <a:ext cx="4302090" cy="1359859"/>
            <a:chOff x="0" y="0"/>
            <a:chExt cx="4302089" cy="1359858"/>
          </a:xfrm>
        </p:grpSpPr>
        <p:pic>
          <p:nvPicPr>
            <p:cNvPr id="396" name="Google Shape;243;p43" descr="Google Shape;243;p43"/>
            <p:cNvPicPr>
              <a:picLocks noChangeAspect="1"/>
            </p:cNvPicPr>
            <p:nvPr/>
          </p:nvPicPr>
          <p:blipFill>
            <a:blip r:embed="rId4"/>
            <a:stretch>
              <a:fillRect/>
            </a:stretch>
          </p:blipFill>
          <p:spPr>
            <a:xfrm>
              <a:off x="0" y="0"/>
              <a:ext cx="625951" cy="625951"/>
            </a:xfrm>
            <a:prstGeom prst="rect">
              <a:avLst/>
            </a:prstGeom>
            <a:ln w="12700" cap="flat">
              <a:noFill/>
              <a:miter lim="400000"/>
            </a:ln>
            <a:effectLst/>
          </p:spPr>
        </p:pic>
        <p:pic>
          <p:nvPicPr>
            <p:cNvPr id="397" name="Google Shape;244;p43" descr="Google Shape;244;p43"/>
            <p:cNvPicPr>
              <a:picLocks noChangeAspect="1"/>
            </p:cNvPicPr>
            <p:nvPr/>
          </p:nvPicPr>
          <p:blipFill>
            <a:blip r:embed="rId5"/>
            <a:stretch>
              <a:fillRect/>
            </a:stretch>
          </p:blipFill>
          <p:spPr>
            <a:xfrm>
              <a:off x="3547588" y="460675"/>
              <a:ext cx="754501" cy="754501"/>
            </a:xfrm>
            <a:prstGeom prst="rect">
              <a:avLst/>
            </a:prstGeom>
            <a:ln w="12700" cap="flat">
              <a:noFill/>
              <a:miter lim="400000"/>
            </a:ln>
            <a:effectLst/>
          </p:spPr>
        </p:pic>
        <p:sp>
          <p:nvSpPr>
            <p:cNvPr id="398" name="Google Shape;245;p43"/>
            <p:cNvSpPr txBox="1"/>
            <p:nvPr/>
          </p:nvSpPr>
          <p:spPr>
            <a:xfrm>
              <a:off x="549749" y="456838"/>
              <a:ext cx="856802" cy="3693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t">
              <a:spAutoFit/>
            </a:bodyPr>
            <a:lstStyle>
              <a:lvl1pPr algn="ctr">
                <a:defRPr sz="1200">
                  <a:solidFill>
                    <a:srgbClr val="0A377D"/>
                  </a:solidFill>
                  <a:latin typeface="Ubuntu Regular"/>
                  <a:ea typeface="Ubuntu Regular"/>
                  <a:cs typeface="Ubuntu Regular"/>
                  <a:sym typeface="Ubuntu Regular"/>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A377D"/>
                  </a:solidFill>
                  <a:effectLst/>
                  <a:uLnTx/>
                  <a:uFillTx/>
                  <a:latin typeface="Ubuntu Regular"/>
                  <a:sym typeface="Ubuntu Regular"/>
                </a:rPr>
                <a:t>Data</a:t>
              </a:r>
              <a:endParaRPr kumimoji="0" sz="1200" b="0" i="0" u="none" strike="noStrike" kern="0" cap="none" spc="0" normalizeH="0" baseline="0" noProof="0">
                <a:ln>
                  <a:noFill/>
                </a:ln>
                <a:solidFill>
                  <a:srgbClr val="0A377D"/>
                </a:solidFill>
                <a:effectLst/>
                <a:uLnTx/>
                <a:uFillTx/>
                <a:latin typeface="Ubuntu Regular"/>
                <a:sym typeface="Ubuntu Regular"/>
              </a:endParaRPr>
            </a:p>
          </p:txBody>
        </p:sp>
        <p:sp>
          <p:nvSpPr>
            <p:cNvPr id="399" name="Google Shape;246;p43"/>
            <p:cNvSpPr txBox="1"/>
            <p:nvPr/>
          </p:nvSpPr>
          <p:spPr>
            <a:xfrm>
              <a:off x="2977850" y="1016175"/>
              <a:ext cx="856801" cy="3436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t">
              <a:spAutoFit/>
            </a:bodyPr>
            <a:lstStyle>
              <a:lvl1pPr algn="ctr">
                <a:defRPr sz="1200">
                  <a:solidFill>
                    <a:srgbClr val="0A377D"/>
                  </a:solidFill>
                  <a:latin typeface="Ubuntu Regular"/>
                  <a:ea typeface="Ubuntu Regular"/>
                  <a:cs typeface="Ubuntu Regular"/>
                  <a:sym typeface="Ubuntu Regular"/>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0A377D"/>
                  </a:solidFill>
                  <a:effectLst/>
                  <a:uLnTx/>
                  <a:uFillTx/>
                  <a:latin typeface="Ubuntu Regular"/>
                  <a:sym typeface="Ubuntu Regular"/>
                </a:rPr>
                <a:t>Insight</a:t>
              </a:r>
            </a:p>
          </p:txBody>
        </p:sp>
      </p:grpSp>
      <p:pic>
        <p:nvPicPr>
          <p:cNvPr id="401" name="Google Shape;247;p43" descr="Google Shape;247;p43"/>
          <p:cNvPicPr>
            <a:picLocks noChangeAspect="1"/>
          </p:cNvPicPr>
          <p:nvPr/>
        </p:nvPicPr>
        <p:blipFill>
          <a:blip r:embed="rId6"/>
          <a:stretch>
            <a:fillRect/>
          </a:stretch>
        </p:blipFill>
        <p:spPr>
          <a:xfrm>
            <a:off x="8425140" y="4865832"/>
            <a:ext cx="625951" cy="159101"/>
          </a:xfrm>
          <a:prstGeom prst="rect">
            <a:avLst/>
          </a:prstGeom>
          <a:ln w="12700">
            <a:miter lim="400000"/>
          </a:ln>
        </p:spPr>
      </p:pic>
    </p:spTree>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00"/>
                                        </p:tgtEl>
                                        <p:attrNameLst>
                                          <p:attrName>style.visibility</p:attrName>
                                        </p:attrNameLst>
                                      </p:cBhvr>
                                      <p:to>
                                        <p:strVal val="visible"/>
                                      </p:to>
                                    </p:set>
                                    <p:animEffect transition="in" filter="fade">
                                      <p:cBhvr>
                                        <p:cTn id="7" dur="1000"/>
                                        <p:tgtEl>
                                          <p:spTgt spid="4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391"/>
                                        </p:tgtEl>
                                        <p:attrNameLst>
                                          <p:attrName>style.visibility</p:attrName>
                                        </p:attrNameLst>
                                      </p:cBhvr>
                                      <p:to>
                                        <p:strVal val="visible"/>
                                      </p:to>
                                    </p:set>
                                    <p:animEffect transition="in" filter="fade">
                                      <p:cBhvr>
                                        <p:cTn id="12" dur="1000"/>
                                        <p:tgtEl>
                                          <p:spTgt spid="3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395"/>
                                        </p:tgtEl>
                                        <p:attrNameLst>
                                          <p:attrName>style.visibility</p:attrName>
                                        </p:attrNameLst>
                                      </p:cBhvr>
                                      <p:to>
                                        <p:strVal val="visible"/>
                                      </p:to>
                                    </p:set>
                                    <p:animEffect transition="in" filter="fade">
                                      <p:cBhvr>
                                        <p:cTn id="17" dur="1000"/>
                                        <p:tgtEl>
                                          <p:spTgt spid="3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381"/>
                                        </p:tgtEl>
                                        <p:attrNameLst>
                                          <p:attrName>style.visibility</p:attrName>
                                        </p:attrNameLst>
                                      </p:cBhvr>
                                      <p:to>
                                        <p:strVal val="visible"/>
                                      </p:to>
                                    </p:set>
                                    <p:animEffect transition="in" filter="fade">
                                      <p:cBhvr>
                                        <p:cTn id="22" dur="1000"/>
                                        <p:tgtEl>
                                          <p:spTgt spid="3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384"/>
                                        </p:tgtEl>
                                        <p:attrNameLst>
                                          <p:attrName>style.visibility</p:attrName>
                                        </p:attrNameLst>
                                      </p:cBhvr>
                                      <p:to>
                                        <p:strVal val="visible"/>
                                      </p:to>
                                    </p:set>
                                    <p:animEffect transition="in" filter="fade">
                                      <p:cBhvr>
                                        <p:cTn id="27" dur="1000"/>
                                        <p:tgtEl>
                                          <p:spTgt spid="3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0" nodeType="clickEffect">
                                  <p:stCondLst>
                                    <p:cond delay="0"/>
                                  </p:stCondLst>
                                  <p:iterate>
                                    <p:tmAbs val="0"/>
                                  </p:iterate>
                                  <p:childTnLst>
                                    <p:set>
                                      <p:cBhvr>
                                        <p:cTn id="31" fill="hold"/>
                                        <p:tgtEl>
                                          <p:spTgt spid="387"/>
                                        </p:tgtEl>
                                        <p:attrNameLst>
                                          <p:attrName>style.visibility</p:attrName>
                                        </p:attrNameLst>
                                      </p:cBhvr>
                                      <p:to>
                                        <p:strVal val="visible"/>
                                      </p:to>
                                    </p:set>
                                    <p:animEffect transition="in" filter="fade">
                                      <p:cBhvr>
                                        <p:cTn id="32" dur="1000"/>
                                        <p:tgtEl>
                                          <p:spTgt spid="38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grpId="0" nodeType="clickEffect">
                                  <p:stCondLst>
                                    <p:cond delay="0"/>
                                  </p:stCondLst>
                                  <p:iterate>
                                    <p:tmAbs val="0"/>
                                  </p:iterate>
                                  <p:childTnLst>
                                    <p:set>
                                      <p:cBhvr>
                                        <p:cTn id="36" fill="hold"/>
                                        <p:tgtEl>
                                          <p:spTgt spid="378"/>
                                        </p:tgtEl>
                                        <p:attrNameLst>
                                          <p:attrName>style.visibility</p:attrName>
                                        </p:attrNameLst>
                                      </p:cBhvr>
                                      <p:to>
                                        <p:strVal val="visible"/>
                                      </p:to>
                                    </p:set>
                                    <p:animEffect transition="in" filter="fade">
                                      <p:cBhvr>
                                        <p:cTn id="37" dur="1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animBg="1" advAuto="0"/>
      <p:bldP spid="381" grpId="0" animBg="1" advAuto="0"/>
      <p:bldP spid="384" grpId="0" animBg="1" advAuto="0"/>
      <p:bldP spid="387" grpId="0" animBg="1" advAuto="0"/>
      <p:bldP spid="391" grpId="0" animBg="1" advAuto="0"/>
      <p:bldP spid="395" grpId="0" animBg="1" advAuto="0"/>
      <p:bldP spid="400"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CFD"/>
        </a:solidFill>
        <a:effectLst/>
      </p:bgPr>
    </p:bg>
    <p:spTree>
      <p:nvGrpSpPr>
        <p:cNvPr id="1" name="Shape 158"/>
        <p:cNvGrpSpPr/>
        <p:nvPr/>
      </p:nvGrpSpPr>
      <p:grpSpPr>
        <a:xfrm>
          <a:off x="0" y="0"/>
          <a:ext cx="0" cy="0"/>
          <a:chOff x="0" y="0"/>
          <a:chExt cx="0" cy="0"/>
        </a:xfrm>
      </p:grpSpPr>
      <p:sp>
        <p:nvSpPr>
          <p:cNvPr id="159" name="Google Shape;159;p18"/>
          <p:cNvSpPr txBox="1"/>
          <p:nvPr/>
        </p:nvSpPr>
        <p:spPr>
          <a:xfrm rot="-5400000">
            <a:off x="-496206" y="3103718"/>
            <a:ext cx="2517687" cy="391500"/>
          </a:xfrm>
          <a:prstGeom prst="rect">
            <a:avLst/>
          </a:prstGeom>
          <a:solidFill>
            <a:srgbClr val="002060"/>
          </a:solidFill>
          <a:ln w="19050" cap="flat" cmpd="sng">
            <a:solidFill>
              <a:srgbClr val="00206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10000"/>
              </a:lnSpc>
              <a:spcBef>
                <a:spcPts val="0"/>
              </a:spcBef>
              <a:spcAft>
                <a:spcPts val="0"/>
              </a:spcAft>
              <a:buClr>
                <a:srgbClr val="C4D600"/>
              </a:buClr>
              <a:buSzPts val="464"/>
              <a:buFont typeface="Arial"/>
              <a:buNone/>
              <a:tabLst/>
              <a:defRPr/>
            </a:pPr>
            <a:r>
              <a:rPr kumimoji="0" lang="en-GB" sz="1800" b="1" i="0" u="none" strike="noStrike" kern="0" cap="none" spc="0" normalizeH="0" baseline="0" noProof="0">
                <a:ln>
                  <a:noFill/>
                </a:ln>
                <a:solidFill>
                  <a:srgbClr val="FFFFFF"/>
                </a:solidFill>
                <a:effectLst/>
                <a:uLnTx/>
                <a:uFillTx/>
                <a:latin typeface="Ubuntu"/>
                <a:ea typeface="Ubuntu"/>
                <a:cs typeface="Ubuntu"/>
                <a:sym typeface="Ubuntu"/>
              </a:rPr>
              <a:t>4 </a:t>
            </a:r>
            <a:r>
              <a:rPr lang="en-GB" sz="1800" b="1" noProof="0">
                <a:solidFill>
                  <a:srgbClr val="FFFFFF"/>
                </a:solidFill>
                <a:latin typeface="Ubuntu"/>
                <a:ea typeface="Ubuntu"/>
                <a:cs typeface="Ubuntu"/>
                <a:sym typeface="Ubuntu"/>
              </a:rPr>
              <a:t>Shifts</a:t>
            </a:r>
            <a:endParaRPr kumimoji="0" sz="2000" b="0" i="0" u="none" strike="noStrike" kern="0" cap="none" spc="0" normalizeH="0" baseline="0" noProof="0">
              <a:ln>
                <a:noFill/>
              </a:ln>
              <a:solidFill>
                <a:srgbClr val="FFFFFF"/>
              </a:solidFill>
              <a:effectLst/>
              <a:uLnTx/>
              <a:uFillTx/>
              <a:latin typeface="Arial"/>
              <a:cs typeface="Arial"/>
              <a:sym typeface="Arial"/>
            </a:endParaRPr>
          </a:p>
        </p:txBody>
      </p:sp>
      <p:sp>
        <p:nvSpPr>
          <p:cNvPr id="160" name="Google Shape;160;p18"/>
          <p:cNvSpPr/>
          <p:nvPr/>
        </p:nvSpPr>
        <p:spPr>
          <a:xfrm>
            <a:off x="1122756" y="2040625"/>
            <a:ext cx="1800000" cy="2520000"/>
          </a:xfrm>
          <a:prstGeom prst="rect">
            <a:avLst/>
          </a:prstGeom>
          <a:solidFill>
            <a:schemeClr val="lt1"/>
          </a:solidFill>
          <a:ln w="19050" cap="flat" cmpd="sng">
            <a:solidFill>
              <a:srgbClr val="002060"/>
            </a:solidFill>
            <a:prstDash val="solid"/>
            <a:round/>
            <a:headEnd type="none" w="sm" len="sm"/>
            <a:tailEnd type="none" w="sm" len="sm"/>
          </a:ln>
        </p:spPr>
        <p:txBody>
          <a:bodyPr spcFirstLastPara="1" wrap="square" lIns="91425" tIns="45700" rIns="91425" bIns="1440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A377D"/>
                </a:solidFill>
                <a:effectLst/>
                <a:uLnTx/>
                <a:uFillTx/>
                <a:latin typeface="Ubuntu"/>
                <a:ea typeface="Ubuntu"/>
                <a:cs typeface="Ubuntu"/>
                <a:sym typeface="Ubuntu"/>
              </a:rPr>
              <a:t>Collaborate, Operate Leaner, Faster &amp; Agile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A377D"/>
              </a:solidFill>
              <a:effectLst/>
              <a:uLnTx/>
              <a:uFillTx/>
              <a:latin typeface="Ubuntu"/>
              <a:ea typeface="Ubuntu"/>
              <a:cs typeface="Ubuntu"/>
              <a:sym typeface="Ubuntu"/>
            </a:endParaRPr>
          </a:p>
          <a:p>
            <a:pPr marL="0" marR="0" lvl="0" indent="0" algn="l" defTabSz="51435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A377D"/>
                </a:solidFill>
                <a:effectLst/>
                <a:uLnTx/>
                <a:uFillTx/>
                <a:latin typeface="Ubuntu"/>
                <a:ea typeface="Ubuntu"/>
                <a:cs typeface="Ubuntu"/>
                <a:sym typeface="Arial"/>
              </a:rPr>
              <a:t>Implement decision making and service delivery methods that embody agile thinking and practices. </a:t>
            </a:r>
          </a:p>
          <a:p>
            <a:pPr marL="0" marR="0" lvl="0" indent="0" algn="l" defTabSz="51435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A377D"/>
              </a:solidFill>
              <a:effectLst/>
              <a:uLnTx/>
              <a:uFillTx/>
              <a:latin typeface="Ubuntu"/>
              <a:ea typeface="Ubuntu"/>
              <a:cs typeface="Ubuntu"/>
              <a:sym typeface="Arial"/>
            </a:endParaRPr>
          </a:p>
        </p:txBody>
      </p:sp>
      <p:sp>
        <p:nvSpPr>
          <p:cNvPr id="161" name="Google Shape;161;p18"/>
          <p:cNvSpPr/>
          <p:nvPr/>
        </p:nvSpPr>
        <p:spPr>
          <a:xfrm>
            <a:off x="7057773" y="2038312"/>
            <a:ext cx="1800000" cy="2520000"/>
          </a:xfrm>
          <a:prstGeom prst="rect">
            <a:avLst/>
          </a:prstGeom>
          <a:solidFill>
            <a:schemeClr val="lt1"/>
          </a:solidFill>
          <a:ln w="19050" cap="flat" cmpd="sng">
            <a:solidFill>
              <a:srgbClr val="002060"/>
            </a:solidFill>
            <a:prstDash val="solid"/>
            <a:round/>
            <a:headEnd type="none" w="sm" len="sm"/>
            <a:tailEnd type="none" w="sm" len="sm"/>
          </a:ln>
        </p:spPr>
        <p:txBody>
          <a:bodyPr spcFirstLastPara="1" wrap="square" lIns="91425" tIns="45700" rIns="91425" bIns="1440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A377D"/>
                </a:solidFill>
                <a:effectLst/>
                <a:uLnTx/>
                <a:uFillTx/>
                <a:latin typeface="Ubuntu"/>
                <a:ea typeface="Ubuntu"/>
                <a:cs typeface="Ubuntu"/>
                <a:sym typeface="Ubuntu"/>
              </a:rPr>
              <a:t>Harmonize Tools &amp; Standards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A377D"/>
              </a:solidFill>
              <a:effectLst/>
              <a:uLnTx/>
              <a:uFillTx/>
              <a:latin typeface="Ubuntu"/>
              <a:ea typeface="Ubuntu"/>
              <a:cs typeface="Ubuntu"/>
              <a:sym typeface="Ubuntu"/>
            </a:endParaRPr>
          </a:p>
          <a:p>
            <a:pPr lvl="0" hangingPunct="1">
              <a:buClr>
                <a:srgbClr val="000000"/>
              </a:buClr>
            </a:pPr>
            <a:r>
              <a:rPr lang="en-US">
                <a:solidFill>
                  <a:srgbClr val="002060"/>
                </a:solidFill>
                <a:latin typeface="Ubuntu"/>
              </a:rPr>
              <a:t>Promote the development and adoption of common tools for greater data integration within and outside the public sector.</a:t>
            </a:r>
            <a:endParaRPr kumimoji="0" lang="en-GB" sz="1400" b="1" i="0" u="none" strike="noStrike" kern="0" cap="none" spc="0" normalizeH="0" baseline="0" noProof="0">
              <a:ln>
                <a:noFill/>
              </a:ln>
              <a:solidFill>
                <a:srgbClr val="002060"/>
              </a:solidFill>
              <a:effectLst/>
              <a:uLnTx/>
              <a:uFillTx/>
              <a:latin typeface="Ubuntu" panose="020B0504030602030204" pitchFamily="34" charset="0"/>
              <a:ea typeface="Ubuntu"/>
              <a:cs typeface="Ubuntu"/>
              <a:sym typeface="Ubuntu"/>
            </a:endParaRPr>
          </a:p>
        </p:txBody>
      </p:sp>
      <p:sp>
        <p:nvSpPr>
          <p:cNvPr id="162" name="Google Shape;162;p18"/>
          <p:cNvSpPr/>
          <p:nvPr/>
        </p:nvSpPr>
        <p:spPr>
          <a:xfrm>
            <a:off x="3120421" y="2038312"/>
            <a:ext cx="1800000" cy="2520000"/>
          </a:xfrm>
          <a:prstGeom prst="rect">
            <a:avLst/>
          </a:prstGeom>
          <a:solidFill>
            <a:schemeClr val="lt1"/>
          </a:solidFill>
          <a:ln w="19050" cap="flat" cmpd="sng">
            <a:solidFill>
              <a:srgbClr val="002060"/>
            </a:solidFill>
            <a:prstDash val="solid"/>
            <a:round/>
            <a:headEnd type="none" w="sm" len="sm"/>
            <a:tailEnd type="none" w="sm" len="sm"/>
          </a:ln>
        </p:spPr>
        <p:txBody>
          <a:bodyPr spcFirstLastPara="1" wrap="square" lIns="91425" tIns="45700" rIns="91425" bIns="1440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A377D"/>
                </a:solidFill>
                <a:effectLst/>
                <a:uLnTx/>
                <a:uFillTx/>
                <a:latin typeface="Ubuntu"/>
                <a:ea typeface="Ubuntu"/>
                <a:cs typeface="Ubuntu"/>
                <a:sym typeface="Ubuntu"/>
              </a:rPr>
              <a:t>Government as a</a:t>
            </a:r>
            <a:r>
              <a:rPr kumimoji="0" lang="en-GB" sz="1400" b="1" i="0" u="none" strike="noStrike" kern="0" cap="none" spc="0" normalizeH="0" noProof="0">
                <a:ln>
                  <a:noFill/>
                </a:ln>
                <a:solidFill>
                  <a:srgbClr val="0A377D"/>
                </a:solidFill>
                <a:effectLst/>
                <a:uLnTx/>
                <a:uFillTx/>
                <a:latin typeface="Ubuntu"/>
                <a:ea typeface="Ubuntu"/>
                <a:cs typeface="Ubuntu"/>
                <a:sym typeface="Ubuntu"/>
              </a:rPr>
              <a:t> pl</a:t>
            </a:r>
            <a:r>
              <a:rPr kumimoji="0" lang="en-GB" sz="1400" b="1" i="0" u="none" strike="noStrike" kern="0" cap="none" spc="0" normalizeH="0" baseline="0" noProof="0">
                <a:ln>
                  <a:noFill/>
                </a:ln>
                <a:solidFill>
                  <a:srgbClr val="0A377D"/>
                </a:solidFill>
                <a:effectLst/>
                <a:uLnTx/>
                <a:uFillTx/>
                <a:latin typeface="Ubuntu"/>
                <a:ea typeface="Ubuntu"/>
                <a:cs typeface="Ubuntu"/>
                <a:sym typeface="Ubuntu"/>
              </a:rPr>
              <a:t>atform</a:t>
            </a:r>
            <a:endParaRPr lang="en-US" sz="1400" b="1" i="0" u="none" strike="noStrike" kern="0" cap="none" spc="0" normalizeH="0" baseline="0" noProof="0">
              <a:ln>
                <a:noFill/>
              </a:ln>
              <a:solidFill>
                <a:srgbClr val="0A377D"/>
              </a:solidFill>
              <a:effectLst/>
              <a:uLnTx/>
              <a:uFillTx/>
              <a:latin typeface="Ubuntu"/>
              <a:ea typeface="Ubuntu"/>
              <a:cs typeface="Ubuntu"/>
            </a:endParaRPr>
          </a:p>
          <a:p>
            <a:pPr lvl="0" defTabSz="514350" hangingPunct="1">
              <a:buClr>
                <a:srgbClr val="000000"/>
              </a:buClr>
            </a:pPr>
            <a:r>
              <a:rPr lang="en-US">
                <a:solidFill>
                  <a:srgbClr val="002060"/>
                </a:solidFill>
                <a:latin typeface="Ubuntu"/>
              </a:rPr>
              <a:t>Joining up government domains, thus ensuring greater coherence when moving towards the construction of a data-driven public sector.</a:t>
            </a:r>
            <a:endParaRPr lang="en-US" sz="1400" b="0" i="0" u="none" strike="noStrike" kern="0" cap="none" spc="0" normalizeH="0" baseline="0" noProof="0">
              <a:ln>
                <a:noFill/>
              </a:ln>
              <a:solidFill>
                <a:srgbClr val="002060"/>
              </a:solidFill>
              <a:effectLst/>
              <a:uLnTx/>
              <a:uFillTx/>
              <a:latin typeface="Ubuntu"/>
              <a:ea typeface="Ubuntu"/>
              <a:cs typeface="Ubuntu"/>
            </a:endParaRPr>
          </a:p>
        </p:txBody>
      </p:sp>
      <p:sp>
        <p:nvSpPr>
          <p:cNvPr id="163" name="Google Shape;163;p18"/>
          <p:cNvSpPr/>
          <p:nvPr/>
        </p:nvSpPr>
        <p:spPr>
          <a:xfrm>
            <a:off x="5084789" y="2038312"/>
            <a:ext cx="1800000" cy="2520000"/>
          </a:xfrm>
          <a:prstGeom prst="rect">
            <a:avLst/>
          </a:prstGeom>
          <a:solidFill>
            <a:schemeClr val="lt1"/>
          </a:solidFill>
          <a:ln w="19050" cap="flat" cmpd="sng">
            <a:solidFill>
              <a:srgbClr val="002060"/>
            </a:solidFill>
            <a:prstDash val="solid"/>
            <a:round/>
            <a:headEnd type="none" w="sm" len="sm"/>
            <a:tailEnd type="none" w="sm" len="sm"/>
          </a:ln>
        </p:spPr>
        <p:txBody>
          <a:bodyPr spcFirstLastPara="1" wrap="square" lIns="91425" tIns="45700" rIns="91425" bIns="1440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A377D"/>
                </a:solidFill>
                <a:effectLst/>
                <a:uLnTx/>
                <a:uFillTx/>
                <a:latin typeface="Ubuntu"/>
                <a:ea typeface="Ubuntu"/>
                <a:cs typeface="Ubuntu"/>
                <a:sym typeface="Ubuntu"/>
              </a:rPr>
              <a:t>Creating Trust</a:t>
            </a:r>
          </a:p>
          <a:p>
            <a:pPr lvl="0" hangingPunct="1">
              <a:defRPr/>
            </a:pPr>
            <a:endParaRPr lang="en-GB" b="1">
              <a:solidFill>
                <a:srgbClr val="0A377D"/>
              </a:solidFill>
              <a:latin typeface="Ubuntu"/>
              <a:sym typeface="Ubuntu"/>
            </a:endParaRPr>
          </a:p>
          <a:p>
            <a:pPr hangingPunct="1">
              <a:defRPr/>
            </a:pPr>
            <a:r>
              <a:rPr lang="en-US">
                <a:solidFill>
                  <a:srgbClr val="002060"/>
                </a:solidFill>
                <a:latin typeface="Ubuntu"/>
              </a:rPr>
              <a:t>Ensuring that data initiatives and practices respect, and are in line with, citizens’ digital rights.  Enabling ethical and transparent processing of data.</a:t>
            </a:r>
            <a:endParaRPr lang="en-GB">
              <a:solidFill>
                <a:srgbClr val="002060"/>
              </a:solidFill>
              <a:latin typeface="Ubuntu" panose="020B0504030602030204" pitchFamily="34" charset="0"/>
            </a:endParaRPr>
          </a:p>
        </p:txBody>
      </p:sp>
      <p:sp>
        <p:nvSpPr>
          <p:cNvPr id="164" name="Google Shape;164;p18"/>
          <p:cNvSpPr txBox="1"/>
          <p:nvPr/>
        </p:nvSpPr>
        <p:spPr>
          <a:xfrm>
            <a:off x="1566450" y="234696"/>
            <a:ext cx="6011100" cy="711600"/>
          </a:xfrm>
          <a:prstGeom prst="rect">
            <a:avLst/>
          </a:prstGeom>
          <a:noFill/>
          <a:ln>
            <a:noFill/>
          </a:ln>
        </p:spPr>
        <p:txBody>
          <a:bodyPr spcFirstLastPara="1" wrap="square" lIns="51425" tIns="25700" rIns="51425" bIns="2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2100" b="1" i="0" u="none" strike="noStrike" kern="0" cap="none" spc="0" normalizeH="0" baseline="0" noProof="0">
                <a:ln>
                  <a:noFill/>
                </a:ln>
                <a:solidFill>
                  <a:srgbClr val="0A377D"/>
                </a:solidFill>
                <a:effectLst/>
                <a:uLnTx/>
                <a:uFillTx/>
                <a:latin typeface="Ubuntu"/>
                <a:ea typeface="Ubuntu"/>
                <a:cs typeface="Ubuntu"/>
                <a:sym typeface="Ubuntu"/>
              </a:rPr>
              <a:t>Public Sector should consider 4 shifts : to achieve its ambitions</a:t>
            </a:r>
            <a:endParaRPr kumimoji="0" sz="2000" b="1" i="0" u="none" strike="noStrike" kern="0" cap="none" spc="0" normalizeH="0" baseline="0" noProof="0">
              <a:ln>
                <a:noFill/>
              </a:ln>
              <a:solidFill>
                <a:srgbClr val="0A377D"/>
              </a:solidFill>
              <a:effectLst/>
              <a:uLnTx/>
              <a:uFillTx/>
              <a:latin typeface="Ubuntu"/>
              <a:ea typeface="Ubuntu"/>
              <a:cs typeface="Ubuntu"/>
              <a:sym typeface="Ubuntu"/>
            </a:endParaRPr>
          </a:p>
        </p:txBody>
      </p:sp>
      <p:grpSp>
        <p:nvGrpSpPr>
          <p:cNvPr id="165" name="Google Shape;165;p18"/>
          <p:cNvGrpSpPr/>
          <p:nvPr/>
        </p:nvGrpSpPr>
        <p:grpSpPr>
          <a:xfrm>
            <a:off x="6206487" y="1040767"/>
            <a:ext cx="2527337" cy="711600"/>
            <a:chOff x="6174738" y="975150"/>
            <a:chExt cx="2527337" cy="711600"/>
          </a:xfrm>
        </p:grpSpPr>
        <p:sp>
          <p:nvSpPr>
            <p:cNvPr id="166" name="Google Shape;166;p18"/>
            <p:cNvSpPr txBox="1"/>
            <p:nvPr/>
          </p:nvSpPr>
          <p:spPr>
            <a:xfrm>
              <a:off x="6952475" y="1055575"/>
              <a:ext cx="1749600" cy="550800"/>
            </a:xfrm>
            <a:prstGeom prst="rect">
              <a:avLst/>
            </a:prstGeom>
            <a:noFill/>
            <a:ln>
              <a:noFill/>
            </a:ln>
          </p:spPr>
          <p:txBody>
            <a:bodyPr spcFirstLastPara="1" wrap="square" lIns="25700" tIns="45700" rIns="25700"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500" b="0" i="0" u="none" strike="noStrike" kern="0" cap="none" spc="0" normalizeH="0" baseline="0" noProof="0">
                  <a:ln>
                    <a:noFill/>
                  </a:ln>
                  <a:solidFill>
                    <a:srgbClr val="0A377D"/>
                  </a:solidFill>
                  <a:effectLst/>
                  <a:uLnTx/>
                  <a:uFillTx/>
                  <a:latin typeface="Ubuntu"/>
                  <a:ea typeface="Ubuntu"/>
                  <a:cs typeface="Ubuntu"/>
                  <a:sym typeface="Ubuntu"/>
                </a:rPr>
                <a:t>Scale cutting-edge innovation </a:t>
              </a:r>
              <a:endParaRPr kumimoji="0" sz="2000" b="0" i="0" u="none" strike="noStrike" kern="0" cap="none" spc="0" normalizeH="0" baseline="0" noProof="0">
                <a:ln>
                  <a:noFill/>
                </a:ln>
                <a:solidFill>
                  <a:srgbClr val="0A377D"/>
                </a:solidFill>
                <a:effectLst/>
                <a:uLnTx/>
                <a:uFillTx/>
                <a:latin typeface="Arial"/>
                <a:cs typeface="Arial"/>
                <a:sym typeface="Arial"/>
              </a:endParaRPr>
            </a:p>
          </p:txBody>
        </p:sp>
        <p:pic>
          <p:nvPicPr>
            <p:cNvPr id="167" name="Google Shape;167;p18"/>
            <p:cNvPicPr preferRelativeResize="0"/>
            <p:nvPr/>
          </p:nvPicPr>
          <p:blipFill>
            <a:blip r:embed="rId3">
              <a:alphaModFix/>
            </a:blip>
            <a:stretch>
              <a:fillRect/>
            </a:stretch>
          </p:blipFill>
          <p:spPr>
            <a:xfrm>
              <a:off x="6174738" y="975150"/>
              <a:ext cx="711600" cy="711600"/>
            </a:xfrm>
            <a:prstGeom prst="rect">
              <a:avLst/>
            </a:prstGeom>
            <a:noFill/>
            <a:ln>
              <a:noFill/>
            </a:ln>
          </p:spPr>
        </p:pic>
      </p:grpSp>
      <p:grpSp>
        <p:nvGrpSpPr>
          <p:cNvPr id="168" name="Google Shape;168;p18"/>
          <p:cNvGrpSpPr/>
          <p:nvPr/>
        </p:nvGrpSpPr>
        <p:grpSpPr>
          <a:xfrm>
            <a:off x="3230725" y="1040779"/>
            <a:ext cx="2871525" cy="711575"/>
            <a:chOff x="3198975" y="975163"/>
            <a:chExt cx="2871525" cy="711575"/>
          </a:xfrm>
        </p:grpSpPr>
        <p:sp>
          <p:nvSpPr>
            <p:cNvPr id="169" name="Google Shape;169;p18"/>
            <p:cNvSpPr txBox="1"/>
            <p:nvPr/>
          </p:nvSpPr>
          <p:spPr>
            <a:xfrm>
              <a:off x="3951300" y="1055575"/>
              <a:ext cx="2119200" cy="550800"/>
            </a:xfrm>
            <a:prstGeom prst="rect">
              <a:avLst/>
            </a:prstGeom>
            <a:noFill/>
            <a:ln>
              <a:noFill/>
            </a:ln>
          </p:spPr>
          <p:txBody>
            <a:bodyPr spcFirstLastPara="1" wrap="square" lIns="25700" tIns="45700" rIns="25700"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500" b="0" i="0" u="none" strike="noStrike" kern="0" cap="none" spc="0" normalizeH="0" baseline="0" noProof="0">
                  <a:ln>
                    <a:noFill/>
                  </a:ln>
                  <a:solidFill>
                    <a:srgbClr val="0A377D"/>
                  </a:solidFill>
                  <a:effectLst/>
                  <a:uLnTx/>
                  <a:uFillTx/>
                  <a:latin typeface="Ubuntu"/>
                  <a:ea typeface="Ubuntu"/>
                  <a:cs typeface="Ubuntu"/>
                  <a:sym typeface="Ubuntu"/>
                </a:rPr>
                <a:t>Accelerate data driven decision making</a:t>
              </a:r>
              <a:endParaRPr kumimoji="0" sz="2000" b="0" i="0" u="none" strike="noStrike" kern="0" cap="none" spc="0" normalizeH="0" baseline="0" noProof="0">
                <a:ln>
                  <a:noFill/>
                </a:ln>
                <a:solidFill>
                  <a:srgbClr val="0A377D"/>
                </a:solidFill>
                <a:effectLst/>
                <a:uLnTx/>
                <a:uFillTx/>
                <a:latin typeface="Arial"/>
                <a:cs typeface="Arial"/>
                <a:sym typeface="Arial"/>
              </a:endParaRPr>
            </a:p>
          </p:txBody>
        </p:sp>
        <p:pic>
          <p:nvPicPr>
            <p:cNvPr id="170" name="Google Shape;170;p18"/>
            <p:cNvPicPr preferRelativeResize="0"/>
            <p:nvPr/>
          </p:nvPicPr>
          <p:blipFill>
            <a:blip r:embed="rId4">
              <a:alphaModFix/>
            </a:blip>
            <a:stretch>
              <a:fillRect/>
            </a:stretch>
          </p:blipFill>
          <p:spPr>
            <a:xfrm>
              <a:off x="3198975" y="975163"/>
              <a:ext cx="711575" cy="711575"/>
            </a:xfrm>
            <a:prstGeom prst="rect">
              <a:avLst/>
            </a:prstGeom>
            <a:noFill/>
            <a:ln>
              <a:noFill/>
            </a:ln>
          </p:spPr>
        </p:pic>
      </p:grpSp>
      <p:grpSp>
        <p:nvGrpSpPr>
          <p:cNvPr id="171" name="Google Shape;171;p18"/>
          <p:cNvGrpSpPr/>
          <p:nvPr/>
        </p:nvGrpSpPr>
        <p:grpSpPr>
          <a:xfrm>
            <a:off x="402100" y="1082692"/>
            <a:ext cx="2698975" cy="627750"/>
            <a:chOff x="370350" y="1017075"/>
            <a:chExt cx="2698975" cy="627750"/>
          </a:xfrm>
        </p:grpSpPr>
        <p:sp>
          <p:nvSpPr>
            <p:cNvPr id="172" name="Google Shape;172;p18"/>
            <p:cNvSpPr txBox="1"/>
            <p:nvPr/>
          </p:nvSpPr>
          <p:spPr>
            <a:xfrm>
              <a:off x="1094425" y="1055550"/>
              <a:ext cx="1974900" cy="550800"/>
            </a:xfrm>
            <a:prstGeom prst="rect">
              <a:avLst/>
            </a:prstGeom>
            <a:noFill/>
            <a:ln>
              <a:noFill/>
            </a:ln>
          </p:spPr>
          <p:txBody>
            <a:bodyPr spcFirstLastPara="1" wrap="square" lIns="25700" tIns="45700" rIns="25700"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500" b="0" i="0" u="none" strike="noStrike" kern="0" cap="none" spc="0" normalizeH="0" baseline="0" noProof="0">
                  <a:ln>
                    <a:noFill/>
                  </a:ln>
                  <a:solidFill>
                    <a:srgbClr val="0A377D"/>
                  </a:solidFill>
                  <a:effectLst/>
                  <a:uLnTx/>
                  <a:uFillTx/>
                  <a:latin typeface="Ubuntu"/>
                  <a:ea typeface="Ubuntu"/>
                  <a:cs typeface="Ubuntu"/>
                  <a:sym typeface="Ubuntu"/>
                </a:rPr>
                <a:t>Simplify data access</a:t>
              </a:r>
              <a:br>
                <a:rPr kumimoji="0" lang="en-GB" sz="1500" b="0" i="0" u="none" strike="noStrike" kern="0" cap="none" spc="0" normalizeH="0" baseline="0" noProof="0">
                  <a:ln>
                    <a:noFill/>
                  </a:ln>
                  <a:solidFill>
                    <a:srgbClr val="0A377D"/>
                  </a:solidFill>
                  <a:effectLst/>
                  <a:uLnTx/>
                  <a:uFillTx/>
                  <a:latin typeface="Ubuntu"/>
                  <a:ea typeface="Ubuntu"/>
                  <a:cs typeface="Ubuntu"/>
                  <a:sym typeface="Ubuntu"/>
                </a:rPr>
              </a:br>
              <a:r>
                <a:rPr kumimoji="0" lang="en-GB" sz="1500" b="0" i="0" u="none" strike="noStrike" kern="0" cap="none" spc="0" normalizeH="0" baseline="0" noProof="0">
                  <a:ln>
                    <a:noFill/>
                  </a:ln>
                  <a:solidFill>
                    <a:srgbClr val="0A377D"/>
                  </a:solidFill>
                  <a:effectLst/>
                  <a:uLnTx/>
                  <a:uFillTx/>
                  <a:latin typeface="Ubuntu"/>
                  <a:ea typeface="Ubuntu"/>
                  <a:cs typeface="Ubuntu"/>
                  <a:sym typeface="Ubuntu"/>
                </a:rPr>
                <a:t>across </a:t>
              </a:r>
              <a:r>
                <a:rPr lang="en-GB" sz="1500">
                  <a:solidFill>
                    <a:srgbClr val="0A377D"/>
                  </a:solidFill>
                  <a:latin typeface="Ubuntu"/>
                  <a:ea typeface="Ubuntu"/>
                  <a:cs typeface="Ubuntu"/>
                  <a:sym typeface="Ubuntu"/>
                </a:rPr>
                <a:t>public sector domains</a:t>
              </a:r>
              <a:endParaRPr kumimoji="0" sz="2000" b="0" i="0" u="none" strike="noStrike" kern="0" cap="none" spc="0" normalizeH="0" baseline="0" noProof="0">
                <a:ln>
                  <a:noFill/>
                </a:ln>
                <a:solidFill>
                  <a:srgbClr val="0A377D"/>
                </a:solidFill>
                <a:effectLst/>
                <a:uLnTx/>
                <a:uFillTx/>
                <a:latin typeface="Arial"/>
                <a:cs typeface="Arial"/>
                <a:sym typeface="Arial"/>
              </a:endParaRPr>
            </a:p>
          </p:txBody>
        </p:sp>
        <p:pic>
          <p:nvPicPr>
            <p:cNvPr id="173" name="Google Shape;173;p18"/>
            <p:cNvPicPr preferRelativeResize="0"/>
            <p:nvPr/>
          </p:nvPicPr>
          <p:blipFill>
            <a:blip r:embed="rId5">
              <a:alphaModFix/>
            </a:blip>
            <a:stretch>
              <a:fillRect/>
            </a:stretch>
          </p:blipFill>
          <p:spPr>
            <a:xfrm>
              <a:off x="370350" y="1017075"/>
              <a:ext cx="627750" cy="627750"/>
            </a:xfrm>
            <a:prstGeom prst="rect">
              <a:avLst/>
            </a:prstGeom>
            <a:noFill/>
            <a:ln>
              <a:noFill/>
            </a:ln>
          </p:spPr>
        </p:pic>
      </p:grpSp>
      <p:pic>
        <p:nvPicPr>
          <p:cNvPr id="174" name="Google Shape;174;p18"/>
          <p:cNvPicPr preferRelativeResize="0"/>
          <p:nvPr/>
        </p:nvPicPr>
        <p:blipFill>
          <a:blip r:embed="rId6">
            <a:alphaModFix/>
          </a:blip>
          <a:stretch>
            <a:fillRect/>
          </a:stretch>
        </p:blipFill>
        <p:spPr>
          <a:xfrm>
            <a:off x="8425140" y="4865833"/>
            <a:ext cx="625950" cy="159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500"/>
                                        <p:tgtEl>
                                          <p:spTgt spid="1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fade">
                                      <p:cBhvr>
                                        <p:cTn id="17" dur="500"/>
                                        <p:tgtEl>
                                          <p:spTgt spid="1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
                                        </p:tgtEl>
                                        <p:attrNameLst>
                                          <p:attrName>style.visibility</p:attrName>
                                        </p:attrNameLst>
                                      </p:cBhvr>
                                      <p:to>
                                        <p:strVal val="visible"/>
                                      </p:to>
                                    </p:set>
                                    <p:animEffect transition="in" filter="fade">
                                      <p:cBhvr>
                                        <p:cTn id="22" dur="500"/>
                                        <p:tgtEl>
                                          <p:spTgt spid="1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1"/>
                                        </p:tgtEl>
                                        <p:attrNameLst>
                                          <p:attrName>style.visibility</p:attrName>
                                        </p:attrNameLst>
                                      </p:cBhvr>
                                      <p:to>
                                        <p:strVal val="visible"/>
                                      </p:to>
                                    </p:set>
                                    <p:animEffect transition="in" filter="fade">
                                      <p:cBhvr>
                                        <p:cTn id="27" dur="500"/>
                                        <p:tgtEl>
                                          <p:spTgt spid="16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1"/>
                                        </p:tgtEl>
                                        <p:attrNameLst>
                                          <p:attrName>style.visibility</p:attrName>
                                        </p:attrNameLst>
                                      </p:cBhvr>
                                      <p:to>
                                        <p:strVal val="visible"/>
                                      </p:to>
                                    </p:set>
                                    <p:animEffect transition="in" filter="fade">
                                      <p:cBhvr>
                                        <p:cTn id="32" dur="500"/>
                                        <p:tgtEl>
                                          <p:spTgt spid="1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8"/>
                                        </p:tgtEl>
                                        <p:attrNameLst>
                                          <p:attrName>style.visibility</p:attrName>
                                        </p:attrNameLst>
                                      </p:cBhvr>
                                      <p:to>
                                        <p:strVal val="visible"/>
                                      </p:to>
                                    </p:set>
                                    <p:animEffect transition="in" filter="fade">
                                      <p:cBhvr>
                                        <p:cTn id="37" dur="500"/>
                                        <p:tgtEl>
                                          <p:spTgt spid="16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5"/>
                                        </p:tgtEl>
                                        <p:attrNameLst>
                                          <p:attrName>style.visibility</p:attrName>
                                        </p:attrNameLst>
                                      </p:cBhvr>
                                      <p:to>
                                        <p:strVal val="visible"/>
                                      </p:to>
                                    </p:set>
                                    <p:animEffect transition="in" filter="fade">
                                      <p:cBhvr>
                                        <p:cTn id="42"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animBg="1"/>
      <p:bldP spid="161" grpId="0" animBg="1"/>
      <p:bldP spid="162" grpId="0" animBg="1"/>
      <p:bldP spid="1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CFD"/>
        </a:solidFill>
        <a:effectLst/>
      </p:bgPr>
    </p:bg>
    <p:spTree>
      <p:nvGrpSpPr>
        <p:cNvPr id="1" name=""/>
        <p:cNvGrpSpPr/>
        <p:nvPr/>
      </p:nvGrpSpPr>
      <p:grpSpPr>
        <a:xfrm>
          <a:off x="0" y="0"/>
          <a:ext cx="0" cy="0"/>
          <a:chOff x="0" y="0"/>
          <a:chExt cx="0" cy="0"/>
        </a:xfrm>
      </p:grpSpPr>
      <p:pic>
        <p:nvPicPr>
          <p:cNvPr id="18" name="Google Shape;344;p47" descr="Google Shape;344;p47">
            <a:extLst>
              <a:ext uri="{FF2B5EF4-FFF2-40B4-BE49-F238E27FC236}">
                <a16:creationId xmlns:a16="http://schemas.microsoft.com/office/drawing/2014/main" id="{9BA1A7BF-5237-E1B6-F4F0-67EFE4D3FC83}"/>
              </a:ext>
            </a:extLst>
          </p:cNvPr>
          <p:cNvPicPr>
            <a:picLocks noChangeAspect="1"/>
          </p:cNvPicPr>
          <p:nvPr/>
        </p:nvPicPr>
        <p:blipFill rotWithShape="1">
          <a:blip r:embed="rId3"/>
          <a:srcRect l="9122" t="32015" r="37115" b="510"/>
          <a:stretch/>
        </p:blipFill>
        <p:spPr>
          <a:xfrm rot="10800000">
            <a:off x="-136357" y="1796691"/>
            <a:ext cx="6740831" cy="3779693"/>
          </a:xfrm>
          <a:prstGeom prst="rect">
            <a:avLst/>
          </a:prstGeom>
          <a:ln w="12700">
            <a:miter lim="400000"/>
          </a:ln>
        </p:spPr>
      </p:pic>
      <p:pic>
        <p:nvPicPr>
          <p:cNvPr id="524" name="Google Shape;346;p47" descr="Google Shape;346;p47"/>
          <p:cNvPicPr>
            <a:picLocks noChangeAspect="1"/>
          </p:cNvPicPr>
          <p:nvPr/>
        </p:nvPicPr>
        <p:blipFill>
          <a:blip r:embed="rId4"/>
          <a:stretch>
            <a:fillRect/>
          </a:stretch>
        </p:blipFill>
        <p:spPr>
          <a:xfrm>
            <a:off x="8425140" y="4865832"/>
            <a:ext cx="625951" cy="159101"/>
          </a:xfrm>
          <a:prstGeom prst="rect">
            <a:avLst/>
          </a:prstGeom>
          <a:ln w="12700">
            <a:miter lim="400000"/>
          </a:ln>
        </p:spPr>
      </p:pic>
      <p:sp>
        <p:nvSpPr>
          <p:cNvPr id="6" name="Google Shape;262;p24">
            <a:extLst>
              <a:ext uri="{FF2B5EF4-FFF2-40B4-BE49-F238E27FC236}">
                <a16:creationId xmlns:a16="http://schemas.microsoft.com/office/drawing/2014/main" id="{E71BE224-B114-694B-0B29-CDD5F79BAB2F}"/>
              </a:ext>
            </a:extLst>
          </p:cNvPr>
          <p:cNvSpPr txBox="1"/>
          <p:nvPr/>
        </p:nvSpPr>
        <p:spPr>
          <a:xfrm>
            <a:off x="1350375" y="148675"/>
            <a:ext cx="2855700" cy="538579"/>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A377D"/>
                </a:solidFill>
                <a:effectLst/>
                <a:uLnTx/>
                <a:uFillTx/>
                <a:latin typeface="Ubuntu"/>
                <a:ea typeface="Ubuntu"/>
                <a:cs typeface="Ubuntu"/>
                <a:sym typeface="Ubuntu"/>
              </a:rPr>
              <a:t>Problem statement</a:t>
            </a:r>
            <a:endParaRPr lang="en-US" sz="2000" b="1" i="0" u="none" strike="noStrike" kern="0" cap="none" spc="0" normalizeH="0" baseline="0" noProof="0" dirty="0">
              <a:ln>
                <a:noFill/>
              </a:ln>
              <a:solidFill>
                <a:srgbClr val="0A377D"/>
              </a:solidFill>
              <a:effectLst/>
              <a:uLnTx/>
              <a:uFillTx/>
              <a:latin typeface="Arial"/>
              <a:cs typeface="Arial"/>
            </a:endParaRPr>
          </a:p>
        </p:txBody>
      </p:sp>
      <p:sp>
        <p:nvSpPr>
          <p:cNvPr id="8" name="Google Shape;263;p24">
            <a:extLst>
              <a:ext uri="{FF2B5EF4-FFF2-40B4-BE49-F238E27FC236}">
                <a16:creationId xmlns:a16="http://schemas.microsoft.com/office/drawing/2014/main" id="{ADBF5267-92F8-D4CA-525F-1D6171618FB1}"/>
              </a:ext>
            </a:extLst>
          </p:cNvPr>
          <p:cNvSpPr/>
          <p:nvPr/>
        </p:nvSpPr>
        <p:spPr>
          <a:xfrm>
            <a:off x="4786588" y="717550"/>
            <a:ext cx="3165300" cy="3636900"/>
          </a:xfrm>
          <a:prstGeom prst="rect">
            <a:avLst/>
          </a:prstGeom>
          <a:solidFill>
            <a:srgbClr val="ECF9FB"/>
          </a:solidFill>
          <a:ln>
            <a:noFill/>
          </a:ln>
          <a:effectLst>
            <a:outerShdw blurRad="57150" dist="19050" dir="5400000" algn="bl" rotWithShape="0">
              <a:srgbClr val="999999">
                <a:alpha val="50000"/>
              </a:srgbClr>
            </a:outerShdw>
          </a:effectLst>
        </p:spPr>
        <p:txBody>
          <a:bodyPr spcFirstLastPara="1" wrap="square" lIns="180000" tIns="180000" rIns="180000" bIns="180000" anchor="t" anchorCtr="0">
            <a:noAutofit/>
          </a:bodyPr>
          <a:lstStyle/>
          <a:p>
            <a:pPr algn="l"/>
            <a:r>
              <a:rPr lang="en-US" sz="1600" b="0" i="0" dirty="0">
                <a:solidFill>
                  <a:srgbClr val="002060"/>
                </a:solidFill>
                <a:effectLst/>
                <a:latin typeface="Ubuntu "/>
              </a:rPr>
              <a:t>Implement an AI-powered Knowledge Discovery Platform to analyze, interpret, and provide insights from collected and processed data to assist decisionmakers in the public sector.</a:t>
            </a:r>
          </a:p>
        </p:txBody>
      </p:sp>
      <p:sp>
        <p:nvSpPr>
          <p:cNvPr id="10" name="Google Shape;265;p24">
            <a:extLst>
              <a:ext uri="{FF2B5EF4-FFF2-40B4-BE49-F238E27FC236}">
                <a16:creationId xmlns:a16="http://schemas.microsoft.com/office/drawing/2014/main" id="{31C9C663-1FBE-4E5D-56A1-048E0DDEFC06}"/>
              </a:ext>
            </a:extLst>
          </p:cNvPr>
          <p:cNvSpPr/>
          <p:nvPr/>
        </p:nvSpPr>
        <p:spPr>
          <a:xfrm>
            <a:off x="1192113" y="717475"/>
            <a:ext cx="3165300" cy="3636900"/>
          </a:xfrm>
          <a:prstGeom prst="rect">
            <a:avLst/>
          </a:prstGeom>
          <a:solidFill>
            <a:srgbClr val="ECF9FB"/>
          </a:solidFill>
          <a:ln>
            <a:noFill/>
          </a:ln>
          <a:effectLst>
            <a:outerShdw blurRad="57150" dist="19050" dir="5400000" algn="bl" rotWithShape="0">
              <a:srgbClr val="999999">
                <a:alpha val="50000"/>
              </a:srgbClr>
            </a:outerShdw>
          </a:effectLst>
        </p:spPr>
        <p:txBody>
          <a:bodyPr spcFirstLastPara="1" wrap="square" lIns="180000" tIns="180000" rIns="180000" bIns="180000" anchor="t" anchorCtr="0">
            <a:noAutofit/>
          </a:bodyPr>
          <a:lstStyle/>
          <a:p>
            <a:pPr algn="l"/>
            <a:r>
              <a:rPr lang="en-US" sz="1600" b="0" i="0" dirty="0">
                <a:solidFill>
                  <a:srgbClr val="002060"/>
                </a:solidFill>
                <a:effectLst/>
                <a:latin typeface="Ubuntu "/>
              </a:rPr>
              <a:t>The UK public sector aims to make informed decisions by leveraging the vast amounts of data it collects. However, the sheer volume and complexity of this data necessitate advanced tools for efficient analysis and interpretation.</a:t>
            </a:r>
          </a:p>
        </p:txBody>
      </p:sp>
      <p:sp>
        <p:nvSpPr>
          <p:cNvPr id="12" name="Google Shape;266;p24">
            <a:extLst>
              <a:ext uri="{FF2B5EF4-FFF2-40B4-BE49-F238E27FC236}">
                <a16:creationId xmlns:a16="http://schemas.microsoft.com/office/drawing/2014/main" id="{DE3ADDC9-C5BA-44FA-CA29-79713C80E8D6}"/>
              </a:ext>
            </a:extLst>
          </p:cNvPr>
          <p:cNvSpPr txBox="1"/>
          <p:nvPr/>
        </p:nvSpPr>
        <p:spPr>
          <a:xfrm>
            <a:off x="4944850" y="148675"/>
            <a:ext cx="2855700" cy="538579"/>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A377D"/>
                </a:solidFill>
                <a:effectLst/>
                <a:uLnTx/>
                <a:uFillTx/>
                <a:latin typeface="Ubuntu"/>
                <a:ea typeface="Ubuntu"/>
                <a:cs typeface="Ubuntu"/>
                <a:sym typeface="Ubuntu"/>
              </a:rPr>
              <a:t>Objective</a:t>
            </a:r>
            <a:endParaRPr kumimoji="0" sz="2000" b="1" i="0" u="none" strike="noStrike" kern="0" cap="none" spc="0" normalizeH="0" baseline="0" noProof="0" dirty="0">
              <a:ln>
                <a:noFill/>
              </a:ln>
              <a:solidFill>
                <a:srgbClr val="0A377D"/>
              </a:solidFill>
              <a:effectLst/>
              <a:uLnTx/>
              <a:uFillTx/>
              <a:latin typeface="Arial"/>
              <a:cs typeface="Arial"/>
              <a:sym typeface="Arial"/>
            </a:endParaRPr>
          </a:p>
        </p:txBody>
      </p:sp>
      <p:pic>
        <p:nvPicPr>
          <p:cNvPr id="14" name="Google Shape;267;p24" descr="A blue and black logo&#10;&#10;Description automatically generated">
            <a:extLst>
              <a:ext uri="{FF2B5EF4-FFF2-40B4-BE49-F238E27FC236}">
                <a16:creationId xmlns:a16="http://schemas.microsoft.com/office/drawing/2014/main" id="{8D3951D9-2B44-4F87-721A-113984F654BD}"/>
              </a:ext>
            </a:extLst>
          </p:cNvPr>
          <p:cNvPicPr preferRelativeResize="0"/>
          <p:nvPr/>
        </p:nvPicPr>
        <p:blipFill>
          <a:blip r:embed="rId5">
            <a:alphaModFix/>
          </a:blip>
          <a:stretch>
            <a:fillRect/>
          </a:stretch>
        </p:blipFill>
        <p:spPr>
          <a:xfrm>
            <a:off x="4941388" y="3512325"/>
            <a:ext cx="740750" cy="740750"/>
          </a:xfrm>
          <a:prstGeom prst="rect">
            <a:avLst/>
          </a:prstGeom>
          <a:noFill/>
          <a:ln>
            <a:noFill/>
          </a:ln>
        </p:spPr>
      </p:pic>
      <p:pic>
        <p:nvPicPr>
          <p:cNvPr id="16" name="Google Shape;268;p24" descr="A blue and black magnifying glass with a exclamation mark&#10;&#10;Description automatically generated">
            <a:extLst>
              <a:ext uri="{FF2B5EF4-FFF2-40B4-BE49-F238E27FC236}">
                <a16:creationId xmlns:a16="http://schemas.microsoft.com/office/drawing/2014/main" id="{051BB2A5-4A7F-A589-14DF-EC8E8CA504C0}"/>
              </a:ext>
            </a:extLst>
          </p:cNvPr>
          <p:cNvPicPr preferRelativeResize="0"/>
          <p:nvPr/>
        </p:nvPicPr>
        <p:blipFill rotWithShape="1">
          <a:blip r:embed="rId6">
            <a:alphaModFix/>
          </a:blip>
          <a:srcRect/>
          <a:stretch/>
        </p:blipFill>
        <p:spPr>
          <a:xfrm>
            <a:off x="1346912" y="3489925"/>
            <a:ext cx="785550" cy="78555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ap="flat">
          <a:solidFill>
            <a:srgbClr val="C9D8F0"/>
          </a:solidFill>
          <a:prstDash val="solid"/>
          <a:round/>
          <a:headEnd type="triangle" w="med" len="med"/>
          <a:tailEnd type="triangle" w="med" len="med"/>
        </a:ln>
        <a:effectLst/>
      </a:spPr>
      <a:bodyPr wrap="square" lIns="0" tIns="0" rIns="0" bIns="0" numCol="1" anchor="t">
        <a:noAutofit/>
      </a:bodyPr>
      <a:lstStyle>
        <a:defPPr algn="l">
          <a:defRPr/>
        </a:defPPr>
      </a:lst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themeOverride>
</file>

<file path=ppt/theme/themeOverride2.xml><?xml version="1.0" encoding="utf-8"?>
<a:themeOverride xmlns:a="http://schemas.openxmlformats.org/drawingml/2006/main">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themeOverride>
</file>

<file path=ppt/theme/themeOverride3.xml><?xml version="1.0" encoding="utf-8"?>
<a:themeOverride xmlns:a="http://schemas.openxmlformats.org/drawingml/2006/main">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themeOverride>
</file>

<file path=ppt/theme/themeOverride4.xml><?xml version="1.0" encoding="utf-8"?>
<a:themeOverride xmlns:a="http://schemas.openxmlformats.org/drawingml/2006/main">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themeOverride>
</file>

<file path=ppt/theme/themeOverride5.xml><?xml version="1.0" encoding="utf-8"?>
<a:themeOverride xmlns:a="http://schemas.openxmlformats.org/drawingml/2006/main">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themeOverride>
</file>

<file path=ppt/theme/themeOverride6.xml><?xml version="1.0" encoding="utf-8"?>
<a:themeOverride xmlns:a="http://schemas.openxmlformats.org/drawingml/2006/main">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themeOverride>
</file>

<file path=ppt/theme/themeOverride7.xml><?xml version="1.0" encoding="utf-8"?>
<a:themeOverride xmlns:a="http://schemas.openxmlformats.org/drawingml/2006/main">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themeOverride>
</file>

<file path=ppt/theme/themeOverride8.xml><?xml version="1.0" encoding="utf-8"?>
<a:themeOverride xmlns:a="http://schemas.openxmlformats.org/drawingml/2006/main">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334765BCC57E4BA82CB8BDC84FEB72" ma:contentTypeVersion="17" ma:contentTypeDescription="Create a new document." ma:contentTypeScope="" ma:versionID="6b2ff2d804d1cc5bf5a3af546fdb4168">
  <xsd:schema xmlns:xsd="http://www.w3.org/2001/XMLSchema" xmlns:xs="http://www.w3.org/2001/XMLSchema" xmlns:p="http://schemas.microsoft.com/office/2006/metadata/properties" xmlns:ns2="23713f58-54a5-4b17-a4e8-803c5a479822" xmlns:ns3="57afdbc4-3a88-4e46-b4cc-bca755f3ff18" targetNamespace="http://schemas.microsoft.com/office/2006/metadata/properties" ma:root="true" ma:fieldsID="54b68057d898b5a55b926bdb5784da2e" ns2:_="" ns3:_="">
    <xsd:import namespace="23713f58-54a5-4b17-a4e8-803c5a479822"/>
    <xsd:import namespace="57afdbc4-3a88-4e46-b4cc-bca755f3ff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13f58-54a5-4b17-a4e8-803c5a479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51cbd5-185a-4e93-8638-f19223a2b2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afdbc4-3a88-4e46-b4cc-bca755f3ff1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833499c-2635-4317-86f3-c0f1bc168141}" ma:internalName="TaxCatchAll" ma:showField="CatchAllData" ma:web="57afdbc4-3a88-4e46-b4cc-bca755f3ff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3713f58-54a5-4b17-a4e8-803c5a479822">
      <Terms xmlns="http://schemas.microsoft.com/office/infopath/2007/PartnerControls"/>
    </lcf76f155ced4ddcb4097134ff3c332f>
    <TaxCatchAll xmlns="57afdbc4-3a88-4e46-b4cc-bca755f3ff18" xsi:nil="true"/>
    <SharedWithUsers xmlns="57afdbc4-3a88-4e46-b4cc-bca755f3ff18">
      <UserInfo>
        <DisplayName>Avinash Dixit</DisplayName>
        <AccountId>161</AccountId>
        <AccountType/>
      </UserInfo>
      <UserInfo>
        <DisplayName>Balvinder Dang</DisplayName>
        <AccountId>10</AccountId>
        <AccountType/>
      </UserInfo>
      <UserInfo>
        <DisplayName>Ravindra Singh</DisplayName>
        <AccountId>43</AccountId>
        <AccountType/>
      </UserInfo>
      <UserInfo>
        <DisplayName>Lucia Maria Coppola</DisplayName>
        <AccountId>87</AccountId>
        <AccountType/>
      </UserInfo>
    </SharedWithUsers>
  </documentManagement>
</p:properties>
</file>

<file path=customXml/itemProps1.xml><?xml version="1.0" encoding="utf-8"?>
<ds:datastoreItem xmlns:ds="http://schemas.openxmlformats.org/officeDocument/2006/customXml" ds:itemID="{7A68977B-62AA-4C55-B14C-32BA161A14E0}">
  <ds:schemaRefs>
    <ds:schemaRef ds:uri="http://schemas.microsoft.com/sharepoint/v3/contenttype/forms"/>
  </ds:schemaRefs>
</ds:datastoreItem>
</file>

<file path=customXml/itemProps2.xml><?xml version="1.0" encoding="utf-8"?>
<ds:datastoreItem xmlns:ds="http://schemas.openxmlformats.org/officeDocument/2006/customXml" ds:itemID="{31587F80-ACAC-41B7-B05D-526D12489D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713f58-54a5-4b17-a4e8-803c5a479822"/>
    <ds:schemaRef ds:uri="57afdbc4-3a88-4e46-b4cc-bca755f3ff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17EFBB-F361-419F-8836-7DFD419A1FD1}">
  <ds:schemaRefs>
    <ds:schemaRef ds:uri="http://purl.org/dc/elements/1.1/"/>
    <ds:schemaRef ds:uri="http://schemas.microsoft.com/office/2006/documentManagement/types"/>
    <ds:schemaRef ds:uri="1e27cf0b-1f62-4939-8bfa-4bcac282b3af"/>
    <ds:schemaRef ds:uri="http://schemas.microsoft.com/office/2006/metadata/properties"/>
    <ds:schemaRef ds:uri="http://purl.org/dc/dcmitype/"/>
    <ds:schemaRef ds:uri="http://schemas.openxmlformats.org/package/2006/metadata/core-properties"/>
    <ds:schemaRef ds:uri="http://www.w3.org/XML/1998/namespace"/>
    <ds:schemaRef ds:uri="3bd456b2-fa23-48aa-915d-d4f92596de02"/>
    <ds:schemaRef ds:uri="http://schemas.microsoft.com/office/infopath/2007/PartnerControls"/>
    <ds:schemaRef ds:uri="http://purl.org/dc/terms/"/>
    <ds:schemaRef ds:uri="23713f58-54a5-4b17-a4e8-803c5a479822"/>
    <ds:schemaRef ds:uri="57afdbc4-3a88-4e46-b4cc-bca755f3ff18"/>
  </ds:schemaRefs>
</ds:datastoreItem>
</file>

<file path=docProps/app.xml><?xml version="1.0" encoding="utf-8"?>
<Properties xmlns="http://schemas.openxmlformats.org/officeDocument/2006/extended-properties" xmlns:vt="http://schemas.openxmlformats.org/officeDocument/2006/docPropsVTypes">
  <Template/>
  <TotalTime>695</TotalTime>
  <Words>2246</Words>
  <Application>Microsoft Office PowerPoint</Application>
  <PresentationFormat>On-screen Show (16:9)</PresentationFormat>
  <Paragraphs>348</Paragraphs>
  <Slides>22</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-apple-system</vt:lpstr>
      <vt:lpstr>Arial</vt:lpstr>
      <vt:lpstr>Google Sans</vt:lpstr>
      <vt:lpstr>Slack-Lato</vt:lpstr>
      <vt:lpstr>Söhne</vt:lpstr>
      <vt:lpstr>Times New Roman</vt:lpstr>
      <vt:lpstr>Ubuntu</vt:lpstr>
      <vt:lpstr>Ubuntu </vt:lpstr>
      <vt:lpstr>Ubuntu Bold</vt:lpstr>
      <vt:lpstr>Ubuntu Condensed</vt:lpstr>
      <vt:lpstr>Ubuntu Regular</vt:lpstr>
      <vt:lpstr>Simple Light</vt:lpstr>
      <vt:lpstr>1_Simple Light</vt:lpstr>
      <vt:lpstr>PowerPoint Presentation</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Improving public sector performance through right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Use Case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Avinash Dixit</dc:creator>
  <cp:lastModifiedBy>Katie Mould</cp:lastModifiedBy>
  <cp:revision>6</cp:revision>
  <cp:lastPrinted>2023-10-02T20:10:10Z</cp:lastPrinted>
  <dcterms:modified xsi:type="dcterms:W3CDTF">2023-10-18T08:05:18Z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0x010100487218CC07EA4143AF605A95FCEA909F</vt:lpwstr>
  </property>
  <property fmtid="{D5CDD505-2E9C-101B-9397-08002B2CF9AE}" pid="3" name="MediaServiceImageTags">
    <vt:lpwstr/>
  </property>
</Properties>
</file>