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7" r:id="rId7"/>
    <p:sldId id="271" r:id="rId8"/>
    <p:sldId id="274" r:id="rId9"/>
    <p:sldId id="275" r:id="rId10"/>
    <p:sldId id="272" r:id="rId11"/>
    <p:sldId id="269" r:id="rId12"/>
    <p:sldId id="261" r:id="rId13"/>
    <p:sldId id="270" r:id="rId14"/>
    <p:sldId id="262" r:id="rId15"/>
    <p:sldId id="263" r:id="rId16"/>
    <p:sldId id="264" r:id="rId17"/>
    <p:sldId id="265" r:id="rId18"/>
    <p:sldId id="266"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Lato Light" panose="020F0502020204030203"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Montserrat Light" panose="00000400000000000000" pitchFamily="2" charset="0"/>
      <p:regular r:id="rId36"/>
      <p:bold r:id="rId37"/>
      <p:italic r:id="rId38"/>
      <p:boldItalic r:id="rId39"/>
    </p:embeddedFont>
    <p:embeddedFont>
      <p:font typeface="Montserrat Medium" panose="00000600000000000000" pitchFamily="2" charset="0"/>
      <p:regular r:id="rId40"/>
      <p:bold r:id="rId41"/>
      <p:italic r:id="rId42"/>
      <p:boldItalic r:id="rId43"/>
    </p:embeddedFont>
    <p:embeddedFont>
      <p:font typeface="Open Sans Semibold" panose="020B0706030804020204" pitchFamily="34" charset="0"/>
      <p:regular r:id="rId44"/>
      <p:bold r:id="rId45"/>
      <p:italic r:id="rId46"/>
      <p:boldItalic r:id="rId47"/>
    </p:embeddedFont>
    <p:embeddedFont>
      <p:font typeface="Roboto Light" panose="02000000000000000000" pitchFamily="2" charset="0"/>
      <p:regular r:id="rId48"/>
      <p:bold r:id="rId49"/>
      <p:italic r:id="rId50"/>
      <p:boldItalic r:id="rId51"/>
    </p:embeddedFont>
    <p:embeddedFont>
      <p:font typeface="Source Sans Pro" panose="020B0503030403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hcymRxlAroA4tZGpy27lu8VC0L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9210"/>
  </p:normalViewPr>
  <p:slideViewPr>
    <p:cSldViewPr snapToGrid="0">
      <p:cViewPr varScale="1">
        <p:scale>
          <a:sx n="76" d="100"/>
          <a:sy n="76" d="100"/>
        </p:scale>
        <p:origin x="91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font" Target="fonts/font34.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500"/>
              <a:t>Hi. Adam. Founder. MetadadataWorks</a:t>
            </a:r>
            <a:endParaRPr sz="1500"/>
          </a:p>
          <a:p>
            <a:pPr marL="0" lvl="0" indent="0" algn="l" rtl="0">
              <a:spcBef>
                <a:spcPts val="0"/>
              </a:spcBef>
              <a:spcAft>
                <a:spcPts val="0"/>
              </a:spcAft>
              <a:buNone/>
            </a:pPr>
            <a:r>
              <a:rPr lang="en-US" sz="1500"/>
              <a:t>Data Engineer. Any data Engineers?</a:t>
            </a:r>
            <a:endParaRPr/>
          </a:p>
          <a:p>
            <a:pPr marL="0" marR="0" lvl="0" indent="0" algn="l" rtl="0">
              <a:lnSpc>
                <a:spcPct val="100000"/>
              </a:lnSpc>
              <a:spcBef>
                <a:spcPts val="0"/>
              </a:spcBef>
              <a:spcAft>
                <a:spcPts val="0"/>
              </a:spcAft>
              <a:buClr>
                <a:schemeClr val="dk1"/>
              </a:buClr>
              <a:buSzPts val="1500"/>
              <a:buFont typeface="Calibri"/>
              <a:buNone/>
            </a:pPr>
            <a:r>
              <a:rPr lang="en-US" sz="1500"/>
              <a:t>Specialise in machines communicating – not necessarily as good at people communicating</a:t>
            </a:r>
            <a:endParaRPr/>
          </a:p>
          <a:p>
            <a:pPr marL="0" lvl="0" indent="0" algn="l" rtl="0">
              <a:spcBef>
                <a:spcPts val="0"/>
              </a:spcBef>
              <a:spcAft>
                <a:spcPts val="0"/>
              </a:spcAft>
              <a:buNone/>
            </a:pPr>
            <a:r>
              <a:rPr lang="en-US" sz="1500"/>
              <a:t>Difference between introvert and extrovert data engineer is…..</a:t>
            </a:r>
            <a:endParaRPr/>
          </a:p>
          <a:p>
            <a:pPr marL="0" lvl="0" indent="0" algn="l" rtl="0">
              <a:spcBef>
                <a:spcPts val="0"/>
              </a:spcBef>
              <a:spcAft>
                <a:spcPts val="0"/>
              </a:spcAft>
              <a:buNone/>
            </a:pPr>
            <a:r>
              <a:rPr lang="en-US" sz="1500"/>
              <a:t>Founded MDW to solve some of the people&lt;&gt;people problems on data projects – technical stuff we can solve</a:t>
            </a:r>
            <a:endParaRPr/>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allowed us to deploy a data catalogue quickly. Place you can search for data, explore descriptive info., div into the content itself.</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We gave each organization their own area to onboard information</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Followed KISS – keep it simple stupid – so most junior member of the team could start creating listings i.e. name, contact details, description for the dataset</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Worked well…..BUT not enough data…..i.e. welsh national institute.</a:t>
            </a:r>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040292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first question we asked was What data do you have………</a:t>
            </a:r>
            <a:endParaRPr dirty="0"/>
          </a:p>
          <a:p>
            <a:pPr marL="0" marR="0" lvl="0" indent="0" algn="l" rtl="0">
              <a:lnSpc>
                <a:spcPct val="100000"/>
              </a:lnSpc>
              <a:spcBef>
                <a:spcPts val="0"/>
              </a:spcBef>
              <a:spcAft>
                <a:spcPts val="0"/>
              </a:spcAft>
              <a:buClr>
                <a:schemeClr val="lt1"/>
              </a:buClr>
              <a:buSzPts val="1200"/>
              <a:buFont typeface="Montserrat Light"/>
              <a:buNone/>
            </a:pPr>
            <a:r>
              <a:rPr lang="en-US" sz="1200" dirty="0">
                <a:solidFill>
                  <a:schemeClr val="lt1"/>
                </a:solidFill>
                <a:latin typeface="Montserrat Light"/>
                <a:ea typeface="Montserrat Light"/>
                <a:cs typeface="Montserrat Light"/>
                <a:sym typeface="Montserrat Light"/>
              </a:rPr>
              <a:t>OUR DATA </a:t>
            </a:r>
            <a:r>
              <a:rPr lang="en-US" sz="1200" dirty="0">
                <a:solidFill>
                  <a:schemeClr val="lt1"/>
                </a:solidFill>
                <a:latin typeface="Montserrat" pitchFamily="2" charset="77"/>
                <a:ea typeface="Montserrat"/>
                <a:cs typeface="Montserrat"/>
                <a:sym typeface="Montserrat"/>
              </a:rPr>
              <a:t>ONBOARDING</a:t>
            </a:r>
            <a:r>
              <a:rPr lang="en-US" sz="1200" dirty="0">
                <a:solidFill>
                  <a:schemeClr val="lt1"/>
                </a:solidFill>
                <a:latin typeface="Montserrat Light"/>
                <a:ea typeface="Montserrat Light"/>
                <a:cs typeface="Montserrat Light"/>
                <a:sym typeface="Montserrat Light"/>
              </a:rPr>
              <a:t> </a:t>
            </a:r>
            <a:r>
              <a:rPr lang="en-US" sz="1200" dirty="0">
                <a:solidFill>
                  <a:schemeClr val="lt1"/>
                </a:solidFill>
                <a:latin typeface="Montserrat" pitchFamily="2" charset="77"/>
                <a:ea typeface="Montserrat"/>
                <a:cs typeface="Montserrat"/>
                <a:sym typeface="Montserrat"/>
              </a:rPr>
              <a:t>PLATFORM</a:t>
            </a:r>
            <a:r>
              <a:rPr lang="en-US" sz="1200" dirty="0">
                <a:solidFill>
                  <a:schemeClr val="lt1"/>
                </a:solidFill>
                <a:latin typeface="Montserrat Light"/>
                <a:ea typeface="Montserrat Light"/>
                <a:cs typeface="Montserrat Light"/>
                <a:sym typeface="Montserrat Light"/>
              </a:rPr>
              <a:t> CONNECTS PROVIDERS &amp; INDEXES DATA SAFELY TO CATALOGUE WHAT DATA EXISTS SO IT CAN BE FOUND AND ACCESSED</a:t>
            </a:r>
            <a:endParaRPr dirty="0"/>
          </a:p>
          <a:p>
            <a:pPr marL="0" lvl="0" indent="0" algn="l" rtl="0">
              <a:spcBef>
                <a:spcPts val="0"/>
              </a:spcBef>
              <a:spcAft>
                <a:spcPts val="0"/>
              </a:spcAft>
              <a:buNone/>
            </a:pPr>
            <a:endParaRPr dirty="0"/>
          </a:p>
        </p:txBody>
      </p:sp>
      <p:sp>
        <p:nvSpPr>
          <p:cNvPr id="586" name="Google Shape;58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19158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So how to get people engaged. No stick. No Carrot.</a:t>
            </a:r>
            <a:endParaRPr/>
          </a:p>
          <a:p>
            <a:pPr marL="0" lvl="0" indent="0" algn="l" rtl="0">
              <a:spcBef>
                <a:spcPts val="0"/>
              </a:spcBef>
              <a:spcAft>
                <a:spcPts val="0"/>
              </a:spcAft>
              <a:buClr>
                <a:schemeClr val="dk1"/>
              </a:buClr>
              <a:buSzPts val="1200"/>
              <a:buFont typeface="Calibri"/>
              <a:buNone/>
            </a:pPr>
            <a:r>
              <a:rPr lang="en-US"/>
              <a:t>But people want to win. So we created a league table.</a:t>
            </a:r>
            <a:endParaRPr/>
          </a:p>
          <a:p>
            <a:pPr marL="0" lvl="0" indent="0" algn="l" rtl="0">
              <a:spcBef>
                <a:spcPts val="0"/>
              </a:spcBef>
              <a:spcAft>
                <a:spcPts val="0"/>
              </a:spcAft>
              <a:buClr>
                <a:schemeClr val="dk1"/>
              </a:buClr>
              <a:buSzPts val="1200"/>
              <a:buFont typeface="Calibri"/>
              <a:buNone/>
            </a:pPr>
            <a:r>
              <a:rPr lang="en-US"/>
              <a:t>Send it out every 2 weeks to CDO, CIO, CMO, Heads of research. </a:t>
            </a:r>
            <a:endParaRPr/>
          </a:p>
          <a:p>
            <a:pPr marL="0" lvl="0" indent="0" algn="l" rtl="0">
              <a:spcBef>
                <a:spcPts val="0"/>
              </a:spcBef>
              <a:spcAft>
                <a:spcPts val="0"/>
              </a:spcAft>
              <a:buClr>
                <a:schemeClr val="dk1"/>
              </a:buClr>
              <a:buSzPts val="1200"/>
              <a:buFont typeface="Calibri"/>
              <a:buNone/>
            </a:pPr>
            <a:r>
              <a:rPr lang="en-US"/>
              <a:t>No matter how important you are no one want to be bottom of the league.</a:t>
            </a:r>
            <a:endParaRPr/>
          </a:p>
          <a:p>
            <a:pPr marL="0" lvl="0" indent="0" algn="l" rtl="0">
              <a:spcBef>
                <a:spcPts val="0"/>
              </a:spcBef>
              <a:spcAft>
                <a:spcPts val="0"/>
              </a:spcAft>
              <a:buClr>
                <a:schemeClr val="dk1"/>
              </a:buClr>
              <a:buSzPts val="1200"/>
              <a:buFont typeface="Calibri"/>
              <a:buNone/>
            </a:pPr>
            <a:r>
              <a:rPr lang="en-US"/>
              <a:t>Showed number of datasets discoverable, quality of information provided about the data – good indicator of maturity and governance</a:t>
            </a:r>
            <a:endParaRPr/>
          </a:p>
          <a:p>
            <a:pPr marL="0" lvl="0" indent="0" algn="l" rtl="0">
              <a:spcBef>
                <a:spcPts val="0"/>
              </a:spcBef>
              <a:spcAft>
                <a:spcPts val="0"/>
              </a:spcAft>
              <a:buClr>
                <a:schemeClr val="dk1"/>
              </a:buClr>
              <a:buSzPts val="1200"/>
              <a:buFont typeface="Calibri"/>
              <a:buNone/>
            </a:pPr>
            <a:endParaRPr/>
          </a:p>
        </p:txBody>
      </p:sp>
      <p:sp>
        <p:nvSpPr>
          <p:cNvPr id="183" name="Google Shape;18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So how to get people engaged. No stick. No Carrot.</a:t>
            </a:r>
            <a:endParaRPr/>
          </a:p>
          <a:p>
            <a:pPr marL="0" lvl="0" indent="0" algn="l" rtl="0">
              <a:spcBef>
                <a:spcPts val="0"/>
              </a:spcBef>
              <a:spcAft>
                <a:spcPts val="0"/>
              </a:spcAft>
              <a:buClr>
                <a:schemeClr val="dk1"/>
              </a:buClr>
              <a:buSzPts val="1200"/>
              <a:buFont typeface="Calibri"/>
              <a:buNone/>
            </a:pPr>
            <a:r>
              <a:rPr lang="en-US"/>
              <a:t>But people want to win. So we created a league table.</a:t>
            </a:r>
            <a:endParaRPr/>
          </a:p>
          <a:p>
            <a:pPr marL="0" lvl="0" indent="0" algn="l" rtl="0">
              <a:spcBef>
                <a:spcPts val="0"/>
              </a:spcBef>
              <a:spcAft>
                <a:spcPts val="0"/>
              </a:spcAft>
              <a:buClr>
                <a:schemeClr val="dk1"/>
              </a:buClr>
              <a:buSzPts val="1200"/>
              <a:buFont typeface="Calibri"/>
              <a:buNone/>
            </a:pPr>
            <a:r>
              <a:rPr lang="en-US"/>
              <a:t>Send it out every 2 weeks to CDO, CIO, CMO, Heads of research. </a:t>
            </a:r>
            <a:endParaRPr/>
          </a:p>
          <a:p>
            <a:pPr marL="0" lvl="0" indent="0" algn="l" rtl="0">
              <a:spcBef>
                <a:spcPts val="0"/>
              </a:spcBef>
              <a:spcAft>
                <a:spcPts val="0"/>
              </a:spcAft>
              <a:buClr>
                <a:schemeClr val="dk1"/>
              </a:buClr>
              <a:buSzPts val="1200"/>
              <a:buFont typeface="Calibri"/>
              <a:buNone/>
            </a:pPr>
            <a:r>
              <a:rPr lang="en-US"/>
              <a:t>No matter how important you are no one want to be bottom of the league.</a:t>
            </a:r>
            <a:endParaRPr/>
          </a:p>
          <a:p>
            <a:pPr marL="0" lvl="0" indent="0" algn="l" rtl="0">
              <a:spcBef>
                <a:spcPts val="0"/>
              </a:spcBef>
              <a:spcAft>
                <a:spcPts val="0"/>
              </a:spcAft>
              <a:buClr>
                <a:schemeClr val="dk1"/>
              </a:buClr>
              <a:buSzPts val="1200"/>
              <a:buFont typeface="Calibri"/>
              <a:buNone/>
            </a:pPr>
            <a:r>
              <a:rPr lang="en-US"/>
              <a:t>Showed number of datasets discoverable, quality of information provided about the data – good indicator of maturity and governance</a:t>
            </a:r>
            <a:endParaRPr/>
          </a:p>
          <a:p>
            <a:pPr marL="0" lvl="0" indent="0" algn="l" rtl="0">
              <a:spcBef>
                <a:spcPts val="0"/>
              </a:spcBef>
              <a:spcAft>
                <a:spcPts val="0"/>
              </a:spcAft>
              <a:buClr>
                <a:schemeClr val="dk1"/>
              </a:buClr>
              <a:buSzPts val="1200"/>
              <a:buFont typeface="Calibri"/>
              <a:buNone/>
            </a:pPr>
            <a:endParaRPr/>
          </a:p>
        </p:txBody>
      </p:sp>
      <p:sp>
        <p:nvSpPr>
          <p:cNvPr id="183" name="Google Shape;18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13</a:t>
            </a:fld>
            <a:endParaRPr/>
          </a:p>
        </p:txBody>
      </p:sp>
    </p:spTree>
    <p:extLst>
      <p:ext uri="{BB962C8B-B14F-4D97-AF65-F5344CB8AC3E}">
        <p14:creationId xmlns:p14="http://schemas.microsoft.com/office/powerpoint/2010/main" val="3491577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So then we brought people into the process but to keep them in the process we needed to understand impact of discoverability AND impact of a well curated dataset</a:t>
            </a:r>
            <a:endParaRPr/>
          </a:p>
          <a:p>
            <a:pPr marL="0" lvl="0" indent="0" algn="l" rtl="0">
              <a:spcBef>
                <a:spcPts val="0"/>
              </a:spcBef>
              <a:spcAft>
                <a:spcPts val="0"/>
              </a:spcAft>
              <a:buClr>
                <a:schemeClr val="dk1"/>
              </a:buClr>
              <a:buSzPts val="1200"/>
              <a:buFont typeface="Calibri"/>
              <a:buNone/>
            </a:pPr>
            <a:r>
              <a:rPr lang="en-US"/>
              <a:t>CREDIT KEY – a good dataset can spawn 100’s of papers but often the data isn’t cited</a:t>
            </a:r>
            <a:endParaRPr/>
          </a:p>
          <a:p>
            <a:pPr marL="0" lvl="0" indent="0" algn="l" rtl="0">
              <a:spcBef>
                <a:spcPts val="0"/>
              </a:spcBef>
              <a:spcAft>
                <a:spcPts val="0"/>
              </a:spcAft>
              <a:buClr>
                <a:schemeClr val="dk1"/>
              </a:buClr>
              <a:buSzPts val="1200"/>
              <a:buFont typeface="Calibri"/>
              <a:buNone/>
            </a:pPr>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So we track views</a:t>
            </a:r>
            <a:endParaRPr/>
          </a:p>
          <a:p>
            <a:pPr marL="0" lvl="0" indent="0" algn="l" rtl="0">
              <a:spcBef>
                <a:spcPts val="0"/>
              </a:spcBef>
              <a:spcAft>
                <a:spcPts val="0"/>
              </a:spcAft>
              <a:buClr>
                <a:schemeClr val="dk1"/>
              </a:buClr>
              <a:buSzPts val="1200"/>
              <a:buFont typeface="Calibri"/>
              <a:buNone/>
            </a:pPr>
            <a:r>
              <a:rPr lang="en-US"/>
              <a:t>Data access requests</a:t>
            </a:r>
            <a:endParaRPr/>
          </a:p>
          <a:p>
            <a:pPr marL="0" lvl="0" indent="0" algn="l" rtl="0">
              <a:spcBef>
                <a:spcPts val="0"/>
              </a:spcBef>
              <a:spcAft>
                <a:spcPts val="0"/>
              </a:spcAft>
              <a:buClr>
                <a:schemeClr val="dk1"/>
              </a:buClr>
              <a:buSzPts val="1200"/>
              <a:buFont typeface="Calibri"/>
              <a:buNone/>
            </a:pPr>
            <a:r>
              <a:rPr lang="en-US"/>
              <a:t>And generate DOIs so we can track citations – integrate with services like altmetric and plum analytics</a:t>
            </a:r>
            <a:endParaRPr/>
          </a:p>
          <a:p>
            <a:pPr marL="0" lvl="0" indent="0" algn="l" rtl="0">
              <a:spcBef>
                <a:spcPts val="0"/>
              </a:spcBef>
              <a:spcAft>
                <a:spcPts val="0"/>
              </a:spcAft>
              <a:buClr>
                <a:schemeClr val="dk1"/>
              </a:buClr>
              <a:buSzPts val="1200"/>
              <a:buFont typeface="Calibri"/>
              <a:buNone/>
            </a:pPr>
            <a:endParaRPr/>
          </a:p>
        </p:txBody>
      </p:sp>
      <p:sp>
        <p:nvSpPr>
          <p:cNvPr id="200" name="Google Shape;20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the result of asking these questions through our platform was that we onboarded 30X more datasets in 3 years than the previous incarnation of HDR UK and the incumbent achieved in 3 years.</a:t>
            </a:r>
            <a:endParaRPr/>
          </a:p>
          <a:p>
            <a:pPr marL="0" lvl="0" indent="0" algn="l" rtl="0">
              <a:spcBef>
                <a:spcPts val="0"/>
              </a:spcBef>
              <a:spcAft>
                <a:spcPts val="0"/>
              </a:spcAft>
              <a:buNone/>
            </a:pPr>
            <a:r>
              <a:rPr lang="en-US"/>
              <a:t>Outcomes include 1000 papers, 90 project. SAIL etc.</a:t>
            </a:r>
            <a:endParaRPr/>
          </a:p>
          <a:p>
            <a:pPr marL="0" lvl="0" indent="0" algn="l" rtl="0">
              <a:spcBef>
                <a:spcPts val="0"/>
              </a:spcBef>
              <a:spcAft>
                <a:spcPts val="0"/>
              </a:spcAft>
              <a:buNone/>
            </a:pPr>
            <a:endParaRPr/>
          </a:p>
          <a:p>
            <a:pPr marL="0" lvl="0" indent="0" algn="l" rtl="0">
              <a:spcBef>
                <a:spcPts val="0"/>
              </a:spcBef>
              <a:spcAft>
                <a:spcPts val="0"/>
              </a:spcAft>
              <a:buNone/>
            </a:pPr>
            <a:r>
              <a:rPr lang="en-US"/>
              <a:t>Now rolling out a federated version of this approach across the NHS, Administrative data, IPCC and beyond</a:t>
            </a:r>
            <a:endParaRPr/>
          </a:p>
        </p:txBody>
      </p:sp>
      <p:sp>
        <p:nvSpPr>
          <p:cNvPr id="214" name="Google Shape;21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takeaways.</a:t>
            </a:r>
            <a:endParaRPr/>
          </a:p>
        </p:txBody>
      </p:sp>
      <p:sp>
        <p:nvSpPr>
          <p:cNvPr id="240" name="Google Shape;24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you, I’m Adam Milward from MetadataWorks. If you have any questions or want to get in touch please feel free to ping me on linked in or visit our website and talk to the team.</a:t>
            </a:r>
            <a:endParaRPr/>
          </a:p>
        </p:txBody>
      </p:sp>
      <p:sp>
        <p:nvSpPr>
          <p:cNvPr id="248" name="Google Shape;2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r>
              <a:rPr lang="en-US" sz="1200"/>
              <a:t>Why did I get into data engineering?</a:t>
            </a:r>
            <a:endParaRPr/>
          </a:p>
          <a:p>
            <a:pPr marL="0" lvl="0" indent="0" algn="l" rtl="0">
              <a:spcBef>
                <a:spcPts val="0"/>
              </a:spcBef>
              <a:spcAft>
                <a:spcPts val="0"/>
              </a:spcAft>
              <a:buNone/>
            </a:pPr>
            <a:r>
              <a:rPr lang="en-US" sz="1200"/>
              <a:t>Moving data is important</a:t>
            </a:r>
            <a:endParaRPr/>
          </a:p>
          <a:p>
            <a:pPr marL="0" lvl="0" indent="0" algn="l" rtl="0">
              <a:spcBef>
                <a:spcPts val="0"/>
              </a:spcBef>
              <a:spcAft>
                <a:spcPts val="0"/>
              </a:spcAft>
              <a:buNone/>
            </a:pPr>
            <a:r>
              <a:rPr lang="en-US" sz="1200"/>
              <a:t>Talk about my family. Hazy memory. 4-5 mother was ill. Royal Marsden. Given experimental MMM. ¾ months gone</a:t>
            </a:r>
            <a:endParaRPr/>
          </a:p>
          <a:p>
            <a:pPr marL="0" lvl="0" indent="0" algn="l" rtl="0">
              <a:spcBef>
                <a:spcPts val="0"/>
              </a:spcBef>
              <a:spcAft>
                <a:spcPts val="0"/>
              </a:spcAft>
              <a:buNone/>
            </a:pPr>
            <a:r>
              <a:rPr lang="en-US" sz="1200"/>
              <a:t>Fast forward 6 years later. Living in Devon – Derriford hospital. Given CMF. Didn’t work. Records couldn’t be transferred. </a:t>
            </a:r>
            <a:endParaRPr/>
          </a:p>
          <a:p>
            <a:pPr marL="0" lvl="0" indent="0" algn="l" rtl="0">
              <a:spcBef>
                <a:spcPts val="0"/>
              </a:spcBef>
              <a:spcAft>
                <a:spcPts val="0"/>
              </a:spcAft>
              <a:buNone/>
            </a:pPr>
            <a:r>
              <a:rPr lang="en-US" sz="1200"/>
              <a:t>Father physically drove to Royal Marsden, got a physical copy of the medical records. She was cancer free within 4-5 months again.</a:t>
            </a:r>
            <a:endParaRPr/>
          </a:p>
          <a:p>
            <a:pPr marL="0" lvl="0" indent="0" algn="l" rtl="0">
              <a:spcBef>
                <a:spcPts val="0"/>
              </a:spcBef>
              <a:spcAft>
                <a:spcPts val="0"/>
              </a:spcAft>
              <a:buNone/>
            </a:pPr>
            <a:r>
              <a:rPr lang="en-US" sz="1200"/>
              <a:t>Obviously made an impression on my young mind and here I am working on moving health data around.</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So today I’d like to talk about moving data around, some of the human problems and how to solve them</a:t>
            </a:r>
            <a:endParaRPr/>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HDRUK is the UK’s health data research institute. UK has lifesciences, skilled people, universities, nhs dataset.</a:t>
            </a:r>
            <a:endParaRPr/>
          </a:p>
          <a:p>
            <a:pPr marL="0" lvl="0" indent="0" algn="l" rtl="0">
              <a:spcBef>
                <a:spcPts val="0"/>
              </a:spcBef>
              <a:spcAft>
                <a:spcPts val="0"/>
              </a:spcAft>
              <a:buNone/>
            </a:pPr>
            <a:r>
              <a:rPr lang="en-US"/>
              <a:t>Conducted a survey across a wide range of data users in the health, social care and lifescience industries</a:t>
            </a:r>
            <a:endParaRPr/>
          </a:p>
          <a:p>
            <a:pPr marL="0" lvl="0" indent="0" algn="l" rtl="0">
              <a:spcBef>
                <a:spcPts val="0"/>
              </a:spcBef>
              <a:spcAft>
                <a:spcPts val="0"/>
              </a:spcAft>
              <a:buNone/>
            </a:pPr>
            <a:r>
              <a:rPr lang="en-US"/>
              <a:t>They’d asked the questions “what is the biggest barrier stopping data user using healthcare data” </a:t>
            </a:r>
            <a:endParaRPr/>
          </a:p>
          <a:p>
            <a:pPr marL="0" lvl="0" indent="0" algn="l" rtl="0">
              <a:spcBef>
                <a:spcPts val="0"/>
              </a:spcBef>
              <a:spcAft>
                <a:spcPts val="0"/>
              </a:spcAft>
              <a:buNone/>
            </a:pPr>
            <a:r>
              <a:rPr lang="en-US"/>
              <a:t>Two themes emerged. The first problem was finding and then getting access to healthcare data.</a:t>
            </a:r>
            <a:endParaRPr/>
          </a:p>
          <a:p>
            <a:pPr marL="0" lvl="0" indent="0" algn="l" rtl="0">
              <a:spcBef>
                <a:spcPts val="0"/>
              </a:spcBef>
              <a:spcAft>
                <a:spcPts val="0"/>
              </a:spcAft>
              <a:buNone/>
            </a:pPr>
            <a:r>
              <a:rPr lang="en-US"/>
              <a:t>The second was understanding the content of data “chucked over the fence” and getting it “ready” for analysis. </a:t>
            </a:r>
            <a:endParaRPr/>
          </a:p>
          <a:p>
            <a:pPr marL="0" lvl="0" indent="0" algn="l" rtl="0">
              <a:spcBef>
                <a:spcPts val="0"/>
              </a:spcBef>
              <a:spcAft>
                <a:spcPts val="0"/>
              </a:spcAft>
              <a:buNone/>
            </a:pPr>
            <a:endParaRPr/>
          </a:p>
          <a:p>
            <a:pPr marL="0" lvl="0" indent="0" algn="l" rtl="0">
              <a:spcBef>
                <a:spcPts val="0"/>
              </a:spcBef>
              <a:spcAft>
                <a:spcPts val="0"/>
              </a:spcAft>
              <a:buNone/>
            </a:pPr>
            <a:r>
              <a:rPr lang="en-US"/>
              <a:t>We were tasked to deliver a national solution that would make data across the healthcare landscape in the UK more findable and more “ready” for analysis.</a:t>
            </a:r>
            <a:endParaRPr/>
          </a:p>
          <a:p>
            <a:pPr marL="0" lvl="0" indent="0" algn="l" rtl="0">
              <a:spcBef>
                <a:spcPts val="0"/>
              </a:spcBef>
              <a:spcAft>
                <a:spcPts val="0"/>
              </a:spcAft>
              <a:buNone/>
            </a:pPr>
            <a:endParaRPr/>
          </a:p>
          <a:p>
            <a:pPr marL="0" lvl="0" indent="0" algn="l" rtl="0">
              <a:spcBef>
                <a:spcPts val="0"/>
              </a:spcBef>
              <a:spcAft>
                <a:spcPts val="0"/>
              </a:spcAft>
              <a:buNone/>
            </a:pPr>
            <a:r>
              <a:rPr lang="en-US"/>
              <a:t>Asked to work with over 40 healthcare organisation across the UK to solve these issues.</a:t>
            </a: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MOVE FAST AND BREAK THINGS – silicon valley moto.</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Step 1. Was move fast. We have a ready made product and made sure it was up-and-running by week 5.</a:t>
            </a:r>
            <a:endParaRPr/>
          </a:p>
          <a:p>
            <a:pPr marL="0" lvl="0" indent="0" algn="l" rtl="0">
              <a:spcBef>
                <a:spcPts val="0"/>
              </a:spcBef>
              <a:spcAft>
                <a:spcPts val="0"/>
              </a:spcAft>
              <a:buClr>
                <a:schemeClr val="dk1"/>
              </a:buClr>
              <a:buSzPts val="1200"/>
              <a:buFont typeface="Calibri"/>
              <a:buNone/>
            </a:pPr>
            <a:r>
              <a:rPr lang="en-US"/>
              <a:t>Step 2. We iterated a metadata specification</a:t>
            </a:r>
            <a:endParaRPr/>
          </a:p>
          <a:p>
            <a:pPr marL="0" lvl="0" indent="0" algn="l" rtl="0">
              <a:spcBef>
                <a:spcPts val="0"/>
              </a:spcBef>
              <a:spcAft>
                <a:spcPts val="0"/>
              </a:spcAft>
              <a:buClr>
                <a:schemeClr val="dk1"/>
              </a:buClr>
              <a:buSzPts val="1200"/>
              <a:buFont typeface="Calibri"/>
              <a:buNone/>
            </a:pPr>
            <a:r>
              <a:rPr lang="en-US"/>
              <a:t>Step 3. We engaged the stakeholders – monthly check in sessions</a:t>
            </a:r>
            <a:endParaRPr/>
          </a:p>
          <a:p>
            <a:pPr marL="0" lvl="0" indent="0" algn="l" rtl="0">
              <a:spcBef>
                <a:spcPts val="0"/>
              </a:spcBef>
              <a:spcAft>
                <a:spcPts val="0"/>
              </a:spcAft>
              <a:buClr>
                <a:schemeClr val="dk1"/>
              </a:buClr>
              <a:buSzPts val="1200"/>
              <a:buFont typeface="Calibri"/>
              <a:buNone/>
            </a:pPr>
            <a:r>
              <a:rPr lang="en-US"/>
              <a:t>Step 4. Established reporting</a:t>
            </a:r>
            <a:endParaRPr/>
          </a:p>
          <a:p>
            <a:pPr marL="0" lvl="0" indent="0" algn="l" rtl="0">
              <a:spcBef>
                <a:spcPts val="0"/>
              </a:spcBef>
              <a:spcAft>
                <a:spcPts val="0"/>
              </a:spcAft>
              <a:buClr>
                <a:schemeClr val="dk1"/>
              </a:buClr>
              <a:buSzPts val="1200"/>
              <a:buFont typeface="Calibri"/>
              <a:buNone/>
            </a:pPr>
            <a:r>
              <a:rPr lang="en-US"/>
              <a:t>Step 5. Created a service desk…….no more emails flying around</a:t>
            </a:r>
            <a:endParaRPr/>
          </a:p>
        </p:txBody>
      </p:sp>
      <p:sp>
        <p:nvSpPr>
          <p:cNvPr id="133" name="Google Shape;1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allowed us to deploy a data catalogue quickly. Place you can search for data, explore descriptive info., div into the content itself.</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We gave each organization their own area to onboard information</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Followed KISS – keep it simple stupid – so most junior member of the team could start creating listings i.e. name, contact details, description for the dataset</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Worked well…..BUT not enough data…..i.e. welsh national institute.</a:t>
            </a:r>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allowed us to deploy a data catalogue quickly. Place you can search for data, explore descriptive info., div into the content itself.</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We gave each organization their own area to onboard information</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Followed KISS – keep it simple stupid – so most junior member of the team could start creating listings i.e. name, contact details, description for the dataset</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Worked well…..BUT not enough data…..i.e. welsh national institute.</a:t>
            </a:r>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14463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allowed us to deploy a data catalogue quickly. Place you can search for data, explore descriptive info., div into the content itself.</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We gave each organization their own area to onboard information</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Followed KISS – keep it simple stupid – so most junior member of the team could start creating listings i.e. name, contact details, description for the dataset</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Worked well…..BUT not enough data…..i.e. welsh national institute.</a:t>
            </a:r>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82944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allowed us to deploy a data catalogue quickly. Place you can search for data, explore descriptive info., div into the content itself.</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We gave each organization their own area to onboard information</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Followed KISS – keep it simple stupid – so most junior member of the team could start creating listings i.e. name, contact details, description for the dataset</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Worked well…..BUT not enough data…..i.e. welsh national institute.</a:t>
            </a:r>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43560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allowed us to deploy a data catalogue quickly. Place you can search for data, explore descriptive info., div into the content itself.</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We gave each organization their own area to onboard information</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Followed KISS – keep it simple stupid – so most junior member of the team could start creating listings i.e. name, contact details, description for the dataset</a:t>
            </a:r>
            <a:endParaRPr/>
          </a:p>
          <a:p>
            <a:pPr marL="0" lvl="0" indent="0" algn="l" rtl="0">
              <a:spcBef>
                <a:spcPts val="0"/>
              </a:spcBef>
              <a:spcAft>
                <a:spcPts val="0"/>
              </a:spcAft>
              <a:buNone/>
            </a:pPr>
            <a:r>
              <a:rPr lang="en-US" sz="1200">
                <a:solidFill>
                  <a:schemeClr val="lt1"/>
                </a:solidFill>
                <a:latin typeface="Montserrat Light"/>
                <a:ea typeface="Montserrat Light"/>
                <a:cs typeface="Montserrat Light"/>
                <a:sym typeface="Montserrat Light"/>
              </a:rPr>
              <a:t>Worked well…..BUT not enough data…..i.e. welsh national institute.</a:t>
            </a:r>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sz="1200">
              <a:solidFill>
                <a:schemeClr val="lt1"/>
              </a:solidFill>
              <a:latin typeface="Montserrat Light"/>
              <a:ea typeface="Montserrat Light"/>
              <a:cs typeface="Montserrat Light"/>
              <a:sym typeface="Montserrat Light"/>
            </a:endParaRPr>
          </a:p>
          <a:p>
            <a:pPr marL="0" lvl="0" indent="0" algn="l" rtl="0">
              <a:spcBef>
                <a:spcPts val="0"/>
              </a:spcBef>
              <a:spcAft>
                <a:spcPts val="0"/>
              </a:spcAft>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9659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3"/>
          <p:cNvSpPr>
            <a:spLocks noGrp="1"/>
          </p:cNvSpPr>
          <p:nvPr>
            <p:ph type="pic" idx="2"/>
          </p:nvPr>
        </p:nvSpPr>
        <p:spPr>
          <a:xfrm>
            <a:off x="5183188" y="987425"/>
            <a:ext cx="6172200" cy="4873625"/>
          </a:xfrm>
          <a:prstGeom prst="rect">
            <a:avLst/>
          </a:prstGeom>
          <a:noFill/>
          <a:ln>
            <a:noFill/>
          </a:ln>
        </p:spPr>
      </p:sp>
      <p:sp>
        <p:nvSpPr>
          <p:cNvPr id="72" name="Google Shape;7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8_01">
  <p:cSld name="68_01">
    <p:spTree>
      <p:nvGrpSpPr>
        <p:cNvPr id="1" name="Shape 19"/>
        <p:cNvGrpSpPr/>
        <p:nvPr/>
      </p:nvGrpSpPr>
      <p:grpSpPr>
        <a:xfrm>
          <a:off x="0" y="0"/>
          <a:ext cx="0" cy="0"/>
          <a:chOff x="0" y="0"/>
          <a:chExt cx="0" cy="0"/>
        </a:xfrm>
      </p:grpSpPr>
      <p:sp>
        <p:nvSpPr>
          <p:cNvPr id="20" name="Google Shape;20;p14"/>
          <p:cNvSpPr>
            <a:spLocks noGrp="1"/>
          </p:cNvSpPr>
          <p:nvPr>
            <p:ph type="pic" idx="2"/>
          </p:nvPr>
        </p:nvSpPr>
        <p:spPr>
          <a:xfrm>
            <a:off x="-188281" y="-195943"/>
            <a:ext cx="12568562" cy="7249885"/>
          </a:xfrm>
          <a:prstGeom prst="rect">
            <a:avLst/>
          </a:prstGeom>
          <a:solidFill>
            <a:srgbClr val="F2F2F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8_01">
  <p:cSld name="69_01">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188281" y="-195943"/>
            <a:ext cx="12568563" cy="7249885"/>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 descr="A picture containing tree, plant&#10;&#10;Description automatically generated"/>
          <p:cNvPicPr preferRelativeResize="0"/>
          <p:nvPr/>
        </p:nvPicPr>
        <p:blipFill rotWithShape="1">
          <a:blip r:embed="rId3">
            <a:alphaModFix/>
          </a:blip>
          <a:srcRect l="11973" t="33979" b="1"/>
          <a:stretch/>
        </p:blipFill>
        <p:spPr>
          <a:xfrm>
            <a:off x="0" y="0"/>
            <a:ext cx="12192000" cy="6858000"/>
          </a:xfrm>
          <a:prstGeom prst="rect">
            <a:avLst/>
          </a:prstGeom>
          <a:noFill/>
          <a:ln>
            <a:noFill/>
          </a:ln>
        </p:spPr>
      </p:pic>
      <p:grpSp>
        <p:nvGrpSpPr>
          <p:cNvPr id="94" name="Google Shape;94;p1"/>
          <p:cNvGrpSpPr/>
          <p:nvPr/>
        </p:nvGrpSpPr>
        <p:grpSpPr>
          <a:xfrm>
            <a:off x="1845831" y="1426161"/>
            <a:ext cx="8500337" cy="3447649"/>
            <a:chOff x="0" y="609600"/>
            <a:chExt cx="12192000" cy="4944949"/>
          </a:xfrm>
        </p:grpSpPr>
        <p:sp>
          <p:nvSpPr>
            <p:cNvPr id="95" name="Google Shape;95;p1"/>
            <p:cNvSpPr txBox="1"/>
            <p:nvPr/>
          </p:nvSpPr>
          <p:spPr>
            <a:xfrm>
              <a:off x="0" y="4826169"/>
              <a:ext cx="12192000" cy="728380"/>
            </a:xfrm>
            <a:prstGeom prst="rect">
              <a:avLst/>
            </a:prstGeom>
            <a:noFill/>
            <a:ln>
              <a:noFill/>
            </a:ln>
          </p:spPr>
          <p:txBody>
            <a:bodyPr spcFirstLastPara="1" wrap="square" lIns="45700" tIns="22850" rIns="45700" bIns="22850" anchor="t" anchorCtr="0">
              <a:spAutoFit/>
            </a:bodyPr>
            <a:lstStyle/>
            <a:p>
              <a:pPr marL="0" marR="0" lvl="0" indent="0" algn="ctr" rtl="0">
                <a:spcBef>
                  <a:spcPts val="0"/>
                </a:spcBef>
                <a:spcAft>
                  <a:spcPts val="0"/>
                </a:spcAft>
                <a:buNone/>
              </a:pPr>
              <a:r>
                <a:rPr lang="en-US" sz="3000" b="0" i="0" u="none" strike="noStrike" cap="none" dirty="0">
                  <a:solidFill>
                    <a:schemeClr val="lt1"/>
                  </a:solidFill>
                  <a:latin typeface="Montserrat Light"/>
                  <a:ea typeface="Montserrat Light"/>
                  <a:cs typeface="Montserrat Light"/>
                  <a:sym typeface="Montserrat Light"/>
                </a:rPr>
                <a:t>METADATA</a:t>
              </a:r>
              <a:r>
                <a:rPr lang="en-US" sz="3000" u="none" strike="noStrike" cap="none" dirty="0">
                  <a:solidFill>
                    <a:schemeClr val="lt1"/>
                  </a:solidFill>
                  <a:latin typeface="Montserrat" pitchFamily="2" charset="77"/>
                  <a:ea typeface="Montserrat"/>
                  <a:cs typeface="Montserrat"/>
                  <a:sym typeface="Montserrat"/>
                </a:rPr>
                <a:t>WORKS</a:t>
              </a:r>
              <a:endParaRPr dirty="0"/>
            </a:p>
          </p:txBody>
        </p:sp>
        <p:pic>
          <p:nvPicPr>
            <p:cNvPr id="96" name="Google Shape;96;p1"/>
            <p:cNvPicPr preferRelativeResize="0"/>
            <p:nvPr/>
          </p:nvPicPr>
          <p:blipFill rotWithShape="1">
            <a:blip r:embed="rId4">
              <a:alphaModFix/>
              <a:biLevel thresh="25000"/>
            </a:blip>
            <a:srcRect/>
            <a:stretch/>
          </p:blipFill>
          <p:spPr>
            <a:xfrm>
              <a:off x="4280304" y="609600"/>
              <a:ext cx="3936191" cy="3936191"/>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5" descr="A picture containing text, book, shelf, full&#10;&#10;Description automatically generated"/>
          <p:cNvPicPr preferRelativeResize="0">
            <a:picLocks noGrp="1"/>
          </p:cNvPicPr>
          <p:nvPr>
            <p:ph type="pic" idx="2"/>
          </p:nvPr>
        </p:nvPicPr>
        <p:blipFill rotWithShape="1">
          <a:blip r:embed="rId3">
            <a:alphaModFix/>
          </a:blip>
          <a:srcRect t="6750" b="6750"/>
          <a:stretch/>
        </p:blipFill>
        <p:spPr>
          <a:xfrm>
            <a:off x="-1" y="-248"/>
            <a:ext cx="12192001" cy="7032674"/>
          </a:xfrm>
          <a:prstGeom prst="rect">
            <a:avLst/>
          </a:prstGeom>
          <a:solidFill>
            <a:srgbClr val="F2F2F2"/>
          </a:solidFill>
          <a:ln>
            <a:noFill/>
          </a:ln>
        </p:spPr>
      </p:pic>
      <p:sp>
        <p:nvSpPr>
          <p:cNvPr id="174" name="Google Shape;174;p5"/>
          <p:cNvSpPr/>
          <p:nvPr/>
        </p:nvSpPr>
        <p:spPr>
          <a:xfrm>
            <a:off x="4082" y="-249"/>
            <a:ext cx="12192000" cy="7032674"/>
          </a:xfrm>
          <a:prstGeom prst="rect">
            <a:avLst/>
          </a:prstGeom>
          <a:solidFill>
            <a:schemeClr val="dk1">
              <a:alpha val="6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
          <p:cNvSpPr/>
          <p:nvPr/>
        </p:nvSpPr>
        <p:spPr>
          <a:xfrm>
            <a:off x="522620" y="242590"/>
            <a:ext cx="10852951"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600">
                <a:solidFill>
                  <a:schemeClr val="lt1"/>
                </a:solidFill>
                <a:latin typeface="Montserrat Medium"/>
                <a:ea typeface="Montserrat Medium"/>
                <a:cs typeface="Montserrat Medium"/>
                <a:sym typeface="Montserrat Medium"/>
              </a:rPr>
              <a:t>WHAT, WHY, WHEN, HOW, WHERE, WHO</a:t>
            </a:r>
            <a:endParaRPr/>
          </a:p>
        </p:txBody>
      </p:sp>
      <p:pic>
        <p:nvPicPr>
          <p:cNvPr id="176" name="Google Shape;176;p5"/>
          <p:cNvPicPr preferRelativeResize="0"/>
          <p:nvPr/>
        </p:nvPicPr>
        <p:blipFill rotWithShape="1">
          <a:blip r:embed="rId4">
            <a:alphaModFix/>
            <a:biLevel thresh="25000"/>
          </a:blip>
          <a:srcRect/>
          <a:stretch/>
        </p:blipFill>
        <p:spPr>
          <a:xfrm>
            <a:off x="11245419" y="-69575"/>
            <a:ext cx="973846" cy="973846"/>
          </a:xfrm>
          <a:prstGeom prst="rect">
            <a:avLst/>
          </a:prstGeom>
          <a:noFill/>
          <a:ln>
            <a:noFill/>
          </a:ln>
        </p:spPr>
      </p:pic>
      <p:pic>
        <p:nvPicPr>
          <p:cNvPr id="7" name="Picture 6" descr="A screenshot of a computer&#10;&#10;Description automatically generated with medium confidence">
            <a:extLst>
              <a:ext uri="{FF2B5EF4-FFF2-40B4-BE49-F238E27FC236}">
                <a16:creationId xmlns:a16="http://schemas.microsoft.com/office/drawing/2014/main" id="{4C5C0F2D-0742-5291-12FE-DCF68FF16C48}"/>
              </a:ext>
            </a:extLst>
          </p:cNvPr>
          <p:cNvPicPr>
            <a:picLocks noChangeAspect="1"/>
          </p:cNvPicPr>
          <p:nvPr/>
        </p:nvPicPr>
        <p:blipFill rotWithShape="1">
          <a:blip r:embed="rId5"/>
          <a:srcRect t="70571" r="44662"/>
          <a:stretch/>
        </p:blipFill>
        <p:spPr>
          <a:xfrm>
            <a:off x="629716" y="1266062"/>
            <a:ext cx="10638757" cy="2757236"/>
          </a:xfrm>
          <a:prstGeom prst="rect">
            <a:avLst/>
          </a:prstGeom>
        </p:spPr>
      </p:pic>
      <p:pic>
        <p:nvPicPr>
          <p:cNvPr id="9" name="Picture 8">
            <a:extLst>
              <a:ext uri="{FF2B5EF4-FFF2-40B4-BE49-F238E27FC236}">
                <a16:creationId xmlns:a16="http://schemas.microsoft.com/office/drawing/2014/main" id="{31BCA153-F2BE-3A6E-C32B-4436D39C1093}"/>
              </a:ext>
            </a:extLst>
          </p:cNvPr>
          <p:cNvPicPr>
            <a:picLocks noChangeAspect="1"/>
          </p:cNvPicPr>
          <p:nvPr/>
        </p:nvPicPr>
        <p:blipFill>
          <a:blip r:embed="rId6"/>
          <a:stretch>
            <a:fillRect/>
          </a:stretch>
        </p:blipFill>
        <p:spPr>
          <a:xfrm>
            <a:off x="629715" y="4385088"/>
            <a:ext cx="10948807" cy="1338379"/>
          </a:xfrm>
          <a:prstGeom prst="rect">
            <a:avLst/>
          </a:prstGeom>
        </p:spPr>
      </p:pic>
    </p:spTree>
    <p:extLst>
      <p:ext uri="{BB962C8B-B14F-4D97-AF65-F5344CB8AC3E}">
        <p14:creationId xmlns:p14="http://schemas.microsoft.com/office/powerpoint/2010/main" val="257553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9" descr="A picture containing text, book, shelf, full&#10;&#10;Description automatically generated"/>
          <p:cNvPicPr preferRelativeResize="0">
            <a:picLocks noGrp="1"/>
          </p:cNvPicPr>
          <p:nvPr>
            <p:ph type="pic" idx="2"/>
          </p:nvPr>
        </p:nvPicPr>
        <p:blipFill rotWithShape="1">
          <a:blip r:embed="rId3">
            <a:alphaModFix/>
          </a:blip>
          <a:srcRect t="6750" b="6750"/>
          <a:stretch/>
        </p:blipFill>
        <p:spPr>
          <a:xfrm>
            <a:off x="-1" y="-87336"/>
            <a:ext cx="12192001" cy="7032674"/>
          </a:xfrm>
          <a:prstGeom prst="rect">
            <a:avLst/>
          </a:prstGeom>
          <a:solidFill>
            <a:srgbClr val="F2F2F2"/>
          </a:solidFill>
          <a:ln>
            <a:noFill/>
          </a:ln>
        </p:spPr>
      </p:pic>
      <p:sp>
        <p:nvSpPr>
          <p:cNvPr id="589" name="Google Shape;589;p9"/>
          <p:cNvSpPr/>
          <p:nvPr/>
        </p:nvSpPr>
        <p:spPr>
          <a:xfrm>
            <a:off x="0" y="-87336"/>
            <a:ext cx="12192000" cy="7032674"/>
          </a:xfrm>
          <a:prstGeom prst="rect">
            <a:avLst/>
          </a:prstGeom>
          <a:solidFill>
            <a:schemeClr val="dk1">
              <a:alpha val="6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9"/>
          <p:cNvSpPr/>
          <p:nvPr/>
        </p:nvSpPr>
        <p:spPr>
          <a:xfrm>
            <a:off x="482865" y="302224"/>
            <a:ext cx="4647768" cy="116643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600"/>
              </a:spcBef>
              <a:spcAft>
                <a:spcPts val="0"/>
              </a:spcAft>
              <a:buNone/>
            </a:pPr>
            <a:r>
              <a:rPr lang="en-US" sz="3600" dirty="0">
                <a:solidFill>
                  <a:schemeClr val="lt1"/>
                </a:solidFill>
                <a:latin typeface="Montserrat Medium"/>
                <a:ea typeface="Montserrat Medium"/>
                <a:cs typeface="Montserrat Medium"/>
                <a:sym typeface="Montserrat Medium"/>
              </a:rPr>
              <a:t>WHAT DATA DO WE  HAVE?</a:t>
            </a:r>
            <a:endParaRPr dirty="0"/>
          </a:p>
        </p:txBody>
      </p:sp>
      <p:sp>
        <p:nvSpPr>
          <p:cNvPr id="591" name="Google Shape;591;p9"/>
          <p:cNvSpPr/>
          <p:nvPr/>
        </p:nvSpPr>
        <p:spPr>
          <a:xfrm>
            <a:off x="482865" y="937873"/>
            <a:ext cx="4969252" cy="4136993"/>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None/>
            </a:pPr>
            <a:r>
              <a:rPr lang="en-US" sz="2200" dirty="0">
                <a:solidFill>
                  <a:schemeClr val="lt1"/>
                </a:solidFill>
                <a:latin typeface="Montserrat Light"/>
                <a:ea typeface="Montserrat Light"/>
                <a:cs typeface="Montserrat Light"/>
                <a:sym typeface="Montserrat Light"/>
              </a:rPr>
              <a:t>AN </a:t>
            </a:r>
            <a:r>
              <a:rPr lang="en-US" sz="2200" dirty="0">
                <a:solidFill>
                  <a:schemeClr val="lt1"/>
                </a:solidFill>
                <a:latin typeface="Montserrat" pitchFamily="2" charset="77"/>
                <a:ea typeface="Montserrat"/>
                <a:cs typeface="Montserrat"/>
                <a:sym typeface="Montserrat"/>
              </a:rPr>
              <a:t>ONBOARDING</a:t>
            </a:r>
            <a:r>
              <a:rPr lang="en-US" sz="2200" dirty="0">
                <a:solidFill>
                  <a:schemeClr val="lt1"/>
                </a:solidFill>
                <a:latin typeface="Montserrat Light"/>
                <a:ea typeface="Montserrat Light"/>
                <a:cs typeface="Montserrat Light"/>
                <a:sym typeface="Montserrat Light"/>
              </a:rPr>
              <a:t> </a:t>
            </a:r>
            <a:r>
              <a:rPr lang="en-US" sz="2200" dirty="0">
                <a:solidFill>
                  <a:schemeClr val="lt1"/>
                </a:solidFill>
                <a:latin typeface="Montserrat" pitchFamily="2" charset="77"/>
                <a:ea typeface="Montserrat"/>
                <a:cs typeface="Montserrat"/>
                <a:sym typeface="Montserrat"/>
              </a:rPr>
              <a:t>PLATFORM</a:t>
            </a:r>
            <a:r>
              <a:rPr lang="en-US" sz="2200" dirty="0">
                <a:solidFill>
                  <a:schemeClr val="lt1"/>
                </a:solidFill>
                <a:latin typeface="Montserrat Light"/>
                <a:ea typeface="Montserrat Light"/>
                <a:cs typeface="Montserrat Light"/>
                <a:sym typeface="Montserrat Light"/>
              </a:rPr>
              <a:t> </a:t>
            </a:r>
            <a:endParaRPr dirty="0"/>
          </a:p>
          <a:p>
            <a:pPr marL="342900" marR="0" lvl="0" indent="-342900" algn="l" rtl="0">
              <a:lnSpc>
                <a:spcPct val="150000"/>
              </a:lnSpc>
              <a:spcBef>
                <a:spcPts val="600"/>
              </a:spcBef>
              <a:spcAft>
                <a:spcPts val="0"/>
              </a:spcAft>
              <a:buClr>
                <a:schemeClr val="lt1"/>
              </a:buClr>
              <a:buSzPts val="2200"/>
              <a:buFont typeface="Arial"/>
              <a:buChar char="•"/>
            </a:pPr>
            <a:r>
              <a:rPr lang="en-US" sz="2200" dirty="0">
                <a:solidFill>
                  <a:schemeClr val="lt1"/>
                </a:solidFill>
                <a:latin typeface="Montserrat Light"/>
                <a:ea typeface="Montserrat Light"/>
                <a:cs typeface="Montserrat Light"/>
                <a:sym typeface="Montserrat Light"/>
              </a:rPr>
              <a:t>CONNECTS PROVIDERS </a:t>
            </a:r>
            <a:endParaRPr dirty="0"/>
          </a:p>
          <a:p>
            <a:pPr marL="342900" marR="0" lvl="0" indent="-342900" algn="l" rtl="0">
              <a:lnSpc>
                <a:spcPct val="150000"/>
              </a:lnSpc>
              <a:spcBef>
                <a:spcPts val="600"/>
              </a:spcBef>
              <a:spcAft>
                <a:spcPts val="0"/>
              </a:spcAft>
              <a:buClr>
                <a:schemeClr val="lt1"/>
              </a:buClr>
              <a:buSzPts val="2200"/>
              <a:buFont typeface="Arial"/>
              <a:buChar char="•"/>
            </a:pPr>
            <a:r>
              <a:rPr lang="en-US" sz="2200" dirty="0">
                <a:solidFill>
                  <a:schemeClr val="lt1"/>
                </a:solidFill>
                <a:latin typeface="Montserrat Light"/>
                <a:ea typeface="Montserrat Light"/>
                <a:cs typeface="Montserrat Light"/>
                <a:sym typeface="Montserrat Light"/>
              </a:rPr>
              <a:t>INDEXES DATA SAFELY</a:t>
            </a:r>
            <a:endParaRPr dirty="0"/>
          </a:p>
          <a:p>
            <a:pPr marL="342900" marR="0" lvl="0" indent="-342900" algn="l" rtl="0">
              <a:lnSpc>
                <a:spcPct val="150000"/>
              </a:lnSpc>
              <a:spcBef>
                <a:spcPts val="600"/>
              </a:spcBef>
              <a:spcAft>
                <a:spcPts val="0"/>
              </a:spcAft>
              <a:buClr>
                <a:schemeClr val="lt1"/>
              </a:buClr>
              <a:buSzPts val="2200"/>
              <a:buFont typeface="Arial"/>
              <a:buChar char="•"/>
            </a:pPr>
            <a:r>
              <a:rPr lang="en-US" sz="2200" dirty="0">
                <a:solidFill>
                  <a:schemeClr val="lt1"/>
                </a:solidFill>
                <a:latin typeface="Montserrat Light"/>
                <a:ea typeface="Montserrat Light"/>
                <a:cs typeface="Montserrat Light"/>
                <a:sym typeface="Montserrat Light"/>
              </a:rPr>
              <a:t>IMPROVES DATA SUBMISSION </a:t>
            </a:r>
            <a:endParaRPr dirty="0"/>
          </a:p>
          <a:p>
            <a:pPr marL="0" marR="0" lvl="0" indent="0" algn="l" rtl="0">
              <a:lnSpc>
                <a:spcPct val="150000"/>
              </a:lnSpc>
              <a:spcBef>
                <a:spcPts val="600"/>
              </a:spcBef>
              <a:spcAft>
                <a:spcPts val="0"/>
              </a:spcAft>
              <a:buNone/>
            </a:pPr>
            <a:r>
              <a:rPr lang="en-US" sz="2200" dirty="0">
                <a:solidFill>
                  <a:schemeClr val="lt1"/>
                </a:solidFill>
                <a:latin typeface="Montserrat Light"/>
                <a:ea typeface="Montserrat Light"/>
                <a:cs typeface="Montserrat Light"/>
                <a:sym typeface="Montserrat Light"/>
              </a:rPr>
              <a:t>TO ACCELERATE DOWNSTREAM DATA PROCESSING</a:t>
            </a:r>
            <a:endParaRPr dirty="0"/>
          </a:p>
        </p:txBody>
      </p:sp>
      <p:pic>
        <p:nvPicPr>
          <p:cNvPr id="592" name="Google Shape;592;p9" descr="Graphical user interface, application&#10;&#10;Description automatically generated"/>
          <p:cNvPicPr preferRelativeResize="0"/>
          <p:nvPr/>
        </p:nvPicPr>
        <p:blipFill rotWithShape="1">
          <a:blip r:embed="rId4">
            <a:alphaModFix/>
          </a:blip>
          <a:srcRect/>
          <a:stretch/>
        </p:blipFill>
        <p:spPr>
          <a:xfrm>
            <a:off x="5452118" y="307350"/>
            <a:ext cx="6443586" cy="3622459"/>
          </a:xfrm>
          <a:prstGeom prst="rect">
            <a:avLst/>
          </a:prstGeom>
          <a:noFill/>
          <a:ln w="19050" cap="flat" cmpd="sng">
            <a:solidFill>
              <a:srgbClr val="FEE599"/>
            </a:solidFill>
            <a:prstDash val="solid"/>
            <a:round/>
            <a:headEnd type="none" w="sm" len="sm"/>
            <a:tailEnd type="none" w="sm" len="sm"/>
          </a:ln>
        </p:spPr>
      </p:pic>
      <p:pic>
        <p:nvPicPr>
          <p:cNvPr id="593" name="Google Shape;593;p9" descr="Graphical user interface, application, Teams&#10;&#10;Description automatically generated"/>
          <p:cNvPicPr preferRelativeResize="0"/>
          <p:nvPr/>
        </p:nvPicPr>
        <p:blipFill rotWithShape="1">
          <a:blip r:embed="rId5">
            <a:alphaModFix/>
          </a:blip>
          <a:srcRect/>
          <a:stretch/>
        </p:blipFill>
        <p:spPr>
          <a:xfrm>
            <a:off x="5452118" y="4180107"/>
            <a:ext cx="3174371" cy="1789518"/>
          </a:xfrm>
          <a:prstGeom prst="rect">
            <a:avLst/>
          </a:prstGeom>
          <a:noFill/>
          <a:ln w="19050" cap="flat" cmpd="sng">
            <a:solidFill>
              <a:srgbClr val="FEE599"/>
            </a:solidFill>
            <a:prstDash val="solid"/>
            <a:round/>
            <a:headEnd type="none" w="sm" len="sm"/>
            <a:tailEnd type="none" w="sm" len="sm"/>
          </a:ln>
        </p:spPr>
      </p:pic>
      <p:pic>
        <p:nvPicPr>
          <p:cNvPr id="594" name="Google Shape;594;p9" descr="Graphical user interface, application, website&#10;&#10;Description automatically generated"/>
          <p:cNvPicPr preferRelativeResize="0"/>
          <p:nvPr/>
        </p:nvPicPr>
        <p:blipFill rotWithShape="1">
          <a:blip r:embed="rId6">
            <a:alphaModFix/>
          </a:blip>
          <a:srcRect/>
          <a:stretch/>
        </p:blipFill>
        <p:spPr>
          <a:xfrm>
            <a:off x="8804503" y="4180135"/>
            <a:ext cx="3209483" cy="1789519"/>
          </a:xfrm>
          <a:prstGeom prst="rect">
            <a:avLst/>
          </a:prstGeom>
          <a:noFill/>
          <a:ln w="19050" cap="flat" cmpd="sng">
            <a:solidFill>
              <a:srgbClr val="FEE599"/>
            </a:solidFill>
            <a:prstDash val="solid"/>
            <a:round/>
            <a:headEnd type="none" w="sm" len="sm"/>
            <a:tailEnd type="none" w="sm" len="sm"/>
          </a:ln>
        </p:spPr>
      </p:pic>
      <p:pic>
        <p:nvPicPr>
          <p:cNvPr id="5" name="Picture 4" descr="A screenshot of a computer&#10;&#10;Description automatically generated">
            <a:extLst>
              <a:ext uri="{FF2B5EF4-FFF2-40B4-BE49-F238E27FC236}">
                <a16:creationId xmlns:a16="http://schemas.microsoft.com/office/drawing/2014/main" id="{8D49C48C-85F6-D849-A817-0B3E3405C160}"/>
              </a:ext>
            </a:extLst>
          </p:cNvPr>
          <p:cNvPicPr>
            <a:picLocks noChangeAspect="1"/>
          </p:cNvPicPr>
          <p:nvPr/>
        </p:nvPicPr>
        <p:blipFill>
          <a:blip r:embed="rId7"/>
          <a:stretch>
            <a:fillRect/>
          </a:stretch>
        </p:blipFill>
        <p:spPr>
          <a:xfrm>
            <a:off x="5452117" y="307514"/>
            <a:ext cx="6443587" cy="3621886"/>
          </a:xfrm>
          <a:prstGeom prst="rect">
            <a:avLst/>
          </a:prstGeom>
        </p:spPr>
      </p:pic>
    </p:spTree>
    <p:extLst>
      <p:ext uri="{BB962C8B-B14F-4D97-AF65-F5344CB8AC3E}">
        <p14:creationId xmlns:p14="http://schemas.microsoft.com/office/powerpoint/2010/main" val="497975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6" descr="A picture containing water, outdoor, sky, ocean&#10;&#10;Description automatically generated"/>
          <p:cNvPicPr preferRelativeResize="0"/>
          <p:nvPr/>
        </p:nvPicPr>
        <p:blipFill rotWithShape="1">
          <a:blip r:embed="rId3">
            <a:alphaModFix amt="14000"/>
          </a:blip>
          <a:srcRect t="15625"/>
          <a:stretch/>
        </p:blipFill>
        <p:spPr>
          <a:xfrm>
            <a:off x="0" y="0"/>
            <a:ext cx="12192000" cy="6858000"/>
          </a:xfrm>
          <a:prstGeom prst="rect">
            <a:avLst/>
          </a:prstGeom>
          <a:noFill/>
          <a:ln>
            <a:noFill/>
          </a:ln>
        </p:spPr>
      </p:pic>
      <p:pic>
        <p:nvPicPr>
          <p:cNvPr id="186" name="Google Shape;186;p6" descr="Chart, histogram&#10;&#10;Description automatically generated"/>
          <p:cNvPicPr preferRelativeResize="0"/>
          <p:nvPr/>
        </p:nvPicPr>
        <p:blipFill rotWithShape="1">
          <a:blip r:embed="rId4">
            <a:alphaModFix/>
          </a:blip>
          <a:srcRect t="4616"/>
          <a:stretch/>
        </p:blipFill>
        <p:spPr>
          <a:xfrm>
            <a:off x="300350" y="1003576"/>
            <a:ext cx="11591299" cy="5712645"/>
          </a:xfrm>
          <a:prstGeom prst="rect">
            <a:avLst/>
          </a:prstGeom>
          <a:noFill/>
          <a:ln w="9525" cap="flat" cmpd="sng">
            <a:solidFill>
              <a:srgbClr val="F2F2F2"/>
            </a:solidFill>
            <a:prstDash val="solid"/>
            <a:round/>
            <a:headEnd type="none" w="sm" len="sm"/>
            <a:tailEnd type="none" w="sm" len="sm"/>
          </a:ln>
        </p:spPr>
      </p:pic>
      <p:sp>
        <p:nvSpPr>
          <p:cNvPr id="187" name="Google Shape;187;p6"/>
          <p:cNvSpPr/>
          <p:nvPr/>
        </p:nvSpPr>
        <p:spPr>
          <a:xfrm>
            <a:off x="-1" y="377495"/>
            <a:ext cx="12191999"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200">
                <a:solidFill>
                  <a:schemeClr val="dk1"/>
                </a:solidFill>
                <a:latin typeface="Montserrat Light"/>
                <a:ea typeface="Montserrat Light"/>
                <a:cs typeface="Montserrat Light"/>
                <a:sym typeface="Montserrat Light"/>
              </a:rPr>
              <a:t>CARROTS, STICKS AND GAMIFICATION…</a:t>
            </a:r>
            <a:endParaRPr/>
          </a:p>
        </p:txBody>
      </p:sp>
      <p:pic>
        <p:nvPicPr>
          <p:cNvPr id="188" name="Google Shape;188;p6"/>
          <p:cNvPicPr preferRelativeResize="0"/>
          <p:nvPr/>
        </p:nvPicPr>
        <p:blipFill rotWithShape="1">
          <a:blip r:embed="rId5">
            <a:alphaModFix/>
          </a:blip>
          <a:srcRect/>
          <a:stretch/>
        </p:blipFill>
        <p:spPr>
          <a:xfrm>
            <a:off x="11245419" y="-69575"/>
            <a:ext cx="973846" cy="9738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6" descr="A picture containing water, outdoor, sky, ocean&#10;&#10;Description automatically generated"/>
          <p:cNvPicPr preferRelativeResize="0"/>
          <p:nvPr/>
        </p:nvPicPr>
        <p:blipFill rotWithShape="1">
          <a:blip r:embed="rId3">
            <a:alphaModFix amt="14000"/>
          </a:blip>
          <a:srcRect t="15625"/>
          <a:stretch/>
        </p:blipFill>
        <p:spPr>
          <a:xfrm>
            <a:off x="0" y="0"/>
            <a:ext cx="12192000" cy="6858000"/>
          </a:xfrm>
          <a:prstGeom prst="rect">
            <a:avLst/>
          </a:prstGeom>
          <a:noFill/>
          <a:ln>
            <a:noFill/>
          </a:ln>
        </p:spPr>
      </p:pic>
      <p:sp>
        <p:nvSpPr>
          <p:cNvPr id="187" name="Google Shape;187;p6"/>
          <p:cNvSpPr/>
          <p:nvPr/>
        </p:nvSpPr>
        <p:spPr>
          <a:xfrm>
            <a:off x="-1" y="377495"/>
            <a:ext cx="12191999"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3200">
                <a:solidFill>
                  <a:schemeClr val="dk1"/>
                </a:solidFill>
                <a:latin typeface="Montserrat Light"/>
                <a:ea typeface="Montserrat Light"/>
                <a:cs typeface="Montserrat Light"/>
                <a:sym typeface="Montserrat Light"/>
              </a:rPr>
              <a:t>CARROTS, STICKS AND GAMIFICATION…</a:t>
            </a:r>
            <a:endParaRPr/>
          </a:p>
        </p:txBody>
      </p:sp>
      <p:pic>
        <p:nvPicPr>
          <p:cNvPr id="188" name="Google Shape;188;p6"/>
          <p:cNvPicPr preferRelativeResize="0"/>
          <p:nvPr/>
        </p:nvPicPr>
        <p:blipFill rotWithShape="1">
          <a:blip r:embed="rId4">
            <a:alphaModFix/>
          </a:blip>
          <a:srcRect/>
          <a:stretch/>
        </p:blipFill>
        <p:spPr>
          <a:xfrm>
            <a:off x="11245419" y="-69575"/>
            <a:ext cx="973846" cy="973846"/>
          </a:xfrm>
          <a:prstGeom prst="rect">
            <a:avLst/>
          </a:prstGeom>
          <a:noFill/>
          <a:ln>
            <a:noFill/>
          </a:ln>
        </p:spPr>
      </p:pic>
      <p:pic>
        <p:nvPicPr>
          <p:cNvPr id="3" name="Picture 2" descr="A screenshot of a chat&#10;&#10;Description automatically generated with low confidence">
            <a:extLst>
              <a:ext uri="{FF2B5EF4-FFF2-40B4-BE49-F238E27FC236}">
                <a16:creationId xmlns:a16="http://schemas.microsoft.com/office/drawing/2014/main" id="{FF5E7FF0-E52E-935C-5FE3-0A6C22E57250}"/>
              </a:ext>
            </a:extLst>
          </p:cNvPr>
          <p:cNvPicPr>
            <a:picLocks noChangeAspect="1"/>
          </p:cNvPicPr>
          <p:nvPr/>
        </p:nvPicPr>
        <p:blipFill>
          <a:blip r:embed="rId5"/>
          <a:stretch>
            <a:fillRect/>
          </a:stretch>
        </p:blipFill>
        <p:spPr>
          <a:xfrm>
            <a:off x="1947333" y="1365531"/>
            <a:ext cx="7772400" cy="4126938"/>
          </a:xfrm>
          <a:prstGeom prst="rect">
            <a:avLst/>
          </a:prstGeom>
        </p:spPr>
      </p:pic>
    </p:spTree>
    <p:extLst>
      <p:ext uri="{BB962C8B-B14F-4D97-AF65-F5344CB8AC3E}">
        <p14:creationId xmlns:p14="http://schemas.microsoft.com/office/powerpoint/2010/main" val="257025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7" descr="A picture containing floor, indoor&#10;&#10;Description automatically generated"/>
          <p:cNvPicPr preferRelativeResize="0">
            <a:picLocks noGrp="1"/>
          </p:cNvPicPr>
          <p:nvPr>
            <p:ph type="pic" idx="2"/>
          </p:nvPr>
        </p:nvPicPr>
        <p:blipFill rotWithShape="1">
          <a:blip r:embed="rId3">
            <a:alphaModFix/>
          </a:blip>
          <a:srcRect l="1213" t="2703" r="2674"/>
          <a:stretch/>
        </p:blipFill>
        <p:spPr>
          <a:xfrm>
            <a:off x="-188281" y="0"/>
            <a:ext cx="12380281" cy="7053942"/>
          </a:xfrm>
          <a:prstGeom prst="rect">
            <a:avLst/>
          </a:prstGeom>
          <a:solidFill>
            <a:srgbClr val="F2F2F2"/>
          </a:solidFill>
          <a:ln>
            <a:noFill/>
          </a:ln>
        </p:spPr>
      </p:pic>
      <p:sp>
        <p:nvSpPr>
          <p:cNvPr id="195" name="Google Shape;195;p7"/>
          <p:cNvSpPr/>
          <p:nvPr/>
        </p:nvSpPr>
        <p:spPr>
          <a:xfrm>
            <a:off x="0" y="302224"/>
            <a:ext cx="12084907" cy="61243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600"/>
              </a:spcBef>
              <a:spcAft>
                <a:spcPts val="0"/>
              </a:spcAft>
              <a:buClr>
                <a:schemeClr val="lt1"/>
              </a:buClr>
              <a:buSzPts val="3200"/>
              <a:buFont typeface="Montserrat Medium"/>
              <a:buNone/>
            </a:pPr>
            <a:r>
              <a:rPr lang="en-US" sz="3200">
                <a:solidFill>
                  <a:schemeClr val="lt1"/>
                </a:solidFill>
                <a:latin typeface="Montserrat Medium"/>
                <a:ea typeface="Montserrat Medium"/>
                <a:cs typeface="Montserrat Medium"/>
                <a:sym typeface="Montserrat Medium"/>
              </a:rPr>
              <a:t>IMPACT</a:t>
            </a:r>
            <a:endParaRPr sz="3200">
              <a:solidFill>
                <a:schemeClr val="lt1"/>
              </a:solidFill>
              <a:latin typeface="Calibri"/>
              <a:ea typeface="Calibri"/>
              <a:cs typeface="Calibri"/>
              <a:sym typeface="Calibri"/>
            </a:endParaRPr>
          </a:p>
        </p:txBody>
      </p:sp>
      <p:pic>
        <p:nvPicPr>
          <p:cNvPr id="196" name="Google Shape;196;p7"/>
          <p:cNvPicPr preferRelativeResize="0"/>
          <p:nvPr/>
        </p:nvPicPr>
        <p:blipFill rotWithShape="1">
          <a:blip r:embed="rId4">
            <a:alphaModFix/>
          </a:blip>
          <a:srcRect/>
          <a:stretch/>
        </p:blipFill>
        <p:spPr>
          <a:xfrm>
            <a:off x="11245419" y="-69575"/>
            <a:ext cx="973846" cy="9738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8" descr="A picture containing floor, indoor&#10;&#10;Description automatically generated"/>
          <p:cNvPicPr preferRelativeResize="0">
            <a:picLocks noGrp="1"/>
          </p:cNvPicPr>
          <p:nvPr>
            <p:ph type="pic" idx="2"/>
          </p:nvPr>
        </p:nvPicPr>
        <p:blipFill rotWithShape="1">
          <a:blip r:embed="rId3">
            <a:alphaModFix amt="26000"/>
          </a:blip>
          <a:srcRect l="1213" r="1213"/>
          <a:stretch/>
        </p:blipFill>
        <p:spPr>
          <a:xfrm>
            <a:off x="-188281" y="-195943"/>
            <a:ext cx="12568563" cy="7249885"/>
          </a:xfrm>
          <a:prstGeom prst="rect">
            <a:avLst/>
          </a:prstGeom>
          <a:solidFill>
            <a:schemeClr val="lt1"/>
          </a:solidFill>
          <a:ln>
            <a:noFill/>
          </a:ln>
        </p:spPr>
      </p:pic>
      <p:sp>
        <p:nvSpPr>
          <p:cNvPr id="203" name="Google Shape;203;p8"/>
          <p:cNvSpPr/>
          <p:nvPr/>
        </p:nvSpPr>
        <p:spPr>
          <a:xfrm>
            <a:off x="361264" y="1484207"/>
            <a:ext cx="7526122" cy="455329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8" descr="Text&#10;&#10;Description automatically generated with medium confidence"/>
          <p:cNvPicPr preferRelativeResize="0"/>
          <p:nvPr/>
        </p:nvPicPr>
        <p:blipFill rotWithShape="1">
          <a:blip r:embed="rId4">
            <a:alphaModFix/>
          </a:blip>
          <a:srcRect/>
          <a:stretch/>
        </p:blipFill>
        <p:spPr>
          <a:xfrm>
            <a:off x="714314" y="1700213"/>
            <a:ext cx="6464875" cy="4192189"/>
          </a:xfrm>
          <a:prstGeom prst="rect">
            <a:avLst/>
          </a:prstGeom>
          <a:noFill/>
          <a:ln>
            <a:noFill/>
          </a:ln>
        </p:spPr>
      </p:pic>
      <p:sp>
        <p:nvSpPr>
          <p:cNvPr id="205" name="Google Shape;205;p8"/>
          <p:cNvSpPr/>
          <p:nvPr/>
        </p:nvSpPr>
        <p:spPr>
          <a:xfrm>
            <a:off x="7449518" y="2507336"/>
            <a:ext cx="4742482" cy="2425484"/>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8"/>
          <p:cNvSpPr/>
          <p:nvPr/>
        </p:nvSpPr>
        <p:spPr>
          <a:xfrm>
            <a:off x="0" y="302224"/>
            <a:ext cx="12191999" cy="61243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600"/>
              </a:spcBef>
              <a:spcAft>
                <a:spcPts val="0"/>
              </a:spcAft>
              <a:buClr>
                <a:srgbClr val="0C0C0C"/>
              </a:buClr>
              <a:buSzPts val="3200"/>
              <a:buFont typeface="Montserrat Medium"/>
              <a:buNone/>
            </a:pPr>
            <a:r>
              <a:rPr lang="en-US" sz="3200">
                <a:solidFill>
                  <a:srgbClr val="0C0C0C"/>
                </a:solidFill>
                <a:latin typeface="Montserrat Medium"/>
                <a:ea typeface="Montserrat Medium"/>
                <a:cs typeface="Montserrat Medium"/>
                <a:sym typeface="Montserrat Medium"/>
              </a:rPr>
              <a:t>IMPACT</a:t>
            </a:r>
            <a:endParaRPr sz="3200">
              <a:solidFill>
                <a:srgbClr val="0C0C0C"/>
              </a:solidFill>
              <a:latin typeface="Calibri"/>
              <a:ea typeface="Calibri"/>
              <a:cs typeface="Calibri"/>
              <a:sym typeface="Calibri"/>
            </a:endParaRPr>
          </a:p>
        </p:txBody>
      </p:sp>
      <p:pic>
        <p:nvPicPr>
          <p:cNvPr id="207" name="Google Shape;207;p8"/>
          <p:cNvPicPr preferRelativeResize="0"/>
          <p:nvPr/>
        </p:nvPicPr>
        <p:blipFill rotWithShape="1">
          <a:blip r:embed="rId5">
            <a:alphaModFix/>
          </a:blip>
          <a:srcRect t="2651" r="2705" b="26856"/>
          <a:stretch/>
        </p:blipFill>
        <p:spPr>
          <a:xfrm>
            <a:off x="7537811" y="4430907"/>
            <a:ext cx="4483707" cy="328975"/>
          </a:xfrm>
          <a:prstGeom prst="rect">
            <a:avLst/>
          </a:prstGeom>
          <a:noFill/>
          <a:ln>
            <a:noFill/>
          </a:ln>
        </p:spPr>
      </p:pic>
      <p:pic>
        <p:nvPicPr>
          <p:cNvPr id="208" name="Google Shape;208;p8"/>
          <p:cNvPicPr preferRelativeResize="0"/>
          <p:nvPr/>
        </p:nvPicPr>
        <p:blipFill rotWithShape="1">
          <a:blip r:embed="rId6">
            <a:alphaModFix/>
          </a:blip>
          <a:srcRect/>
          <a:stretch/>
        </p:blipFill>
        <p:spPr>
          <a:xfrm>
            <a:off x="7524163" y="2673745"/>
            <a:ext cx="4572000" cy="1757162"/>
          </a:xfrm>
          <a:prstGeom prst="rect">
            <a:avLst/>
          </a:prstGeom>
          <a:noFill/>
          <a:ln>
            <a:noFill/>
          </a:ln>
        </p:spPr>
      </p:pic>
      <p:sp>
        <p:nvSpPr>
          <p:cNvPr id="209" name="Google Shape;209;p8"/>
          <p:cNvSpPr/>
          <p:nvPr/>
        </p:nvSpPr>
        <p:spPr>
          <a:xfrm>
            <a:off x="10765136" y="4513346"/>
            <a:ext cx="902368" cy="207191"/>
          </a:xfrm>
          <a:prstGeom prst="rect">
            <a:avLst/>
          </a:prstGeom>
          <a:solidFill>
            <a:srgbClr val="0059A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Requests</a:t>
            </a:r>
            <a:endParaRPr/>
          </a:p>
        </p:txBody>
      </p:sp>
      <p:pic>
        <p:nvPicPr>
          <p:cNvPr id="210" name="Google Shape;210;p8"/>
          <p:cNvPicPr preferRelativeResize="0"/>
          <p:nvPr/>
        </p:nvPicPr>
        <p:blipFill rotWithShape="1">
          <a:blip r:embed="rId7">
            <a:alphaModFix/>
          </a:blip>
          <a:srcRect/>
          <a:stretch/>
        </p:blipFill>
        <p:spPr>
          <a:xfrm>
            <a:off x="11245419" y="-69575"/>
            <a:ext cx="973846" cy="9738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9" descr="A picture containing indoor, person, working, preparing&#10;&#10;Description automatically generated"/>
          <p:cNvPicPr preferRelativeResize="0"/>
          <p:nvPr/>
        </p:nvPicPr>
        <p:blipFill rotWithShape="1">
          <a:blip r:embed="rId3">
            <a:alphaModFix amt="44000"/>
          </a:blip>
          <a:srcRect t="3504" b="10922"/>
          <a:stretch/>
        </p:blipFill>
        <p:spPr>
          <a:xfrm>
            <a:off x="0" y="-97437"/>
            <a:ext cx="12192000" cy="6955437"/>
          </a:xfrm>
          <a:prstGeom prst="rect">
            <a:avLst/>
          </a:prstGeom>
          <a:noFill/>
          <a:ln>
            <a:noFill/>
          </a:ln>
        </p:spPr>
      </p:pic>
      <p:sp>
        <p:nvSpPr>
          <p:cNvPr id="217" name="Google Shape;217;p9"/>
          <p:cNvSpPr/>
          <p:nvPr/>
        </p:nvSpPr>
        <p:spPr>
          <a:xfrm>
            <a:off x="4979994" y="1312114"/>
            <a:ext cx="7212005" cy="5545885"/>
          </a:xfrm>
          <a:prstGeom prst="rect">
            <a:avLst/>
          </a:prstGeom>
          <a:solidFill>
            <a:schemeClr val="dk1">
              <a:alpha val="74901"/>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9"/>
          <p:cNvSpPr/>
          <p:nvPr/>
        </p:nvSpPr>
        <p:spPr>
          <a:xfrm>
            <a:off x="0" y="6497683"/>
            <a:ext cx="12192000" cy="360316"/>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9"/>
          <p:cNvSpPr/>
          <p:nvPr/>
        </p:nvSpPr>
        <p:spPr>
          <a:xfrm>
            <a:off x="0" y="-97435"/>
            <a:ext cx="12192000" cy="1621307"/>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9"/>
          <p:cNvSpPr/>
          <p:nvPr/>
        </p:nvSpPr>
        <p:spPr>
          <a:xfrm>
            <a:off x="2402814" y="2505152"/>
            <a:ext cx="2268000" cy="2268000"/>
          </a:xfrm>
          <a:prstGeom prst="ellipse">
            <a:avLst/>
          </a:prstGeom>
          <a:solidFill>
            <a:schemeClr val="dk1">
              <a:alpha val="34901"/>
            </a:schemeClr>
          </a:solidFill>
          <a:ln w="127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9"/>
          <p:cNvSpPr/>
          <p:nvPr/>
        </p:nvSpPr>
        <p:spPr>
          <a:xfrm>
            <a:off x="2711995" y="3171787"/>
            <a:ext cx="1979417" cy="7848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5000">
                <a:solidFill>
                  <a:schemeClr val="dk1"/>
                </a:solidFill>
                <a:latin typeface="Montserrat Medium"/>
                <a:ea typeface="Montserrat Medium"/>
                <a:cs typeface="Montserrat Medium"/>
                <a:sym typeface="Montserrat Medium"/>
              </a:rPr>
              <a:t>450+</a:t>
            </a:r>
            <a:endParaRPr/>
          </a:p>
        </p:txBody>
      </p:sp>
      <p:pic>
        <p:nvPicPr>
          <p:cNvPr id="222" name="Google Shape;222;p9"/>
          <p:cNvPicPr preferRelativeResize="0"/>
          <p:nvPr/>
        </p:nvPicPr>
        <p:blipFill rotWithShape="1">
          <a:blip r:embed="rId4">
            <a:alphaModFix/>
          </a:blip>
          <a:srcRect/>
          <a:stretch/>
        </p:blipFill>
        <p:spPr>
          <a:xfrm>
            <a:off x="9802479" y="5674370"/>
            <a:ext cx="1611831" cy="574762"/>
          </a:xfrm>
          <a:prstGeom prst="rect">
            <a:avLst/>
          </a:prstGeom>
          <a:noFill/>
          <a:ln>
            <a:noFill/>
          </a:ln>
        </p:spPr>
      </p:pic>
      <p:sp>
        <p:nvSpPr>
          <p:cNvPr id="223" name="Google Shape;223;p9"/>
          <p:cNvSpPr/>
          <p:nvPr/>
        </p:nvSpPr>
        <p:spPr>
          <a:xfrm>
            <a:off x="762133" y="3276536"/>
            <a:ext cx="1979417" cy="6463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4000">
                <a:solidFill>
                  <a:schemeClr val="dk1"/>
                </a:solidFill>
                <a:latin typeface="Montserrat Medium"/>
                <a:ea typeface="Montserrat Medium"/>
                <a:cs typeface="Montserrat Medium"/>
                <a:sym typeface="Montserrat Medium"/>
              </a:rPr>
              <a:t>15</a:t>
            </a:r>
            <a:endParaRPr/>
          </a:p>
        </p:txBody>
      </p:sp>
      <p:sp>
        <p:nvSpPr>
          <p:cNvPr id="224" name="Google Shape;224;p9"/>
          <p:cNvSpPr/>
          <p:nvPr/>
        </p:nvSpPr>
        <p:spPr>
          <a:xfrm>
            <a:off x="974671" y="2800749"/>
            <a:ext cx="211458" cy="211458"/>
          </a:xfrm>
          <a:prstGeom prst="ellipse">
            <a:avLst/>
          </a:prstGeom>
          <a:solidFill>
            <a:schemeClr val="dk1">
              <a:alpha val="34901"/>
            </a:schemeClr>
          </a:solidFill>
          <a:ln w="666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25" name="Google Shape;225;p9"/>
          <p:cNvCxnSpPr/>
          <p:nvPr/>
        </p:nvCxnSpPr>
        <p:spPr>
          <a:xfrm>
            <a:off x="399894" y="3088897"/>
            <a:ext cx="4038186" cy="0"/>
          </a:xfrm>
          <a:prstGeom prst="straightConnector1">
            <a:avLst/>
          </a:prstGeom>
          <a:noFill/>
          <a:ln w="101600" cap="flat" cmpd="sng">
            <a:solidFill>
              <a:schemeClr val="lt1"/>
            </a:solidFill>
            <a:prstDash val="solid"/>
            <a:miter lim="800000"/>
            <a:headEnd type="none" w="sm" len="sm"/>
            <a:tailEnd type="triangle" w="med" len="med"/>
          </a:ln>
        </p:spPr>
      </p:cxnSp>
      <p:sp>
        <p:nvSpPr>
          <p:cNvPr id="226" name="Google Shape;226;p9"/>
          <p:cNvSpPr/>
          <p:nvPr/>
        </p:nvSpPr>
        <p:spPr>
          <a:xfrm>
            <a:off x="151450" y="3842545"/>
            <a:ext cx="197941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500">
                <a:solidFill>
                  <a:schemeClr val="dk1"/>
                </a:solidFill>
                <a:latin typeface="Montserrat Medium"/>
                <a:ea typeface="Montserrat Medium"/>
                <a:cs typeface="Montserrat Medium"/>
                <a:sym typeface="Montserrat Medium"/>
              </a:rPr>
              <a:t>DATASETS</a:t>
            </a:r>
            <a:endParaRPr/>
          </a:p>
          <a:p>
            <a:pPr marL="0" marR="0" lvl="0" indent="0" algn="ctr" rtl="0">
              <a:lnSpc>
                <a:spcPct val="90000"/>
              </a:lnSpc>
              <a:spcBef>
                <a:spcPts val="600"/>
              </a:spcBef>
              <a:spcAft>
                <a:spcPts val="0"/>
              </a:spcAft>
              <a:buNone/>
            </a:pPr>
            <a:r>
              <a:rPr lang="en-US" sz="1500">
                <a:solidFill>
                  <a:schemeClr val="dk1"/>
                </a:solidFill>
                <a:latin typeface="Montserrat Medium"/>
                <a:ea typeface="Montserrat Medium"/>
                <a:cs typeface="Montserrat Medium"/>
                <a:sym typeface="Montserrat Medium"/>
              </a:rPr>
              <a:t>3 YEARS</a:t>
            </a:r>
            <a:endParaRPr/>
          </a:p>
        </p:txBody>
      </p:sp>
      <p:sp>
        <p:nvSpPr>
          <p:cNvPr id="227" name="Google Shape;227;p9"/>
          <p:cNvSpPr/>
          <p:nvPr/>
        </p:nvSpPr>
        <p:spPr>
          <a:xfrm>
            <a:off x="2885131" y="3833571"/>
            <a:ext cx="1979417" cy="58477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500">
                <a:solidFill>
                  <a:schemeClr val="dk1"/>
                </a:solidFill>
                <a:latin typeface="Montserrat Medium"/>
                <a:ea typeface="Montserrat Medium"/>
                <a:cs typeface="Montserrat Medium"/>
                <a:sym typeface="Montserrat Medium"/>
              </a:rPr>
              <a:t>DATASETS</a:t>
            </a:r>
            <a:endParaRPr/>
          </a:p>
          <a:p>
            <a:pPr marL="0" marR="0" lvl="0" indent="0" algn="l" rtl="0">
              <a:lnSpc>
                <a:spcPct val="90000"/>
              </a:lnSpc>
              <a:spcBef>
                <a:spcPts val="600"/>
              </a:spcBef>
              <a:spcAft>
                <a:spcPts val="0"/>
              </a:spcAft>
              <a:buNone/>
            </a:pPr>
            <a:r>
              <a:rPr lang="en-US" sz="1500">
                <a:solidFill>
                  <a:schemeClr val="dk1"/>
                </a:solidFill>
                <a:latin typeface="Montserrat Medium"/>
                <a:ea typeface="Montserrat Medium"/>
                <a:cs typeface="Montserrat Medium"/>
                <a:sym typeface="Montserrat Medium"/>
              </a:rPr>
              <a:t>3 MONTHS</a:t>
            </a:r>
            <a:endParaRPr/>
          </a:p>
        </p:txBody>
      </p:sp>
      <p:sp>
        <p:nvSpPr>
          <p:cNvPr id="228" name="Google Shape;228;p9"/>
          <p:cNvSpPr/>
          <p:nvPr/>
        </p:nvSpPr>
        <p:spPr>
          <a:xfrm>
            <a:off x="474845" y="1885290"/>
            <a:ext cx="2663564" cy="61247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a:solidFill>
                  <a:schemeClr val="dk1"/>
                </a:solidFill>
                <a:latin typeface="Montserrat Medium"/>
                <a:ea typeface="Montserrat Medium"/>
                <a:cs typeface="Montserrat Medium"/>
                <a:sym typeface="Montserrat Medium"/>
              </a:rPr>
              <a:t>BEFORE </a:t>
            </a:r>
            <a:endParaRPr/>
          </a:p>
          <a:p>
            <a:pPr marL="0" marR="0" lvl="0" indent="0" algn="l" rtl="0">
              <a:lnSpc>
                <a:spcPct val="90000"/>
              </a:lnSpc>
              <a:spcBef>
                <a:spcPts val="600"/>
              </a:spcBef>
              <a:spcAft>
                <a:spcPts val="0"/>
              </a:spcAft>
              <a:buNone/>
            </a:pPr>
            <a:r>
              <a:rPr lang="en-US" sz="1200">
                <a:solidFill>
                  <a:schemeClr val="dk1"/>
                </a:solidFill>
                <a:latin typeface="Montserrat Medium"/>
                <a:ea typeface="Montserrat Medium"/>
                <a:cs typeface="Montserrat Medium"/>
                <a:sym typeface="Montserrat Medium"/>
              </a:rPr>
              <a:t>METADATAWORKS</a:t>
            </a:r>
            <a:endParaRPr sz="1800">
              <a:solidFill>
                <a:schemeClr val="dk1"/>
              </a:solidFill>
              <a:latin typeface="Montserrat Medium"/>
              <a:ea typeface="Montserrat Medium"/>
              <a:cs typeface="Montserrat Medium"/>
              <a:sym typeface="Montserrat Medium"/>
            </a:endParaRPr>
          </a:p>
        </p:txBody>
      </p:sp>
      <p:sp>
        <p:nvSpPr>
          <p:cNvPr id="229" name="Google Shape;229;p9"/>
          <p:cNvSpPr/>
          <p:nvPr/>
        </p:nvSpPr>
        <p:spPr>
          <a:xfrm>
            <a:off x="3030032" y="1885290"/>
            <a:ext cx="2663564" cy="3693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a:solidFill>
                  <a:schemeClr val="dk1"/>
                </a:solidFill>
                <a:latin typeface="Montserrat Medium"/>
                <a:ea typeface="Montserrat Medium"/>
                <a:cs typeface="Montserrat Medium"/>
                <a:sym typeface="Montserrat Medium"/>
              </a:rPr>
              <a:t>AFTER</a:t>
            </a:r>
            <a:endParaRPr sz="1800">
              <a:solidFill>
                <a:schemeClr val="dk1"/>
              </a:solidFill>
              <a:latin typeface="Montserrat Medium"/>
              <a:ea typeface="Montserrat Medium"/>
              <a:cs typeface="Montserrat Medium"/>
              <a:sym typeface="Montserrat Medium"/>
            </a:endParaRPr>
          </a:p>
        </p:txBody>
      </p:sp>
      <p:sp>
        <p:nvSpPr>
          <p:cNvPr id="230" name="Google Shape;230;p9"/>
          <p:cNvSpPr/>
          <p:nvPr/>
        </p:nvSpPr>
        <p:spPr>
          <a:xfrm>
            <a:off x="390154" y="111785"/>
            <a:ext cx="1156125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Montserrat Medium"/>
                <a:ea typeface="Montserrat Medium"/>
                <a:cs typeface="Montserrat Medium"/>
                <a:sym typeface="Montserrat Medium"/>
              </a:rPr>
              <a:t>30X</a:t>
            </a:r>
            <a:r>
              <a:rPr lang="en-US" sz="3200">
                <a:solidFill>
                  <a:schemeClr val="dk1"/>
                </a:solidFill>
                <a:latin typeface="Montserrat Light"/>
                <a:ea typeface="Montserrat Light"/>
                <a:cs typeface="Montserrat Light"/>
                <a:sym typeface="Montserrat Light"/>
              </a:rPr>
              <a:t> </a:t>
            </a:r>
            <a:r>
              <a:rPr lang="en-US" sz="3200">
                <a:solidFill>
                  <a:schemeClr val="dk1"/>
                </a:solidFill>
                <a:latin typeface="Montserrat Medium"/>
                <a:ea typeface="Montserrat Medium"/>
                <a:cs typeface="Montserrat Medium"/>
                <a:sym typeface="Montserrat Medium"/>
              </a:rPr>
              <a:t>MORE</a:t>
            </a:r>
            <a:r>
              <a:rPr lang="en-US" sz="3200">
                <a:solidFill>
                  <a:schemeClr val="dk1"/>
                </a:solidFill>
                <a:latin typeface="Montserrat Light"/>
                <a:ea typeface="Montserrat Light"/>
                <a:cs typeface="Montserrat Light"/>
                <a:sym typeface="Montserrat Light"/>
              </a:rPr>
              <a:t> DATASETS </a:t>
            </a:r>
            <a:r>
              <a:rPr lang="en-US" sz="3200">
                <a:solidFill>
                  <a:schemeClr val="dk1"/>
                </a:solidFill>
                <a:latin typeface="Montserrat Medium"/>
                <a:ea typeface="Montserrat Medium"/>
                <a:cs typeface="Montserrat Medium"/>
                <a:sym typeface="Montserrat Medium"/>
              </a:rPr>
              <a:t>IN 3 MONTHS  </a:t>
            </a:r>
            <a:endParaRPr/>
          </a:p>
          <a:p>
            <a:pPr marL="0" marR="0" lvl="0" indent="0" algn="l" rtl="0">
              <a:spcBef>
                <a:spcPts val="0"/>
              </a:spcBef>
              <a:spcAft>
                <a:spcPts val="0"/>
              </a:spcAft>
              <a:buNone/>
            </a:pPr>
            <a:r>
              <a:rPr lang="en-US" sz="3200">
                <a:solidFill>
                  <a:schemeClr val="dk1"/>
                </a:solidFill>
                <a:latin typeface="Montserrat Light"/>
                <a:ea typeface="Montserrat Light"/>
                <a:cs typeface="Montserrat Light"/>
                <a:sym typeface="Montserrat Light"/>
              </a:rPr>
              <a:t>THAN INCUMBANT ONBOARDED </a:t>
            </a:r>
            <a:r>
              <a:rPr lang="en-US" sz="3200">
                <a:solidFill>
                  <a:schemeClr val="dk1"/>
                </a:solidFill>
                <a:latin typeface="Montserrat Medium"/>
                <a:ea typeface="Montserrat Medium"/>
                <a:cs typeface="Montserrat Medium"/>
                <a:sym typeface="Montserrat Medium"/>
              </a:rPr>
              <a:t>IN 3 YEARS         </a:t>
            </a:r>
            <a:endParaRPr/>
          </a:p>
        </p:txBody>
      </p:sp>
      <p:sp>
        <p:nvSpPr>
          <p:cNvPr id="231" name="Google Shape;231;p9"/>
          <p:cNvSpPr/>
          <p:nvPr/>
        </p:nvSpPr>
        <p:spPr>
          <a:xfrm>
            <a:off x="5360180" y="5189155"/>
            <a:ext cx="6017515"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Montserrat" pitchFamily="2" charset="77"/>
                <a:ea typeface="Montserrat"/>
                <a:cs typeface="Montserrat"/>
                <a:sym typeface="Montserrat"/>
              </a:rPr>
              <a:t>“We’ve had </a:t>
            </a:r>
            <a:r>
              <a:rPr lang="en-US" sz="1400" u="sng" dirty="0">
                <a:solidFill>
                  <a:schemeClr val="lt1"/>
                </a:solidFill>
                <a:latin typeface="Montserrat" pitchFamily="2" charset="77"/>
                <a:ea typeface="Montserrat"/>
                <a:cs typeface="Montserrat"/>
                <a:sym typeface="Montserrat"/>
              </a:rPr>
              <a:t>over 70 initial data requests </a:t>
            </a:r>
            <a:r>
              <a:rPr lang="en-US" sz="1400" dirty="0">
                <a:solidFill>
                  <a:schemeClr val="lt1"/>
                </a:solidFill>
                <a:latin typeface="Montserrat" pitchFamily="2" charset="77"/>
                <a:ea typeface="Montserrat"/>
                <a:cs typeface="Montserrat"/>
                <a:sym typeface="Montserrat"/>
              </a:rPr>
              <a:t>which has meant it’s an </a:t>
            </a:r>
            <a:r>
              <a:rPr lang="en-US" sz="1400" u="sng" dirty="0">
                <a:solidFill>
                  <a:schemeClr val="lt1"/>
                </a:solidFill>
                <a:latin typeface="Montserrat" pitchFamily="2" charset="77"/>
                <a:ea typeface="Montserrat"/>
                <a:cs typeface="Montserrat"/>
                <a:sym typeface="Montserrat"/>
              </a:rPr>
              <a:t>effective front door to our service!”  </a:t>
            </a:r>
            <a:endParaRPr dirty="0"/>
          </a:p>
          <a:p>
            <a:pPr marL="0" marR="0" lvl="0" indent="0" algn="l" rtl="0">
              <a:spcBef>
                <a:spcPts val="0"/>
              </a:spcBef>
              <a:spcAft>
                <a:spcPts val="0"/>
              </a:spcAft>
              <a:buNone/>
            </a:pPr>
            <a:r>
              <a:rPr lang="en-US" sz="1400" dirty="0">
                <a:solidFill>
                  <a:schemeClr val="lt1"/>
                </a:solidFill>
                <a:latin typeface="Montserrat" pitchFamily="2" charset="77"/>
                <a:ea typeface="Montserrat"/>
                <a:cs typeface="Montserrat"/>
                <a:sym typeface="Montserrat"/>
              </a:rPr>
              <a:t>Ian Farr, Senior Research Officer, SAIL </a:t>
            </a:r>
            <a:endParaRPr dirty="0"/>
          </a:p>
          <a:p>
            <a:pPr marL="0" marR="0" lvl="0" indent="0" algn="l" rtl="0">
              <a:spcBef>
                <a:spcPts val="0"/>
              </a:spcBef>
              <a:spcAft>
                <a:spcPts val="0"/>
              </a:spcAft>
              <a:buNone/>
            </a:pPr>
            <a:r>
              <a:rPr lang="en-US" sz="1400" dirty="0">
                <a:solidFill>
                  <a:schemeClr val="lt1"/>
                </a:solidFill>
                <a:latin typeface="Montserrat" pitchFamily="2" charset="77"/>
                <a:ea typeface="Montserrat"/>
                <a:cs typeface="Montserrat"/>
                <a:sym typeface="Montserrat"/>
              </a:rPr>
              <a:t>Welsh National Data Bank</a:t>
            </a:r>
            <a:endParaRPr dirty="0"/>
          </a:p>
        </p:txBody>
      </p:sp>
      <p:sp>
        <p:nvSpPr>
          <p:cNvPr id="232" name="Google Shape;232;p9"/>
          <p:cNvSpPr/>
          <p:nvPr/>
        </p:nvSpPr>
        <p:spPr>
          <a:xfrm>
            <a:off x="5360180" y="1941970"/>
            <a:ext cx="6458331"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chemeClr val="lt1"/>
                </a:solidFill>
                <a:latin typeface="Montserrat" pitchFamily="2" charset="77"/>
                <a:ea typeface="Montserrat"/>
                <a:cs typeface="Montserrat"/>
                <a:sym typeface="Montserrat"/>
              </a:rPr>
              <a:t>“thank you for your time, effort and energy</a:t>
            </a:r>
            <a:endParaRPr dirty="0"/>
          </a:p>
          <a:p>
            <a:pPr marL="0" marR="0" lvl="0" indent="0" algn="l" rtl="0">
              <a:spcBef>
                <a:spcPts val="0"/>
              </a:spcBef>
              <a:spcAft>
                <a:spcPts val="0"/>
              </a:spcAft>
              <a:buNone/>
            </a:pPr>
            <a:r>
              <a:rPr lang="en-US" sz="2200" dirty="0">
                <a:solidFill>
                  <a:schemeClr val="lt1"/>
                </a:solidFill>
                <a:latin typeface="Montserrat" pitchFamily="2" charset="77"/>
                <a:ea typeface="Montserrat"/>
                <a:cs typeface="Montserrat"/>
                <a:sym typeface="Montserrat"/>
              </a:rPr>
              <a:t>….there is </a:t>
            </a:r>
            <a:r>
              <a:rPr lang="en-US" sz="2800" u="sng" dirty="0">
                <a:solidFill>
                  <a:schemeClr val="lt1"/>
                </a:solidFill>
                <a:latin typeface="Montserrat Medium"/>
                <a:ea typeface="Montserrat Medium"/>
                <a:cs typeface="Montserrat Medium"/>
                <a:sym typeface="Montserrat Medium"/>
              </a:rPr>
              <a:t>no way that we would have predicted </a:t>
            </a:r>
            <a:r>
              <a:rPr lang="en-US" sz="2200" dirty="0">
                <a:solidFill>
                  <a:schemeClr val="lt1"/>
                </a:solidFill>
                <a:latin typeface="Montserrat" pitchFamily="2" charset="77"/>
                <a:ea typeface="Montserrat"/>
                <a:cs typeface="Montserrat"/>
                <a:sym typeface="Montserrat"/>
              </a:rPr>
              <a:t>in 2019 that we would be in a position of having </a:t>
            </a:r>
            <a:r>
              <a:rPr lang="en-US" sz="2800" u="sng" dirty="0">
                <a:solidFill>
                  <a:schemeClr val="lt1"/>
                </a:solidFill>
                <a:latin typeface="Montserrat Medium"/>
                <a:ea typeface="Montserrat Medium"/>
                <a:cs typeface="Montserrat Medium"/>
                <a:sym typeface="Montserrat Medium"/>
              </a:rPr>
              <a:t>600+ datasets discoverable </a:t>
            </a:r>
            <a:r>
              <a:rPr lang="en-US" sz="2200" dirty="0">
                <a:solidFill>
                  <a:schemeClr val="lt1"/>
                </a:solidFill>
                <a:latin typeface="Montserrat" pitchFamily="2" charset="77"/>
                <a:ea typeface="Montserrat"/>
                <a:cs typeface="Montserrat"/>
                <a:sym typeface="Montserrat"/>
              </a:rPr>
              <a:t>through the Gateway, covering all 4 nations of the UK.  </a:t>
            </a:r>
            <a:endParaRPr dirty="0"/>
          </a:p>
          <a:p>
            <a:pPr marL="0" marR="0" lvl="0" indent="0" algn="l" rtl="0">
              <a:spcBef>
                <a:spcPts val="0"/>
              </a:spcBef>
              <a:spcAft>
                <a:spcPts val="0"/>
              </a:spcAft>
              <a:buNone/>
            </a:pPr>
            <a:r>
              <a:rPr lang="en-US" sz="1600" dirty="0">
                <a:solidFill>
                  <a:schemeClr val="lt1"/>
                </a:solidFill>
                <a:latin typeface="Montserrat" pitchFamily="2" charset="77"/>
                <a:ea typeface="Montserrat"/>
                <a:cs typeface="Montserrat"/>
                <a:sym typeface="Montserrat"/>
              </a:rPr>
              <a:t>Ben Gordon, Data Improvement Director</a:t>
            </a:r>
            <a:endParaRPr sz="1600" dirty="0">
              <a:solidFill>
                <a:schemeClr val="lt1"/>
              </a:solidFill>
              <a:latin typeface="Montserrat" pitchFamily="2" charset="77"/>
              <a:ea typeface="Montserrat"/>
              <a:cs typeface="Montserrat"/>
              <a:sym typeface="Montserrat"/>
            </a:endParaRPr>
          </a:p>
        </p:txBody>
      </p:sp>
      <p:sp>
        <p:nvSpPr>
          <p:cNvPr id="233" name="Google Shape;233;p9"/>
          <p:cNvSpPr/>
          <p:nvPr/>
        </p:nvSpPr>
        <p:spPr>
          <a:xfrm>
            <a:off x="548126" y="5354151"/>
            <a:ext cx="4034365" cy="99411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800" dirty="0">
                <a:solidFill>
                  <a:schemeClr val="dk1"/>
                </a:solidFill>
                <a:latin typeface="Montserrat" pitchFamily="2" charset="77"/>
                <a:ea typeface="Montserrat"/>
                <a:cs typeface="Montserrat"/>
                <a:sym typeface="Montserrat"/>
              </a:rPr>
              <a:t>1000+ PAPERS</a:t>
            </a:r>
            <a:endParaRPr dirty="0"/>
          </a:p>
          <a:p>
            <a:pPr marL="0" marR="0" lvl="0" indent="0" algn="l" rtl="0">
              <a:lnSpc>
                <a:spcPct val="90000"/>
              </a:lnSpc>
              <a:spcBef>
                <a:spcPts val="600"/>
              </a:spcBef>
              <a:spcAft>
                <a:spcPts val="0"/>
              </a:spcAft>
              <a:buNone/>
            </a:pPr>
            <a:r>
              <a:rPr lang="en-US" sz="1800" dirty="0">
                <a:solidFill>
                  <a:schemeClr val="dk1"/>
                </a:solidFill>
                <a:latin typeface="Montserrat" pitchFamily="2" charset="77"/>
                <a:ea typeface="Montserrat"/>
                <a:cs typeface="Montserrat"/>
                <a:sym typeface="Montserrat"/>
              </a:rPr>
              <a:t>90+ PROJECTS</a:t>
            </a:r>
            <a:endParaRPr dirty="0"/>
          </a:p>
          <a:p>
            <a:pPr marL="0" marR="0" lvl="0" indent="0" algn="l" rtl="0">
              <a:lnSpc>
                <a:spcPct val="90000"/>
              </a:lnSpc>
              <a:spcBef>
                <a:spcPts val="600"/>
              </a:spcBef>
              <a:spcAft>
                <a:spcPts val="0"/>
              </a:spcAft>
              <a:buNone/>
            </a:pPr>
            <a:r>
              <a:rPr lang="en-US" sz="1800" dirty="0">
                <a:solidFill>
                  <a:schemeClr val="dk1"/>
                </a:solidFill>
                <a:latin typeface="Montserrat" pitchFamily="2" charset="77"/>
                <a:ea typeface="Montserrat"/>
                <a:cs typeface="Montserrat"/>
                <a:sym typeface="Montserrat"/>
              </a:rPr>
              <a:t>NATIONAL COVID RESPONSE</a:t>
            </a:r>
            <a:endParaRPr dirty="0"/>
          </a:p>
        </p:txBody>
      </p:sp>
      <p:sp>
        <p:nvSpPr>
          <p:cNvPr id="234" name="Google Shape;234;p9"/>
          <p:cNvSpPr/>
          <p:nvPr/>
        </p:nvSpPr>
        <p:spPr>
          <a:xfrm>
            <a:off x="0" y="1312115"/>
            <a:ext cx="4971265" cy="209219"/>
          </a:xfrm>
          <a:prstGeom prst="rect">
            <a:avLst/>
          </a:prstGeom>
          <a:solidFill>
            <a:schemeClr val="dk1">
              <a:alpha val="18823"/>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235" name="Google Shape;235;p9"/>
          <p:cNvSpPr/>
          <p:nvPr/>
        </p:nvSpPr>
        <p:spPr>
          <a:xfrm>
            <a:off x="533136" y="4944227"/>
            <a:ext cx="2663564" cy="3693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a:solidFill>
                  <a:schemeClr val="dk1"/>
                </a:solidFill>
                <a:latin typeface="Montserrat Medium"/>
                <a:ea typeface="Montserrat Medium"/>
                <a:cs typeface="Montserrat Medium"/>
                <a:sym typeface="Montserrat Medium"/>
              </a:rPr>
              <a:t>OUTCOMES</a:t>
            </a:r>
            <a:endParaRPr sz="1800">
              <a:solidFill>
                <a:schemeClr val="dk1"/>
              </a:solidFill>
              <a:latin typeface="Montserrat Medium"/>
              <a:ea typeface="Montserrat Medium"/>
              <a:cs typeface="Montserrat Medium"/>
              <a:sym typeface="Montserrat Medium"/>
            </a:endParaRPr>
          </a:p>
        </p:txBody>
      </p:sp>
      <p:pic>
        <p:nvPicPr>
          <p:cNvPr id="236" name="Google Shape;236;p9"/>
          <p:cNvPicPr preferRelativeResize="0"/>
          <p:nvPr/>
        </p:nvPicPr>
        <p:blipFill rotWithShape="1">
          <a:blip r:embed="rId5">
            <a:alphaModFix/>
          </a:blip>
          <a:srcRect/>
          <a:stretch/>
        </p:blipFill>
        <p:spPr>
          <a:xfrm>
            <a:off x="11245419" y="-69575"/>
            <a:ext cx="973846" cy="9738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0"/>
          <p:cNvPicPr preferRelativeResize="0"/>
          <p:nvPr/>
        </p:nvPicPr>
        <p:blipFill rotWithShape="1">
          <a:blip r:embed="rId3">
            <a:alphaModFix/>
          </a:blip>
          <a:srcRect t="7812" b="7811"/>
          <a:stretch/>
        </p:blipFill>
        <p:spPr>
          <a:xfrm>
            <a:off x="0" y="0"/>
            <a:ext cx="12192000" cy="6858000"/>
          </a:xfrm>
          <a:prstGeom prst="rect">
            <a:avLst/>
          </a:prstGeom>
          <a:noFill/>
          <a:ln>
            <a:noFill/>
          </a:ln>
        </p:spPr>
      </p:pic>
      <p:sp>
        <p:nvSpPr>
          <p:cNvPr id="243" name="Google Shape;243;p10"/>
          <p:cNvSpPr/>
          <p:nvPr/>
        </p:nvSpPr>
        <p:spPr>
          <a:xfrm>
            <a:off x="1059642" y="1776851"/>
            <a:ext cx="6458331" cy="353943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lt1"/>
              </a:buClr>
              <a:buSzPts val="2800"/>
              <a:buFont typeface="Arial"/>
              <a:buChar char="•"/>
            </a:pPr>
            <a:r>
              <a:rPr lang="en-US" sz="2800" dirty="0">
                <a:solidFill>
                  <a:schemeClr val="lt1"/>
                </a:solidFill>
                <a:latin typeface="Montserrat" pitchFamily="2" charset="77"/>
                <a:ea typeface="Montserrat"/>
                <a:cs typeface="Montserrat"/>
                <a:sym typeface="Montserrat"/>
              </a:rPr>
              <a:t>MOVE FAST, ITERATE, KEEP IT SIMPLE</a:t>
            </a:r>
            <a:endParaRPr dirty="0"/>
          </a:p>
          <a:p>
            <a:pPr marL="457200" marR="0" lvl="0" indent="-279400" algn="l" rtl="0">
              <a:spcBef>
                <a:spcPts val="0"/>
              </a:spcBef>
              <a:spcAft>
                <a:spcPts val="0"/>
              </a:spcAft>
              <a:buClr>
                <a:schemeClr val="dk1"/>
              </a:buClr>
              <a:buSzPts val="2800"/>
              <a:buFont typeface="Arial"/>
              <a:buNone/>
            </a:pPr>
            <a:endParaRPr sz="2800" dirty="0">
              <a:solidFill>
                <a:schemeClr val="lt1"/>
              </a:solidFill>
              <a:latin typeface="Montserrat" pitchFamily="2" charset="77"/>
              <a:ea typeface="Montserrat"/>
              <a:cs typeface="Montserrat"/>
              <a:sym typeface="Montserrat"/>
            </a:endParaRPr>
          </a:p>
          <a:p>
            <a:pPr marL="457200" marR="0" lvl="0" indent="-457200" algn="l" rtl="0">
              <a:spcBef>
                <a:spcPts val="0"/>
              </a:spcBef>
              <a:spcAft>
                <a:spcPts val="0"/>
              </a:spcAft>
              <a:buClr>
                <a:schemeClr val="lt1"/>
              </a:buClr>
              <a:buSzPts val="2800"/>
              <a:buFont typeface="Arial"/>
              <a:buChar char="•"/>
            </a:pPr>
            <a:r>
              <a:rPr lang="en-US" sz="2800" dirty="0">
                <a:solidFill>
                  <a:schemeClr val="lt1"/>
                </a:solidFill>
                <a:latin typeface="Montserrat" pitchFamily="2" charset="77"/>
                <a:ea typeface="Montserrat"/>
                <a:cs typeface="Montserrat"/>
                <a:sym typeface="Montserrat"/>
              </a:rPr>
              <a:t>MOTIVATE, CROWD-SOURCE (FEDERATE )</a:t>
            </a:r>
            <a:endParaRPr dirty="0"/>
          </a:p>
          <a:p>
            <a:pPr marL="457200" marR="0" lvl="0" indent="-279400" algn="l" rtl="0">
              <a:spcBef>
                <a:spcPts val="0"/>
              </a:spcBef>
              <a:spcAft>
                <a:spcPts val="0"/>
              </a:spcAft>
              <a:buClr>
                <a:schemeClr val="dk1"/>
              </a:buClr>
              <a:buSzPts val="2800"/>
              <a:buFont typeface="Arial"/>
              <a:buNone/>
            </a:pPr>
            <a:endParaRPr sz="2800" dirty="0">
              <a:solidFill>
                <a:schemeClr val="lt1"/>
              </a:solidFill>
              <a:latin typeface="Montserrat" pitchFamily="2" charset="77"/>
              <a:ea typeface="Montserrat"/>
              <a:cs typeface="Montserrat"/>
              <a:sym typeface="Montserrat"/>
            </a:endParaRPr>
          </a:p>
          <a:p>
            <a:pPr marL="457200" marR="0" lvl="0" indent="-457200" algn="l" rtl="0">
              <a:spcBef>
                <a:spcPts val="0"/>
              </a:spcBef>
              <a:spcAft>
                <a:spcPts val="0"/>
              </a:spcAft>
              <a:buClr>
                <a:schemeClr val="lt1"/>
              </a:buClr>
              <a:buSzPts val="2800"/>
              <a:buFont typeface="Arial"/>
              <a:buChar char="•"/>
            </a:pPr>
            <a:r>
              <a:rPr lang="en-US" sz="2800" dirty="0">
                <a:solidFill>
                  <a:schemeClr val="lt1"/>
                </a:solidFill>
                <a:latin typeface="Montserrat" pitchFamily="2" charset="77"/>
                <a:ea typeface="Montserrat"/>
                <a:cs typeface="Montserrat"/>
                <a:sym typeface="Montserrat"/>
              </a:rPr>
              <a:t>CONTINUALLY MEASURE IMPACT</a:t>
            </a:r>
            <a:endParaRPr dirty="0"/>
          </a:p>
        </p:txBody>
      </p:sp>
      <p:pic>
        <p:nvPicPr>
          <p:cNvPr id="244" name="Google Shape;244;p10"/>
          <p:cNvPicPr preferRelativeResize="0"/>
          <p:nvPr/>
        </p:nvPicPr>
        <p:blipFill rotWithShape="1">
          <a:blip r:embed="rId4">
            <a:alphaModFix/>
          </a:blip>
          <a:srcRect/>
          <a:stretch/>
        </p:blipFill>
        <p:spPr>
          <a:xfrm>
            <a:off x="11245419" y="-69575"/>
            <a:ext cx="973846" cy="9738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1"/>
          <p:cNvPicPr preferRelativeResize="0"/>
          <p:nvPr/>
        </p:nvPicPr>
        <p:blipFill rotWithShape="1">
          <a:blip r:embed="rId3">
            <a:alphaModFix/>
          </a:blip>
          <a:srcRect t="7812" b="7811"/>
          <a:stretch/>
        </p:blipFill>
        <p:spPr>
          <a:xfrm>
            <a:off x="0" y="0"/>
            <a:ext cx="12192000" cy="6858000"/>
          </a:xfrm>
          <a:prstGeom prst="rect">
            <a:avLst/>
          </a:prstGeom>
          <a:noFill/>
          <a:ln>
            <a:noFill/>
          </a:ln>
        </p:spPr>
      </p:pic>
      <p:sp>
        <p:nvSpPr>
          <p:cNvPr id="4" name="TextBox 3">
            <a:extLst>
              <a:ext uri="{FF2B5EF4-FFF2-40B4-BE49-F238E27FC236}">
                <a16:creationId xmlns:a16="http://schemas.microsoft.com/office/drawing/2014/main" id="{8ED0E98F-2CD0-62FF-68FF-38E12FF03F69}"/>
              </a:ext>
            </a:extLst>
          </p:cNvPr>
          <p:cNvSpPr txBox="1"/>
          <p:nvPr/>
        </p:nvSpPr>
        <p:spPr>
          <a:xfrm>
            <a:off x="1587743" y="2116780"/>
            <a:ext cx="3833101" cy="338554"/>
          </a:xfrm>
          <a:prstGeom prst="rect">
            <a:avLst/>
          </a:prstGeom>
          <a:noFill/>
        </p:spPr>
        <p:txBody>
          <a:bodyPr wrap="none" rtlCol="0">
            <a:spAutoFit/>
          </a:bodyPr>
          <a:lstStyle/>
          <a:p>
            <a:r>
              <a:rPr lang="en-US" sz="1600" spc="300" dirty="0">
                <a:solidFill>
                  <a:schemeClr val="bg1"/>
                </a:solidFill>
                <a:latin typeface="Montserrat" pitchFamily="2" charset="77"/>
                <a:ea typeface="Montserrat Light" charset="0"/>
                <a:cs typeface="Montserrat Light" charset="0"/>
              </a:rPr>
              <a:t>METADATAWORKS.CO.UK </a:t>
            </a:r>
          </a:p>
        </p:txBody>
      </p:sp>
      <p:sp>
        <p:nvSpPr>
          <p:cNvPr id="5" name="Shape 2944">
            <a:extLst>
              <a:ext uri="{FF2B5EF4-FFF2-40B4-BE49-F238E27FC236}">
                <a16:creationId xmlns:a16="http://schemas.microsoft.com/office/drawing/2014/main" id="{BC32BB61-F5E4-D4DA-0B4A-85CD4949F400}"/>
              </a:ext>
            </a:extLst>
          </p:cNvPr>
          <p:cNvSpPr/>
          <p:nvPr/>
        </p:nvSpPr>
        <p:spPr>
          <a:xfrm>
            <a:off x="880229" y="2074334"/>
            <a:ext cx="435541" cy="43554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solidFill>
              <a:schemeClr val="bg1"/>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solidFill>
              <a:latin typeface="Montserrat" pitchFamily="2" charset="77"/>
            </a:endParaRPr>
          </a:p>
        </p:txBody>
      </p:sp>
      <p:sp>
        <p:nvSpPr>
          <p:cNvPr id="6" name="TextBox 5">
            <a:extLst>
              <a:ext uri="{FF2B5EF4-FFF2-40B4-BE49-F238E27FC236}">
                <a16:creationId xmlns:a16="http://schemas.microsoft.com/office/drawing/2014/main" id="{F936D182-D08D-E68C-9FD6-98D500A5A872}"/>
              </a:ext>
            </a:extLst>
          </p:cNvPr>
          <p:cNvSpPr txBox="1"/>
          <p:nvPr/>
        </p:nvSpPr>
        <p:spPr>
          <a:xfrm>
            <a:off x="1587743" y="3750734"/>
            <a:ext cx="3057247" cy="338554"/>
          </a:xfrm>
          <a:prstGeom prst="rect">
            <a:avLst/>
          </a:prstGeom>
          <a:noFill/>
        </p:spPr>
        <p:txBody>
          <a:bodyPr wrap="none" rtlCol="0">
            <a:spAutoFit/>
          </a:bodyPr>
          <a:lstStyle/>
          <a:p>
            <a:r>
              <a:rPr lang="is-IS" sz="1600" spc="300" dirty="0">
                <a:solidFill>
                  <a:schemeClr val="bg1"/>
                </a:solidFill>
                <a:latin typeface="Montserrat" pitchFamily="2" charset="77"/>
                <a:ea typeface="Montserrat Light" charset="0"/>
                <a:cs typeface="Montserrat Light" charset="0"/>
              </a:rPr>
              <a:t>+44 (0)203 538 1719 </a:t>
            </a:r>
            <a:endParaRPr lang="en-US" sz="1600" spc="300" dirty="0">
              <a:solidFill>
                <a:schemeClr val="bg1"/>
              </a:solidFill>
              <a:latin typeface="Montserrat" pitchFamily="2" charset="77"/>
              <a:ea typeface="Montserrat Light" charset="0"/>
              <a:cs typeface="Montserrat Light" charset="0"/>
            </a:endParaRPr>
          </a:p>
        </p:txBody>
      </p:sp>
      <p:sp>
        <p:nvSpPr>
          <p:cNvPr id="7" name="Shape 2836">
            <a:extLst>
              <a:ext uri="{FF2B5EF4-FFF2-40B4-BE49-F238E27FC236}">
                <a16:creationId xmlns:a16="http://schemas.microsoft.com/office/drawing/2014/main" id="{089CB8FF-9119-51FB-8124-E32824674754}"/>
              </a:ext>
            </a:extLst>
          </p:cNvPr>
          <p:cNvSpPr/>
          <p:nvPr/>
        </p:nvSpPr>
        <p:spPr>
          <a:xfrm>
            <a:off x="880229" y="2972972"/>
            <a:ext cx="435541" cy="316757"/>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1" dirty="0">
              <a:solidFill>
                <a:schemeClr val="bg1"/>
              </a:solidFill>
              <a:latin typeface="Open Sans Semibold" charset="0"/>
              <a:ea typeface="Open Sans Semibold" charset="0"/>
              <a:cs typeface="Open Sans Semibold" charset="0"/>
            </a:endParaRPr>
          </a:p>
        </p:txBody>
      </p:sp>
      <p:sp>
        <p:nvSpPr>
          <p:cNvPr id="8" name="TextBox 7">
            <a:extLst>
              <a:ext uri="{FF2B5EF4-FFF2-40B4-BE49-F238E27FC236}">
                <a16:creationId xmlns:a16="http://schemas.microsoft.com/office/drawing/2014/main" id="{4456102F-1CB6-CFFC-9A9B-73710EDFA272}"/>
              </a:ext>
            </a:extLst>
          </p:cNvPr>
          <p:cNvSpPr txBox="1"/>
          <p:nvPr/>
        </p:nvSpPr>
        <p:spPr>
          <a:xfrm>
            <a:off x="1587743" y="2954980"/>
            <a:ext cx="4820550" cy="338554"/>
          </a:xfrm>
          <a:prstGeom prst="rect">
            <a:avLst/>
          </a:prstGeom>
          <a:noFill/>
        </p:spPr>
        <p:txBody>
          <a:bodyPr wrap="none" rtlCol="0">
            <a:spAutoFit/>
          </a:bodyPr>
          <a:lstStyle/>
          <a:p>
            <a:r>
              <a:rPr lang="en-US" sz="1600" spc="300" dirty="0">
                <a:solidFill>
                  <a:schemeClr val="bg1"/>
                </a:solidFill>
                <a:latin typeface="Montserrat" pitchFamily="2" charset="77"/>
                <a:ea typeface="Montserrat Light" charset="0"/>
                <a:cs typeface="Montserrat Light" charset="0"/>
              </a:rPr>
              <a:t>ADAM@METADATAWORKS.CO.UK</a:t>
            </a:r>
          </a:p>
        </p:txBody>
      </p:sp>
      <p:sp>
        <p:nvSpPr>
          <p:cNvPr id="9" name="Shape 2878">
            <a:extLst>
              <a:ext uri="{FF2B5EF4-FFF2-40B4-BE49-F238E27FC236}">
                <a16:creationId xmlns:a16="http://schemas.microsoft.com/office/drawing/2014/main" id="{C108F966-15A9-39DC-0534-BF2C099965CA}"/>
              </a:ext>
            </a:extLst>
          </p:cNvPr>
          <p:cNvSpPr/>
          <p:nvPr/>
        </p:nvSpPr>
        <p:spPr>
          <a:xfrm>
            <a:off x="880229" y="4639195"/>
            <a:ext cx="435541" cy="435541"/>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1">
              <a:solidFill>
                <a:schemeClr val="bg1"/>
              </a:solidFill>
              <a:latin typeface="Open Sans Semibold" charset="0"/>
              <a:ea typeface="Open Sans Semibold" charset="0"/>
              <a:cs typeface="Open Sans Semibold" charset="0"/>
            </a:endParaRPr>
          </a:p>
        </p:txBody>
      </p:sp>
      <p:sp>
        <p:nvSpPr>
          <p:cNvPr id="10" name="Shape 2628">
            <a:extLst>
              <a:ext uri="{FF2B5EF4-FFF2-40B4-BE49-F238E27FC236}">
                <a16:creationId xmlns:a16="http://schemas.microsoft.com/office/drawing/2014/main" id="{55AA4C1B-C819-A81A-A962-39AB9FB56A6F}"/>
              </a:ext>
            </a:extLst>
          </p:cNvPr>
          <p:cNvSpPr/>
          <p:nvPr/>
        </p:nvSpPr>
        <p:spPr>
          <a:xfrm>
            <a:off x="886365" y="3752827"/>
            <a:ext cx="423269" cy="423269"/>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1" dirty="0">
              <a:solidFill>
                <a:schemeClr val="bg1"/>
              </a:solidFill>
              <a:latin typeface="Open Sans Semibold" charset="0"/>
              <a:ea typeface="Open Sans Semibold" charset="0"/>
              <a:cs typeface="Open Sans Semibold" charset="0"/>
            </a:endParaRPr>
          </a:p>
        </p:txBody>
      </p:sp>
      <p:sp>
        <p:nvSpPr>
          <p:cNvPr id="11" name="Rectangle 10">
            <a:extLst>
              <a:ext uri="{FF2B5EF4-FFF2-40B4-BE49-F238E27FC236}">
                <a16:creationId xmlns:a16="http://schemas.microsoft.com/office/drawing/2014/main" id="{28506EFB-99F0-C49B-BEE5-B510747075DC}"/>
              </a:ext>
            </a:extLst>
          </p:cNvPr>
          <p:cNvSpPr/>
          <p:nvPr/>
        </p:nvSpPr>
        <p:spPr>
          <a:xfrm>
            <a:off x="1587743" y="4676802"/>
            <a:ext cx="3076483" cy="307777"/>
          </a:xfrm>
          <a:prstGeom prst="rect">
            <a:avLst/>
          </a:prstGeom>
        </p:spPr>
        <p:txBody>
          <a:bodyPr wrap="none">
            <a:spAutoFit/>
          </a:bodyPr>
          <a:lstStyle/>
          <a:p>
            <a:r>
              <a:rPr lang="en-GB" dirty="0">
                <a:solidFill>
                  <a:schemeClr val="bg1"/>
                </a:solidFill>
                <a:latin typeface="Montserrat" pitchFamily="2" charset="77"/>
                <a:ea typeface="Montserrat Light" charset="0"/>
                <a:cs typeface="Montserrat Light" charset="0"/>
              </a:rPr>
              <a:t>linkedin.com/in/</a:t>
            </a:r>
            <a:r>
              <a:rPr lang="en-GB" dirty="0" err="1">
                <a:solidFill>
                  <a:schemeClr val="bg1"/>
                </a:solidFill>
                <a:latin typeface="Montserrat" pitchFamily="2" charset="77"/>
                <a:ea typeface="Montserrat Light" charset="0"/>
                <a:cs typeface="Montserrat Light" charset="0"/>
              </a:rPr>
              <a:t>adam-milward</a:t>
            </a:r>
            <a:r>
              <a:rPr lang="en-GB" dirty="0">
                <a:solidFill>
                  <a:schemeClr val="bg1"/>
                </a:solidFill>
                <a:latin typeface="Montserrat" pitchFamily="2" charset="77"/>
                <a:ea typeface="Montserrat Light" charset="0"/>
                <a:cs typeface="Montserrat Light" charset="0"/>
              </a:rPr>
              <a:t> </a:t>
            </a:r>
            <a:endParaRPr lang="en-US" dirty="0">
              <a:solidFill>
                <a:schemeClr val="bg1"/>
              </a:solidFill>
              <a:latin typeface="Montserrat" pitchFamily="2" charset="77"/>
              <a:ea typeface="Montserrat Light" charset="0"/>
              <a:cs typeface="Montserrat Light" charset="0"/>
            </a:endParaRPr>
          </a:p>
        </p:txBody>
      </p:sp>
      <p:grpSp>
        <p:nvGrpSpPr>
          <p:cNvPr id="12" name="Group 11">
            <a:extLst>
              <a:ext uri="{FF2B5EF4-FFF2-40B4-BE49-F238E27FC236}">
                <a16:creationId xmlns:a16="http://schemas.microsoft.com/office/drawing/2014/main" id="{AED94438-3E18-F117-6B68-AF4B81D74F9D}"/>
              </a:ext>
            </a:extLst>
          </p:cNvPr>
          <p:cNvGrpSpPr>
            <a:grpSpLocks noChangeAspect="1"/>
          </p:cNvGrpSpPr>
          <p:nvPr/>
        </p:nvGrpSpPr>
        <p:grpSpPr>
          <a:xfrm>
            <a:off x="4916963" y="1837154"/>
            <a:ext cx="8500337" cy="3447649"/>
            <a:chOff x="0" y="609600"/>
            <a:chExt cx="12192000" cy="4944949"/>
          </a:xfrm>
          <a:effectLst>
            <a:glow rad="50800">
              <a:schemeClr val="bg1">
                <a:alpha val="13000"/>
              </a:schemeClr>
            </a:glow>
          </a:effectLst>
        </p:grpSpPr>
        <p:sp>
          <p:nvSpPr>
            <p:cNvPr id="13" name="TextBox 12">
              <a:extLst>
                <a:ext uri="{FF2B5EF4-FFF2-40B4-BE49-F238E27FC236}">
                  <a16:creationId xmlns:a16="http://schemas.microsoft.com/office/drawing/2014/main" id="{83B5E64F-481B-1717-7541-55C488D08101}"/>
                </a:ext>
              </a:extLst>
            </p:cNvPr>
            <p:cNvSpPr txBox="1"/>
            <p:nvPr/>
          </p:nvSpPr>
          <p:spPr>
            <a:xfrm>
              <a:off x="0" y="4826169"/>
              <a:ext cx="12192000" cy="728380"/>
            </a:xfrm>
            <a:prstGeom prst="rect">
              <a:avLst/>
            </a:prstGeom>
            <a:noFill/>
          </p:spPr>
          <p:txBody>
            <a:bodyPr wrap="square" lIns="45720" tIns="22860" rIns="45720" bIns="22860" rtlCol="0">
              <a:spAutoFit/>
            </a:bodyPr>
            <a:lstStyle/>
            <a:p>
              <a:pPr algn="ctr"/>
              <a:r>
                <a:rPr lang="en-US" sz="3000" spc="300" dirty="0">
                  <a:solidFill>
                    <a:schemeClr val="bg1"/>
                  </a:solidFill>
                  <a:latin typeface="Montserrat Light" pitchFamily="2" charset="77"/>
                  <a:ea typeface="Montserrat" charset="0"/>
                  <a:cs typeface="Montserrat" charset="0"/>
                </a:rPr>
                <a:t>METADATA</a:t>
              </a:r>
              <a:r>
                <a:rPr lang="en-US" sz="3000" spc="300" dirty="0">
                  <a:solidFill>
                    <a:schemeClr val="bg1"/>
                  </a:solidFill>
                  <a:latin typeface="Montserrat Medium" pitchFamily="2" charset="77"/>
                  <a:ea typeface="Montserrat" charset="0"/>
                  <a:cs typeface="Montserrat" charset="0"/>
                </a:rPr>
                <a:t>WORKS</a:t>
              </a:r>
            </a:p>
          </p:txBody>
        </p:sp>
        <p:pic>
          <p:nvPicPr>
            <p:cNvPr id="14" name="Picture 13">
              <a:extLst>
                <a:ext uri="{FF2B5EF4-FFF2-40B4-BE49-F238E27FC236}">
                  <a16:creationId xmlns:a16="http://schemas.microsoft.com/office/drawing/2014/main" id="{FEB0B3D3-599F-778E-6CAB-45EB121F7F18}"/>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280304" y="609600"/>
              <a:ext cx="3936191" cy="3936191"/>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
          <p:cNvPicPr preferRelativeResize="0"/>
          <p:nvPr/>
        </p:nvPicPr>
        <p:blipFill rotWithShape="1">
          <a:blip r:embed="rId3">
            <a:alphaModFix/>
          </a:blip>
          <a:srcRect t="7812" b="7811"/>
          <a:stretch/>
        </p:blipFill>
        <p:spPr>
          <a:xfrm>
            <a:off x="0" y="-1"/>
            <a:ext cx="12191999" cy="6858001"/>
          </a:xfrm>
          <a:prstGeom prst="rect">
            <a:avLst/>
          </a:prstGeom>
          <a:noFill/>
          <a:ln>
            <a:noFill/>
          </a:ln>
        </p:spPr>
      </p:pic>
      <p:sp>
        <p:nvSpPr>
          <p:cNvPr id="103" name="Google Shape;103;p2"/>
          <p:cNvSpPr/>
          <p:nvPr/>
        </p:nvSpPr>
        <p:spPr>
          <a:xfrm>
            <a:off x="0" y="0"/>
            <a:ext cx="7965123" cy="6858000"/>
          </a:xfrm>
          <a:prstGeom prst="rect">
            <a:avLst/>
          </a:prstGeom>
          <a:solidFill>
            <a:schemeClr val="dk1">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p:nvPr/>
        </p:nvSpPr>
        <p:spPr>
          <a:xfrm>
            <a:off x="416794" y="68248"/>
            <a:ext cx="7294708" cy="2696303"/>
          </a:xfrm>
          <a:prstGeom prst="rect">
            <a:avLst/>
          </a:prstGeom>
          <a:noFill/>
          <a:ln>
            <a:noFill/>
          </a:ln>
        </p:spPr>
        <p:txBody>
          <a:bodyPr spcFirstLastPara="1" wrap="square" lIns="91425" tIns="45700" rIns="91425" bIns="45700" anchor="ctr" anchorCtr="0">
            <a:normAutofit/>
          </a:bodyPr>
          <a:lstStyle/>
          <a:p>
            <a:pPr marL="0" marR="0" lvl="0" indent="0" algn="l" rtl="0">
              <a:lnSpc>
                <a:spcPct val="110000"/>
              </a:lnSpc>
              <a:spcBef>
                <a:spcPts val="0"/>
              </a:spcBef>
              <a:spcAft>
                <a:spcPts val="0"/>
              </a:spcAft>
              <a:buNone/>
            </a:pPr>
            <a:r>
              <a:rPr lang="en-US" sz="3600" b="1" i="0" u="none" strike="noStrike" cap="none">
                <a:solidFill>
                  <a:schemeClr val="lt1"/>
                </a:solidFill>
                <a:latin typeface="Montserrat Light"/>
                <a:ea typeface="Montserrat Light"/>
                <a:cs typeface="Montserrat Light"/>
                <a:sym typeface="Montserrat Light"/>
              </a:rPr>
              <a:t>WE ARE ALL (SECRET) DATA USERS</a:t>
            </a:r>
            <a:endParaRPr/>
          </a:p>
        </p:txBody>
      </p:sp>
      <p:sp>
        <p:nvSpPr>
          <p:cNvPr id="105" name="Google Shape;105;p2"/>
          <p:cNvSpPr/>
          <p:nvPr/>
        </p:nvSpPr>
        <p:spPr>
          <a:xfrm>
            <a:off x="254408" y="6534835"/>
            <a:ext cx="60960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a:solidFill>
                  <a:schemeClr val="lt1"/>
                </a:solidFill>
                <a:latin typeface="Calibri"/>
                <a:ea typeface="Calibri"/>
                <a:cs typeface="Calibri"/>
                <a:sym typeface="Calibri"/>
              </a:rPr>
              <a:t>https://royalsociety.org/news/2019/05/data-science-skills-shortages/</a:t>
            </a:r>
            <a:endParaRPr/>
          </a:p>
        </p:txBody>
      </p:sp>
      <p:sp>
        <p:nvSpPr>
          <p:cNvPr id="106" name="Google Shape;106;p2"/>
          <p:cNvSpPr/>
          <p:nvPr/>
        </p:nvSpPr>
        <p:spPr>
          <a:xfrm>
            <a:off x="265266" y="4047188"/>
            <a:ext cx="7188592" cy="1272849"/>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n-US" sz="3600" b="1">
                <a:solidFill>
                  <a:schemeClr val="lt1"/>
                </a:solidFill>
                <a:latin typeface="Montserrat Light"/>
                <a:ea typeface="Montserrat Light"/>
                <a:cs typeface="Montserrat Light"/>
                <a:sym typeface="Montserrat Light"/>
              </a:rPr>
              <a:t>BUT WE AREN’T ALL DATA ENGINEERS</a:t>
            </a:r>
            <a:endParaRPr/>
          </a:p>
        </p:txBody>
      </p:sp>
      <p:sp>
        <p:nvSpPr>
          <p:cNvPr id="107" name="Google Shape;107;p2"/>
          <p:cNvSpPr/>
          <p:nvPr/>
        </p:nvSpPr>
        <p:spPr>
          <a:xfrm>
            <a:off x="455855" y="2081992"/>
            <a:ext cx="6246057" cy="68255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b="1">
                <a:solidFill>
                  <a:schemeClr val="lt1"/>
                </a:solidFill>
                <a:latin typeface="Montserrat Light"/>
                <a:ea typeface="Montserrat Light"/>
                <a:cs typeface="Montserrat Light"/>
                <a:sym typeface="Montserrat Light"/>
              </a:rPr>
              <a:t>10% OF ALL JOBS </a:t>
            </a:r>
            <a:r>
              <a:rPr lang="en-US" sz="1800" b="1" u="sng">
                <a:solidFill>
                  <a:schemeClr val="lt1"/>
                </a:solidFill>
                <a:latin typeface="Montserrat Light"/>
                <a:ea typeface="Montserrat Light"/>
                <a:cs typeface="Montserrat Light"/>
                <a:sym typeface="Montserrat Light"/>
              </a:rPr>
              <a:t>ALREADY</a:t>
            </a:r>
            <a:r>
              <a:rPr lang="en-US" sz="1800" b="1">
                <a:solidFill>
                  <a:schemeClr val="lt1"/>
                </a:solidFill>
                <a:latin typeface="Montserrat Light"/>
                <a:ea typeface="Montserrat Light"/>
                <a:cs typeface="Montserrat Light"/>
                <a:sym typeface="Montserrat Light"/>
              </a:rPr>
              <a:t> REQUIRE HARD DATA SKILLS</a:t>
            </a:r>
            <a:endParaRPr/>
          </a:p>
        </p:txBody>
      </p:sp>
      <p:sp>
        <p:nvSpPr>
          <p:cNvPr id="108" name="Google Shape;108;p2"/>
          <p:cNvSpPr/>
          <p:nvPr/>
        </p:nvSpPr>
        <p:spPr>
          <a:xfrm>
            <a:off x="872836" y="5535020"/>
            <a:ext cx="78967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Montserrat Light"/>
                <a:ea typeface="Montserrat Light"/>
                <a:cs typeface="Montserrat Light"/>
                <a:sym typeface="Montserrat Light"/>
              </a:rPr>
              <a:t>I.E. EXPERTS EXTRACTING INSIGHT FROM BIG DATA</a:t>
            </a:r>
            <a:endParaRPr sz="1800">
              <a:solidFill>
                <a:schemeClr val="dk1"/>
              </a:solidFill>
              <a:latin typeface="Calibri"/>
              <a:ea typeface="Calibri"/>
              <a:cs typeface="Calibri"/>
              <a:sym typeface="Calibri"/>
            </a:endParaRPr>
          </a:p>
        </p:txBody>
      </p:sp>
      <p:pic>
        <p:nvPicPr>
          <p:cNvPr id="109" name="Google Shape;109;p2" descr="person wearing gold wedding band"/>
          <p:cNvPicPr preferRelativeResize="0"/>
          <p:nvPr/>
        </p:nvPicPr>
        <p:blipFill rotWithShape="1">
          <a:blip r:embed="rId4">
            <a:alphaModFix/>
          </a:blip>
          <a:srcRect t="838" b="13969"/>
          <a:stretch/>
        </p:blipFill>
        <p:spPr>
          <a:xfrm>
            <a:off x="0" y="0"/>
            <a:ext cx="12192000" cy="6927574"/>
          </a:xfrm>
          <a:prstGeom prst="rect">
            <a:avLst/>
          </a:prstGeom>
          <a:noFill/>
          <a:ln>
            <a:noFill/>
          </a:ln>
        </p:spPr>
      </p:pic>
      <p:pic>
        <p:nvPicPr>
          <p:cNvPr id="110" name="Google Shape;110;p2"/>
          <p:cNvPicPr preferRelativeResize="0"/>
          <p:nvPr/>
        </p:nvPicPr>
        <p:blipFill rotWithShape="1">
          <a:blip r:embed="rId5">
            <a:alphaModFix/>
            <a:biLevel thresh="25000"/>
          </a:blip>
          <a:srcRect/>
          <a:stretch/>
        </p:blipFill>
        <p:spPr>
          <a:xfrm>
            <a:off x="11245419" y="-69575"/>
            <a:ext cx="973846" cy="9738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descr="A picture containing indoor, person, working, preparing&#10;&#10;Description automatically generated"/>
          <p:cNvPicPr preferRelativeResize="0"/>
          <p:nvPr/>
        </p:nvPicPr>
        <p:blipFill rotWithShape="1">
          <a:blip r:embed="rId3">
            <a:alphaModFix/>
          </a:blip>
          <a:srcRect t="3504" b="10922"/>
          <a:stretch/>
        </p:blipFill>
        <p:spPr>
          <a:xfrm>
            <a:off x="0" y="-97437"/>
            <a:ext cx="12192000" cy="6955437"/>
          </a:xfrm>
          <a:prstGeom prst="rect">
            <a:avLst/>
          </a:prstGeom>
          <a:noFill/>
          <a:ln>
            <a:noFill/>
          </a:ln>
        </p:spPr>
      </p:pic>
      <p:sp>
        <p:nvSpPr>
          <p:cNvPr id="117" name="Google Shape;117;p3"/>
          <p:cNvSpPr/>
          <p:nvPr/>
        </p:nvSpPr>
        <p:spPr>
          <a:xfrm>
            <a:off x="0" y="2004507"/>
            <a:ext cx="12192000" cy="4853492"/>
          </a:xfrm>
          <a:prstGeom prst="rect">
            <a:avLst/>
          </a:prstGeom>
          <a:solidFill>
            <a:schemeClr val="dk1">
              <a:alpha val="38823"/>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3"/>
          <p:cNvSpPr/>
          <p:nvPr/>
        </p:nvSpPr>
        <p:spPr>
          <a:xfrm>
            <a:off x="0" y="5853954"/>
            <a:ext cx="12192000" cy="1004045"/>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3"/>
          <p:cNvSpPr/>
          <p:nvPr/>
        </p:nvSpPr>
        <p:spPr>
          <a:xfrm>
            <a:off x="0" y="-1"/>
            <a:ext cx="12192000" cy="2183889"/>
          </a:xfrm>
          <a:prstGeom prst="rect">
            <a:avLst/>
          </a:prstGeom>
          <a:solidFill>
            <a:schemeClr val="lt1">
              <a:alpha val="7176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3"/>
          <p:cNvSpPr/>
          <p:nvPr/>
        </p:nvSpPr>
        <p:spPr>
          <a:xfrm>
            <a:off x="370579" y="436085"/>
            <a:ext cx="11411692" cy="168046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a:solidFill>
                  <a:schemeClr val="dk1"/>
                </a:solidFill>
                <a:latin typeface="Montserrat Light"/>
                <a:ea typeface="Montserrat Light"/>
                <a:cs typeface="Montserrat Light"/>
                <a:sym typeface="Montserrat Light"/>
              </a:rPr>
              <a:t>“WHAT IS THE BIGGEST BARRIER STOPPING DATA USERS USING HEALTH DATA”</a:t>
            </a:r>
            <a:endParaRPr/>
          </a:p>
          <a:p>
            <a:pPr marL="0" marR="0" lvl="0" indent="0" algn="l" rtl="0">
              <a:lnSpc>
                <a:spcPct val="90000"/>
              </a:lnSpc>
              <a:spcBef>
                <a:spcPts val="600"/>
              </a:spcBef>
              <a:spcAft>
                <a:spcPts val="0"/>
              </a:spcAft>
              <a:buNone/>
            </a:pPr>
            <a:endParaRPr sz="400">
              <a:solidFill>
                <a:schemeClr val="dk1"/>
              </a:solidFill>
              <a:latin typeface="Montserrat Light"/>
              <a:ea typeface="Montserrat Light"/>
              <a:cs typeface="Montserrat Light"/>
              <a:sym typeface="Montserrat Light"/>
            </a:endParaRPr>
          </a:p>
          <a:p>
            <a:pPr marL="0" marR="0" lvl="0" indent="0" algn="r" rtl="0">
              <a:lnSpc>
                <a:spcPct val="90000"/>
              </a:lnSpc>
              <a:spcBef>
                <a:spcPts val="600"/>
              </a:spcBef>
              <a:spcAft>
                <a:spcPts val="0"/>
              </a:spcAft>
              <a:buNone/>
            </a:pPr>
            <a:r>
              <a:rPr lang="en-US" sz="1600">
                <a:solidFill>
                  <a:schemeClr val="dk1"/>
                </a:solidFill>
                <a:latin typeface="Montserrat Light"/>
                <a:ea typeface="Montserrat Light"/>
                <a:cs typeface="Montserrat Light"/>
                <a:sym typeface="Montserrat Light"/>
              </a:rPr>
              <a:t>   RESEARCHERS, BIG PHARMA, NHS AND INDUSTRY SURVEYED  </a:t>
            </a:r>
            <a:endParaRPr/>
          </a:p>
          <a:p>
            <a:pPr marL="0" marR="0" lvl="0" indent="0" algn="l" rtl="0">
              <a:lnSpc>
                <a:spcPct val="90000"/>
              </a:lnSpc>
              <a:spcBef>
                <a:spcPts val="60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21" name="Google Shape;121;p3"/>
          <p:cNvSpPr/>
          <p:nvPr/>
        </p:nvSpPr>
        <p:spPr>
          <a:xfrm>
            <a:off x="722925" y="2908486"/>
            <a:ext cx="2268000" cy="2268000"/>
          </a:xfrm>
          <a:prstGeom prst="ellipse">
            <a:avLst/>
          </a:prstGeom>
          <a:solidFill>
            <a:schemeClr val="dk1">
              <a:alpha val="34901"/>
            </a:schemeClr>
          </a:solidFill>
          <a:ln w="127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
          <p:cNvSpPr/>
          <p:nvPr/>
        </p:nvSpPr>
        <p:spPr>
          <a:xfrm>
            <a:off x="1033717" y="3607476"/>
            <a:ext cx="1979417" cy="9233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6000">
                <a:solidFill>
                  <a:schemeClr val="lt1"/>
                </a:solidFill>
                <a:latin typeface="Montserrat Medium"/>
                <a:ea typeface="Montserrat Medium"/>
                <a:cs typeface="Montserrat Medium"/>
                <a:sym typeface="Montserrat Medium"/>
              </a:rPr>
              <a:t>70%</a:t>
            </a:r>
            <a:endParaRPr/>
          </a:p>
        </p:txBody>
      </p:sp>
      <p:sp>
        <p:nvSpPr>
          <p:cNvPr id="123" name="Google Shape;123;p3"/>
          <p:cNvSpPr/>
          <p:nvPr/>
        </p:nvSpPr>
        <p:spPr>
          <a:xfrm>
            <a:off x="3157852" y="3387478"/>
            <a:ext cx="4527029" cy="140961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800" b="1">
                <a:solidFill>
                  <a:schemeClr val="lt1"/>
                </a:solidFill>
                <a:latin typeface="Montserrat Light"/>
                <a:ea typeface="Montserrat Light"/>
                <a:cs typeface="Montserrat Light"/>
                <a:sym typeface="Montserrat Light"/>
              </a:rPr>
              <a:t>FINDING &amp; </a:t>
            </a:r>
            <a:endParaRPr/>
          </a:p>
          <a:p>
            <a:pPr marL="0" marR="0" lvl="0" indent="0" algn="l" rtl="0">
              <a:lnSpc>
                <a:spcPct val="90000"/>
              </a:lnSpc>
              <a:spcBef>
                <a:spcPts val="600"/>
              </a:spcBef>
              <a:spcAft>
                <a:spcPts val="0"/>
              </a:spcAft>
              <a:buNone/>
            </a:pPr>
            <a:r>
              <a:rPr lang="en-US" sz="2800" b="1">
                <a:solidFill>
                  <a:schemeClr val="lt1"/>
                </a:solidFill>
                <a:latin typeface="Montserrat Light"/>
                <a:ea typeface="Montserrat Light"/>
                <a:cs typeface="Montserrat Light"/>
                <a:sym typeface="Montserrat Light"/>
              </a:rPr>
              <a:t>ACCESSING</a:t>
            </a:r>
            <a:endParaRPr/>
          </a:p>
          <a:p>
            <a:pPr marL="0" marR="0" lvl="0" indent="0" algn="l" rtl="0">
              <a:lnSpc>
                <a:spcPct val="90000"/>
              </a:lnSpc>
              <a:spcBef>
                <a:spcPts val="600"/>
              </a:spcBef>
              <a:spcAft>
                <a:spcPts val="0"/>
              </a:spcAft>
              <a:buNone/>
            </a:pPr>
            <a:r>
              <a:rPr lang="en-US" sz="2800" b="1">
                <a:solidFill>
                  <a:schemeClr val="lt1"/>
                </a:solidFill>
                <a:latin typeface="Montserrat Light"/>
                <a:ea typeface="Montserrat Light"/>
                <a:cs typeface="Montserrat Light"/>
                <a:sym typeface="Montserrat Light"/>
              </a:rPr>
              <a:t>DATA</a:t>
            </a:r>
            <a:endParaRPr/>
          </a:p>
        </p:txBody>
      </p:sp>
      <p:pic>
        <p:nvPicPr>
          <p:cNvPr id="124" name="Google Shape;124;p3"/>
          <p:cNvPicPr preferRelativeResize="0"/>
          <p:nvPr/>
        </p:nvPicPr>
        <p:blipFill rotWithShape="1">
          <a:blip r:embed="rId4">
            <a:alphaModFix/>
          </a:blip>
          <a:srcRect/>
          <a:stretch/>
        </p:blipFill>
        <p:spPr>
          <a:xfrm>
            <a:off x="518824" y="6172550"/>
            <a:ext cx="1249413" cy="445527"/>
          </a:xfrm>
          <a:prstGeom prst="rect">
            <a:avLst/>
          </a:prstGeom>
          <a:noFill/>
          <a:ln>
            <a:noFill/>
          </a:ln>
        </p:spPr>
      </p:pic>
      <p:sp>
        <p:nvSpPr>
          <p:cNvPr id="125" name="Google Shape;125;p3"/>
          <p:cNvSpPr txBox="1"/>
          <p:nvPr/>
        </p:nvSpPr>
        <p:spPr>
          <a:xfrm>
            <a:off x="2001003" y="6202145"/>
            <a:ext cx="9266323" cy="336118"/>
          </a:xfrm>
          <a:prstGeom prst="rect">
            <a:avLst/>
          </a:prstGeom>
          <a:noFill/>
          <a:ln>
            <a:noFill/>
          </a:ln>
        </p:spPr>
        <p:txBody>
          <a:bodyPr spcFirstLastPara="1" wrap="square" lIns="91425" tIns="45700" rIns="91425" bIns="45700" anchor="t" anchorCtr="0">
            <a:spAutoFit/>
          </a:bodyPr>
          <a:lstStyle/>
          <a:p>
            <a:pPr marL="0" marR="0" lvl="0" indent="0" algn="l" rtl="0">
              <a:lnSpc>
                <a:spcPct val="127500"/>
              </a:lnSpc>
              <a:spcBef>
                <a:spcPts val="0"/>
              </a:spcBef>
              <a:spcAft>
                <a:spcPts val="0"/>
              </a:spcAft>
              <a:buNone/>
            </a:pPr>
            <a:r>
              <a:rPr lang="en-US" sz="1600">
                <a:solidFill>
                  <a:srgbClr val="3C3C3B"/>
                </a:solidFill>
                <a:latin typeface="Source Sans Pro"/>
                <a:ea typeface="Source Sans Pro"/>
                <a:cs typeface="Source Sans Pro"/>
                <a:sym typeface="Source Sans Pro"/>
              </a:rPr>
              <a:t>“uniting the UK’s health data to enable discoveries that improve people’s lives”</a:t>
            </a:r>
            <a:r>
              <a:rPr lang="en-US" sz="1600">
                <a:solidFill>
                  <a:schemeClr val="dk1"/>
                </a:solidFill>
                <a:latin typeface="Lato Light"/>
                <a:ea typeface="Lato Light"/>
                <a:cs typeface="Lato Light"/>
                <a:sym typeface="Lato Light"/>
              </a:rPr>
              <a:t> </a:t>
            </a:r>
            <a:endParaRPr sz="1600">
              <a:solidFill>
                <a:schemeClr val="dk1"/>
              </a:solidFill>
              <a:latin typeface="Lato Light"/>
              <a:ea typeface="Lato Light"/>
              <a:cs typeface="Lato Light"/>
              <a:sym typeface="Lato Light"/>
            </a:endParaRPr>
          </a:p>
        </p:txBody>
      </p:sp>
      <p:sp>
        <p:nvSpPr>
          <p:cNvPr id="126" name="Google Shape;126;p3"/>
          <p:cNvSpPr/>
          <p:nvPr/>
        </p:nvSpPr>
        <p:spPr>
          <a:xfrm>
            <a:off x="8327936" y="3381100"/>
            <a:ext cx="5582937" cy="149271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000" b="1">
                <a:solidFill>
                  <a:schemeClr val="lt1"/>
                </a:solidFill>
                <a:latin typeface="Montserrat Light"/>
                <a:ea typeface="Montserrat Light"/>
                <a:cs typeface="Montserrat Light"/>
                <a:sym typeface="Montserrat Light"/>
              </a:rPr>
              <a:t>UNDERSTANDING</a:t>
            </a:r>
            <a:endParaRPr/>
          </a:p>
          <a:p>
            <a:pPr marL="0" marR="0" lvl="0" indent="0" algn="l" rtl="0">
              <a:lnSpc>
                <a:spcPct val="90000"/>
              </a:lnSpc>
              <a:spcBef>
                <a:spcPts val="600"/>
              </a:spcBef>
              <a:spcAft>
                <a:spcPts val="0"/>
              </a:spcAft>
              <a:buNone/>
            </a:pPr>
            <a:r>
              <a:rPr lang="en-US" sz="3000" b="1">
                <a:solidFill>
                  <a:schemeClr val="lt1"/>
                </a:solidFill>
                <a:latin typeface="Montserrat Light"/>
                <a:ea typeface="Montserrat Light"/>
                <a:cs typeface="Montserrat Light"/>
                <a:sym typeface="Montserrat Light"/>
              </a:rPr>
              <a:t>DATA / </a:t>
            </a:r>
            <a:endParaRPr/>
          </a:p>
          <a:p>
            <a:pPr marL="0" marR="0" lvl="0" indent="0" algn="l" rtl="0">
              <a:lnSpc>
                <a:spcPct val="90000"/>
              </a:lnSpc>
              <a:spcBef>
                <a:spcPts val="600"/>
              </a:spcBef>
              <a:spcAft>
                <a:spcPts val="0"/>
              </a:spcAft>
              <a:buNone/>
            </a:pPr>
            <a:r>
              <a:rPr lang="en-US" sz="3000" b="1">
                <a:solidFill>
                  <a:schemeClr val="lt1"/>
                </a:solidFill>
                <a:latin typeface="Montserrat Light"/>
                <a:ea typeface="Montserrat Light"/>
                <a:cs typeface="Montserrat Light"/>
                <a:sym typeface="Montserrat Light"/>
              </a:rPr>
              <a:t>“READINESS”</a:t>
            </a:r>
            <a:endParaRPr/>
          </a:p>
        </p:txBody>
      </p:sp>
      <p:sp>
        <p:nvSpPr>
          <p:cNvPr id="127" name="Google Shape;127;p3"/>
          <p:cNvSpPr/>
          <p:nvPr/>
        </p:nvSpPr>
        <p:spPr>
          <a:xfrm>
            <a:off x="5851250" y="2920173"/>
            <a:ext cx="2268000" cy="2268000"/>
          </a:xfrm>
          <a:prstGeom prst="ellipse">
            <a:avLst/>
          </a:prstGeom>
          <a:solidFill>
            <a:schemeClr val="dk1">
              <a:alpha val="34901"/>
            </a:schemeClr>
          </a:solidFill>
          <a:ln w="127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3"/>
          <p:cNvSpPr/>
          <p:nvPr/>
        </p:nvSpPr>
        <p:spPr>
          <a:xfrm>
            <a:off x="6251982" y="3619163"/>
            <a:ext cx="1979417" cy="9233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6000">
                <a:solidFill>
                  <a:schemeClr val="lt1"/>
                </a:solidFill>
                <a:latin typeface="Montserrat Medium"/>
                <a:ea typeface="Montserrat Medium"/>
                <a:cs typeface="Montserrat Medium"/>
                <a:sym typeface="Montserrat Medium"/>
              </a:rPr>
              <a:t>55%</a:t>
            </a:r>
            <a:endParaRPr/>
          </a:p>
        </p:txBody>
      </p:sp>
      <p:pic>
        <p:nvPicPr>
          <p:cNvPr id="129" name="Google Shape;129;p3"/>
          <p:cNvPicPr preferRelativeResize="0"/>
          <p:nvPr/>
        </p:nvPicPr>
        <p:blipFill rotWithShape="1">
          <a:blip r:embed="rId5">
            <a:alphaModFix/>
          </a:blip>
          <a:srcRect/>
          <a:stretch/>
        </p:blipFill>
        <p:spPr>
          <a:xfrm>
            <a:off x="11245419" y="-69575"/>
            <a:ext cx="973846" cy="9738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3">
            <a:alphaModFix amt="31000"/>
          </a:blip>
          <a:srcRect t="7470" b="8502"/>
          <a:stretch/>
        </p:blipFill>
        <p:spPr>
          <a:xfrm>
            <a:off x="0" y="0"/>
            <a:ext cx="12192000" cy="6858000"/>
          </a:xfrm>
          <a:prstGeom prst="rect">
            <a:avLst/>
          </a:prstGeom>
          <a:noFill/>
          <a:ln>
            <a:noFill/>
          </a:ln>
        </p:spPr>
      </p:pic>
      <p:sp>
        <p:nvSpPr>
          <p:cNvPr id="136" name="Google Shape;136;p4"/>
          <p:cNvSpPr/>
          <p:nvPr/>
        </p:nvSpPr>
        <p:spPr>
          <a:xfrm>
            <a:off x="606306" y="1909991"/>
            <a:ext cx="10979388" cy="3880202"/>
          </a:xfrm>
          <a:custGeom>
            <a:avLst/>
            <a:gdLst/>
            <a:ahLst/>
            <a:cxnLst/>
            <a:rect l="l" t="t" r="r" b="b"/>
            <a:pathLst>
              <a:path w="2782" h="984" extrusionOk="0">
                <a:moveTo>
                  <a:pt x="41" y="578"/>
                </a:moveTo>
                <a:lnTo>
                  <a:pt x="317" y="306"/>
                </a:lnTo>
                <a:lnTo>
                  <a:pt x="237" y="165"/>
                </a:lnTo>
                <a:cubicBezTo>
                  <a:pt x="234" y="162"/>
                  <a:pt x="234" y="158"/>
                  <a:pt x="237" y="153"/>
                </a:cubicBezTo>
                <a:lnTo>
                  <a:pt x="321" y="5"/>
                </a:lnTo>
                <a:cubicBezTo>
                  <a:pt x="325" y="2"/>
                  <a:pt x="327" y="0"/>
                  <a:pt x="332" y="0"/>
                </a:cubicBezTo>
                <a:lnTo>
                  <a:pt x="502" y="0"/>
                </a:lnTo>
                <a:cubicBezTo>
                  <a:pt x="507" y="0"/>
                  <a:pt x="511" y="2"/>
                  <a:pt x="514" y="5"/>
                </a:cubicBezTo>
                <a:lnTo>
                  <a:pt x="598" y="153"/>
                </a:lnTo>
                <a:cubicBezTo>
                  <a:pt x="602" y="156"/>
                  <a:pt x="602" y="162"/>
                  <a:pt x="598" y="165"/>
                </a:cubicBezTo>
                <a:lnTo>
                  <a:pt x="517" y="306"/>
                </a:lnTo>
                <a:lnTo>
                  <a:pt x="828" y="667"/>
                </a:lnTo>
                <a:cubicBezTo>
                  <a:pt x="831" y="670"/>
                  <a:pt x="833" y="676"/>
                  <a:pt x="829" y="680"/>
                </a:cubicBezTo>
                <a:lnTo>
                  <a:pt x="748" y="823"/>
                </a:lnTo>
                <a:lnTo>
                  <a:pt x="826" y="959"/>
                </a:lnTo>
                <a:lnTo>
                  <a:pt x="984" y="959"/>
                </a:lnTo>
                <a:lnTo>
                  <a:pt x="1061" y="823"/>
                </a:lnTo>
                <a:lnTo>
                  <a:pt x="979" y="680"/>
                </a:lnTo>
                <a:cubicBezTo>
                  <a:pt x="976" y="676"/>
                  <a:pt x="977" y="672"/>
                  <a:pt x="980" y="667"/>
                </a:cubicBezTo>
                <a:lnTo>
                  <a:pt x="1292" y="306"/>
                </a:lnTo>
                <a:lnTo>
                  <a:pt x="1210" y="165"/>
                </a:lnTo>
                <a:cubicBezTo>
                  <a:pt x="1208" y="162"/>
                  <a:pt x="1208" y="158"/>
                  <a:pt x="1210" y="153"/>
                </a:cubicBezTo>
                <a:lnTo>
                  <a:pt x="1296" y="5"/>
                </a:lnTo>
                <a:cubicBezTo>
                  <a:pt x="1297" y="2"/>
                  <a:pt x="1302" y="0"/>
                  <a:pt x="1306" y="0"/>
                </a:cubicBezTo>
                <a:lnTo>
                  <a:pt x="1476" y="0"/>
                </a:lnTo>
                <a:cubicBezTo>
                  <a:pt x="1481" y="0"/>
                  <a:pt x="1485" y="2"/>
                  <a:pt x="1487" y="5"/>
                </a:cubicBezTo>
                <a:lnTo>
                  <a:pt x="1573" y="153"/>
                </a:lnTo>
                <a:cubicBezTo>
                  <a:pt x="1574" y="156"/>
                  <a:pt x="1574" y="162"/>
                  <a:pt x="1573" y="165"/>
                </a:cubicBezTo>
                <a:lnTo>
                  <a:pt x="1492" y="306"/>
                </a:lnTo>
                <a:lnTo>
                  <a:pt x="1802" y="667"/>
                </a:lnTo>
                <a:cubicBezTo>
                  <a:pt x="1805" y="670"/>
                  <a:pt x="1806" y="676"/>
                  <a:pt x="1804" y="680"/>
                </a:cubicBezTo>
                <a:lnTo>
                  <a:pt x="1723" y="823"/>
                </a:lnTo>
                <a:lnTo>
                  <a:pt x="1801" y="959"/>
                </a:lnTo>
                <a:lnTo>
                  <a:pt x="1956" y="959"/>
                </a:lnTo>
                <a:lnTo>
                  <a:pt x="2035" y="823"/>
                </a:lnTo>
                <a:lnTo>
                  <a:pt x="1953" y="680"/>
                </a:lnTo>
                <a:cubicBezTo>
                  <a:pt x="1951" y="676"/>
                  <a:pt x="1951" y="672"/>
                  <a:pt x="1955" y="667"/>
                </a:cubicBezTo>
                <a:lnTo>
                  <a:pt x="2266" y="306"/>
                </a:lnTo>
                <a:lnTo>
                  <a:pt x="2184" y="165"/>
                </a:lnTo>
                <a:cubicBezTo>
                  <a:pt x="2183" y="162"/>
                  <a:pt x="2181" y="158"/>
                  <a:pt x="2184" y="153"/>
                </a:cubicBezTo>
                <a:lnTo>
                  <a:pt x="2270" y="5"/>
                </a:lnTo>
                <a:cubicBezTo>
                  <a:pt x="2272" y="2"/>
                  <a:pt x="2276" y="0"/>
                  <a:pt x="2281" y="0"/>
                </a:cubicBezTo>
                <a:lnTo>
                  <a:pt x="2449" y="0"/>
                </a:lnTo>
                <a:cubicBezTo>
                  <a:pt x="2454" y="0"/>
                  <a:pt x="2459" y="2"/>
                  <a:pt x="2461" y="5"/>
                </a:cubicBezTo>
                <a:lnTo>
                  <a:pt x="2547" y="153"/>
                </a:lnTo>
                <a:cubicBezTo>
                  <a:pt x="2549" y="156"/>
                  <a:pt x="2549" y="162"/>
                  <a:pt x="2547" y="165"/>
                </a:cubicBezTo>
                <a:lnTo>
                  <a:pt x="2466" y="306"/>
                </a:lnTo>
                <a:lnTo>
                  <a:pt x="2740" y="578"/>
                </a:lnTo>
                <a:cubicBezTo>
                  <a:pt x="2759" y="571"/>
                  <a:pt x="2781" y="586"/>
                  <a:pt x="2781" y="606"/>
                </a:cubicBezTo>
                <a:cubicBezTo>
                  <a:pt x="2781" y="624"/>
                  <a:pt x="2768" y="638"/>
                  <a:pt x="2750" y="638"/>
                </a:cubicBezTo>
                <a:cubicBezTo>
                  <a:pt x="2729" y="638"/>
                  <a:pt x="2715" y="615"/>
                  <a:pt x="2722" y="596"/>
                </a:cubicBezTo>
                <a:lnTo>
                  <a:pt x="2442" y="316"/>
                </a:lnTo>
                <a:cubicBezTo>
                  <a:pt x="2438" y="312"/>
                  <a:pt x="2438" y="306"/>
                  <a:pt x="2440" y="300"/>
                </a:cubicBezTo>
                <a:lnTo>
                  <a:pt x="2522" y="159"/>
                </a:lnTo>
                <a:lnTo>
                  <a:pt x="2444" y="25"/>
                </a:lnTo>
                <a:lnTo>
                  <a:pt x="2286" y="25"/>
                </a:lnTo>
                <a:lnTo>
                  <a:pt x="2209" y="159"/>
                </a:lnTo>
                <a:lnTo>
                  <a:pt x="2291" y="301"/>
                </a:lnTo>
                <a:cubicBezTo>
                  <a:pt x="2294" y="306"/>
                  <a:pt x="2293" y="312"/>
                  <a:pt x="2289" y="316"/>
                </a:cubicBezTo>
                <a:lnTo>
                  <a:pt x="1979" y="676"/>
                </a:lnTo>
                <a:lnTo>
                  <a:pt x="2060" y="817"/>
                </a:lnTo>
                <a:cubicBezTo>
                  <a:pt x="2061" y="821"/>
                  <a:pt x="2061" y="826"/>
                  <a:pt x="2060" y="829"/>
                </a:cubicBezTo>
                <a:lnTo>
                  <a:pt x="1974" y="977"/>
                </a:lnTo>
                <a:cubicBezTo>
                  <a:pt x="1972" y="981"/>
                  <a:pt x="1968" y="983"/>
                  <a:pt x="1964" y="983"/>
                </a:cubicBezTo>
                <a:lnTo>
                  <a:pt x="1793" y="983"/>
                </a:lnTo>
                <a:cubicBezTo>
                  <a:pt x="1789" y="983"/>
                  <a:pt x="1785" y="980"/>
                  <a:pt x="1781" y="976"/>
                </a:cubicBezTo>
                <a:lnTo>
                  <a:pt x="1697" y="829"/>
                </a:lnTo>
                <a:cubicBezTo>
                  <a:pt x="1696" y="824"/>
                  <a:pt x="1696" y="819"/>
                  <a:pt x="1697" y="817"/>
                </a:cubicBezTo>
                <a:lnTo>
                  <a:pt x="1778" y="676"/>
                </a:lnTo>
                <a:lnTo>
                  <a:pt x="1468" y="314"/>
                </a:lnTo>
                <a:cubicBezTo>
                  <a:pt x="1464" y="312"/>
                  <a:pt x="1463" y="306"/>
                  <a:pt x="1466" y="301"/>
                </a:cubicBezTo>
                <a:lnTo>
                  <a:pt x="1548" y="159"/>
                </a:lnTo>
                <a:lnTo>
                  <a:pt x="1469" y="25"/>
                </a:lnTo>
                <a:lnTo>
                  <a:pt x="1314" y="25"/>
                </a:lnTo>
                <a:lnTo>
                  <a:pt x="1235" y="159"/>
                </a:lnTo>
                <a:lnTo>
                  <a:pt x="1317" y="301"/>
                </a:lnTo>
                <a:cubicBezTo>
                  <a:pt x="1320" y="306"/>
                  <a:pt x="1318" y="312"/>
                  <a:pt x="1315" y="316"/>
                </a:cubicBezTo>
                <a:lnTo>
                  <a:pt x="1004" y="676"/>
                </a:lnTo>
                <a:lnTo>
                  <a:pt x="1086" y="817"/>
                </a:lnTo>
                <a:cubicBezTo>
                  <a:pt x="1089" y="821"/>
                  <a:pt x="1087" y="826"/>
                  <a:pt x="1086" y="830"/>
                </a:cubicBezTo>
                <a:lnTo>
                  <a:pt x="1000" y="977"/>
                </a:lnTo>
                <a:cubicBezTo>
                  <a:pt x="998" y="980"/>
                  <a:pt x="993" y="983"/>
                  <a:pt x="989" y="983"/>
                </a:cubicBezTo>
                <a:lnTo>
                  <a:pt x="819" y="983"/>
                </a:lnTo>
                <a:cubicBezTo>
                  <a:pt x="814" y="983"/>
                  <a:pt x="810" y="980"/>
                  <a:pt x="809" y="976"/>
                </a:cubicBezTo>
                <a:lnTo>
                  <a:pt x="723" y="829"/>
                </a:lnTo>
                <a:cubicBezTo>
                  <a:pt x="721" y="824"/>
                  <a:pt x="721" y="819"/>
                  <a:pt x="723" y="817"/>
                </a:cubicBezTo>
                <a:lnTo>
                  <a:pt x="804" y="676"/>
                </a:lnTo>
                <a:lnTo>
                  <a:pt x="493" y="314"/>
                </a:lnTo>
                <a:cubicBezTo>
                  <a:pt x="490" y="312"/>
                  <a:pt x="490" y="306"/>
                  <a:pt x="492" y="301"/>
                </a:cubicBezTo>
                <a:lnTo>
                  <a:pt x="574" y="159"/>
                </a:lnTo>
                <a:lnTo>
                  <a:pt x="496" y="25"/>
                </a:lnTo>
                <a:lnTo>
                  <a:pt x="339" y="25"/>
                </a:lnTo>
                <a:lnTo>
                  <a:pt x="261" y="159"/>
                </a:lnTo>
                <a:lnTo>
                  <a:pt x="342" y="301"/>
                </a:lnTo>
                <a:cubicBezTo>
                  <a:pt x="345" y="306"/>
                  <a:pt x="345" y="312"/>
                  <a:pt x="341" y="316"/>
                </a:cubicBezTo>
                <a:lnTo>
                  <a:pt x="59" y="596"/>
                </a:lnTo>
                <a:cubicBezTo>
                  <a:pt x="66" y="615"/>
                  <a:pt x="52" y="638"/>
                  <a:pt x="31" y="638"/>
                </a:cubicBezTo>
                <a:cubicBezTo>
                  <a:pt x="13" y="638"/>
                  <a:pt x="0" y="624"/>
                  <a:pt x="0" y="606"/>
                </a:cubicBezTo>
                <a:cubicBezTo>
                  <a:pt x="0" y="586"/>
                  <a:pt x="22" y="571"/>
                  <a:pt x="41" y="578"/>
                </a:cubicBezTo>
              </a:path>
            </a:pathLst>
          </a:custGeom>
          <a:solidFill>
            <a:srgbClr val="F2F2F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900"/>
              <a:buFont typeface="Calibri"/>
              <a:buNone/>
            </a:pPr>
            <a:endParaRPr sz="900">
              <a:solidFill>
                <a:schemeClr val="dk1"/>
              </a:solidFill>
              <a:latin typeface="Calibri"/>
              <a:ea typeface="Calibri"/>
              <a:cs typeface="Calibri"/>
              <a:sym typeface="Calibri"/>
            </a:endParaRPr>
          </a:p>
        </p:txBody>
      </p:sp>
      <p:sp>
        <p:nvSpPr>
          <p:cNvPr id="137" name="Google Shape;137;p4"/>
          <p:cNvSpPr/>
          <p:nvPr/>
        </p:nvSpPr>
        <p:spPr>
          <a:xfrm>
            <a:off x="1791358" y="2142251"/>
            <a:ext cx="930182" cy="801881"/>
          </a:xfrm>
          <a:prstGeom prst="hexagon">
            <a:avLst>
              <a:gd name="adj" fmla="val 25000"/>
              <a:gd name="vf" fmla="val 11547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900"/>
              <a:buFont typeface="Calibri"/>
              <a:buNone/>
            </a:pPr>
            <a:endParaRPr sz="900">
              <a:solidFill>
                <a:schemeClr val="lt1"/>
              </a:solidFill>
              <a:latin typeface="Calibri"/>
              <a:ea typeface="Calibri"/>
              <a:cs typeface="Calibri"/>
              <a:sym typeface="Calibri"/>
            </a:endParaRPr>
          </a:p>
        </p:txBody>
      </p:sp>
      <p:sp>
        <p:nvSpPr>
          <p:cNvPr id="138" name="Google Shape;138;p4"/>
          <p:cNvSpPr/>
          <p:nvPr/>
        </p:nvSpPr>
        <p:spPr>
          <a:xfrm>
            <a:off x="5630908" y="2142251"/>
            <a:ext cx="930182" cy="801881"/>
          </a:xfrm>
          <a:prstGeom prst="hexagon">
            <a:avLst>
              <a:gd name="adj" fmla="val 25000"/>
              <a:gd name="vf" fmla="val 11547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900"/>
              <a:buFont typeface="Calibri"/>
              <a:buNone/>
            </a:pPr>
            <a:endParaRPr sz="900">
              <a:solidFill>
                <a:schemeClr val="lt1"/>
              </a:solidFill>
              <a:latin typeface="Calibri"/>
              <a:ea typeface="Calibri"/>
              <a:cs typeface="Calibri"/>
              <a:sym typeface="Calibri"/>
            </a:endParaRPr>
          </a:p>
        </p:txBody>
      </p:sp>
      <p:sp>
        <p:nvSpPr>
          <p:cNvPr id="139" name="Google Shape;139;p4"/>
          <p:cNvSpPr/>
          <p:nvPr/>
        </p:nvSpPr>
        <p:spPr>
          <a:xfrm>
            <a:off x="9478209" y="2142251"/>
            <a:ext cx="930182" cy="801881"/>
          </a:xfrm>
          <a:prstGeom prst="hexagon">
            <a:avLst>
              <a:gd name="adj" fmla="val 25000"/>
              <a:gd name="vf" fmla="val 11547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900"/>
              <a:buFont typeface="Calibri"/>
              <a:buNone/>
            </a:pPr>
            <a:endParaRPr sz="900">
              <a:solidFill>
                <a:schemeClr val="lt1"/>
              </a:solidFill>
              <a:latin typeface="Calibri"/>
              <a:ea typeface="Calibri"/>
              <a:cs typeface="Calibri"/>
              <a:sym typeface="Calibri"/>
            </a:endParaRPr>
          </a:p>
        </p:txBody>
      </p:sp>
      <p:sp>
        <p:nvSpPr>
          <p:cNvPr id="140" name="Google Shape;140;p4"/>
          <p:cNvSpPr/>
          <p:nvPr/>
        </p:nvSpPr>
        <p:spPr>
          <a:xfrm>
            <a:off x="3710115" y="4759997"/>
            <a:ext cx="930182" cy="801881"/>
          </a:xfrm>
          <a:prstGeom prst="hexagon">
            <a:avLst>
              <a:gd name="adj" fmla="val 25000"/>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900"/>
              <a:buFont typeface="Calibri"/>
              <a:buNone/>
            </a:pPr>
            <a:endParaRPr sz="900">
              <a:solidFill>
                <a:schemeClr val="lt1"/>
              </a:solidFill>
              <a:latin typeface="Calibri"/>
              <a:ea typeface="Calibri"/>
              <a:cs typeface="Calibri"/>
              <a:sym typeface="Calibri"/>
            </a:endParaRPr>
          </a:p>
        </p:txBody>
      </p:sp>
      <p:sp>
        <p:nvSpPr>
          <p:cNvPr id="141" name="Google Shape;141;p4"/>
          <p:cNvSpPr/>
          <p:nvPr/>
        </p:nvSpPr>
        <p:spPr>
          <a:xfrm>
            <a:off x="7551703" y="4759997"/>
            <a:ext cx="930182" cy="801881"/>
          </a:xfrm>
          <a:prstGeom prst="hexagon">
            <a:avLst>
              <a:gd name="adj" fmla="val 25000"/>
              <a:gd name="vf" fmla="val 11547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900"/>
              <a:buFont typeface="Calibri"/>
              <a:buNone/>
            </a:pPr>
            <a:endParaRPr sz="900">
              <a:solidFill>
                <a:schemeClr val="lt1"/>
              </a:solidFill>
              <a:latin typeface="Calibri"/>
              <a:ea typeface="Calibri"/>
              <a:cs typeface="Calibri"/>
              <a:sym typeface="Calibri"/>
            </a:endParaRPr>
          </a:p>
        </p:txBody>
      </p:sp>
      <p:grpSp>
        <p:nvGrpSpPr>
          <p:cNvPr id="142" name="Google Shape;142;p4"/>
          <p:cNvGrpSpPr/>
          <p:nvPr/>
        </p:nvGrpSpPr>
        <p:grpSpPr>
          <a:xfrm>
            <a:off x="1057510" y="2412386"/>
            <a:ext cx="2341914" cy="3536995"/>
            <a:chOff x="19570840" y="1386148"/>
            <a:chExt cx="3057658" cy="7073990"/>
          </a:xfrm>
        </p:grpSpPr>
        <p:sp>
          <p:nvSpPr>
            <p:cNvPr id="143" name="Google Shape;143;p4"/>
            <p:cNvSpPr txBox="1"/>
            <p:nvPr/>
          </p:nvSpPr>
          <p:spPr>
            <a:xfrm>
              <a:off x="19570840" y="3751272"/>
              <a:ext cx="3057658" cy="4708866"/>
            </a:xfrm>
            <a:prstGeom prst="rect">
              <a:avLst/>
            </a:prstGeom>
            <a:noFill/>
            <a:ln>
              <a:noFill/>
            </a:ln>
          </p:spPr>
          <p:txBody>
            <a:bodyPr spcFirstLastPara="1" wrap="square" lIns="108700" tIns="54350" rIns="108700" bIns="54350" anchor="t" anchorCtr="0">
              <a:spAutoFit/>
            </a:bodyPr>
            <a:lstStyle/>
            <a:p>
              <a:pPr marL="0" marR="0" lvl="0" indent="0" algn="ctr" rtl="0">
                <a:lnSpc>
                  <a:spcPct val="150000"/>
                </a:lnSpc>
                <a:spcBef>
                  <a:spcPts val="0"/>
                </a:spcBef>
                <a:spcAft>
                  <a:spcPts val="0"/>
                </a:spcAft>
                <a:buClr>
                  <a:srgbClr val="002060"/>
                </a:buClr>
                <a:buSzPts val="2000"/>
                <a:buFont typeface="Arial"/>
                <a:buNone/>
              </a:pPr>
              <a:r>
                <a:rPr lang="en-US" sz="1100" b="1" u="none">
                  <a:solidFill>
                    <a:srgbClr val="0F2E51"/>
                  </a:solidFill>
                  <a:latin typeface="Montserrat Light"/>
                  <a:ea typeface="Montserrat Light"/>
                  <a:cs typeface="Montserrat Light"/>
                  <a:sym typeface="Montserrat Light"/>
                </a:rPr>
                <a:t>Vanilla</a:t>
              </a:r>
              <a:endParaRPr sz="1800">
                <a:solidFill>
                  <a:schemeClr val="dk1"/>
                </a:solidFill>
                <a:latin typeface="Calibri"/>
                <a:ea typeface="Calibri"/>
                <a:cs typeface="Calibri"/>
                <a:sym typeface="Calibri"/>
              </a:endParaRPr>
            </a:p>
            <a:p>
              <a:pPr marL="0" marR="0" lvl="0" indent="0" algn="ctr" rtl="0">
                <a:lnSpc>
                  <a:spcPct val="150000"/>
                </a:lnSpc>
                <a:spcBef>
                  <a:spcPts val="220"/>
                </a:spcBef>
                <a:spcAft>
                  <a:spcPts val="0"/>
                </a:spcAft>
                <a:buClr>
                  <a:srgbClr val="002060"/>
                </a:buClr>
                <a:buSzPts val="2000"/>
                <a:buFont typeface="Arial"/>
                <a:buNone/>
              </a:pPr>
              <a:r>
                <a:rPr lang="en-US" sz="1100" b="1" u="none">
                  <a:solidFill>
                    <a:srgbClr val="0F2E51"/>
                  </a:solidFill>
                  <a:latin typeface="Montserrat Light"/>
                  <a:ea typeface="Montserrat Light"/>
                  <a:cs typeface="Montserrat Light"/>
                  <a:sym typeface="Montserrat Light"/>
                </a:rPr>
                <a:t>Catalogue Deployed</a:t>
              </a:r>
              <a:endParaRPr sz="1100" b="1" u="none">
                <a:solidFill>
                  <a:srgbClr val="0F2E5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2000"/>
                <a:buFont typeface="Arial"/>
                <a:buNone/>
              </a:pPr>
              <a:endParaRPr sz="400" b="1" u="none">
                <a:solidFill>
                  <a:srgbClr val="0F2E5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2000"/>
                <a:buFont typeface="Arial"/>
                <a:buNone/>
              </a:pPr>
              <a:r>
                <a:rPr lang="en-US" sz="1100" b="1" u="none">
                  <a:solidFill>
                    <a:srgbClr val="0F2E51"/>
                  </a:solidFill>
                  <a:latin typeface="Montserrat Light"/>
                  <a:ea typeface="Montserrat Light"/>
                  <a:cs typeface="Montserrat Light"/>
                  <a:sym typeface="Montserrat Light"/>
                </a:rPr>
                <a:t>Existing Assets Migration</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rgbClr val="002060"/>
                </a:buClr>
                <a:buSzPts val="2000"/>
                <a:buFont typeface="Arial"/>
                <a:buNone/>
              </a:pPr>
              <a:endParaRPr sz="400" b="1" u="none">
                <a:solidFill>
                  <a:srgbClr val="0F2E5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2000"/>
                <a:buFont typeface="Arial"/>
                <a:buNone/>
              </a:pPr>
              <a:r>
                <a:rPr lang="en-US" sz="1100" b="1" u="none">
                  <a:solidFill>
                    <a:srgbClr val="0F2E51"/>
                  </a:solidFill>
                  <a:latin typeface="Montserrat Light"/>
                  <a:ea typeface="Montserrat Light"/>
                  <a:cs typeface="Montserrat Light"/>
                  <a:sym typeface="Montserrat Light"/>
                </a:rPr>
                <a:t>Stakeholder Mapping and Requirements Gathering</a:t>
              </a:r>
              <a:endParaRPr sz="1100" b="1" u="none">
                <a:solidFill>
                  <a:srgbClr val="0F2E5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2000"/>
                <a:buFont typeface="Arial"/>
                <a:buNone/>
              </a:pPr>
              <a:endParaRPr sz="400" b="1" u="none">
                <a:solidFill>
                  <a:srgbClr val="0F2E5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2000"/>
                <a:buFont typeface="Arial"/>
                <a:buNone/>
              </a:pPr>
              <a:r>
                <a:rPr lang="en-US" sz="1100" b="1" u="none">
                  <a:solidFill>
                    <a:srgbClr val="0F2E51"/>
                  </a:solidFill>
                  <a:latin typeface="Montserrat Light"/>
                  <a:ea typeface="Montserrat Light"/>
                  <a:cs typeface="Montserrat Light"/>
                  <a:sym typeface="Montserrat Light"/>
                </a:rPr>
                <a:t>Service Desk Integration</a:t>
              </a:r>
              <a:endParaRPr sz="1100" b="1" u="none">
                <a:solidFill>
                  <a:srgbClr val="0F2E51"/>
                </a:solidFill>
                <a:latin typeface="Montserrat Light"/>
                <a:ea typeface="Montserrat Light"/>
                <a:cs typeface="Montserrat Light"/>
                <a:sym typeface="Montserrat Light"/>
              </a:endParaRPr>
            </a:p>
            <a:p>
              <a:pPr marL="0" marR="0" lvl="0" indent="0" algn="ctr" rtl="0">
                <a:lnSpc>
                  <a:spcPct val="150000"/>
                </a:lnSpc>
                <a:spcBef>
                  <a:spcPts val="220"/>
                </a:spcBef>
                <a:spcAft>
                  <a:spcPts val="0"/>
                </a:spcAft>
                <a:buClr>
                  <a:srgbClr val="0F2E51"/>
                </a:buClr>
                <a:buSzPts val="1100"/>
                <a:buFont typeface="Arial"/>
                <a:buNone/>
              </a:pPr>
              <a:r>
                <a:rPr lang="en-US" sz="1100" b="1" u="none">
                  <a:solidFill>
                    <a:srgbClr val="0F2E51"/>
                  </a:solidFill>
                  <a:latin typeface="Roboto Light"/>
                  <a:ea typeface="Roboto Light"/>
                  <a:cs typeface="Roboto Light"/>
                  <a:sym typeface="Roboto Light"/>
                </a:rPr>
                <a:t>. </a:t>
              </a:r>
              <a:endParaRPr sz="1800">
                <a:solidFill>
                  <a:schemeClr val="dk1"/>
                </a:solidFill>
                <a:latin typeface="Calibri"/>
                <a:ea typeface="Calibri"/>
                <a:cs typeface="Calibri"/>
                <a:sym typeface="Calibri"/>
              </a:endParaRPr>
            </a:p>
          </p:txBody>
        </p:sp>
        <p:sp>
          <p:nvSpPr>
            <p:cNvPr id="144" name="Google Shape;144;p4"/>
            <p:cNvSpPr txBox="1"/>
            <p:nvPr/>
          </p:nvSpPr>
          <p:spPr>
            <a:xfrm>
              <a:off x="20601254" y="1386148"/>
              <a:ext cx="10699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100"/>
                <a:buFont typeface="Montserrat"/>
                <a:buNone/>
              </a:pPr>
              <a:r>
                <a:rPr lang="en-US" sz="1100" dirty="0">
                  <a:solidFill>
                    <a:schemeClr val="lt1"/>
                  </a:solidFill>
                  <a:latin typeface="Montserrat" pitchFamily="2" charset="77"/>
                  <a:ea typeface="Montserrat"/>
                  <a:cs typeface="Montserrat"/>
                  <a:sym typeface="Montserrat"/>
                </a:rPr>
                <a:t>Week 1-2</a:t>
              </a:r>
              <a:endParaRPr sz="1800" dirty="0">
                <a:solidFill>
                  <a:schemeClr val="dk1"/>
                </a:solidFill>
                <a:latin typeface="Calibri"/>
                <a:ea typeface="Calibri"/>
                <a:cs typeface="Calibri"/>
                <a:sym typeface="Calibri"/>
              </a:endParaRPr>
            </a:p>
          </p:txBody>
        </p:sp>
      </p:grpSp>
      <p:cxnSp>
        <p:nvCxnSpPr>
          <p:cNvPr id="145" name="Google Shape;145;p4"/>
          <p:cNvCxnSpPr/>
          <p:nvPr/>
        </p:nvCxnSpPr>
        <p:spPr>
          <a:xfrm>
            <a:off x="1996314" y="4297612"/>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46" name="Google Shape;146;p4"/>
          <p:cNvCxnSpPr/>
          <p:nvPr/>
        </p:nvCxnSpPr>
        <p:spPr>
          <a:xfrm>
            <a:off x="1998295" y="4679877"/>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47" name="Google Shape;147;p4"/>
          <p:cNvCxnSpPr/>
          <p:nvPr/>
        </p:nvCxnSpPr>
        <p:spPr>
          <a:xfrm>
            <a:off x="2017987" y="5305248"/>
            <a:ext cx="360000" cy="0"/>
          </a:xfrm>
          <a:prstGeom prst="straightConnector1">
            <a:avLst/>
          </a:prstGeom>
          <a:noFill/>
          <a:ln w="9525" cap="flat" cmpd="sng">
            <a:solidFill>
              <a:srgbClr val="0F2E51"/>
            </a:solidFill>
            <a:prstDash val="solid"/>
            <a:miter lim="800000"/>
            <a:headEnd type="none" w="sm" len="sm"/>
            <a:tailEnd type="none" w="sm" len="sm"/>
          </a:ln>
        </p:spPr>
      </p:cxnSp>
      <p:sp>
        <p:nvSpPr>
          <p:cNvPr id="148" name="Google Shape;148;p4"/>
          <p:cNvSpPr txBox="1"/>
          <p:nvPr/>
        </p:nvSpPr>
        <p:spPr>
          <a:xfrm>
            <a:off x="3730729" y="5054052"/>
            <a:ext cx="861134"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100"/>
              <a:buFont typeface="Montserrat"/>
              <a:buNone/>
            </a:pPr>
            <a:r>
              <a:rPr lang="en-US" sz="1100" dirty="0">
                <a:solidFill>
                  <a:schemeClr val="lt1"/>
                </a:solidFill>
                <a:latin typeface="Montserrat" pitchFamily="2" charset="77"/>
                <a:ea typeface="Montserrat"/>
                <a:cs typeface="Montserrat"/>
                <a:sym typeface="Montserrat"/>
              </a:rPr>
              <a:t>Week 3-4</a:t>
            </a:r>
            <a:endParaRPr sz="1800" dirty="0">
              <a:solidFill>
                <a:schemeClr val="dk1"/>
              </a:solidFill>
              <a:latin typeface="Calibri"/>
              <a:ea typeface="Calibri"/>
              <a:cs typeface="Calibri"/>
              <a:sym typeface="Calibri"/>
            </a:endParaRPr>
          </a:p>
        </p:txBody>
      </p:sp>
      <p:sp>
        <p:nvSpPr>
          <p:cNvPr id="149" name="Google Shape;149;p4"/>
          <p:cNvSpPr txBox="1"/>
          <p:nvPr/>
        </p:nvSpPr>
        <p:spPr>
          <a:xfrm>
            <a:off x="5640262" y="2459224"/>
            <a:ext cx="857928"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100"/>
              <a:buFont typeface="Montserrat"/>
              <a:buNone/>
            </a:pPr>
            <a:r>
              <a:rPr lang="en-US" sz="1100" dirty="0">
                <a:solidFill>
                  <a:schemeClr val="lt1"/>
                </a:solidFill>
                <a:latin typeface="Montserrat" pitchFamily="2" charset="77"/>
                <a:ea typeface="Montserrat"/>
                <a:cs typeface="Montserrat"/>
                <a:sym typeface="Montserrat"/>
              </a:rPr>
              <a:t>Week 5-8</a:t>
            </a:r>
            <a:endParaRPr sz="1800" dirty="0">
              <a:solidFill>
                <a:schemeClr val="dk1"/>
              </a:solidFill>
              <a:latin typeface="Calibri"/>
              <a:ea typeface="Calibri"/>
              <a:cs typeface="Calibri"/>
              <a:sym typeface="Calibri"/>
            </a:endParaRPr>
          </a:p>
        </p:txBody>
      </p:sp>
      <p:sp>
        <p:nvSpPr>
          <p:cNvPr id="150" name="Google Shape;150;p4"/>
          <p:cNvSpPr txBox="1"/>
          <p:nvPr/>
        </p:nvSpPr>
        <p:spPr>
          <a:xfrm>
            <a:off x="7557373" y="5043638"/>
            <a:ext cx="918841"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100"/>
              <a:buFont typeface="Montserrat"/>
              <a:buNone/>
            </a:pPr>
            <a:r>
              <a:rPr lang="en-US" sz="1100" dirty="0">
                <a:solidFill>
                  <a:schemeClr val="lt1"/>
                </a:solidFill>
                <a:latin typeface="Montserrat" pitchFamily="2" charset="77"/>
                <a:ea typeface="Montserrat"/>
                <a:cs typeface="Montserrat"/>
                <a:sym typeface="Montserrat"/>
              </a:rPr>
              <a:t>Week 9-10</a:t>
            </a:r>
            <a:endParaRPr sz="1800" dirty="0">
              <a:solidFill>
                <a:schemeClr val="dk1"/>
              </a:solidFill>
              <a:latin typeface="Calibri"/>
              <a:ea typeface="Calibri"/>
              <a:cs typeface="Calibri"/>
              <a:sym typeface="Calibri"/>
            </a:endParaRPr>
          </a:p>
        </p:txBody>
      </p:sp>
      <p:sp>
        <p:nvSpPr>
          <p:cNvPr id="151" name="Google Shape;151;p4"/>
          <p:cNvSpPr txBox="1"/>
          <p:nvPr/>
        </p:nvSpPr>
        <p:spPr>
          <a:xfrm>
            <a:off x="9475566" y="2426094"/>
            <a:ext cx="922047"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100"/>
              <a:buFont typeface="Montserrat"/>
              <a:buNone/>
            </a:pPr>
            <a:r>
              <a:rPr lang="en-US" sz="1100" dirty="0">
                <a:solidFill>
                  <a:schemeClr val="lt1"/>
                </a:solidFill>
                <a:latin typeface="Montserrat" pitchFamily="2" charset="77"/>
                <a:ea typeface="Montserrat"/>
                <a:cs typeface="Montserrat"/>
                <a:sym typeface="Montserrat"/>
              </a:rPr>
              <a:t>Week 11-12</a:t>
            </a:r>
            <a:endParaRPr sz="1800" dirty="0">
              <a:solidFill>
                <a:schemeClr val="dk1"/>
              </a:solidFill>
              <a:latin typeface="Calibri"/>
              <a:ea typeface="Calibri"/>
              <a:cs typeface="Calibri"/>
              <a:sym typeface="Calibri"/>
            </a:endParaRPr>
          </a:p>
        </p:txBody>
      </p:sp>
      <p:sp>
        <p:nvSpPr>
          <p:cNvPr id="152" name="Google Shape;152;p4"/>
          <p:cNvSpPr txBox="1"/>
          <p:nvPr/>
        </p:nvSpPr>
        <p:spPr>
          <a:xfrm>
            <a:off x="3122914" y="1676676"/>
            <a:ext cx="2145479" cy="2577104"/>
          </a:xfrm>
          <a:prstGeom prst="rect">
            <a:avLst/>
          </a:prstGeom>
          <a:noFill/>
          <a:ln>
            <a:noFill/>
          </a:ln>
        </p:spPr>
        <p:txBody>
          <a:bodyPr spcFirstLastPara="1" wrap="square" lIns="108700" tIns="54350" rIns="108700" bIns="54350" anchor="t" anchorCtr="0">
            <a:spAutoFit/>
          </a:bodyPr>
          <a:lstStyle/>
          <a:p>
            <a:pPr marL="0" marR="0" lvl="0" indent="0" algn="ctr" rtl="0">
              <a:lnSpc>
                <a:spcPct val="150000"/>
              </a:lnSpc>
              <a:spcBef>
                <a:spcPts val="0"/>
              </a:spcBef>
              <a:spcAft>
                <a:spcPts val="0"/>
              </a:spcAft>
              <a:buClr>
                <a:schemeClr val="dk1"/>
              </a:buClr>
              <a:buSzPts val="900"/>
              <a:buFont typeface="Calibri"/>
              <a:buNone/>
            </a:pPr>
            <a:endParaRPr sz="900" b="1">
              <a:solidFill>
                <a:schemeClr val="dk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Tooling</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configured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chemeClr val="dk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ExtraBold"/>
              <a:buNone/>
            </a:pPr>
            <a:r>
              <a:rPr lang="en-US" sz="1100" b="1">
                <a:solidFill>
                  <a:srgbClr val="002060"/>
                </a:solidFill>
                <a:latin typeface="Montserrat ExtraBold"/>
                <a:ea typeface="Montserrat ExtraBold"/>
                <a:cs typeface="Montserrat ExtraBold"/>
                <a:sym typeface="Montserrat ExtraBold"/>
              </a:rPr>
              <a:t>Go-Live</a:t>
            </a:r>
            <a:r>
              <a:rPr lang="en-US" sz="1000" b="1">
                <a:solidFill>
                  <a:srgbClr val="002060"/>
                </a:solidFill>
                <a:latin typeface="Montserrat Light"/>
                <a:ea typeface="Montserrat Light"/>
                <a:cs typeface="Montserrat Light"/>
                <a:sym typeface="Montserrat Light"/>
              </a:rPr>
              <a:t>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Stakeholders engaged, trained and onboarded</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Reporting requirements finalised</a:t>
            </a:r>
            <a:endParaRPr sz="1100" b="1">
              <a:solidFill>
                <a:schemeClr val="dk1"/>
              </a:solidFill>
              <a:latin typeface="Montserrat Light"/>
              <a:ea typeface="Montserrat Light"/>
              <a:cs typeface="Montserrat Light"/>
              <a:sym typeface="Montserrat Light"/>
            </a:endParaRPr>
          </a:p>
        </p:txBody>
      </p:sp>
      <p:cxnSp>
        <p:nvCxnSpPr>
          <p:cNvPr id="153" name="Google Shape;153;p4"/>
          <p:cNvCxnSpPr/>
          <p:nvPr/>
        </p:nvCxnSpPr>
        <p:spPr>
          <a:xfrm>
            <a:off x="3981296" y="2569063"/>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54" name="Google Shape;154;p4"/>
          <p:cNvCxnSpPr/>
          <p:nvPr/>
        </p:nvCxnSpPr>
        <p:spPr>
          <a:xfrm>
            <a:off x="3991804" y="2957947"/>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55" name="Google Shape;155;p4"/>
          <p:cNvCxnSpPr/>
          <p:nvPr/>
        </p:nvCxnSpPr>
        <p:spPr>
          <a:xfrm>
            <a:off x="3981296" y="3566453"/>
            <a:ext cx="360000" cy="0"/>
          </a:xfrm>
          <a:prstGeom prst="straightConnector1">
            <a:avLst/>
          </a:prstGeom>
          <a:noFill/>
          <a:ln w="9525" cap="flat" cmpd="sng">
            <a:solidFill>
              <a:srgbClr val="0F2E51"/>
            </a:solidFill>
            <a:prstDash val="solid"/>
            <a:miter lim="800000"/>
            <a:headEnd type="none" w="sm" len="sm"/>
            <a:tailEnd type="none" w="sm" len="sm"/>
          </a:ln>
        </p:spPr>
      </p:cxnSp>
      <p:sp>
        <p:nvSpPr>
          <p:cNvPr id="156" name="Google Shape;156;p4"/>
          <p:cNvSpPr txBox="1"/>
          <p:nvPr/>
        </p:nvSpPr>
        <p:spPr>
          <a:xfrm>
            <a:off x="5071028" y="3335222"/>
            <a:ext cx="2145479" cy="2346271"/>
          </a:xfrm>
          <a:prstGeom prst="rect">
            <a:avLst/>
          </a:prstGeom>
          <a:noFill/>
          <a:ln>
            <a:noFill/>
          </a:ln>
        </p:spPr>
        <p:txBody>
          <a:bodyPr spcFirstLastPara="1" wrap="square" lIns="108700" tIns="54350" rIns="108700" bIns="54350" anchor="t" anchorCtr="0">
            <a:spAutoFit/>
          </a:bodyPr>
          <a:lstStyle/>
          <a:p>
            <a:pPr marL="0" marR="0" lvl="0" indent="0" algn="ctr" rtl="0">
              <a:lnSpc>
                <a:spcPct val="150000"/>
              </a:lnSpc>
              <a:spcBef>
                <a:spcPts val="200"/>
              </a:spcBef>
              <a:spcAft>
                <a:spcPts val="0"/>
              </a:spcAft>
              <a:buClr>
                <a:srgbClr val="002060"/>
              </a:buClr>
              <a:buSzPts val="1000"/>
              <a:buFont typeface="Montserrat Light"/>
              <a:buNone/>
            </a:pPr>
            <a:r>
              <a:rPr lang="en-US" sz="1000" b="1">
                <a:solidFill>
                  <a:srgbClr val="002060"/>
                </a:solidFill>
                <a:latin typeface="Montserrat Light"/>
                <a:ea typeface="Montserrat Light"/>
                <a:cs typeface="Montserrat Light"/>
                <a:sym typeface="Montserrat Light"/>
              </a:rPr>
              <a:t>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Metadata onboarding</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advanced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chemeClr val="dk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Issues identified and unblocked</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Reporting implemented and socialised</a:t>
            </a:r>
            <a:endParaRPr sz="1100" b="1">
              <a:solidFill>
                <a:schemeClr val="dk1"/>
              </a:solidFill>
              <a:latin typeface="Montserrat Light"/>
              <a:ea typeface="Montserrat Light"/>
              <a:cs typeface="Montserrat Light"/>
              <a:sym typeface="Montserrat Light"/>
            </a:endParaRPr>
          </a:p>
        </p:txBody>
      </p:sp>
      <p:cxnSp>
        <p:nvCxnSpPr>
          <p:cNvPr id="157" name="Google Shape;157;p4"/>
          <p:cNvCxnSpPr/>
          <p:nvPr/>
        </p:nvCxnSpPr>
        <p:spPr>
          <a:xfrm>
            <a:off x="5929410" y="4350972"/>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58" name="Google Shape;158;p4"/>
          <p:cNvCxnSpPr/>
          <p:nvPr/>
        </p:nvCxnSpPr>
        <p:spPr>
          <a:xfrm>
            <a:off x="5929410" y="5035811"/>
            <a:ext cx="360000" cy="0"/>
          </a:xfrm>
          <a:prstGeom prst="straightConnector1">
            <a:avLst/>
          </a:prstGeom>
          <a:noFill/>
          <a:ln w="9525" cap="flat" cmpd="sng">
            <a:solidFill>
              <a:srgbClr val="0F2E51"/>
            </a:solidFill>
            <a:prstDash val="solid"/>
            <a:miter lim="800000"/>
            <a:headEnd type="none" w="sm" len="sm"/>
            <a:tailEnd type="none" w="sm" len="sm"/>
          </a:ln>
        </p:spPr>
      </p:cxnSp>
      <p:sp>
        <p:nvSpPr>
          <p:cNvPr id="159" name="Google Shape;159;p4"/>
          <p:cNvSpPr txBox="1"/>
          <p:nvPr/>
        </p:nvSpPr>
        <p:spPr>
          <a:xfrm>
            <a:off x="6991668" y="1689001"/>
            <a:ext cx="2145479" cy="2092356"/>
          </a:xfrm>
          <a:prstGeom prst="rect">
            <a:avLst/>
          </a:prstGeom>
          <a:noFill/>
          <a:ln>
            <a:noFill/>
          </a:ln>
        </p:spPr>
        <p:txBody>
          <a:bodyPr spcFirstLastPara="1" wrap="square" lIns="108700" tIns="54350" rIns="108700" bIns="54350" anchor="t" anchorCtr="0">
            <a:spAutoFit/>
          </a:bodyPr>
          <a:lstStyle/>
          <a:p>
            <a:pPr marL="0" marR="0" lvl="0" indent="0" algn="ctr" rtl="0">
              <a:lnSpc>
                <a:spcPct val="150000"/>
              </a:lnSpc>
              <a:spcBef>
                <a:spcPts val="200"/>
              </a:spcBef>
              <a:spcAft>
                <a:spcPts val="0"/>
              </a:spcAft>
              <a:buClr>
                <a:srgbClr val="002060"/>
              </a:buClr>
              <a:buSzPts val="1000"/>
              <a:buFont typeface="Montserrat Light"/>
              <a:buNone/>
            </a:pPr>
            <a:r>
              <a:rPr lang="en-US" sz="1000" b="1">
                <a:solidFill>
                  <a:srgbClr val="002060"/>
                </a:solidFill>
                <a:latin typeface="Montserrat Light"/>
                <a:ea typeface="Montserrat Light"/>
                <a:cs typeface="Montserrat Light"/>
                <a:sym typeface="Montserrat Light"/>
              </a:rPr>
              <a:t>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Metadata onboarding</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accelerated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chemeClr val="dk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Additional integration (Open ID, DATACITE)</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Automated Extraction</a:t>
            </a:r>
            <a:endParaRPr sz="1100" b="1">
              <a:solidFill>
                <a:schemeClr val="dk1"/>
              </a:solidFill>
              <a:latin typeface="Montserrat Light"/>
              <a:ea typeface="Montserrat Light"/>
              <a:cs typeface="Montserrat Light"/>
              <a:sym typeface="Montserrat Light"/>
            </a:endParaRPr>
          </a:p>
        </p:txBody>
      </p:sp>
      <p:cxnSp>
        <p:nvCxnSpPr>
          <p:cNvPr id="160" name="Google Shape;160;p4"/>
          <p:cNvCxnSpPr/>
          <p:nvPr/>
        </p:nvCxnSpPr>
        <p:spPr>
          <a:xfrm>
            <a:off x="7850050" y="2704751"/>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61" name="Google Shape;161;p4"/>
          <p:cNvCxnSpPr/>
          <p:nvPr/>
        </p:nvCxnSpPr>
        <p:spPr>
          <a:xfrm>
            <a:off x="7850050" y="3389590"/>
            <a:ext cx="360000" cy="0"/>
          </a:xfrm>
          <a:prstGeom prst="straightConnector1">
            <a:avLst/>
          </a:prstGeom>
          <a:noFill/>
          <a:ln w="9525" cap="flat" cmpd="sng">
            <a:solidFill>
              <a:srgbClr val="0F2E51"/>
            </a:solidFill>
            <a:prstDash val="solid"/>
            <a:miter lim="800000"/>
            <a:headEnd type="none" w="sm" len="sm"/>
            <a:tailEnd type="none" w="sm" len="sm"/>
          </a:ln>
        </p:spPr>
      </p:cxnSp>
      <p:sp>
        <p:nvSpPr>
          <p:cNvPr id="162" name="Google Shape;162;p4"/>
          <p:cNvSpPr txBox="1"/>
          <p:nvPr/>
        </p:nvSpPr>
        <p:spPr>
          <a:xfrm>
            <a:off x="8843593" y="3104389"/>
            <a:ext cx="2145479" cy="2577104"/>
          </a:xfrm>
          <a:prstGeom prst="rect">
            <a:avLst/>
          </a:prstGeom>
          <a:noFill/>
          <a:ln>
            <a:noFill/>
          </a:ln>
        </p:spPr>
        <p:txBody>
          <a:bodyPr spcFirstLastPara="1" wrap="square" lIns="108700" tIns="54350" rIns="108700" bIns="54350" anchor="t" anchorCtr="0">
            <a:spAutoFit/>
          </a:bodyPr>
          <a:lstStyle/>
          <a:p>
            <a:pPr marL="0" marR="0" lvl="0" indent="0" algn="ctr" rtl="0">
              <a:lnSpc>
                <a:spcPct val="150000"/>
              </a:lnSpc>
              <a:spcBef>
                <a:spcPts val="0"/>
              </a:spcBef>
              <a:spcAft>
                <a:spcPts val="0"/>
              </a:spcAft>
              <a:buClr>
                <a:schemeClr val="dk1"/>
              </a:buClr>
              <a:buSzPts val="900"/>
              <a:buFont typeface="Calibri"/>
              <a:buNone/>
            </a:pPr>
            <a:endParaRPr sz="900" b="1">
              <a:solidFill>
                <a:schemeClr val="dk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General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Adoption</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chemeClr val="dk1"/>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Additional Training</a:t>
            </a:r>
            <a:r>
              <a:rPr lang="en-US" sz="1000" b="1">
                <a:solidFill>
                  <a:srgbClr val="002060"/>
                </a:solidFill>
                <a:latin typeface="Montserrat Light"/>
                <a:ea typeface="Montserrat Light"/>
                <a:cs typeface="Montserrat Light"/>
                <a:sym typeface="Montserrat Light"/>
              </a:rPr>
              <a:t> </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Continued Onboarding and  Support</a:t>
            </a:r>
            <a:endParaRPr sz="1800">
              <a:solidFill>
                <a:schemeClr val="dk1"/>
              </a:solidFill>
              <a:latin typeface="Calibri"/>
              <a:ea typeface="Calibri"/>
              <a:cs typeface="Calibri"/>
              <a:sym typeface="Calibri"/>
            </a:endParaRPr>
          </a:p>
          <a:p>
            <a:pPr marL="0" marR="0" lvl="0" indent="0" algn="ctr" rtl="0">
              <a:lnSpc>
                <a:spcPct val="150000"/>
              </a:lnSpc>
              <a:spcBef>
                <a:spcPts val="200"/>
              </a:spcBef>
              <a:spcAft>
                <a:spcPts val="0"/>
              </a:spcAft>
              <a:buClr>
                <a:schemeClr val="dk1"/>
              </a:buClr>
              <a:buSzPts val="400"/>
              <a:buFont typeface="Calibri"/>
              <a:buNone/>
            </a:pPr>
            <a:endParaRPr sz="400" b="1">
              <a:solidFill>
                <a:srgbClr val="002060"/>
              </a:solidFill>
              <a:latin typeface="Montserrat Light"/>
              <a:ea typeface="Montserrat Light"/>
              <a:cs typeface="Montserrat Light"/>
              <a:sym typeface="Montserrat Light"/>
            </a:endParaRPr>
          </a:p>
          <a:p>
            <a:pPr marL="0" marR="0" lvl="0" indent="0" algn="ctr" rtl="0">
              <a:lnSpc>
                <a:spcPct val="150000"/>
              </a:lnSpc>
              <a:spcBef>
                <a:spcPts val="200"/>
              </a:spcBef>
              <a:spcAft>
                <a:spcPts val="0"/>
              </a:spcAft>
              <a:buClr>
                <a:srgbClr val="002060"/>
              </a:buClr>
              <a:buSzPts val="1100"/>
              <a:buFont typeface="Montserrat Light"/>
              <a:buNone/>
            </a:pPr>
            <a:r>
              <a:rPr lang="en-US" sz="1100" b="1">
                <a:solidFill>
                  <a:srgbClr val="002060"/>
                </a:solidFill>
                <a:latin typeface="Montserrat Light"/>
                <a:ea typeface="Montserrat Light"/>
                <a:cs typeface="Montserrat Light"/>
                <a:sym typeface="Montserrat Light"/>
              </a:rPr>
              <a:t>Data knowledge sharing and advanced adoption</a:t>
            </a:r>
            <a:endParaRPr sz="1100" b="1">
              <a:solidFill>
                <a:schemeClr val="dk1"/>
              </a:solidFill>
              <a:latin typeface="Montserrat Light"/>
              <a:ea typeface="Montserrat Light"/>
              <a:cs typeface="Montserrat Light"/>
              <a:sym typeface="Montserrat Light"/>
            </a:endParaRPr>
          </a:p>
        </p:txBody>
      </p:sp>
      <p:cxnSp>
        <p:nvCxnSpPr>
          <p:cNvPr id="163" name="Google Shape;163;p4"/>
          <p:cNvCxnSpPr/>
          <p:nvPr/>
        </p:nvCxnSpPr>
        <p:spPr>
          <a:xfrm>
            <a:off x="9701975" y="3996776"/>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64" name="Google Shape;164;p4"/>
          <p:cNvCxnSpPr/>
          <p:nvPr/>
        </p:nvCxnSpPr>
        <p:spPr>
          <a:xfrm>
            <a:off x="9712483" y="4385660"/>
            <a:ext cx="360000" cy="0"/>
          </a:xfrm>
          <a:prstGeom prst="straightConnector1">
            <a:avLst/>
          </a:prstGeom>
          <a:noFill/>
          <a:ln w="9525" cap="flat" cmpd="sng">
            <a:solidFill>
              <a:srgbClr val="0F2E51"/>
            </a:solidFill>
            <a:prstDash val="solid"/>
            <a:miter lim="800000"/>
            <a:headEnd type="none" w="sm" len="sm"/>
            <a:tailEnd type="none" w="sm" len="sm"/>
          </a:ln>
        </p:spPr>
      </p:cxnSp>
      <p:cxnSp>
        <p:nvCxnSpPr>
          <p:cNvPr id="165" name="Google Shape;165;p4"/>
          <p:cNvCxnSpPr/>
          <p:nvPr/>
        </p:nvCxnSpPr>
        <p:spPr>
          <a:xfrm>
            <a:off x="9701975" y="4994166"/>
            <a:ext cx="360000" cy="0"/>
          </a:xfrm>
          <a:prstGeom prst="straightConnector1">
            <a:avLst/>
          </a:prstGeom>
          <a:noFill/>
          <a:ln w="9525" cap="flat" cmpd="sng">
            <a:solidFill>
              <a:srgbClr val="0F2E51"/>
            </a:solidFill>
            <a:prstDash val="solid"/>
            <a:miter lim="800000"/>
            <a:headEnd type="none" w="sm" len="sm"/>
            <a:tailEnd type="none" w="sm" len="sm"/>
          </a:ln>
        </p:spPr>
      </p:cxnSp>
      <p:pic>
        <p:nvPicPr>
          <p:cNvPr id="166" name="Google Shape;166;p4"/>
          <p:cNvPicPr preferRelativeResize="0"/>
          <p:nvPr/>
        </p:nvPicPr>
        <p:blipFill rotWithShape="1">
          <a:blip r:embed="rId4">
            <a:alphaModFix/>
          </a:blip>
          <a:srcRect/>
          <a:stretch/>
        </p:blipFill>
        <p:spPr>
          <a:xfrm>
            <a:off x="11245419" y="-69575"/>
            <a:ext cx="973846" cy="973846"/>
          </a:xfrm>
          <a:prstGeom prst="rect">
            <a:avLst/>
          </a:prstGeom>
          <a:noFill/>
          <a:ln>
            <a:noFill/>
          </a:ln>
        </p:spPr>
      </p:pic>
      <p:sp>
        <p:nvSpPr>
          <p:cNvPr id="167" name="Google Shape;167;p4"/>
          <p:cNvSpPr/>
          <p:nvPr/>
        </p:nvSpPr>
        <p:spPr>
          <a:xfrm>
            <a:off x="780308" y="448334"/>
            <a:ext cx="11411692" cy="5355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a:solidFill>
                  <a:schemeClr val="dk1"/>
                </a:solidFill>
                <a:latin typeface="Montserrat Light"/>
                <a:ea typeface="Montserrat Light"/>
                <a:cs typeface="Montserrat Light"/>
                <a:sym typeface="Montserrat Light"/>
              </a:rPr>
              <a:t>MOVE FAST, ITERATE AND MAINTAIN MOMENTUM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5" descr="A picture containing text, book, shelf, full&#10;&#10;Description automatically generated"/>
          <p:cNvPicPr preferRelativeResize="0">
            <a:picLocks noGrp="1"/>
          </p:cNvPicPr>
          <p:nvPr>
            <p:ph type="pic" idx="2"/>
          </p:nvPr>
        </p:nvPicPr>
        <p:blipFill rotWithShape="1">
          <a:blip r:embed="rId3">
            <a:alphaModFix/>
          </a:blip>
          <a:srcRect t="6750" b="6750"/>
          <a:stretch/>
        </p:blipFill>
        <p:spPr>
          <a:xfrm>
            <a:off x="-1" y="-248"/>
            <a:ext cx="12192001" cy="7032674"/>
          </a:xfrm>
          <a:prstGeom prst="rect">
            <a:avLst/>
          </a:prstGeom>
          <a:solidFill>
            <a:srgbClr val="F2F2F2"/>
          </a:solidFill>
          <a:ln>
            <a:noFill/>
          </a:ln>
        </p:spPr>
      </p:pic>
      <p:sp>
        <p:nvSpPr>
          <p:cNvPr id="174" name="Google Shape;174;p5"/>
          <p:cNvSpPr/>
          <p:nvPr/>
        </p:nvSpPr>
        <p:spPr>
          <a:xfrm>
            <a:off x="4082" y="-249"/>
            <a:ext cx="12192000" cy="7032674"/>
          </a:xfrm>
          <a:prstGeom prst="rect">
            <a:avLst/>
          </a:prstGeom>
          <a:solidFill>
            <a:schemeClr val="dk1">
              <a:alpha val="6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
          <p:cNvSpPr/>
          <p:nvPr/>
        </p:nvSpPr>
        <p:spPr>
          <a:xfrm>
            <a:off x="522620" y="242590"/>
            <a:ext cx="10852951"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600">
                <a:solidFill>
                  <a:schemeClr val="lt1"/>
                </a:solidFill>
                <a:latin typeface="Montserrat Medium"/>
                <a:ea typeface="Montserrat Medium"/>
                <a:cs typeface="Montserrat Medium"/>
                <a:sym typeface="Montserrat Medium"/>
              </a:rPr>
              <a:t>WHAT, WHY, WHEN, HOW, WHERE, WHO</a:t>
            </a:r>
            <a:endParaRPr/>
          </a:p>
        </p:txBody>
      </p:sp>
      <p:pic>
        <p:nvPicPr>
          <p:cNvPr id="176" name="Google Shape;176;p5"/>
          <p:cNvPicPr preferRelativeResize="0"/>
          <p:nvPr/>
        </p:nvPicPr>
        <p:blipFill rotWithShape="1">
          <a:blip r:embed="rId4">
            <a:alphaModFix/>
            <a:biLevel thresh="25000"/>
          </a:blip>
          <a:srcRect/>
          <a:stretch/>
        </p:blipFill>
        <p:spPr>
          <a:xfrm>
            <a:off x="11245419" y="-69575"/>
            <a:ext cx="973846" cy="973846"/>
          </a:xfrm>
          <a:prstGeom prst="rect">
            <a:avLst/>
          </a:prstGeom>
          <a:noFill/>
          <a:ln>
            <a:noFill/>
          </a:ln>
        </p:spPr>
      </p:pic>
      <p:pic>
        <p:nvPicPr>
          <p:cNvPr id="177" name="Google Shape;177;p5" descr="Graphical user interface, text, website&#10;&#10;Description automatically generated"/>
          <p:cNvPicPr preferRelativeResize="0"/>
          <p:nvPr/>
        </p:nvPicPr>
        <p:blipFill rotWithShape="1">
          <a:blip r:embed="rId5">
            <a:alphaModFix/>
          </a:blip>
          <a:srcRect/>
          <a:stretch/>
        </p:blipFill>
        <p:spPr>
          <a:xfrm>
            <a:off x="6257669" y="1434456"/>
            <a:ext cx="4987750" cy="4667956"/>
          </a:xfrm>
          <a:prstGeom prst="roundRect">
            <a:avLst>
              <a:gd name="adj" fmla="val 16667"/>
            </a:avLst>
          </a:prstGeom>
          <a:noFill/>
          <a:ln>
            <a:noFill/>
          </a:ln>
        </p:spPr>
      </p:pic>
      <p:pic>
        <p:nvPicPr>
          <p:cNvPr id="178" name="Google Shape;178;p5" descr="Graphical user interface, text, application, email&#10;&#10;Description automatically generated"/>
          <p:cNvPicPr preferRelativeResize="0"/>
          <p:nvPr/>
        </p:nvPicPr>
        <p:blipFill rotWithShape="1">
          <a:blip r:embed="rId6">
            <a:alphaModFix/>
          </a:blip>
          <a:srcRect t="9715"/>
          <a:stretch/>
        </p:blipFill>
        <p:spPr>
          <a:xfrm>
            <a:off x="8087804" y="4188941"/>
            <a:ext cx="3736074" cy="2345129"/>
          </a:xfrm>
          <a:prstGeom prst="roundRect">
            <a:avLst>
              <a:gd name="adj" fmla="val 16667"/>
            </a:avLst>
          </a:prstGeom>
          <a:noFill/>
          <a:ln>
            <a:noFill/>
          </a:ln>
        </p:spPr>
      </p:pic>
      <p:pic>
        <p:nvPicPr>
          <p:cNvPr id="179" name="Google Shape;179;p5" descr="Graphical user interface, text, application&#10;&#10;Description automatically generated"/>
          <p:cNvPicPr preferRelativeResize="0"/>
          <p:nvPr/>
        </p:nvPicPr>
        <p:blipFill rotWithShape="1">
          <a:blip r:embed="rId7">
            <a:alphaModFix/>
          </a:blip>
          <a:srcRect/>
          <a:stretch/>
        </p:blipFill>
        <p:spPr>
          <a:xfrm>
            <a:off x="522620" y="1331875"/>
            <a:ext cx="5522002" cy="5202195"/>
          </a:xfrm>
          <a:prstGeom prst="roundRect">
            <a:avLst>
              <a:gd name="adj" fmla="val 16667"/>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5" descr="A picture containing text, book, shelf, full&#10;&#10;Description automatically generated"/>
          <p:cNvPicPr preferRelativeResize="0">
            <a:picLocks noGrp="1"/>
          </p:cNvPicPr>
          <p:nvPr>
            <p:ph type="pic" idx="2"/>
          </p:nvPr>
        </p:nvPicPr>
        <p:blipFill rotWithShape="1">
          <a:blip r:embed="rId3">
            <a:alphaModFix/>
          </a:blip>
          <a:srcRect t="6750" b="6750"/>
          <a:stretch/>
        </p:blipFill>
        <p:spPr>
          <a:xfrm>
            <a:off x="-1" y="-248"/>
            <a:ext cx="12192001" cy="7032674"/>
          </a:xfrm>
          <a:prstGeom prst="rect">
            <a:avLst/>
          </a:prstGeom>
          <a:solidFill>
            <a:srgbClr val="F2F2F2"/>
          </a:solidFill>
          <a:ln>
            <a:noFill/>
          </a:ln>
        </p:spPr>
      </p:pic>
      <p:sp>
        <p:nvSpPr>
          <p:cNvPr id="174" name="Google Shape;174;p5"/>
          <p:cNvSpPr/>
          <p:nvPr/>
        </p:nvSpPr>
        <p:spPr>
          <a:xfrm>
            <a:off x="4082" y="-249"/>
            <a:ext cx="12192000" cy="7032674"/>
          </a:xfrm>
          <a:prstGeom prst="rect">
            <a:avLst/>
          </a:prstGeom>
          <a:solidFill>
            <a:schemeClr val="dk1">
              <a:alpha val="6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
          <p:cNvSpPr/>
          <p:nvPr/>
        </p:nvSpPr>
        <p:spPr>
          <a:xfrm>
            <a:off x="522620" y="242590"/>
            <a:ext cx="10852951"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600">
                <a:solidFill>
                  <a:schemeClr val="lt1"/>
                </a:solidFill>
                <a:latin typeface="Montserrat Medium"/>
                <a:ea typeface="Montserrat Medium"/>
                <a:cs typeface="Montserrat Medium"/>
                <a:sym typeface="Montserrat Medium"/>
              </a:rPr>
              <a:t>WHAT, WHY, WHEN, HOW, WHERE, WHO</a:t>
            </a:r>
            <a:endParaRPr/>
          </a:p>
        </p:txBody>
      </p:sp>
      <p:pic>
        <p:nvPicPr>
          <p:cNvPr id="176" name="Google Shape;176;p5"/>
          <p:cNvPicPr preferRelativeResize="0"/>
          <p:nvPr/>
        </p:nvPicPr>
        <p:blipFill rotWithShape="1">
          <a:blip r:embed="rId4">
            <a:alphaModFix/>
            <a:biLevel thresh="25000"/>
          </a:blip>
          <a:srcRect/>
          <a:stretch/>
        </p:blipFill>
        <p:spPr>
          <a:xfrm>
            <a:off x="11245419" y="-69575"/>
            <a:ext cx="973846" cy="973846"/>
          </a:xfrm>
          <a:prstGeom prst="rect">
            <a:avLst/>
          </a:prstGeom>
          <a:noFill/>
          <a:ln>
            <a:noFill/>
          </a:ln>
        </p:spPr>
      </p:pic>
      <p:pic>
        <p:nvPicPr>
          <p:cNvPr id="4" name="Picture 3" descr="A screenshot of a computer&#10;&#10;Description automatically generated with medium confidence">
            <a:extLst>
              <a:ext uri="{FF2B5EF4-FFF2-40B4-BE49-F238E27FC236}">
                <a16:creationId xmlns:a16="http://schemas.microsoft.com/office/drawing/2014/main" id="{300BA2D2-E0DC-609A-56FD-249CEEED736D}"/>
              </a:ext>
            </a:extLst>
          </p:cNvPr>
          <p:cNvPicPr>
            <a:picLocks noChangeAspect="1"/>
          </p:cNvPicPr>
          <p:nvPr/>
        </p:nvPicPr>
        <p:blipFill>
          <a:blip r:embed="rId5"/>
          <a:stretch>
            <a:fillRect/>
          </a:stretch>
        </p:blipFill>
        <p:spPr>
          <a:xfrm>
            <a:off x="522620" y="1076359"/>
            <a:ext cx="9230980" cy="5213312"/>
          </a:xfrm>
          <a:prstGeom prst="rect">
            <a:avLst/>
          </a:prstGeom>
        </p:spPr>
      </p:pic>
    </p:spTree>
    <p:extLst>
      <p:ext uri="{BB962C8B-B14F-4D97-AF65-F5344CB8AC3E}">
        <p14:creationId xmlns:p14="http://schemas.microsoft.com/office/powerpoint/2010/main" val="187151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5" descr="A picture containing text, book, shelf, full&#10;&#10;Description automatically generated"/>
          <p:cNvPicPr preferRelativeResize="0">
            <a:picLocks noGrp="1"/>
          </p:cNvPicPr>
          <p:nvPr>
            <p:ph type="pic" idx="2"/>
          </p:nvPr>
        </p:nvPicPr>
        <p:blipFill rotWithShape="1">
          <a:blip r:embed="rId3">
            <a:alphaModFix/>
          </a:blip>
          <a:srcRect t="6750" b="6750"/>
          <a:stretch/>
        </p:blipFill>
        <p:spPr>
          <a:xfrm>
            <a:off x="-1" y="-248"/>
            <a:ext cx="12192001" cy="7032674"/>
          </a:xfrm>
          <a:prstGeom prst="rect">
            <a:avLst/>
          </a:prstGeom>
          <a:solidFill>
            <a:srgbClr val="F2F2F2"/>
          </a:solidFill>
          <a:ln>
            <a:noFill/>
          </a:ln>
        </p:spPr>
      </p:pic>
      <p:sp>
        <p:nvSpPr>
          <p:cNvPr id="174" name="Google Shape;174;p5"/>
          <p:cNvSpPr/>
          <p:nvPr/>
        </p:nvSpPr>
        <p:spPr>
          <a:xfrm>
            <a:off x="4082" y="-249"/>
            <a:ext cx="12192000" cy="7032674"/>
          </a:xfrm>
          <a:prstGeom prst="rect">
            <a:avLst/>
          </a:prstGeom>
          <a:solidFill>
            <a:schemeClr val="dk1">
              <a:alpha val="6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
          <p:cNvSpPr/>
          <p:nvPr/>
        </p:nvSpPr>
        <p:spPr>
          <a:xfrm>
            <a:off x="522620" y="242590"/>
            <a:ext cx="10852951"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600">
                <a:solidFill>
                  <a:schemeClr val="lt1"/>
                </a:solidFill>
                <a:latin typeface="Montserrat Medium"/>
                <a:ea typeface="Montserrat Medium"/>
                <a:cs typeface="Montserrat Medium"/>
                <a:sym typeface="Montserrat Medium"/>
              </a:rPr>
              <a:t>WHAT, WHY, WHEN, HOW, WHERE, WHO</a:t>
            </a:r>
            <a:endParaRPr/>
          </a:p>
        </p:txBody>
      </p:sp>
      <p:pic>
        <p:nvPicPr>
          <p:cNvPr id="176" name="Google Shape;176;p5"/>
          <p:cNvPicPr preferRelativeResize="0"/>
          <p:nvPr/>
        </p:nvPicPr>
        <p:blipFill rotWithShape="1">
          <a:blip r:embed="rId4">
            <a:alphaModFix/>
            <a:biLevel thresh="25000"/>
          </a:blip>
          <a:srcRect/>
          <a:stretch/>
        </p:blipFill>
        <p:spPr>
          <a:xfrm>
            <a:off x="11245419" y="-69575"/>
            <a:ext cx="973846" cy="973846"/>
          </a:xfrm>
          <a:prstGeom prst="rect">
            <a:avLst/>
          </a:prstGeom>
          <a:noFill/>
          <a:ln>
            <a:noFill/>
          </a:ln>
        </p:spPr>
      </p:pic>
      <p:pic>
        <p:nvPicPr>
          <p:cNvPr id="5" name="Picture 4" descr="A screenshot of a medical survey&#10;&#10;Description automatically generated with low confidence">
            <a:extLst>
              <a:ext uri="{FF2B5EF4-FFF2-40B4-BE49-F238E27FC236}">
                <a16:creationId xmlns:a16="http://schemas.microsoft.com/office/drawing/2014/main" id="{B03340F0-E93C-907C-3823-388075E0D5D7}"/>
              </a:ext>
            </a:extLst>
          </p:cNvPr>
          <p:cNvPicPr>
            <a:picLocks noChangeAspect="1"/>
          </p:cNvPicPr>
          <p:nvPr/>
        </p:nvPicPr>
        <p:blipFill rotWithShape="1">
          <a:blip r:embed="rId5"/>
          <a:srcRect b="57744"/>
          <a:stretch/>
        </p:blipFill>
        <p:spPr>
          <a:xfrm>
            <a:off x="704804" y="1118691"/>
            <a:ext cx="9783931" cy="3791975"/>
          </a:xfrm>
          <a:prstGeom prst="rect">
            <a:avLst/>
          </a:prstGeom>
        </p:spPr>
      </p:pic>
    </p:spTree>
    <p:extLst>
      <p:ext uri="{BB962C8B-B14F-4D97-AF65-F5344CB8AC3E}">
        <p14:creationId xmlns:p14="http://schemas.microsoft.com/office/powerpoint/2010/main" val="4078598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5" descr="A picture containing text, book, shelf, full&#10;&#10;Description automatically generated"/>
          <p:cNvPicPr preferRelativeResize="0">
            <a:picLocks noGrp="1"/>
          </p:cNvPicPr>
          <p:nvPr>
            <p:ph type="pic" idx="2"/>
          </p:nvPr>
        </p:nvPicPr>
        <p:blipFill rotWithShape="1">
          <a:blip r:embed="rId3">
            <a:alphaModFix/>
          </a:blip>
          <a:srcRect t="6750" b="6750"/>
          <a:stretch/>
        </p:blipFill>
        <p:spPr>
          <a:xfrm>
            <a:off x="-1" y="-248"/>
            <a:ext cx="12192001" cy="7032674"/>
          </a:xfrm>
          <a:prstGeom prst="rect">
            <a:avLst/>
          </a:prstGeom>
          <a:solidFill>
            <a:srgbClr val="F2F2F2"/>
          </a:solidFill>
          <a:ln>
            <a:noFill/>
          </a:ln>
        </p:spPr>
      </p:pic>
      <p:sp>
        <p:nvSpPr>
          <p:cNvPr id="174" name="Google Shape;174;p5"/>
          <p:cNvSpPr/>
          <p:nvPr/>
        </p:nvSpPr>
        <p:spPr>
          <a:xfrm>
            <a:off x="4082" y="-249"/>
            <a:ext cx="12192000" cy="7032674"/>
          </a:xfrm>
          <a:prstGeom prst="rect">
            <a:avLst/>
          </a:prstGeom>
          <a:solidFill>
            <a:schemeClr val="dk1">
              <a:alpha val="6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
          <p:cNvSpPr/>
          <p:nvPr/>
        </p:nvSpPr>
        <p:spPr>
          <a:xfrm>
            <a:off x="522620" y="242590"/>
            <a:ext cx="10852951"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600">
                <a:solidFill>
                  <a:schemeClr val="lt1"/>
                </a:solidFill>
                <a:latin typeface="Montserrat Medium"/>
                <a:ea typeface="Montserrat Medium"/>
                <a:cs typeface="Montserrat Medium"/>
                <a:sym typeface="Montserrat Medium"/>
              </a:rPr>
              <a:t>WHAT, WHY, WHEN, HOW, WHERE, WHO</a:t>
            </a:r>
            <a:endParaRPr/>
          </a:p>
        </p:txBody>
      </p:sp>
      <p:pic>
        <p:nvPicPr>
          <p:cNvPr id="176" name="Google Shape;176;p5"/>
          <p:cNvPicPr preferRelativeResize="0"/>
          <p:nvPr/>
        </p:nvPicPr>
        <p:blipFill rotWithShape="1">
          <a:blip r:embed="rId4">
            <a:alphaModFix/>
            <a:biLevel thresh="25000"/>
          </a:blip>
          <a:srcRect/>
          <a:stretch/>
        </p:blipFill>
        <p:spPr>
          <a:xfrm>
            <a:off x="11245419" y="-69575"/>
            <a:ext cx="973846" cy="973846"/>
          </a:xfrm>
          <a:prstGeom prst="rect">
            <a:avLst/>
          </a:prstGeom>
          <a:noFill/>
          <a:ln>
            <a:noFill/>
          </a:ln>
        </p:spPr>
      </p:pic>
      <p:pic>
        <p:nvPicPr>
          <p:cNvPr id="5" name="Picture 4" descr="A screenshot of a medical survey&#10;&#10;Description automatically generated with low confidence">
            <a:extLst>
              <a:ext uri="{FF2B5EF4-FFF2-40B4-BE49-F238E27FC236}">
                <a16:creationId xmlns:a16="http://schemas.microsoft.com/office/drawing/2014/main" id="{B03340F0-E93C-907C-3823-388075E0D5D7}"/>
              </a:ext>
            </a:extLst>
          </p:cNvPr>
          <p:cNvPicPr>
            <a:picLocks noChangeAspect="1"/>
          </p:cNvPicPr>
          <p:nvPr/>
        </p:nvPicPr>
        <p:blipFill rotWithShape="1">
          <a:blip r:embed="rId5"/>
          <a:srcRect t="40054"/>
          <a:stretch/>
        </p:blipFill>
        <p:spPr>
          <a:xfrm>
            <a:off x="691953" y="1076359"/>
            <a:ext cx="9959113" cy="5475728"/>
          </a:xfrm>
          <a:prstGeom prst="rect">
            <a:avLst/>
          </a:prstGeom>
        </p:spPr>
      </p:pic>
    </p:spTree>
    <p:extLst>
      <p:ext uri="{BB962C8B-B14F-4D97-AF65-F5344CB8AC3E}">
        <p14:creationId xmlns:p14="http://schemas.microsoft.com/office/powerpoint/2010/main" val="154895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5" descr="A picture containing text, book, shelf, full&#10;&#10;Description automatically generated"/>
          <p:cNvPicPr preferRelativeResize="0">
            <a:picLocks noGrp="1"/>
          </p:cNvPicPr>
          <p:nvPr>
            <p:ph type="pic" idx="2"/>
          </p:nvPr>
        </p:nvPicPr>
        <p:blipFill rotWithShape="1">
          <a:blip r:embed="rId3">
            <a:alphaModFix/>
          </a:blip>
          <a:srcRect t="6750" b="6750"/>
          <a:stretch/>
        </p:blipFill>
        <p:spPr>
          <a:xfrm>
            <a:off x="-1" y="-248"/>
            <a:ext cx="12192001" cy="7032674"/>
          </a:xfrm>
          <a:prstGeom prst="rect">
            <a:avLst/>
          </a:prstGeom>
          <a:solidFill>
            <a:srgbClr val="F2F2F2"/>
          </a:solidFill>
          <a:ln>
            <a:noFill/>
          </a:ln>
        </p:spPr>
      </p:pic>
      <p:sp>
        <p:nvSpPr>
          <p:cNvPr id="174" name="Google Shape;174;p5"/>
          <p:cNvSpPr/>
          <p:nvPr/>
        </p:nvSpPr>
        <p:spPr>
          <a:xfrm>
            <a:off x="4082" y="-249"/>
            <a:ext cx="12192000" cy="7032674"/>
          </a:xfrm>
          <a:prstGeom prst="rect">
            <a:avLst/>
          </a:prstGeom>
          <a:solidFill>
            <a:schemeClr val="dk1">
              <a:alpha val="6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
          <p:cNvSpPr/>
          <p:nvPr/>
        </p:nvSpPr>
        <p:spPr>
          <a:xfrm>
            <a:off x="522620" y="242590"/>
            <a:ext cx="10852951"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600">
                <a:solidFill>
                  <a:schemeClr val="lt1"/>
                </a:solidFill>
                <a:latin typeface="Montserrat Medium"/>
                <a:ea typeface="Montserrat Medium"/>
                <a:cs typeface="Montserrat Medium"/>
                <a:sym typeface="Montserrat Medium"/>
              </a:rPr>
              <a:t>WHAT, WHY, WHEN, HOW, WHERE, WHO</a:t>
            </a:r>
            <a:endParaRPr/>
          </a:p>
        </p:txBody>
      </p:sp>
      <p:pic>
        <p:nvPicPr>
          <p:cNvPr id="176" name="Google Shape;176;p5"/>
          <p:cNvPicPr preferRelativeResize="0"/>
          <p:nvPr/>
        </p:nvPicPr>
        <p:blipFill rotWithShape="1">
          <a:blip r:embed="rId4">
            <a:alphaModFix/>
            <a:biLevel thresh="25000"/>
          </a:blip>
          <a:srcRect/>
          <a:stretch/>
        </p:blipFill>
        <p:spPr>
          <a:xfrm>
            <a:off x="11245419" y="-69575"/>
            <a:ext cx="973846" cy="973846"/>
          </a:xfrm>
          <a:prstGeom prst="rect">
            <a:avLst/>
          </a:prstGeom>
          <a:noFill/>
          <a:ln>
            <a:noFill/>
          </a:ln>
        </p:spPr>
      </p:pic>
      <p:pic>
        <p:nvPicPr>
          <p:cNvPr id="7" name="Picture 6" descr="A screenshot of a computer&#10;&#10;Description automatically generated with medium confidence">
            <a:extLst>
              <a:ext uri="{FF2B5EF4-FFF2-40B4-BE49-F238E27FC236}">
                <a16:creationId xmlns:a16="http://schemas.microsoft.com/office/drawing/2014/main" id="{4C5C0F2D-0742-5291-12FE-DCF68FF16C48}"/>
              </a:ext>
            </a:extLst>
          </p:cNvPr>
          <p:cNvPicPr>
            <a:picLocks noChangeAspect="1"/>
          </p:cNvPicPr>
          <p:nvPr/>
        </p:nvPicPr>
        <p:blipFill rotWithShape="1">
          <a:blip r:embed="rId5"/>
          <a:srcRect r="37636" b="29429"/>
          <a:stretch/>
        </p:blipFill>
        <p:spPr>
          <a:xfrm>
            <a:off x="609601" y="933688"/>
            <a:ext cx="10302828" cy="5681721"/>
          </a:xfrm>
          <a:prstGeom prst="rect">
            <a:avLst/>
          </a:prstGeom>
        </p:spPr>
      </p:pic>
    </p:spTree>
    <p:extLst>
      <p:ext uri="{BB962C8B-B14F-4D97-AF65-F5344CB8AC3E}">
        <p14:creationId xmlns:p14="http://schemas.microsoft.com/office/powerpoint/2010/main" val="253908446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252A80-D877-45D9-B488-8CB1ECD566EE}"/>
</file>

<file path=customXml/itemProps2.xml><?xml version="1.0" encoding="utf-8"?>
<ds:datastoreItem xmlns:ds="http://schemas.openxmlformats.org/officeDocument/2006/customXml" ds:itemID="{E8870D38-954A-4085-B4B3-18AD25804744}"/>
</file>

<file path=docProps/app.xml><?xml version="1.0" encoding="utf-8"?>
<Properties xmlns="http://schemas.openxmlformats.org/officeDocument/2006/extended-properties" xmlns:vt="http://schemas.openxmlformats.org/officeDocument/2006/docPropsVTypes">
  <TotalTime>548</TotalTime>
  <Words>1736</Words>
  <Application>Microsoft Office PowerPoint</Application>
  <PresentationFormat>Widescreen</PresentationFormat>
  <Paragraphs>219</Paragraphs>
  <Slides>18</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Source Sans Pro</vt:lpstr>
      <vt:lpstr>Montserrat ExtraBold</vt:lpstr>
      <vt:lpstr>Roboto Light</vt:lpstr>
      <vt:lpstr>Montserrat Light</vt:lpstr>
      <vt:lpstr>Open Sans Semibold</vt:lpstr>
      <vt:lpstr>Lato Light</vt:lpstr>
      <vt:lpstr>Montserrat</vt:lpstr>
      <vt:lpstr>Montserrat Medium</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Milward</dc:creator>
  <cp:lastModifiedBy>Katie Mould</cp:lastModifiedBy>
  <cp:revision>9</cp:revision>
  <dcterms:created xsi:type="dcterms:W3CDTF">2022-10-17T19:36:51Z</dcterms:created>
  <dcterms:modified xsi:type="dcterms:W3CDTF">2023-10-10T15:08:58Z</dcterms:modified>
</cp:coreProperties>
</file>