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</p:sldMasterIdLst>
  <p:notesMasterIdLst>
    <p:notesMasterId r:id="rId26"/>
  </p:notesMasterIdLst>
  <p:sldIdLst>
    <p:sldId id="257" r:id="rId3"/>
    <p:sldId id="961" r:id="rId4"/>
    <p:sldId id="968" r:id="rId5"/>
    <p:sldId id="260" r:id="rId6"/>
    <p:sldId id="280" r:id="rId7"/>
    <p:sldId id="969" r:id="rId8"/>
    <p:sldId id="963" r:id="rId9"/>
    <p:sldId id="958" r:id="rId10"/>
    <p:sldId id="287" r:id="rId11"/>
    <p:sldId id="282" r:id="rId12"/>
    <p:sldId id="971" r:id="rId13"/>
    <p:sldId id="262" r:id="rId14"/>
    <p:sldId id="970" r:id="rId15"/>
    <p:sldId id="265" r:id="rId16"/>
    <p:sldId id="959" r:id="rId17"/>
    <p:sldId id="965" r:id="rId18"/>
    <p:sldId id="960" r:id="rId19"/>
    <p:sldId id="976" r:id="rId20"/>
    <p:sldId id="973" r:id="rId21"/>
    <p:sldId id="271" r:id="rId22"/>
    <p:sldId id="985" r:id="rId23"/>
    <p:sldId id="986" r:id="rId24"/>
    <p:sldId id="988" r:id="rId25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65704" autoAdjust="0"/>
  </p:normalViewPr>
  <p:slideViewPr>
    <p:cSldViewPr snapToGrid="0">
      <p:cViewPr varScale="1">
        <p:scale>
          <a:sx n="75" d="100"/>
          <a:sy n="75" d="100"/>
        </p:scale>
        <p:origin x="1830" y="60"/>
      </p:cViewPr>
      <p:guideLst/>
    </p:cSldViewPr>
  </p:slideViewPr>
  <p:outlineViewPr>
    <p:cViewPr>
      <p:scale>
        <a:sx n="33" d="100"/>
        <a:sy n="33" d="100"/>
      </p:scale>
      <p:origin x="0" y="-3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je Fuchs" userId="846b295b-98b8-4583-a81e-34340c68c0df" providerId="ADAL" clId="{CAAC62C9-0198-46F4-A284-5A70F7B742C9}"/>
    <pc:docChg chg="delSld modSld">
      <pc:chgData name="Antje Fuchs" userId="846b295b-98b8-4583-a81e-34340c68c0df" providerId="ADAL" clId="{CAAC62C9-0198-46F4-A284-5A70F7B742C9}" dt="2022-10-20T16:09:30.342" v="20" actId="47"/>
      <pc:docMkLst>
        <pc:docMk/>
      </pc:docMkLst>
      <pc:sldChg chg="modNotesTx">
        <pc:chgData name="Antje Fuchs" userId="846b295b-98b8-4583-a81e-34340c68c0df" providerId="ADAL" clId="{CAAC62C9-0198-46F4-A284-5A70F7B742C9}" dt="2022-10-20T16:07:00.560" v="0" actId="6549"/>
        <pc:sldMkLst>
          <pc:docMk/>
          <pc:sldMk cId="2129551357" sldId="257"/>
        </pc:sldMkLst>
      </pc:sldChg>
      <pc:sldChg chg="modNotesTx">
        <pc:chgData name="Antje Fuchs" userId="846b295b-98b8-4583-a81e-34340c68c0df" providerId="ADAL" clId="{CAAC62C9-0198-46F4-A284-5A70F7B742C9}" dt="2022-10-20T16:07:24.609" v="4" actId="5793"/>
        <pc:sldMkLst>
          <pc:docMk/>
          <pc:sldMk cId="3099338739" sldId="260"/>
        </pc:sldMkLst>
      </pc:sldChg>
      <pc:sldChg chg="modNotesTx">
        <pc:chgData name="Antje Fuchs" userId="846b295b-98b8-4583-a81e-34340c68c0df" providerId="ADAL" clId="{CAAC62C9-0198-46F4-A284-5A70F7B742C9}" dt="2022-10-20T16:08:15.605" v="10" actId="6549"/>
        <pc:sldMkLst>
          <pc:docMk/>
          <pc:sldMk cId="4138484233" sldId="262"/>
        </pc:sldMkLst>
      </pc:sldChg>
      <pc:sldChg chg="modNotesTx">
        <pc:chgData name="Antje Fuchs" userId="846b295b-98b8-4583-a81e-34340c68c0df" providerId="ADAL" clId="{CAAC62C9-0198-46F4-A284-5A70F7B742C9}" dt="2022-10-20T16:08:28.928" v="12" actId="6549"/>
        <pc:sldMkLst>
          <pc:docMk/>
          <pc:sldMk cId="1785462386" sldId="265"/>
        </pc:sldMkLst>
      </pc:sldChg>
      <pc:sldChg chg="modNotesTx">
        <pc:chgData name="Antje Fuchs" userId="846b295b-98b8-4583-a81e-34340c68c0df" providerId="ADAL" clId="{CAAC62C9-0198-46F4-A284-5A70F7B742C9}" dt="2022-10-20T16:07:35.146" v="5" actId="6549"/>
        <pc:sldMkLst>
          <pc:docMk/>
          <pc:sldMk cId="736229937" sldId="280"/>
        </pc:sldMkLst>
      </pc:sldChg>
      <pc:sldChg chg="modNotesTx">
        <pc:chgData name="Antje Fuchs" userId="846b295b-98b8-4583-a81e-34340c68c0df" providerId="ADAL" clId="{CAAC62C9-0198-46F4-A284-5A70F7B742C9}" dt="2022-10-20T16:08:04.654" v="8" actId="6549"/>
        <pc:sldMkLst>
          <pc:docMk/>
          <pc:sldMk cId="2432775097" sldId="282"/>
        </pc:sldMkLst>
      </pc:sldChg>
      <pc:sldChg chg="modNotesTx">
        <pc:chgData name="Antje Fuchs" userId="846b295b-98b8-4583-a81e-34340c68c0df" providerId="ADAL" clId="{CAAC62C9-0198-46F4-A284-5A70F7B742C9}" dt="2022-10-20T16:07:54.884" v="7" actId="6549"/>
        <pc:sldMkLst>
          <pc:docMk/>
          <pc:sldMk cId="2971500869" sldId="287"/>
        </pc:sldMkLst>
      </pc:sldChg>
      <pc:sldChg chg="modNotesTx">
        <pc:chgData name="Antje Fuchs" userId="846b295b-98b8-4583-a81e-34340c68c0df" providerId="ADAL" clId="{CAAC62C9-0198-46F4-A284-5A70F7B742C9}" dt="2022-10-20T16:07:08.460" v="1" actId="6549"/>
        <pc:sldMkLst>
          <pc:docMk/>
          <pc:sldMk cId="4008434892" sldId="961"/>
        </pc:sldMkLst>
      </pc:sldChg>
      <pc:sldChg chg="modNotesTx">
        <pc:chgData name="Antje Fuchs" userId="846b295b-98b8-4583-a81e-34340c68c0df" providerId="ADAL" clId="{CAAC62C9-0198-46F4-A284-5A70F7B742C9}" dt="2022-10-20T16:07:45.630" v="6" actId="6549"/>
        <pc:sldMkLst>
          <pc:docMk/>
          <pc:sldMk cId="964110290" sldId="963"/>
        </pc:sldMkLst>
      </pc:sldChg>
      <pc:sldChg chg="modNotesTx">
        <pc:chgData name="Antje Fuchs" userId="846b295b-98b8-4583-a81e-34340c68c0df" providerId="ADAL" clId="{CAAC62C9-0198-46F4-A284-5A70F7B742C9}" dt="2022-10-20T16:08:38.447" v="13" actId="6549"/>
        <pc:sldMkLst>
          <pc:docMk/>
          <pc:sldMk cId="934028164" sldId="965"/>
        </pc:sldMkLst>
      </pc:sldChg>
      <pc:sldChg chg="modNotesTx">
        <pc:chgData name="Antje Fuchs" userId="846b295b-98b8-4583-a81e-34340c68c0df" providerId="ADAL" clId="{CAAC62C9-0198-46F4-A284-5A70F7B742C9}" dt="2022-10-20T16:07:15.505" v="2" actId="6549"/>
        <pc:sldMkLst>
          <pc:docMk/>
          <pc:sldMk cId="416879155" sldId="968"/>
        </pc:sldMkLst>
      </pc:sldChg>
      <pc:sldChg chg="modNotesTx">
        <pc:chgData name="Antje Fuchs" userId="846b295b-98b8-4583-a81e-34340c68c0df" providerId="ADAL" clId="{CAAC62C9-0198-46F4-A284-5A70F7B742C9}" dt="2022-10-20T16:08:22.803" v="11" actId="6549"/>
        <pc:sldMkLst>
          <pc:docMk/>
          <pc:sldMk cId="3541083102" sldId="970"/>
        </pc:sldMkLst>
      </pc:sldChg>
      <pc:sldChg chg="modNotesTx">
        <pc:chgData name="Antje Fuchs" userId="846b295b-98b8-4583-a81e-34340c68c0df" providerId="ADAL" clId="{CAAC62C9-0198-46F4-A284-5A70F7B742C9}" dt="2022-10-20T16:08:10.618" v="9" actId="6549"/>
        <pc:sldMkLst>
          <pc:docMk/>
          <pc:sldMk cId="3496784967" sldId="971"/>
        </pc:sldMkLst>
      </pc:sldChg>
      <pc:sldChg chg="modNotesTx">
        <pc:chgData name="Antje Fuchs" userId="846b295b-98b8-4583-a81e-34340c68c0df" providerId="ADAL" clId="{CAAC62C9-0198-46F4-A284-5A70F7B742C9}" dt="2022-10-20T16:08:46.878" v="14" actId="6549"/>
        <pc:sldMkLst>
          <pc:docMk/>
          <pc:sldMk cId="3056651160" sldId="976"/>
        </pc:sldMkLst>
      </pc:sldChg>
      <pc:sldChg chg="del">
        <pc:chgData name="Antje Fuchs" userId="846b295b-98b8-4583-a81e-34340c68c0df" providerId="ADAL" clId="{CAAC62C9-0198-46F4-A284-5A70F7B742C9}" dt="2022-10-20T16:09:19.199" v="16" actId="2696"/>
        <pc:sldMkLst>
          <pc:docMk/>
          <pc:sldMk cId="876978873" sldId="978"/>
        </pc:sldMkLst>
      </pc:sldChg>
      <pc:sldChg chg="del">
        <pc:chgData name="Antje Fuchs" userId="846b295b-98b8-4583-a81e-34340c68c0df" providerId="ADAL" clId="{CAAC62C9-0198-46F4-A284-5A70F7B742C9}" dt="2022-10-20T16:09:23.493" v="17" actId="2696"/>
        <pc:sldMkLst>
          <pc:docMk/>
          <pc:sldMk cId="79319869" sldId="979"/>
        </pc:sldMkLst>
      </pc:sldChg>
      <pc:sldChg chg="del">
        <pc:chgData name="Antje Fuchs" userId="846b295b-98b8-4583-a81e-34340c68c0df" providerId="ADAL" clId="{CAAC62C9-0198-46F4-A284-5A70F7B742C9}" dt="2022-10-20T16:09:29.300" v="19" actId="47"/>
        <pc:sldMkLst>
          <pc:docMk/>
          <pc:sldMk cId="1124277191" sldId="980"/>
        </pc:sldMkLst>
      </pc:sldChg>
      <pc:sldChg chg="del">
        <pc:chgData name="Antje Fuchs" userId="846b295b-98b8-4583-a81e-34340c68c0df" providerId="ADAL" clId="{CAAC62C9-0198-46F4-A284-5A70F7B742C9}" dt="2022-10-20T16:09:30.342" v="20" actId="47"/>
        <pc:sldMkLst>
          <pc:docMk/>
          <pc:sldMk cId="2504080945" sldId="982"/>
        </pc:sldMkLst>
      </pc:sldChg>
      <pc:sldChg chg="del">
        <pc:chgData name="Antje Fuchs" userId="846b295b-98b8-4583-a81e-34340c68c0df" providerId="ADAL" clId="{CAAC62C9-0198-46F4-A284-5A70F7B742C9}" dt="2022-10-20T16:09:03.564" v="15" actId="2696"/>
        <pc:sldMkLst>
          <pc:docMk/>
          <pc:sldMk cId="57016127" sldId="984"/>
        </pc:sldMkLst>
      </pc:sldChg>
      <pc:sldChg chg="del">
        <pc:chgData name="Antje Fuchs" userId="846b295b-98b8-4583-a81e-34340c68c0df" providerId="ADAL" clId="{CAAC62C9-0198-46F4-A284-5A70F7B742C9}" dt="2022-10-20T16:09:28.315" v="18" actId="47"/>
        <pc:sldMkLst>
          <pc:docMk/>
          <pc:sldMk cId="1815149599" sldId="9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51C5D-50E9-4F4B-A899-7DE7888F4245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de-DE"/>
        </a:p>
      </dgm:t>
    </dgm:pt>
    <dgm:pt modelId="{6A3456EF-5987-4B51-BF23-A19ECFEA82E2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de-DE" sz="2000" dirty="0"/>
            <a:t>Companies:</a:t>
          </a:r>
        </a:p>
        <a:p>
          <a:pPr>
            <a:spcAft>
              <a:spcPts val="0"/>
            </a:spcAft>
          </a:pPr>
          <a:r>
            <a:rPr lang="de-DE" sz="2000" dirty="0"/>
            <a:t>(NFRD) </a:t>
          </a:r>
          <a:r>
            <a:rPr lang="de-DE" sz="3200" dirty="0"/>
            <a:t>CSRD</a:t>
          </a:r>
        </a:p>
        <a:p>
          <a:pPr>
            <a:spcAft>
              <a:spcPct val="35000"/>
            </a:spcAft>
          </a:pPr>
          <a:r>
            <a:rPr lang="de-DE" sz="2000" dirty="0"/>
            <a:t>ESRS</a:t>
          </a:r>
        </a:p>
      </dgm:t>
    </dgm:pt>
    <dgm:pt modelId="{3D55FE44-68C0-40E7-A769-32308C4800A1}" type="parTrans" cxnId="{753DEA82-E7FA-4577-AB2B-268FCD620FDC}">
      <dgm:prSet/>
      <dgm:spPr/>
      <dgm:t>
        <a:bodyPr/>
        <a:lstStyle/>
        <a:p>
          <a:endParaRPr lang="de-DE"/>
        </a:p>
      </dgm:t>
    </dgm:pt>
    <dgm:pt modelId="{0F7CCCA9-30E3-45EE-B678-0C08E09C2FA0}" type="sibTrans" cxnId="{753DEA82-E7FA-4577-AB2B-268FCD620FDC}">
      <dgm:prSet/>
      <dgm:spPr/>
      <dgm:t>
        <a:bodyPr/>
        <a:lstStyle/>
        <a:p>
          <a:endParaRPr lang="de-DE"/>
        </a:p>
      </dgm:t>
    </dgm:pt>
    <dgm:pt modelId="{78D81478-7B3D-42C3-BFA6-4B729519794A}">
      <dgm:prSet phldrT="[Text]" custT="1"/>
      <dgm:spPr/>
      <dgm:t>
        <a:bodyPr/>
        <a:lstStyle/>
        <a:p>
          <a:r>
            <a:rPr lang="de-DE" sz="2000" dirty="0"/>
            <a:t>Financial </a:t>
          </a:r>
          <a:r>
            <a:rPr lang="de-DE" sz="2000" dirty="0" err="1"/>
            <a:t>Institutions</a:t>
          </a:r>
          <a:r>
            <a:rPr lang="de-DE" sz="2000" dirty="0"/>
            <a:t>:</a:t>
          </a:r>
        </a:p>
        <a:p>
          <a:r>
            <a:rPr lang="de-DE" sz="3200" dirty="0"/>
            <a:t>SFDR </a:t>
          </a:r>
          <a:r>
            <a:rPr lang="de-DE" sz="2800" dirty="0"/>
            <a:t>(PAI)</a:t>
          </a:r>
          <a:endParaRPr lang="de-DE" sz="3200" dirty="0"/>
        </a:p>
      </dgm:t>
    </dgm:pt>
    <dgm:pt modelId="{592E1093-D05B-4387-9E51-206890ED3899}" type="parTrans" cxnId="{A8441CC7-0C90-47EE-B3BB-307A32D2A8DD}">
      <dgm:prSet/>
      <dgm:spPr/>
      <dgm:t>
        <a:bodyPr/>
        <a:lstStyle/>
        <a:p>
          <a:endParaRPr lang="de-DE"/>
        </a:p>
      </dgm:t>
    </dgm:pt>
    <dgm:pt modelId="{9BAA5E16-8834-4EFA-AA4B-1A6517736F86}" type="sibTrans" cxnId="{A8441CC7-0C90-47EE-B3BB-307A32D2A8DD}">
      <dgm:prSet/>
      <dgm:spPr/>
      <dgm:t>
        <a:bodyPr/>
        <a:lstStyle/>
        <a:p>
          <a:endParaRPr lang="de-DE"/>
        </a:p>
      </dgm:t>
    </dgm:pt>
    <dgm:pt modelId="{546009E0-CD72-40DF-9952-9F4C2019AF9B}">
      <dgm:prSet phldrT="[Text]" custT="1"/>
      <dgm:spPr/>
      <dgm:t>
        <a:bodyPr/>
        <a:lstStyle/>
        <a:p>
          <a:r>
            <a:rPr lang="de-DE" sz="2400" dirty="0"/>
            <a:t>MiFID II</a:t>
          </a:r>
        </a:p>
      </dgm:t>
    </dgm:pt>
    <dgm:pt modelId="{6CBEE096-84DE-4E69-9947-B8080695720D}" type="parTrans" cxnId="{DCD147E3-F90B-427B-B531-DE8C7C800146}">
      <dgm:prSet/>
      <dgm:spPr/>
      <dgm:t>
        <a:bodyPr/>
        <a:lstStyle/>
        <a:p>
          <a:endParaRPr lang="de-DE"/>
        </a:p>
      </dgm:t>
    </dgm:pt>
    <dgm:pt modelId="{20B4B3D8-8566-46CD-971B-D33AAE1C174D}" type="sibTrans" cxnId="{DCD147E3-F90B-427B-B531-DE8C7C800146}">
      <dgm:prSet/>
      <dgm:spPr/>
      <dgm:t>
        <a:bodyPr/>
        <a:lstStyle/>
        <a:p>
          <a:endParaRPr lang="de-DE"/>
        </a:p>
      </dgm:t>
    </dgm:pt>
    <dgm:pt modelId="{CD11ECE8-C370-40DA-B896-5F50BA550DE3}">
      <dgm:prSet phldrT="[Text]" custT="1"/>
      <dgm:spPr/>
      <dgm:t>
        <a:bodyPr/>
        <a:lstStyle/>
        <a:p>
          <a:r>
            <a:rPr lang="de-DE" sz="1800" dirty="0"/>
            <a:t>Stakeholders</a:t>
          </a:r>
        </a:p>
        <a:p>
          <a:r>
            <a:rPr lang="de-DE" sz="1800" dirty="0"/>
            <a:t>Investors</a:t>
          </a:r>
        </a:p>
        <a:p>
          <a:r>
            <a:rPr lang="de-DE" sz="1800" dirty="0" err="1"/>
            <a:t>Authorities</a:t>
          </a:r>
          <a:endParaRPr lang="de-DE" sz="1800" dirty="0"/>
        </a:p>
        <a:p>
          <a:r>
            <a:rPr lang="de-DE" sz="1800" dirty="0" err="1"/>
            <a:t>Consumers</a:t>
          </a:r>
          <a:endParaRPr lang="de-DE" sz="1800" dirty="0"/>
        </a:p>
        <a:p>
          <a:r>
            <a:rPr lang="de-DE" sz="1800" dirty="0"/>
            <a:t>General Public</a:t>
          </a:r>
        </a:p>
      </dgm:t>
    </dgm:pt>
    <dgm:pt modelId="{351EE376-F043-46D0-833C-F5BD650EB8C7}" type="parTrans" cxnId="{5B6115DA-AD7F-4CE4-B002-A036A94FCE13}">
      <dgm:prSet/>
      <dgm:spPr/>
      <dgm:t>
        <a:bodyPr/>
        <a:lstStyle/>
        <a:p>
          <a:endParaRPr lang="de-DE"/>
        </a:p>
      </dgm:t>
    </dgm:pt>
    <dgm:pt modelId="{BC94B22D-CE5A-4974-A106-07F9DEFF2C6D}" type="sibTrans" cxnId="{5B6115DA-AD7F-4CE4-B002-A036A94FCE13}">
      <dgm:prSet/>
      <dgm:spPr/>
      <dgm:t>
        <a:bodyPr/>
        <a:lstStyle/>
        <a:p>
          <a:endParaRPr lang="de-DE"/>
        </a:p>
      </dgm:t>
    </dgm:pt>
    <dgm:pt modelId="{15BE8147-6CB0-480D-8348-59FE146FF538}">
      <dgm:prSet phldrT="[Text]" custT="1"/>
      <dgm:spPr/>
      <dgm:t>
        <a:bodyPr/>
        <a:lstStyle/>
        <a:p>
          <a:r>
            <a:rPr lang="de-DE" sz="2000" dirty="0"/>
            <a:t>EU TAXONOMY</a:t>
          </a:r>
        </a:p>
      </dgm:t>
    </dgm:pt>
    <dgm:pt modelId="{C0C73918-B716-4B0C-9629-860825BFD26B}" type="parTrans" cxnId="{2CDD2A55-403F-4D91-B232-F068B189D242}">
      <dgm:prSet/>
      <dgm:spPr/>
      <dgm:t>
        <a:bodyPr/>
        <a:lstStyle/>
        <a:p>
          <a:endParaRPr lang="de-DE"/>
        </a:p>
      </dgm:t>
    </dgm:pt>
    <dgm:pt modelId="{94CB8635-6ED4-4217-A19A-AA9AA60D54B1}" type="sibTrans" cxnId="{2CDD2A55-403F-4D91-B232-F068B189D242}">
      <dgm:prSet/>
      <dgm:spPr/>
      <dgm:t>
        <a:bodyPr/>
        <a:lstStyle/>
        <a:p>
          <a:endParaRPr lang="de-DE"/>
        </a:p>
      </dgm:t>
    </dgm:pt>
    <dgm:pt modelId="{5E233FB2-DAE0-41A9-BBF3-7B5507A10ECA}" type="pres">
      <dgm:prSet presAssocID="{3D451C5D-50E9-4F4B-A899-7DE7888F4245}" presName="CompostProcess" presStyleCnt="0">
        <dgm:presLayoutVars>
          <dgm:dir/>
          <dgm:resizeHandles val="exact"/>
        </dgm:presLayoutVars>
      </dgm:prSet>
      <dgm:spPr/>
    </dgm:pt>
    <dgm:pt modelId="{0B4BF6A8-CD0A-41D5-9B2D-D1A1E30E7140}" type="pres">
      <dgm:prSet presAssocID="{3D451C5D-50E9-4F4B-A899-7DE7888F4245}" presName="arrow" presStyleLbl="bgShp" presStyleIdx="0" presStyleCnt="1" custLinFactNeighborX="1005" custLinFactNeighborY="-1670"/>
      <dgm:spPr/>
    </dgm:pt>
    <dgm:pt modelId="{670D4316-1E3F-4389-AF74-3A4165AE5672}" type="pres">
      <dgm:prSet presAssocID="{3D451C5D-50E9-4F4B-A899-7DE7888F4245}" presName="linearProcess" presStyleCnt="0"/>
      <dgm:spPr/>
    </dgm:pt>
    <dgm:pt modelId="{0818884E-4E69-473F-8361-34ACA39FF0B0}" type="pres">
      <dgm:prSet presAssocID="{6A3456EF-5987-4B51-BF23-A19ECFEA82E2}" presName="textNode" presStyleLbl="node1" presStyleIdx="0" presStyleCnt="5" custScaleX="79209" custScaleY="96927" custLinFactX="42541" custLinFactNeighborX="100000" custLinFactNeighborY="-399">
        <dgm:presLayoutVars>
          <dgm:bulletEnabled val="1"/>
        </dgm:presLayoutVars>
      </dgm:prSet>
      <dgm:spPr/>
    </dgm:pt>
    <dgm:pt modelId="{2A2C5200-4DAB-4117-B82C-3AD06EBC96A9}" type="pres">
      <dgm:prSet presAssocID="{0F7CCCA9-30E3-45EE-B678-0C08E09C2FA0}" presName="sibTrans" presStyleCnt="0"/>
      <dgm:spPr/>
    </dgm:pt>
    <dgm:pt modelId="{3DB4E42B-A739-4D75-83E6-1B7A8B2B695F}" type="pres">
      <dgm:prSet presAssocID="{78D81478-7B3D-42C3-BFA6-4B729519794A}" presName="textNode" presStyleLbl="node1" presStyleIdx="1" presStyleCnt="5" custScaleX="97450" custScaleY="101333" custLinFactX="61272" custLinFactNeighborX="100000" custLinFactNeighborY="-1175">
        <dgm:presLayoutVars>
          <dgm:bulletEnabled val="1"/>
        </dgm:presLayoutVars>
      </dgm:prSet>
      <dgm:spPr/>
    </dgm:pt>
    <dgm:pt modelId="{4CB667D9-BDBD-48BD-A72B-6EBB7F9FBDD8}" type="pres">
      <dgm:prSet presAssocID="{9BAA5E16-8834-4EFA-AA4B-1A6517736F86}" presName="sibTrans" presStyleCnt="0"/>
      <dgm:spPr/>
    </dgm:pt>
    <dgm:pt modelId="{CB5BC754-EA07-40B2-93BF-8CC1BDF5C358}" type="pres">
      <dgm:prSet presAssocID="{546009E0-CD72-40DF-9952-9F4C2019AF9B}" presName="textNode" presStyleLbl="node1" presStyleIdx="2" presStyleCnt="5" custScaleX="64197" custScaleY="51008" custLinFactX="71868" custLinFactNeighborX="100000" custLinFactNeighborY="361">
        <dgm:presLayoutVars>
          <dgm:bulletEnabled val="1"/>
        </dgm:presLayoutVars>
      </dgm:prSet>
      <dgm:spPr/>
    </dgm:pt>
    <dgm:pt modelId="{C3571500-B1A3-403A-AAEA-F9D716DC5A1C}" type="pres">
      <dgm:prSet presAssocID="{20B4B3D8-8566-46CD-971B-D33AAE1C174D}" presName="sibTrans" presStyleCnt="0"/>
      <dgm:spPr/>
    </dgm:pt>
    <dgm:pt modelId="{3A0023F4-2AFF-4A8A-8A9B-EE343717BA76}" type="pres">
      <dgm:prSet presAssocID="{CD11ECE8-C370-40DA-B896-5F50BA550DE3}" presName="textNode" presStyleLbl="node1" presStyleIdx="3" presStyleCnt="5" custScaleX="86152" custScaleY="154905" custLinFactX="84102" custLinFactNeighborX="100000" custLinFactNeighborY="-2130">
        <dgm:presLayoutVars>
          <dgm:bulletEnabled val="1"/>
        </dgm:presLayoutVars>
      </dgm:prSet>
      <dgm:spPr/>
    </dgm:pt>
    <dgm:pt modelId="{364E6A5C-5104-4624-A26F-567B92E0E621}" type="pres">
      <dgm:prSet presAssocID="{BC94B22D-CE5A-4974-A106-07F9DEFF2C6D}" presName="sibTrans" presStyleCnt="0"/>
      <dgm:spPr/>
    </dgm:pt>
    <dgm:pt modelId="{824F29D8-38C8-4B42-8CAE-791B621F0818}" type="pres">
      <dgm:prSet presAssocID="{15BE8147-6CB0-480D-8348-59FE146FF538}" presName="textNode" presStyleLbl="node1" presStyleIdx="4" presStyleCnt="5" custScaleX="102910" custScaleY="49768" custLinFactX="-240894" custLinFactY="-116" custLinFactNeighborX="-300000" custLinFactNeighborY="-100000">
        <dgm:presLayoutVars>
          <dgm:bulletEnabled val="1"/>
        </dgm:presLayoutVars>
      </dgm:prSet>
      <dgm:spPr/>
    </dgm:pt>
  </dgm:ptLst>
  <dgm:cxnLst>
    <dgm:cxn modelId="{70E08D1A-0D05-4CAE-BC89-AA764DB33896}" type="presOf" srcId="{546009E0-CD72-40DF-9952-9F4C2019AF9B}" destId="{CB5BC754-EA07-40B2-93BF-8CC1BDF5C358}" srcOrd="0" destOrd="0" presId="urn:microsoft.com/office/officeart/2005/8/layout/hProcess9"/>
    <dgm:cxn modelId="{43B81C33-1646-43A3-95EE-C5BADAF94CB7}" type="presOf" srcId="{6A3456EF-5987-4B51-BF23-A19ECFEA82E2}" destId="{0818884E-4E69-473F-8361-34ACA39FF0B0}" srcOrd="0" destOrd="0" presId="urn:microsoft.com/office/officeart/2005/8/layout/hProcess9"/>
    <dgm:cxn modelId="{7A326C52-4509-4938-BEE3-EA66CAFF4145}" type="presOf" srcId="{78D81478-7B3D-42C3-BFA6-4B729519794A}" destId="{3DB4E42B-A739-4D75-83E6-1B7A8B2B695F}" srcOrd="0" destOrd="0" presId="urn:microsoft.com/office/officeart/2005/8/layout/hProcess9"/>
    <dgm:cxn modelId="{2CDD2A55-403F-4D91-B232-F068B189D242}" srcId="{3D451C5D-50E9-4F4B-A899-7DE7888F4245}" destId="{15BE8147-6CB0-480D-8348-59FE146FF538}" srcOrd="4" destOrd="0" parTransId="{C0C73918-B716-4B0C-9629-860825BFD26B}" sibTransId="{94CB8635-6ED4-4217-A19A-AA9AA60D54B1}"/>
    <dgm:cxn modelId="{753DEA82-E7FA-4577-AB2B-268FCD620FDC}" srcId="{3D451C5D-50E9-4F4B-A899-7DE7888F4245}" destId="{6A3456EF-5987-4B51-BF23-A19ECFEA82E2}" srcOrd="0" destOrd="0" parTransId="{3D55FE44-68C0-40E7-A769-32308C4800A1}" sibTransId="{0F7CCCA9-30E3-45EE-B678-0C08E09C2FA0}"/>
    <dgm:cxn modelId="{888E77A8-392C-40F1-95A4-3DDD9EA19E96}" type="presOf" srcId="{3D451C5D-50E9-4F4B-A899-7DE7888F4245}" destId="{5E233FB2-DAE0-41A9-BBF3-7B5507A10ECA}" srcOrd="0" destOrd="0" presId="urn:microsoft.com/office/officeart/2005/8/layout/hProcess9"/>
    <dgm:cxn modelId="{A8441CC7-0C90-47EE-B3BB-307A32D2A8DD}" srcId="{3D451C5D-50E9-4F4B-A899-7DE7888F4245}" destId="{78D81478-7B3D-42C3-BFA6-4B729519794A}" srcOrd="1" destOrd="0" parTransId="{592E1093-D05B-4387-9E51-206890ED3899}" sibTransId="{9BAA5E16-8834-4EFA-AA4B-1A6517736F86}"/>
    <dgm:cxn modelId="{BAF72ED4-0ED5-47AB-A948-0AB4D09B18C6}" type="presOf" srcId="{15BE8147-6CB0-480D-8348-59FE146FF538}" destId="{824F29D8-38C8-4B42-8CAE-791B621F0818}" srcOrd="0" destOrd="0" presId="urn:microsoft.com/office/officeart/2005/8/layout/hProcess9"/>
    <dgm:cxn modelId="{5B6115DA-AD7F-4CE4-B002-A036A94FCE13}" srcId="{3D451C5D-50E9-4F4B-A899-7DE7888F4245}" destId="{CD11ECE8-C370-40DA-B896-5F50BA550DE3}" srcOrd="3" destOrd="0" parTransId="{351EE376-F043-46D0-833C-F5BD650EB8C7}" sibTransId="{BC94B22D-CE5A-4974-A106-07F9DEFF2C6D}"/>
    <dgm:cxn modelId="{DCD147E3-F90B-427B-B531-DE8C7C800146}" srcId="{3D451C5D-50E9-4F4B-A899-7DE7888F4245}" destId="{546009E0-CD72-40DF-9952-9F4C2019AF9B}" srcOrd="2" destOrd="0" parTransId="{6CBEE096-84DE-4E69-9947-B8080695720D}" sibTransId="{20B4B3D8-8566-46CD-971B-D33AAE1C174D}"/>
    <dgm:cxn modelId="{3AEE48E5-B769-4CE9-A7E5-8A7D58014732}" type="presOf" srcId="{CD11ECE8-C370-40DA-B896-5F50BA550DE3}" destId="{3A0023F4-2AFF-4A8A-8A9B-EE343717BA76}" srcOrd="0" destOrd="0" presId="urn:microsoft.com/office/officeart/2005/8/layout/hProcess9"/>
    <dgm:cxn modelId="{90DA3DC5-3594-4D19-934D-052A9CC5020C}" type="presParOf" srcId="{5E233FB2-DAE0-41A9-BBF3-7B5507A10ECA}" destId="{0B4BF6A8-CD0A-41D5-9B2D-D1A1E30E7140}" srcOrd="0" destOrd="0" presId="urn:microsoft.com/office/officeart/2005/8/layout/hProcess9"/>
    <dgm:cxn modelId="{E6A2E9D5-5EC5-41E9-B190-F3076CBA1CE6}" type="presParOf" srcId="{5E233FB2-DAE0-41A9-BBF3-7B5507A10ECA}" destId="{670D4316-1E3F-4389-AF74-3A4165AE5672}" srcOrd="1" destOrd="0" presId="urn:microsoft.com/office/officeart/2005/8/layout/hProcess9"/>
    <dgm:cxn modelId="{86DB7DBF-CEBE-4BDC-9B42-C1B5F3BECAF4}" type="presParOf" srcId="{670D4316-1E3F-4389-AF74-3A4165AE5672}" destId="{0818884E-4E69-473F-8361-34ACA39FF0B0}" srcOrd="0" destOrd="0" presId="urn:microsoft.com/office/officeart/2005/8/layout/hProcess9"/>
    <dgm:cxn modelId="{D2624F5D-39F8-40D7-9140-4F8755832BCC}" type="presParOf" srcId="{670D4316-1E3F-4389-AF74-3A4165AE5672}" destId="{2A2C5200-4DAB-4117-B82C-3AD06EBC96A9}" srcOrd="1" destOrd="0" presId="urn:microsoft.com/office/officeart/2005/8/layout/hProcess9"/>
    <dgm:cxn modelId="{096EBECD-752E-4FB3-9909-E4BE71615A66}" type="presParOf" srcId="{670D4316-1E3F-4389-AF74-3A4165AE5672}" destId="{3DB4E42B-A739-4D75-83E6-1B7A8B2B695F}" srcOrd="2" destOrd="0" presId="urn:microsoft.com/office/officeart/2005/8/layout/hProcess9"/>
    <dgm:cxn modelId="{EC257D2B-62DB-4A80-B618-930F648390B8}" type="presParOf" srcId="{670D4316-1E3F-4389-AF74-3A4165AE5672}" destId="{4CB667D9-BDBD-48BD-A72B-6EBB7F9FBDD8}" srcOrd="3" destOrd="0" presId="urn:microsoft.com/office/officeart/2005/8/layout/hProcess9"/>
    <dgm:cxn modelId="{7A7307C1-D064-4B25-AF3C-039B6F8E823A}" type="presParOf" srcId="{670D4316-1E3F-4389-AF74-3A4165AE5672}" destId="{CB5BC754-EA07-40B2-93BF-8CC1BDF5C358}" srcOrd="4" destOrd="0" presId="urn:microsoft.com/office/officeart/2005/8/layout/hProcess9"/>
    <dgm:cxn modelId="{BA18A093-277D-4FED-8681-63F57867703B}" type="presParOf" srcId="{670D4316-1E3F-4389-AF74-3A4165AE5672}" destId="{C3571500-B1A3-403A-AAEA-F9D716DC5A1C}" srcOrd="5" destOrd="0" presId="urn:microsoft.com/office/officeart/2005/8/layout/hProcess9"/>
    <dgm:cxn modelId="{110C9FD2-3214-4516-8EBA-AB26197A6D79}" type="presParOf" srcId="{670D4316-1E3F-4389-AF74-3A4165AE5672}" destId="{3A0023F4-2AFF-4A8A-8A9B-EE343717BA76}" srcOrd="6" destOrd="0" presId="urn:microsoft.com/office/officeart/2005/8/layout/hProcess9"/>
    <dgm:cxn modelId="{E62DB314-D630-40ED-868F-7390B0CE32E5}" type="presParOf" srcId="{670D4316-1E3F-4389-AF74-3A4165AE5672}" destId="{364E6A5C-5104-4624-A26F-567B92E0E621}" srcOrd="7" destOrd="0" presId="urn:microsoft.com/office/officeart/2005/8/layout/hProcess9"/>
    <dgm:cxn modelId="{05A78B93-65BE-418E-BBEF-39F8F8766AAB}" type="presParOf" srcId="{670D4316-1E3F-4389-AF74-3A4165AE5672}" destId="{824F29D8-38C8-4B42-8CAE-791B621F0818}" srcOrd="8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51C5D-50E9-4F4B-A899-7DE7888F4245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de-DE"/>
        </a:p>
      </dgm:t>
    </dgm:pt>
    <dgm:pt modelId="{6A3456EF-5987-4B51-BF23-A19ECFEA82E2}">
      <dgm:prSet phldrT="[Text]" custT="1"/>
      <dgm:spPr/>
      <dgm:t>
        <a:bodyPr/>
        <a:lstStyle/>
        <a:p>
          <a:r>
            <a:rPr lang="de-DE" sz="2000" dirty="0"/>
            <a:t>Companies:</a:t>
          </a:r>
        </a:p>
        <a:p>
          <a:r>
            <a:rPr lang="de-DE" sz="2000" dirty="0"/>
            <a:t>(TCFD)</a:t>
          </a:r>
        </a:p>
        <a:p>
          <a:r>
            <a:rPr lang="de-DE" sz="3200" dirty="0"/>
            <a:t>SDR</a:t>
          </a:r>
        </a:p>
      </dgm:t>
    </dgm:pt>
    <dgm:pt modelId="{3D55FE44-68C0-40E7-A769-32308C4800A1}" type="parTrans" cxnId="{753DEA82-E7FA-4577-AB2B-268FCD620FDC}">
      <dgm:prSet/>
      <dgm:spPr/>
      <dgm:t>
        <a:bodyPr/>
        <a:lstStyle/>
        <a:p>
          <a:endParaRPr lang="de-DE"/>
        </a:p>
      </dgm:t>
    </dgm:pt>
    <dgm:pt modelId="{0F7CCCA9-30E3-45EE-B678-0C08E09C2FA0}" type="sibTrans" cxnId="{753DEA82-E7FA-4577-AB2B-268FCD620FDC}">
      <dgm:prSet/>
      <dgm:spPr/>
      <dgm:t>
        <a:bodyPr/>
        <a:lstStyle/>
        <a:p>
          <a:endParaRPr lang="de-DE"/>
        </a:p>
      </dgm:t>
    </dgm:pt>
    <dgm:pt modelId="{78D81478-7B3D-42C3-BFA6-4B729519794A}">
      <dgm:prSet phldrT="[Text]" custT="1"/>
      <dgm:spPr/>
      <dgm:t>
        <a:bodyPr/>
        <a:lstStyle/>
        <a:p>
          <a:r>
            <a:rPr lang="de-DE" sz="2000" dirty="0"/>
            <a:t>Financial </a:t>
          </a:r>
          <a:r>
            <a:rPr lang="de-DE" sz="2000" dirty="0" err="1"/>
            <a:t>Institutions</a:t>
          </a:r>
          <a:r>
            <a:rPr lang="de-DE" sz="2000" dirty="0"/>
            <a:t>:</a:t>
          </a:r>
        </a:p>
        <a:p>
          <a:r>
            <a:rPr lang="de-DE" sz="3200" dirty="0"/>
            <a:t>SDR</a:t>
          </a:r>
        </a:p>
      </dgm:t>
    </dgm:pt>
    <dgm:pt modelId="{592E1093-D05B-4387-9E51-206890ED3899}" type="parTrans" cxnId="{A8441CC7-0C90-47EE-B3BB-307A32D2A8DD}">
      <dgm:prSet/>
      <dgm:spPr/>
      <dgm:t>
        <a:bodyPr/>
        <a:lstStyle/>
        <a:p>
          <a:endParaRPr lang="de-DE"/>
        </a:p>
      </dgm:t>
    </dgm:pt>
    <dgm:pt modelId="{9BAA5E16-8834-4EFA-AA4B-1A6517736F86}" type="sibTrans" cxnId="{A8441CC7-0C90-47EE-B3BB-307A32D2A8DD}">
      <dgm:prSet/>
      <dgm:spPr/>
      <dgm:t>
        <a:bodyPr/>
        <a:lstStyle/>
        <a:p>
          <a:endParaRPr lang="de-DE"/>
        </a:p>
      </dgm:t>
    </dgm:pt>
    <dgm:pt modelId="{CD11ECE8-C370-40DA-B896-5F50BA550DE3}">
      <dgm:prSet phldrT="[Text]" custT="1"/>
      <dgm:spPr/>
      <dgm:t>
        <a:bodyPr/>
        <a:lstStyle/>
        <a:p>
          <a:r>
            <a:rPr lang="de-DE" sz="1800" dirty="0"/>
            <a:t>Stakeholders</a:t>
          </a:r>
        </a:p>
        <a:p>
          <a:r>
            <a:rPr lang="de-DE" sz="1800" dirty="0"/>
            <a:t>Investors</a:t>
          </a:r>
        </a:p>
        <a:p>
          <a:r>
            <a:rPr lang="de-DE" sz="1800" dirty="0" err="1"/>
            <a:t>Authorities</a:t>
          </a:r>
          <a:endParaRPr lang="de-DE" sz="1800" dirty="0"/>
        </a:p>
        <a:p>
          <a:r>
            <a:rPr lang="de-DE" sz="1800" dirty="0"/>
            <a:t>General Public</a:t>
          </a:r>
        </a:p>
      </dgm:t>
    </dgm:pt>
    <dgm:pt modelId="{351EE376-F043-46D0-833C-F5BD650EB8C7}" type="parTrans" cxnId="{5B6115DA-AD7F-4CE4-B002-A036A94FCE13}">
      <dgm:prSet/>
      <dgm:spPr/>
      <dgm:t>
        <a:bodyPr/>
        <a:lstStyle/>
        <a:p>
          <a:endParaRPr lang="de-DE"/>
        </a:p>
      </dgm:t>
    </dgm:pt>
    <dgm:pt modelId="{BC94B22D-CE5A-4974-A106-07F9DEFF2C6D}" type="sibTrans" cxnId="{5B6115DA-AD7F-4CE4-B002-A036A94FCE13}">
      <dgm:prSet/>
      <dgm:spPr/>
      <dgm:t>
        <a:bodyPr/>
        <a:lstStyle/>
        <a:p>
          <a:endParaRPr lang="de-DE"/>
        </a:p>
      </dgm:t>
    </dgm:pt>
    <dgm:pt modelId="{15BE8147-6CB0-480D-8348-59FE146FF538}">
      <dgm:prSet phldrT="[Text]" custT="1"/>
      <dgm:spPr/>
      <dgm:t>
        <a:bodyPr/>
        <a:lstStyle/>
        <a:p>
          <a:r>
            <a:rPr lang="de-DE" sz="2000" dirty="0"/>
            <a:t>GREEN TAXONOMY</a:t>
          </a:r>
        </a:p>
      </dgm:t>
    </dgm:pt>
    <dgm:pt modelId="{C0C73918-B716-4B0C-9629-860825BFD26B}" type="parTrans" cxnId="{2CDD2A55-403F-4D91-B232-F068B189D242}">
      <dgm:prSet/>
      <dgm:spPr/>
      <dgm:t>
        <a:bodyPr/>
        <a:lstStyle/>
        <a:p>
          <a:endParaRPr lang="de-DE"/>
        </a:p>
      </dgm:t>
    </dgm:pt>
    <dgm:pt modelId="{94CB8635-6ED4-4217-A19A-AA9AA60D54B1}" type="sibTrans" cxnId="{2CDD2A55-403F-4D91-B232-F068B189D242}">
      <dgm:prSet/>
      <dgm:spPr/>
      <dgm:t>
        <a:bodyPr/>
        <a:lstStyle/>
        <a:p>
          <a:endParaRPr lang="de-DE"/>
        </a:p>
      </dgm:t>
    </dgm:pt>
    <dgm:pt modelId="{5E233FB2-DAE0-41A9-BBF3-7B5507A10ECA}" type="pres">
      <dgm:prSet presAssocID="{3D451C5D-50E9-4F4B-A899-7DE7888F4245}" presName="CompostProcess" presStyleCnt="0">
        <dgm:presLayoutVars>
          <dgm:dir/>
          <dgm:resizeHandles val="exact"/>
        </dgm:presLayoutVars>
      </dgm:prSet>
      <dgm:spPr/>
    </dgm:pt>
    <dgm:pt modelId="{0B4BF6A8-CD0A-41D5-9B2D-D1A1E30E7140}" type="pres">
      <dgm:prSet presAssocID="{3D451C5D-50E9-4F4B-A899-7DE7888F4245}" presName="arrow" presStyleLbl="bgShp" presStyleIdx="0" presStyleCnt="1" custLinFactNeighborX="1"/>
      <dgm:spPr/>
    </dgm:pt>
    <dgm:pt modelId="{670D4316-1E3F-4389-AF74-3A4165AE5672}" type="pres">
      <dgm:prSet presAssocID="{3D451C5D-50E9-4F4B-A899-7DE7888F4245}" presName="linearProcess" presStyleCnt="0"/>
      <dgm:spPr/>
    </dgm:pt>
    <dgm:pt modelId="{0818884E-4E69-473F-8361-34ACA39FF0B0}" type="pres">
      <dgm:prSet presAssocID="{6A3456EF-5987-4B51-BF23-A19ECFEA82E2}" presName="textNode" presStyleLbl="node1" presStyleIdx="0" presStyleCnt="4" custScaleX="126177" custScaleY="96927" custLinFactX="42541" custLinFactNeighborX="100000" custLinFactNeighborY="-399">
        <dgm:presLayoutVars>
          <dgm:bulletEnabled val="1"/>
        </dgm:presLayoutVars>
      </dgm:prSet>
      <dgm:spPr/>
    </dgm:pt>
    <dgm:pt modelId="{2A2C5200-4DAB-4117-B82C-3AD06EBC96A9}" type="pres">
      <dgm:prSet presAssocID="{0F7CCCA9-30E3-45EE-B678-0C08E09C2FA0}" presName="sibTrans" presStyleCnt="0"/>
      <dgm:spPr/>
    </dgm:pt>
    <dgm:pt modelId="{3DB4E42B-A739-4D75-83E6-1B7A8B2B695F}" type="pres">
      <dgm:prSet presAssocID="{78D81478-7B3D-42C3-BFA6-4B729519794A}" presName="textNode" presStyleLbl="node1" presStyleIdx="1" presStyleCnt="4" custScaleX="97450" custScaleY="100777" custLinFactX="13950" custLinFactNeighborX="100000" custLinFactNeighborY="-1422">
        <dgm:presLayoutVars>
          <dgm:bulletEnabled val="1"/>
        </dgm:presLayoutVars>
      </dgm:prSet>
      <dgm:spPr/>
    </dgm:pt>
    <dgm:pt modelId="{4CB667D9-BDBD-48BD-A72B-6EBB7F9FBDD8}" type="pres">
      <dgm:prSet presAssocID="{9BAA5E16-8834-4EFA-AA4B-1A6517736F86}" presName="sibTrans" presStyleCnt="0"/>
      <dgm:spPr/>
    </dgm:pt>
    <dgm:pt modelId="{3A0023F4-2AFF-4A8A-8A9B-EE343717BA76}" type="pres">
      <dgm:prSet presAssocID="{CD11ECE8-C370-40DA-B896-5F50BA550DE3}" presName="textNode" presStyleLbl="node1" presStyleIdx="2" presStyleCnt="4" custScaleX="86152" custScaleY="154905" custLinFactX="57459" custLinFactNeighborX="100000" custLinFactNeighborY="-2130">
        <dgm:presLayoutVars>
          <dgm:bulletEnabled val="1"/>
        </dgm:presLayoutVars>
      </dgm:prSet>
      <dgm:spPr/>
    </dgm:pt>
    <dgm:pt modelId="{364E6A5C-5104-4624-A26F-567B92E0E621}" type="pres">
      <dgm:prSet presAssocID="{BC94B22D-CE5A-4974-A106-07F9DEFF2C6D}" presName="sibTrans" presStyleCnt="0"/>
      <dgm:spPr/>
    </dgm:pt>
    <dgm:pt modelId="{824F29D8-38C8-4B42-8CAE-791B621F0818}" type="pres">
      <dgm:prSet presAssocID="{15BE8147-6CB0-480D-8348-59FE146FF538}" presName="textNode" presStyleLbl="node1" presStyleIdx="3" presStyleCnt="4" custScaleX="102910" custScaleY="49768" custLinFactX="-201652" custLinFactNeighborX="-300000" custLinFactNeighborY="-94914">
        <dgm:presLayoutVars>
          <dgm:bulletEnabled val="1"/>
        </dgm:presLayoutVars>
      </dgm:prSet>
      <dgm:spPr/>
    </dgm:pt>
  </dgm:ptLst>
  <dgm:cxnLst>
    <dgm:cxn modelId="{43B81C33-1646-43A3-95EE-C5BADAF94CB7}" type="presOf" srcId="{6A3456EF-5987-4B51-BF23-A19ECFEA82E2}" destId="{0818884E-4E69-473F-8361-34ACA39FF0B0}" srcOrd="0" destOrd="0" presId="urn:microsoft.com/office/officeart/2005/8/layout/hProcess9"/>
    <dgm:cxn modelId="{7A326C52-4509-4938-BEE3-EA66CAFF4145}" type="presOf" srcId="{78D81478-7B3D-42C3-BFA6-4B729519794A}" destId="{3DB4E42B-A739-4D75-83E6-1B7A8B2B695F}" srcOrd="0" destOrd="0" presId="urn:microsoft.com/office/officeart/2005/8/layout/hProcess9"/>
    <dgm:cxn modelId="{2CDD2A55-403F-4D91-B232-F068B189D242}" srcId="{3D451C5D-50E9-4F4B-A899-7DE7888F4245}" destId="{15BE8147-6CB0-480D-8348-59FE146FF538}" srcOrd="3" destOrd="0" parTransId="{C0C73918-B716-4B0C-9629-860825BFD26B}" sibTransId="{94CB8635-6ED4-4217-A19A-AA9AA60D54B1}"/>
    <dgm:cxn modelId="{753DEA82-E7FA-4577-AB2B-268FCD620FDC}" srcId="{3D451C5D-50E9-4F4B-A899-7DE7888F4245}" destId="{6A3456EF-5987-4B51-BF23-A19ECFEA82E2}" srcOrd="0" destOrd="0" parTransId="{3D55FE44-68C0-40E7-A769-32308C4800A1}" sibTransId="{0F7CCCA9-30E3-45EE-B678-0C08E09C2FA0}"/>
    <dgm:cxn modelId="{888E77A8-392C-40F1-95A4-3DDD9EA19E96}" type="presOf" srcId="{3D451C5D-50E9-4F4B-A899-7DE7888F4245}" destId="{5E233FB2-DAE0-41A9-BBF3-7B5507A10ECA}" srcOrd="0" destOrd="0" presId="urn:microsoft.com/office/officeart/2005/8/layout/hProcess9"/>
    <dgm:cxn modelId="{A8441CC7-0C90-47EE-B3BB-307A32D2A8DD}" srcId="{3D451C5D-50E9-4F4B-A899-7DE7888F4245}" destId="{78D81478-7B3D-42C3-BFA6-4B729519794A}" srcOrd="1" destOrd="0" parTransId="{592E1093-D05B-4387-9E51-206890ED3899}" sibTransId="{9BAA5E16-8834-4EFA-AA4B-1A6517736F86}"/>
    <dgm:cxn modelId="{BAF72ED4-0ED5-47AB-A948-0AB4D09B18C6}" type="presOf" srcId="{15BE8147-6CB0-480D-8348-59FE146FF538}" destId="{824F29D8-38C8-4B42-8CAE-791B621F0818}" srcOrd="0" destOrd="0" presId="urn:microsoft.com/office/officeart/2005/8/layout/hProcess9"/>
    <dgm:cxn modelId="{5B6115DA-AD7F-4CE4-B002-A036A94FCE13}" srcId="{3D451C5D-50E9-4F4B-A899-7DE7888F4245}" destId="{CD11ECE8-C370-40DA-B896-5F50BA550DE3}" srcOrd="2" destOrd="0" parTransId="{351EE376-F043-46D0-833C-F5BD650EB8C7}" sibTransId="{BC94B22D-CE5A-4974-A106-07F9DEFF2C6D}"/>
    <dgm:cxn modelId="{3AEE48E5-B769-4CE9-A7E5-8A7D58014732}" type="presOf" srcId="{CD11ECE8-C370-40DA-B896-5F50BA550DE3}" destId="{3A0023F4-2AFF-4A8A-8A9B-EE343717BA76}" srcOrd="0" destOrd="0" presId="urn:microsoft.com/office/officeart/2005/8/layout/hProcess9"/>
    <dgm:cxn modelId="{90DA3DC5-3594-4D19-934D-052A9CC5020C}" type="presParOf" srcId="{5E233FB2-DAE0-41A9-BBF3-7B5507A10ECA}" destId="{0B4BF6A8-CD0A-41D5-9B2D-D1A1E30E7140}" srcOrd="0" destOrd="0" presId="urn:microsoft.com/office/officeart/2005/8/layout/hProcess9"/>
    <dgm:cxn modelId="{E6A2E9D5-5EC5-41E9-B190-F3076CBA1CE6}" type="presParOf" srcId="{5E233FB2-DAE0-41A9-BBF3-7B5507A10ECA}" destId="{670D4316-1E3F-4389-AF74-3A4165AE5672}" srcOrd="1" destOrd="0" presId="urn:microsoft.com/office/officeart/2005/8/layout/hProcess9"/>
    <dgm:cxn modelId="{86DB7DBF-CEBE-4BDC-9B42-C1B5F3BECAF4}" type="presParOf" srcId="{670D4316-1E3F-4389-AF74-3A4165AE5672}" destId="{0818884E-4E69-473F-8361-34ACA39FF0B0}" srcOrd="0" destOrd="0" presId="urn:microsoft.com/office/officeart/2005/8/layout/hProcess9"/>
    <dgm:cxn modelId="{D2624F5D-39F8-40D7-9140-4F8755832BCC}" type="presParOf" srcId="{670D4316-1E3F-4389-AF74-3A4165AE5672}" destId="{2A2C5200-4DAB-4117-B82C-3AD06EBC96A9}" srcOrd="1" destOrd="0" presId="urn:microsoft.com/office/officeart/2005/8/layout/hProcess9"/>
    <dgm:cxn modelId="{096EBECD-752E-4FB3-9909-E4BE71615A66}" type="presParOf" srcId="{670D4316-1E3F-4389-AF74-3A4165AE5672}" destId="{3DB4E42B-A739-4D75-83E6-1B7A8B2B695F}" srcOrd="2" destOrd="0" presId="urn:microsoft.com/office/officeart/2005/8/layout/hProcess9"/>
    <dgm:cxn modelId="{EC257D2B-62DB-4A80-B618-930F648390B8}" type="presParOf" srcId="{670D4316-1E3F-4389-AF74-3A4165AE5672}" destId="{4CB667D9-BDBD-48BD-A72B-6EBB7F9FBDD8}" srcOrd="3" destOrd="0" presId="urn:microsoft.com/office/officeart/2005/8/layout/hProcess9"/>
    <dgm:cxn modelId="{110C9FD2-3214-4516-8EBA-AB26197A6D79}" type="presParOf" srcId="{670D4316-1E3F-4389-AF74-3A4165AE5672}" destId="{3A0023F4-2AFF-4A8A-8A9B-EE343717BA76}" srcOrd="4" destOrd="0" presId="urn:microsoft.com/office/officeart/2005/8/layout/hProcess9"/>
    <dgm:cxn modelId="{E62DB314-D630-40ED-868F-7390B0CE32E5}" type="presParOf" srcId="{670D4316-1E3F-4389-AF74-3A4165AE5672}" destId="{364E6A5C-5104-4624-A26F-567B92E0E621}" srcOrd="5" destOrd="0" presId="urn:microsoft.com/office/officeart/2005/8/layout/hProcess9"/>
    <dgm:cxn modelId="{05A78B93-65BE-418E-BBEF-39F8F8766AAB}" type="presParOf" srcId="{670D4316-1E3F-4389-AF74-3A4165AE5672}" destId="{824F29D8-38C8-4B42-8CAE-791B621F0818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F4288B-31F1-4E15-8ACC-D104C1F6E942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C855B2E9-3D8B-4703-81B5-BC2B3826993F}">
      <dgm:prSet phldrT="[Text]"/>
      <dgm:spPr/>
      <dgm:t>
        <a:bodyPr/>
        <a:lstStyle/>
        <a:p>
          <a:r>
            <a:rPr lang="de-DE" dirty="0"/>
            <a:t>ELIGIBILITY</a:t>
          </a:r>
        </a:p>
      </dgm:t>
    </dgm:pt>
    <dgm:pt modelId="{575B55CA-B988-45A3-A911-E304BACB7F59}" type="parTrans" cxnId="{298C0EDF-85BA-46E1-AD10-820058AF2F4D}">
      <dgm:prSet/>
      <dgm:spPr/>
      <dgm:t>
        <a:bodyPr/>
        <a:lstStyle/>
        <a:p>
          <a:endParaRPr lang="de-DE"/>
        </a:p>
      </dgm:t>
    </dgm:pt>
    <dgm:pt modelId="{3F3FDC93-C8F5-4DD9-B7E1-4A12207C3937}" type="sibTrans" cxnId="{298C0EDF-85BA-46E1-AD10-820058AF2F4D}">
      <dgm:prSet/>
      <dgm:spPr/>
      <dgm:t>
        <a:bodyPr/>
        <a:lstStyle/>
        <a:p>
          <a:endParaRPr lang="de-DE"/>
        </a:p>
      </dgm:t>
    </dgm:pt>
    <dgm:pt modelId="{8422CDBB-7F8F-4CAA-A8FC-EEF6240820DF}">
      <dgm:prSet phldrT="[Text]" custT="1"/>
      <dgm:spPr/>
      <dgm:t>
        <a:bodyPr/>
        <a:lstStyle/>
        <a:p>
          <a:pPr algn="l">
            <a:spcAft>
              <a:spcPts val="0"/>
            </a:spcAft>
          </a:pPr>
          <a:r>
            <a:rPr lang="de-DE" sz="1400" dirty="0" err="1"/>
            <a:t>Identify</a:t>
          </a:r>
          <a:r>
            <a:rPr lang="de-DE" sz="1400" dirty="0"/>
            <a:t> </a:t>
          </a:r>
          <a:r>
            <a:rPr lang="de-DE" sz="1400" dirty="0" err="1"/>
            <a:t>eligible</a:t>
          </a:r>
          <a:r>
            <a:rPr lang="de-DE" sz="1400" dirty="0"/>
            <a:t> </a:t>
          </a:r>
          <a:r>
            <a:rPr lang="de-DE" sz="1400" dirty="0" err="1"/>
            <a:t>activities</a:t>
          </a:r>
          <a:endParaRPr lang="de-DE" sz="1400" dirty="0"/>
        </a:p>
      </dgm:t>
    </dgm:pt>
    <dgm:pt modelId="{70F78E64-0B30-4E2E-BD45-CEAB418C7452}" type="parTrans" cxnId="{CA10E578-404B-4540-B7D8-CECC71DF1163}">
      <dgm:prSet/>
      <dgm:spPr/>
      <dgm:t>
        <a:bodyPr/>
        <a:lstStyle/>
        <a:p>
          <a:endParaRPr lang="de-DE"/>
        </a:p>
      </dgm:t>
    </dgm:pt>
    <dgm:pt modelId="{89BB10AE-71D0-46E9-A827-6A6062E8D8D5}" type="sibTrans" cxnId="{CA10E578-404B-4540-B7D8-CECC71DF1163}">
      <dgm:prSet/>
      <dgm:spPr/>
      <dgm:t>
        <a:bodyPr/>
        <a:lstStyle/>
        <a:p>
          <a:endParaRPr lang="de-DE"/>
        </a:p>
      </dgm:t>
    </dgm:pt>
    <dgm:pt modelId="{C1AE6031-886F-450C-B959-9BED978DA81B}">
      <dgm:prSet phldrT="[Text]" custT="1"/>
      <dgm:spPr/>
      <dgm:t>
        <a:bodyPr/>
        <a:lstStyle/>
        <a:p>
          <a:r>
            <a:rPr lang="de-DE" sz="1100" dirty="0"/>
            <a:t>SUBSTANTIAL CONTRIBUTION (Environmental </a:t>
          </a:r>
          <a:r>
            <a:rPr lang="de-DE" sz="1100" dirty="0" err="1"/>
            <a:t>objectives</a:t>
          </a:r>
          <a:r>
            <a:rPr lang="de-DE" sz="1100" dirty="0"/>
            <a:t>)</a:t>
          </a:r>
        </a:p>
      </dgm:t>
    </dgm:pt>
    <dgm:pt modelId="{C2B2B0DB-AA2A-4BD5-9750-4CC566C554D0}" type="parTrans" cxnId="{8D95AE09-40D9-4BB2-B1F2-A9489FCD8897}">
      <dgm:prSet/>
      <dgm:spPr/>
      <dgm:t>
        <a:bodyPr/>
        <a:lstStyle/>
        <a:p>
          <a:endParaRPr lang="de-DE"/>
        </a:p>
      </dgm:t>
    </dgm:pt>
    <dgm:pt modelId="{F71CF86F-C9A3-4A2E-B37C-52CE9C58A07B}" type="sibTrans" cxnId="{8D95AE09-40D9-4BB2-B1F2-A9489FCD8897}">
      <dgm:prSet/>
      <dgm:spPr/>
      <dgm:t>
        <a:bodyPr/>
        <a:lstStyle/>
        <a:p>
          <a:endParaRPr lang="de-DE"/>
        </a:p>
      </dgm:t>
    </dgm:pt>
    <dgm:pt modelId="{E8906373-2F8D-4336-9334-824074938F4B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de-DE" sz="1200" dirty="0"/>
            <a:t>Climate </a:t>
          </a:r>
          <a:r>
            <a:rPr lang="de-DE" sz="1200" dirty="0" err="1"/>
            <a:t>change</a:t>
          </a:r>
          <a:r>
            <a:rPr lang="de-DE" sz="1200" dirty="0"/>
            <a:t> </a:t>
          </a:r>
          <a:r>
            <a:rPr lang="de-DE" sz="1200" dirty="0" err="1"/>
            <a:t>mitigation</a:t>
          </a:r>
          <a:endParaRPr lang="de-DE" sz="1200" dirty="0"/>
        </a:p>
      </dgm:t>
    </dgm:pt>
    <dgm:pt modelId="{D174C23F-31C9-422B-A6B3-7695A33CC871}" type="parTrans" cxnId="{34D258E7-25E4-4E98-83B0-564E772EDA71}">
      <dgm:prSet/>
      <dgm:spPr/>
      <dgm:t>
        <a:bodyPr/>
        <a:lstStyle/>
        <a:p>
          <a:endParaRPr lang="de-DE"/>
        </a:p>
      </dgm:t>
    </dgm:pt>
    <dgm:pt modelId="{32C1FA01-1EBE-4C96-99C8-780D13B7CD50}" type="sibTrans" cxnId="{34D258E7-25E4-4E98-83B0-564E772EDA71}">
      <dgm:prSet/>
      <dgm:spPr/>
      <dgm:t>
        <a:bodyPr/>
        <a:lstStyle/>
        <a:p>
          <a:endParaRPr lang="de-DE"/>
        </a:p>
      </dgm:t>
    </dgm:pt>
    <dgm:pt modelId="{6EF23599-361A-47F9-994B-25E7600B37DF}">
      <dgm:prSet phldrT="[Text]"/>
      <dgm:spPr/>
      <dgm:t>
        <a:bodyPr/>
        <a:lstStyle/>
        <a:p>
          <a:r>
            <a:rPr lang="de-DE" dirty="0"/>
            <a:t>DO NO SIGNIFICANT HARM (DNSH)</a:t>
          </a:r>
        </a:p>
      </dgm:t>
    </dgm:pt>
    <dgm:pt modelId="{E2812610-C2DF-4992-BA3C-3522E4EB6BCE}" type="parTrans" cxnId="{FD2CB1B1-6DD0-4D68-A39F-02599EEA4CA6}">
      <dgm:prSet/>
      <dgm:spPr/>
      <dgm:t>
        <a:bodyPr/>
        <a:lstStyle/>
        <a:p>
          <a:endParaRPr lang="de-DE"/>
        </a:p>
      </dgm:t>
    </dgm:pt>
    <dgm:pt modelId="{10419E1E-5297-40B5-BCE9-E0018C515E6B}" type="sibTrans" cxnId="{FD2CB1B1-6DD0-4D68-A39F-02599EEA4CA6}">
      <dgm:prSet/>
      <dgm:spPr/>
      <dgm:t>
        <a:bodyPr/>
        <a:lstStyle/>
        <a:p>
          <a:endParaRPr lang="de-DE"/>
        </a:p>
      </dgm:t>
    </dgm:pt>
    <dgm:pt modelId="{765AB322-D75B-4CAE-9687-7228194DF9AA}">
      <dgm:prSet phldrT="[Text]" custT="1"/>
      <dgm:spPr/>
      <dgm:t>
        <a:bodyPr/>
        <a:lstStyle/>
        <a:p>
          <a:r>
            <a:rPr lang="de-DE" sz="1400" dirty="0"/>
            <a:t>... </a:t>
          </a:r>
          <a:r>
            <a:rPr lang="de-DE" sz="1400" dirty="0" err="1"/>
            <a:t>To</a:t>
          </a:r>
          <a:r>
            <a:rPr lang="de-DE" sz="1400" dirty="0"/>
            <a:t> </a:t>
          </a:r>
          <a:r>
            <a:rPr lang="de-DE" sz="1400" dirty="0" err="1"/>
            <a:t>any</a:t>
          </a:r>
          <a:r>
            <a:rPr lang="de-DE" sz="1400" dirty="0"/>
            <a:t> </a:t>
          </a:r>
          <a:r>
            <a:rPr lang="de-DE" sz="1400" dirty="0" err="1"/>
            <a:t>of</a:t>
          </a:r>
          <a:r>
            <a:rPr lang="de-DE" sz="1400" dirty="0"/>
            <a:t> </a:t>
          </a:r>
          <a:r>
            <a:rPr lang="de-DE" sz="1400" dirty="0" err="1"/>
            <a:t>the</a:t>
          </a:r>
          <a:r>
            <a:rPr lang="de-DE" sz="1400" dirty="0"/>
            <a:t> </a:t>
          </a:r>
          <a:r>
            <a:rPr lang="de-DE" sz="1400" dirty="0" err="1"/>
            <a:t>other</a:t>
          </a:r>
          <a:r>
            <a:rPr lang="de-DE" sz="1400" dirty="0"/>
            <a:t> </a:t>
          </a:r>
          <a:r>
            <a:rPr lang="de-DE" sz="1400" dirty="0" err="1"/>
            <a:t>objectives</a:t>
          </a:r>
          <a:endParaRPr lang="de-DE" sz="1400" dirty="0"/>
        </a:p>
      </dgm:t>
    </dgm:pt>
    <dgm:pt modelId="{42D9AA70-51E0-412D-933B-5CB8A3D9B5B8}" type="parTrans" cxnId="{037ADFE2-2A7F-41C9-9A64-B992ED2E4A2A}">
      <dgm:prSet/>
      <dgm:spPr/>
      <dgm:t>
        <a:bodyPr/>
        <a:lstStyle/>
        <a:p>
          <a:endParaRPr lang="de-DE"/>
        </a:p>
      </dgm:t>
    </dgm:pt>
    <dgm:pt modelId="{B0BAB1EE-C327-4941-B3CA-858C8BD13B4B}" type="sibTrans" cxnId="{037ADFE2-2A7F-41C9-9A64-B992ED2E4A2A}">
      <dgm:prSet/>
      <dgm:spPr/>
      <dgm:t>
        <a:bodyPr/>
        <a:lstStyle/>
        <a:p>
          <a:endParaRPr lang="de-DE"/>
        </a:p>
      </dgm:t>
    </dgm:pt>
    <dgm:pt modelId="{C2FE7306-5145-48F5-8FA0-133E6786866D}">
      <dgm:prSet custT="1"/>
      <dgm:spPr/>
      <dgm:t>
        <a:bodyPr/>
        <a:lstStyle/>
        <a:p>
          <a:r>
            <a:rPr lang="de-DE" sz="1100" dirty="0"/>
            <a:t>MINIMUM SAFEGUARDS (</a:t>
          </a:r>
          <a:r>
            <a:rPr lang="de-DE" sz="1100" dirty="0" err="1"/>
            <a:t>Social</a:t>
          </a:r>
          <a:r>
            <a:rPr lang="de-DE" sz="1100" dirty="0"/>
            <a:t>)</a:t>
          </a:r>
        </a:p>
      </dgm:t>
    </dgm:pt>
    <dgm:pt modelId="{A9668044-413E-42FF-9092-7578A7BA03D3}" type="parTrans" cxnId="{D81AB4A7-0DFD-4954-A43E-D5292FDD4FC6}">
      <dgm:prSet/>
      <dgm:spPr/>
      <dgm:t>
        <a:bodyPr/>
        <a:lstStyle/>
        <a:p>
          <a:endParaRPr lang="de-DE"/>
        </a:p>
      </dgm:t>
    </dgm:pt>
    <dgm:pt modelId="{FF5550FA-0AE2-4E1C-A3D5-130145140E4F}" type="sibTrans" cxnId="{D81AB4A7-0DFD-4954-A43E-D5292FDD4FC6}">
      <dgm:prSet/>
      <dgm:spPr/>
      <dgm:t>
        <a:bodyPr/>
        <a:lstStyle/>
        <a:p>
          <a:endParaRPr lang="de-DE"/>
        </a:p>
      </dgm:t>
    </dgm:pt>
    <dgm:pt modelId="{DB0CCABC-F37D-405F-8109-F6777686A1BF}">
      <dgm:prSet/>
      <dgm:spPr/>
      <dgm:t>
        <a:bodyPr/>
        <a:lstStyle/>
        <a:p>
          <a:r>
            <a:rPr lang="de-DE" dirty="0"/>
            <a:t>ALIGNMENT</a:t>
          </a:r>
        </a:p>
      </dgm:t>
    </dgm:pt>
    <dgm:pt modelId="{C5D7290F-ADAF-465E-8E00-0240039768EC}" type="parTrans" cxnId="{D2A604D0-6025-4444-B51C-8010615B4D82}">
      <dgm:prSet/>
      <dgm:spPr/>
      <dgm:t>
        <a:bodyPr/>
        <a:lstStyle/>
        <a:p>
          <a:endParaRPr lang="de-DE"/>
        </a:p>
      </dgm:t>
    </dgm:pt>
    <dgm:pt modelId="{EB6FF2A4-5EE9-41FA-8C7E-2F38C328D365}" type="sibTrans" cxnId="{D2A604D0-6025-4444-B51C-8010615B4D82}">
      <dgm:prSet/>
      <dgm:spPr/>
      <dgm:t>
        <a:bodyPr/>
        <a:lstStyle/>
        <a:p>
          <a:endParaRPr lang="de-DE"/>
        </a:p>
      </dgm:t>
    </dgm:pt>
    <dgm:pt modelId="{C6423B6C-2BE7-43C0-B6E0-031F837C2C61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de-DE" sz="1200" dirty="0"/>
            <a:t>Climate </a:t>
          </a:r>
          <a:r>
            <a:rPr lang="de-DE" sz="1200" dirty="0" err="1"/>
            <a:t>change</a:t>
          </a:r>
          <a:r>
            <a:rPr lang="de-DE" sz="1200" dirty="0"/>
            <a:t> </a:t>
          </a:r>
          <a:r>
            <a:rPr lang="de-DE" sz="1200" dirty="0" err="1"/>
            <a:t>adaptation</a:t>
          </a:r>
          <a:endParaRPr lang="de-DE" sz="1200" dirty="0"/>
        </a:p>
      </dgm:t>
    </dgm:pt>
    <dgm:pt modelId="{A9D9473A-FC74-4BEF-8675-4EB327B342A9}" type="parTrans" cxnId="{DEC700ED-F401-45DC-84E8-A3A7341FD558}">
      <dgm:prSet/>
      <dgm:spPr/>
      <dgm:t>
        <a:bodyPr/>
        <a:lstStyle/>
        <a:p>
          <a:endParaRPr lang="de-DE"/>
        </a:p>
      </dgm:t>
    </dgm:pt>
    <dgm:pt modelId="{80A91E0B-1A9F-4BF5-8D2D-D01A614E48AB}" type="sibTrans" cxnId="{DEC700ED-F401-45DC-84E8-A3A7341FD558}">
      <dgm:prSet/>
      <dgm:spPr/>
      <dgm:t>
        <a:bodyPr/>
        <a:lstStyle/>
        <a:p>
          <a:endParaRPr lang="de-DE"/>
        </a:p>
      </dgm:t>
    </dgm:pt>
    <dgm:pt modelId="{DC21623F-9718-4B21-82E7-A47738219A5D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de-DE" sz="1200" dirty="0" err="1"/>
            <a:t>Sustainable</a:t>
          </a:r>
          <a:r>
            <a:rPr lang="de-DE" sz="1200" dirty="0"/>
            <a:t> </a:t>
          </a:r>
          <a:r>
            <a:rPr lang="de-DE" sz="1200" dirty="0" err="1"/>
            <a:t>use</a:t>
          </a:r>
          <a:r>
            <a:rPr lang="de-DE" sz="1200" dirty="0"/>
            <a:t> and </a:t>
          </a:r>
          <a:r>
            <a:rPr lang="de-DE" sz="1200" dirty="0" err="1"/>
            <a:t>protection</a:t>
          </a:r>
          <a:r>
            <a:rPr lang="de-DE" sz="1200" dirty="0"/>
            <a:t> </a:t>
          </a:r>
          <a:r>
            <a:rPr lang="de-DE" sz="1200" dirty="0" err="1"/>
            <a:t>of</a:t>
          </a:r>
          <a:r>
            <a:rPr lang="de-DE" sz="1200" dirty="0"/>
            <a:t> </a:t>
          </a:r>
          <a:r>
            <a:rPr lang="de-DE" sz="1200" dirty="0" err="1"/>
            <a:t>water</a:t>
          </a:r>
          <a:r>
            <a:rPr lang="de-DE" sz="1200" dirty="0"/>
            <a:t> and marine </a:t>
          </a:r>
          <a:r>
            <a:rPr lang="de-DE" sz="1200" dirty="0" err="1"/>
            <a:t>resources</a:t>
          </a:r>
          <a:endParaRPr lang="de-DE" sz="1200" dirty="0"/>
        </a:p>
      </dgm:t>
    </dgm:pt>
    <dgm:pt modelId="{4E0BC740-7B33-4144-87AA-ED29907A184E}" type="parTrans" cxnId="{B11DBF8F-C164-40D9-9145-B45C8A6CBAB6}">
      <dgm:prSet/>
      <dgm:spPr/>
      <dgm:t>
        <a:bodyPr/>
        <a:lstStyle/>
        <a:p>
          <a:endParaRPr lang="de-DE"/>
        </a:p>
      </dgm:t>
    </dgm:pt>
    <dgm:pt modelId="{8536CE6A-4F50-4312-BD7D-115EE080E85B}" type="sibTrans" cxnId="{B11DBF8F-C164-40D9-9145-B45C8A6CBAB6}">
      <dgm:prSet/>
      <dgm:spPr/>
      <dgm:t>
        <a:bodyPr/>
        <a:lstStyle/>
        <a:p>
          <a:endParaRPr lang="de-DE"/>
        </a:p>
      </dgm:t>
    </dgm:pt>
    <dgm:pt modelId="{0CE92414-3AFD-46AF-90D6-7F59CD44D042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de-DE" sz="1200" dirty="0"/>
            <a:t>Transition </a:t>
          </a:r>
          <a:r>
            <a:rPr lang="de-DE" sz="1200" dirty="0" err="1"/>
            <a:t>to</a:t>
          </a:r>
          <a:r>
            <a:rPr lang="de-DE" sz="1200" dirty="0"/>
            <a:t> a </a:t>
          </a:r>
          <a:r>
            <a:rPr lang="de-DE" sz="1200" dirty="0" err="1"/>
            <a:t>circular</a:t>
          </a:r>
          <a:r>
            <a:rPr lang="de-DE" sz="1200" dirty="0"/>
            <a:t> </a:t>
          </a:r>
          <a:r>
            <a:rPr lang="de-DE" sz="1200" dirty="0" err="1"/>
            <a:t>economy</a:t>
          </a:r>
          <a:endParaRPr lang="de-DE" sz="1200" dirty="0"/>
        </a:p>
      </dgm:t>
    </dgm:pt>
    <dgm:pt modelId="{46C72CCF-C929-4BDB-86D0-470CF8B62993}" type="parTrans" cxnId="{95D6BCA2-7CAC-4760-AA14-4DFC109064AE}">
      <dgm:prSet/>
      <dgm:spPr/>
      <dgm:t>
        <a:bodyPr/>
        <a:lstStyle/>
        <a:p>
          <a:endParaRPr lang="de-DE"/>
        </a:p>
      </dgm:t>
    </dgm:pt>
    <dgm:pt modelId="{8D93D5B0-71D8-4870-9ED9-A8CD898D3AA6}" type="sibTrans" cxnId="{95D6BCA2-7CAC-4760-AA14-4DFC109064AE}">
      <dgm:prSet/>
      <dgm:spPr/>
      <dgm:t>
        <a:bodyPr/>
        <a:lstStyle/>
        <a:p>
          <a:endParaRPr lang="de-DE"/>
        </a:p>
      </dgm:t>
    </dgm:pt>
    <dgm:pt modelId="{3BC2E6A1-EC62-4A68-B510-42459BCC5738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de-DE" sz="1200" dirty="0" err="1"/>
            <a:t>Protection</a:t>
          </a:r>
          <a:r>
            <a:rPr lang="de-DE" sz="1200" dirty="0"/>
            <a:t> and </a:t>
          </a:r>
          <a:r>
            <a:rPr lang="de-DE" sz="1200" dirty="0" err="1"/>
            <a:t>restoration</a:t>
          </a:r>
          <a:r>
            <a:rPr lang="de-DE" sz="1200" dirty="0"/>
            <a:t> </a:t>
          </a:r>
          <a:r>
            <a:rPr lang="de-DE" sz="1200" dirty="0" err="1"/>
            <a:t>of</a:t>
          </a:r>
          <a:r>
            <a:rPr lang="de-DE" sz="1200" dirty="0"/>
            <a:t> </a:t>
          </a:r>
          <a:r>
            <a:rPr lang="de-DE" sz="1200" dirty="0" err="1"/>
            <a:t>biodiversity</a:t>
          </a:r>
          <a:r>
            <a:rPr lang="de-DE" sz="1200" dirty="0"/>
            <a:t> and </a:t>
          </a:r>
          <a:r>
            <a:rPr lang="de-DE" sz="1200" dirty="0" err="1"/>
            <a:t>ecosystems</a:t>
          </a:r>
          <a:endParaRPr lang="de-DE" sz="1200" dirty="0"/>
        </a:p>
      </dgm:t>
    </dgm:pt>
    <dgm:pt modelId="{A3A572F6-D604-4305-9C2D-1D6585B95607}" type="parTrans" cxnId="{3CB642D4-67B9-41DE-9DF0-587CF752AE4D}">
      <dgm:prSet/>
      <dgm:spPr/>
      <dgm:t>
        <a:bodyPr/>
        <a:lstStyle/>
        <a:p>
          <a:endParaRPr lang="de-DE"/>
        </a:p>
      </dgm:t>
    </dgm:pt>
    <dgm:pt modelId="{3C808E24-F291-4CAC-A2A3-D81AE441EB21}" type="sibTrans" cxnId="{3CB642D4-67B9-41DE-9DF0-587CF752AE4D}">
      <dgm:prSet/>
      <dgm:spPr/>
      <dgm:t>
        <a:bodyPr/>
        <a:lstStyle/>
        <a:p>
          <a:endParaRPr lang="de-DE"/>
        </a:p>
      </dgm:t>
    </dgm:pt>
    <dgm:pt modelId="{65A859BF-942D-4F1B-9AA5-54055973F930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de-DE" sz="1200" dirty="0"/>
            <a:t>Pollution </a:t>
          </a:r>
          <a:r>
            <a:rPr lang="de-DE" sz="1200" dirty="0" err="1"/>
            <a:t>prevention</a:t>
          </a:r>
          <a:r>
            <a:rPr lang="de-DE" sz="1200" dirty="0"/>
            <a:t> and </a:t>
          </a:r>
          <a:r>
            <a:rPr lang="de-DE" sz="1200" dirty="0" err="1"/>
            <a:t>control</a:t>
          </a:r>
          <a:endParaRPr lang="de-DE" sz="1200" dirty="0"/>
        </a:p>
      </dgm:t>
    </dgm:pt>
    <dgm:pt modelId="{F5A1AB45-91D6-4419-8595-3FC1A216613F}" type="parTrans" cxnId="{98013FDE-D72B-4ED1-B7CF-96314A4C12D8}">
      <dgm:prSet/>
      <dgm:spPr/>
      <dgm:t>
        <a:bodyPr/>
        <a:lstStyle/>
        <a:p>
          <a:endParaRPr lang="de-DE"/>
        </a:p>
      </dgm:t>
    </dgm:pt>
    <dgm:pt modelId="{A01EBA33-BA9F-4562-9686-FD047CA15207}" type="sibTrans" cxnId="{98013FDE-D72B-4ED1-B7CF-96314A4C12D8}">
      <dgm:prSet/>
      <dgm:spPr/>
      <dgm:t>
        <a:bodyPr/>
        <a:lstStyle/>
        <a:p>
          <a:endParaRPr lang="de-DE"/>
        </a:p>
      </dgm:t>
    </dgm:pt>
    <dgm:pt modelId="{8CD00099-8CAF-49A4-8D13-7E00D4F0C7A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dirty="0"/>
            <a:t>OECD Guidelines for Multinational Enterprises</a:t>
          </a:r>
          <a:endParaRPr lang="de-DE" dirty="0"/>
        </a:p>
      </dgm:t>
    </dgm:pt>
    <dgm:pt modelId="{86A9A565-248B-45D0-8C08-E5C0C2C167A7}" type="parTrans" cxnId="{9FCFBAA1-7871-4081-974E-F550B868286C}">
      <dgm:prSet/>
      <dgm:spPr/>
      <dgm:t>
        <a:bodyPr/>
        <a:lstStyle/>
        <a:p>
          <a:endParaRPr lang="de-DE"/>
        </a:p>
      </dgm:t>
    </dgm:pt>
    <dgm:pt modelId="{F1DC99E3-F521-4F64-BDE8-4EAE40652F5A}" type="sibTrans" cxnId="{9FCFBAA1-7871-4081-974E-F550B868286C}">
      <dgm:prSet/>
      <dgm:spPr/>
      <dgm:t>
        <a:bodyPr/>
        <a:lstStyle/>
        <a:p>
          <a:endParaRPr lang="de-DE"/>
        </a:p>
      </dgm:t>
    </dgm:pt>
    <dgm:pt modelId="{BC06936E-F193-493C-8287-46FF506BD0F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dirty="0"/>
            <a:t>UN Guiding Principles on Business and Human Rights</a:t>
          </a:r>
          <a:endParaRPr lang="de-DE" dirty="0"/>
        </a:p>
      </dgm:t>
    </dgm:pt>
    <dgm:pt modelId="{9E56D713-19F5-47B5-84E4-F68EC096B6E4}" type="parTrans" cxnId="{8DA074C4-6667-4689-A7EA-FB81434AC785}">
      <dgm:prSet/>
      <dgm:spPr/>
      <dgm:t>
        <a:bodyPr/>
        <a:lstStyle/>
        <a:p>
          <a:endParaRPr lang="de-DE"/>
        </a:p>
      </dgm:t>
    </dgm:pt>
    <dgm:pt modelId="{0E919F42-1E1E-45BE-B973-353462EF3EC0}" type="sibTrans" cxnId="{8DA074C4-6667-4689-A7EA-FB81434AC785}">
      <dgm:prSet/>
      <dgm:spPr/>
      <dgm:t>
        <a:bodyPr/>
        <a:lstStyle/>
        <a:p>
          <a:endParaRPr lang="de-DE"/>
        </a:p>
      </dgm:t>
    </dgm:pt>
    <dgm:pt modelId="{51E672CF-0765-42CC-B66E-BCFB336C950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dirty="0"/>
            <a:t>ILO Declaration on Fundamental Principles and Rights at Work</a:t>
          </a:r>
          <a:endParaRPr lang="de-DE" dirty="0"/>
        </a:p>
      </dgm:t>
    </dgm:pt>
    <dgm:pt modelId="{C75E8DEB-F6FC-413D-8922-FBACB25814F3}" type="parTrans" cxnId="{82DC65D3-1827-4256-BBC4-F6D4E6612BFE}">
      <dgm:prSet/>
      <dgm:spPr/>
      <dgm:t>
        <a:bodyPr/>
        <a:lstStyle/>
        <a:p>
          <a:endParaRPr lang="de-DE"/>
        </a:p>
      </dgm:t>
    </dgm:pt>
    <dgm:pt modelId="{F11CCE97-CB4E-44BE-8C40-5B8BFA0E68D1}" type="sibTrans" cxnId="{82DC65D3-1827-4256-BBC4-F6D4E6612BFE}">
      <dgm:prSet/>
      <dgm:spPr/>
      <dgm:t>
        <a:bodyPr/>
        <a:lstStyle/>
        <a:p>
          <a:endParaRPr lang="de-DE"/>
        </a:p>
      </dgm:t>
    </dgm:pt>
    <dgm:pt modelId="{207B023C-F041-4364-8E5A-7C90A303260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dirty="0"/>
            <a:t>International Bill of Human Rights</a:t>
          </a:r>
          <a:endParaRPr lang="de-DE" dirty="0"/>
        </a:p>
      </dgm:t>
    </dgm:pt>
    <dgm:pt modelId="{4D925E66-FB1A-4BBD-ACBB-CB0241E793AF}" type="parTrans" cxnId="{7447EC65-15C0-4D82-B8FA-7E290FCA5F28}">
      <dgm:prSet/>
      <dgm:spPr/>
      <dgm:t>
        <a:bodyPr/>
        <a:lstStyle/>
        <a:p>
          <a:endParaRPr lang="de-DE"/>
        </a:p>
      </dgm:t>
    </dgm:pt>
    <dgm:pt modelId="{D117F746-8088-40FC-A149-11CA616B6B9C}" type="sibTrans" cxnId="{7447EC65-15C0-4D82-B8FA-7E290FCA5F28}">
      <dgm:prSet/>
      <dgm:spPr/>
      <dgm:t>
        <a:bodyPr/>
        <a:lstStyle/>
        <a:p>
          <a:endParaRPr lang="de-DE"/>
        </a:p>
      </dgm:t>
    </dgm:pt>
    <dgm:pt modelId="{F511B14B-A88B-450A-A9C5-8EC4B75A3F2E}">
      <dgm:prSet custT="1"/>
      <dgm:spPr/>
      <dgm:t>
        <a:bodyPr/>
        <a:lstStyle/>
        <a:p>
          <a:r>
            <a:rPr lang="de-DE" sz="1400" dirty="0" err="1"/>
            <a:t>Percentage</a:t>
          </a:r>
          <a:r>
            <a:rPr lang="de-DE" sz="1400" dirty="0"/>
            <a:t> </a:t>
          </a:r>
          <a:r>
            <a:rPr lang="de-DE" sz="1400" dirty="0" err="1"/>
            <a:t>of</a:t>
          </a:r>
          <a:r>
            <a:rPr lang="de-DE" sz="1400" dirty="0"/>
            <a:t> total Turnover, </a:t>
          </a:r>
          <a:r>
            <a:rPr lang="de-DE" sz="1400" dirty="0" err="1"/>
            <a:t>CapEx</a:t>
          </a:r>
          <a:r>
            <a:rPr lang="de-DE" sz="1400" dirty="0"/>
            <a:t> (and </a:t>
          </a:r>
          <a:r>
            <a:rPr lang="de-DE" sz="1400" dirty="0" err="1"/>
            <a:t>OpEx</a:t>
          </a:r>
          <a:r>
            <a:rPr lang="de-DE" sz="1400" dirty="0"/>
            <a:t>)</a:t>
          </a:r>
        </a:p>
      </dgm:t>
    </dgm:pt>
    <dgm:pt modelId="{61962AF2-54EE-49CC-9DAC-67BC914AA945}" type="parTrans" cxnId="{EF22DAE8-6421-434A-9B6D-038E6EA348EA}">
      <dgm:prSet/>
      <dgm:spPr/>
      <dgm:t>
        <a:bodyPr/>
        <a:lstStyle/>
        <a:p>
          <a:endParaRPr lang="de-DE"/>
        </a:p>
      </dgm:t>
    </dgm:pt>
    <dgm:pt modelId="{A5A56140-5495-4345-B489-1007911B4C0B}" type="sibTrans" cxnId="{EF22DAE8-6421-434A-9B6D-038E6EA348EA}">
      <dgm:prSet/>
      <dgm:spPr/>
      <dgm:t>
        <a:bodyPr/>
        <a:lstStyle/>
        <a:p>
          <a:endParaRPr lang="de-DE"/>
        </a:p>
      </dgm:t>
    </dgm:pt>
    <dgm:pt modelId="{078751CD-5CFE-46E9-AF48-48F7B8A8AD5C}" type="pres">
      <dgm:prSet presAssocID="{35F4288B-31F1-4E15-8ACC-D104C1F6E942}" presName="Name0" presStyleCnt="0">
        <dgm:presLayoutVars>
          <dgm:dir/>
          <dgm:animLvl val="lvl"/>
          <dgm:resizeHandles val="exact"/>
        </dgm:presLayoutVars>
      </dgm:prSet>
      <dgm:spPr/>
    </dgm:pt>
    <dgm:pt modelId="{10DB7436-81F0-4266-BB94-A1E503512981}" type="pres">
      <dgm:prSet presAssocID="{35F4288B-31F1-4E15-8ACC-D104C1F6E942}" presName="tSp" presStyleCnt="0"/>
      <dgm:spPr/>
    </dgm:pt>
    <dgm:pt modelId="{426591DF-1C7A-4808-AF7A-A4F3157B6521}" type="pres">
      <dgm:prSet presAssocID="{35F4288B-31F1-4E15-8ACC-D104C1F6E942}" presName="bSp" presStyleCnt="0"/>
      <dgm:spPr/>
    </dgm:pt>
    <dgm:pt modelId="{DC2A0C20-E4E3-4529-BFCF-9033D1004C34}" type="pres">
      <dgm:prSet presAssocID="{35F4288B-31F1-4E15-8ACC-D104C1F6E942}" presName="process" presStyleCnt="0"/>
      <dgm:spPr/>
    </dgm:pt>
    <dgm:pt modelId="{A9F41B9D-3007-421B-AF98-E16D488D2816}" type="pres">
      <dgm:prSet presAssocID="{C855B2E9-3D8B-4703-81B5-BC2B3826993F}" presName="composite1" presStyleCnt="0"/>
      <dgm:spPr/>
    </dgm:pt>
    <dgm:pt modelId="{6190CE26-CC0C-4E81-AF2F-2FA400B6C837}" type="pres">
      <dgm:prSet presAssocID="{C855B2E9-3D8B-4703-81B5-BC2B3826993F}" presName="dummyNode1" presStyleLbl="node1" presStyleIdx="0" presStyleCnt="5"/>
      <dgm:spPr/>
    </dgm:pt>
    <dgm:pt modelId="{1DB77160-D076-4768-ABA8-1C47AB801FF7}" type="pres">
      <dgm:prSet presAssocID="{C855B2E9-3D8B-4703-81B5-BC2B3826993F}" presName="childNode1" presStyleLbl="bgAcc1" presStyleIdx="0" presStyleCnt="5" custScaleY="101247">
        <dgm:presLayoutVars>
          <dgm:bulletEnabled val="1"/>
        </dgm:presLayoutVars>
      </dgm:prSet>
      <dgm:spPr/>
    </dgm:pt>
    <dgm:pt modelId="{58F32359-CE32-4F48-8044-B46545CD393F}" type="pres">
      <dgm:prSet presAssocID="{C855B2E9-3D8B-4703-81B5-BC2B3826993F}" presName="childNode1tx" presStyleLbl="bgAcc1" presStyleIdx="0" presStyleCnt="5">
        <dgm:presLayoutVars>
          <dgm:bulletEnabled val="1"/>
        </dgm:presLayoutVars>
      </dgm:prSet>
      <dgm:spPr/>
    </dgm:pt>
    <dgm:pt modelId="{AB55AA4D-7170-4B93-9B67-E90E4EFD690F}" type="pres">
      <dgm:prSet presAssocID="{C855B2E9-3D8B-4703-81B5-BC2B3826993F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AEB14C9B-F18D-47D2-86C8-5BB7A5DB040A}" type="pres">
      <dgm:prSet presAssocID="{C855B2E9-3D8B-4703-81B5-BC2B3826993F}" presName="connSite1" presStyleCnt="0"/>
      <dgm:spPr/>
    </dgm:pt>
    <dgm:pt modelId="{31134B83-B1A2-45AF-96A7-2592E758FF55}" type="pres">
      <dgm:prSet presAssocID="{3F3FDC93-C8F5-4DD9-B7E1-4A12207C3937}" presName="Name9" presStyleLbl="sibTrans2D1" presStyleIdx="0" presStyleCnt="4" custLinFactNeighborX="-38367" custLinFactNeighborY="-11421"/>
      <dgm:spPr/>
    </dgm:pt>
    <dgm:pt modelId="{2F1E27C5-2D57-43A7-B210-441407226F12}" type="pres">
      <dgm:prSet presAssocID="{C1AE6031-886F-450C-B959-9BED978DA81B}" presName="composite2" presStyleCnt="0"/>
      <dgm:spPr/>
    </dgm:pt>
    <dgm:pt modelId="{B80966D4-6F22-40DB-97CF-2F44D1DA587E}" type="pres">
      <dgm:prSet presAssocID="{C1AE6031-886F-450C-B959-9BED978DA81B}" presName="dummyNode2" presStyleLbl="node1" presStyleIdx="0" presStyleCnt="5"/>
      <dgm:spPr/>
    </dgm:pt>
    <dgm:pt modelId="{0AD432DA-7C12-4A8D-9B1C-3F34732A3219}" type="pres">
      <dgm:prSet presAssocID="{C1AE6031-886F-450C-B959-9BED978DA81B}" presName="childNode2" presStyleLbl="bgAcc1" presStyleIdx="1" presStyleCnt="5" custScaleX="147028" custScaleY="286577" custLinFactNeighborX="-150">
        <dgm:presLayoutVars>
          <dgm:bulletEnabled val="1"/>
        </dgm:presLayoutVars>
      </dgm:prSet>
      <dgm:spPr/>
    </dgm:pt>
    <dgm:pt modelId="{E138BE60-28D8-4CBF-B4C8-56D7A63CDD0C}" type="pres">
      <dgm:prSet presAssocID="{C1AE6031-886F-450C-B959-9BED978DA81B}" presName="childNode2tx" presStyleLbl="bgAcc1" presStyleIdx="1" presStyleCnt="5">
        <dgm:presLayoutVars>
          <dgm:bulletEnabled val="1"/>
        </dgm:presLayoutVars>
      </dgm:prSet>
      <dgm:spPr/>
    </dgm:pt>
    <dgm:pt modelId="{CC08B912-FB97-44AC-9A08-16859F640853}" type="pres">
      <dgm:prSet presAssocID="{C1AE6031-886F-450C-B959-9BED978DA81B}" presName="parentNode2" presStyleLbl="node1" presStyleIdx="1" presStyleCnt="5" custScaleX="127711" custScaleY="170931" custLinFactY="-100000" custLinFactNeighborX="-5026" custLinFactNeighborY="-133410">
        <dgm:presLayoutVars>
          <dgm:chMax val="0"/>
          <dgm:bulletEnabled val="1"/>
        </dgm:presLayoutVars>
      </dgm:prSet>
      <dgm:spPr/>
    </dgm:pt>
    <dgm:pt modelId="{14F3FBC2-09FB-4EB3-BADB-97B46239AF35}" type="pres">
      <dgm:prSet presAssocID="{C1AE6031-886F-450C-B959-9BED978DA81B}" presName="connSite2" presStyleCnt="0"/>
      <dgm:spPr/>
    </dgm:pt>
    <dgm:pt modelId="{511DA02C-85D0-4D17-92CA-3F2ED2FA6968}" type="pres">
      <dgm:prSet presAssocID="{F71CF86F-C9A3-4A2E-B37C-52CE9C58A07B}" presName="Name18" presStyleLbl="sibTrans2D1" presStyleIdx="1" presStyleCnt="4" custLinFactNeighborX="7674" custLinFactNeighborY="9190"/>
      <dgm:spPr/>
    </dgm:pt>
    <dgm:pt modelId="{F2CB27BA-6E42-43DB-A91B-2FF8DA92365F}" type="pres">
      <dgm:prSet presAssocID="{6EF23599-361A-47F9-994B-25E7600B37DF}" presName="composite1" presStyleCnt="0"/>
      <dgm:spPr/>
    </dgm:pt>
    <dgm:pt modelId="{273FD158-3DCA-4E45-ABF7-A085B25A049B}" type="pres">
      <dgm:prSet presAssocID="{6EF23599-361A-47F9-994B-25E7600B37DF}" presName="dummyNode1" presStyleLbl="node1" presStyleIdx="1" presStyleCnt="5"/>
      <dgm:spPr/>
    </dgm:pt>
    <dgm:pt modelId="{FCBF9FBD-105A-4321-9524-0DFE6ACD179E}" type="pres">
      <dgm:prSet presAssocID="{6EF23599-361A-47F9-994B-25E7600B37DF}" presName="childNode1" presStyleLbl="bgAcc1" presStyleIdx="2" presStyleCnt="5">
        <dgm:presLayoutVars>
          <dgm:bulletEnabled val="1"/>
        </dgm:presLayoutVars>
      </dgm:prSet>
      <dgm:spPr/>
    </dgm:pt>
    <dgm:pt modelId="{BB54571D-0DF8-4B80-8644-B7E0B9AD5A4F}" type="pres">
      <dgm:prSet presAssocID="{6EF23599-361A-47F9-994B-25E7600B37DF}" presName="childNode1tx" presStyleLbl="bgAcc1" presStyleIdx="2" presStyleCnt="5">
        <dgm:presLayoutVars>
          <dgm:bulletEnabled val="1"/>
        </dgm:presLayoutVars>
      </dgm:prSet>
      <dgm:spPr/>
    </dgm:pt>
    <dgm:pt modelId="{3A8D3111-A28C-402E-9157-65DB6B07B416}" type="pres">
      <dgm:prSet presAssocID="{6EF23599-361A-47F9-994B-25E7600B37DF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0AEBD5FB-6C06-4B7A-AD5F-B423D954BB37}" type="pres">
      <dgm:prSet presAssocID="{6EF23599-361A-47F9-994B-25E7600B37DF}" presName="connSite1" presStyleCnt="0"/>
      <dgm:spPr/>
    </dgm:pt>
    <dgm:pt modelId="{1563506D-4D58-4570-BC44-B372056EF605}" type="pres">
      <dgm:prSet presAssocID="{10419E1E-5297-40B5-BCE9-E0018C515E6B}" presName="Name9" presStyleLbl="sibTrans2D1" presStyleIdx="2" presStyleCnt="4" custLinFactNeighborX="-36067" custLinFactNeighborY="-14625"/>
      <dgm:spPr/>
    </dgm:pt>
    <dgm:pt modelId="{E7B1601F-B0B7-4F02-8C31-5E821612409C}" type="pres">
      <dgm:prSet presAssocID="{C2FE7306-5145-48F5-8FA0-133E6786866D}" presName="composite2" presStyleCnt="0"/>
      <dgm:spPr/>
    </dgm:pt>
    <dgm:pt modelId="{37448C52-1D7F-4CB7-BC04-B8D4EBDB8459}" type="pres">
      <dgm:prSet presAssocID="{C2FE7306-5145-48F5-8FA0-133E6786866D}" presName="dummyNode2" presStyleLbl="node1" presStyleIdx="2" presStyleCnt="5"/>
      <dgm:spPr/>
    </dgm:pt>
    <dgm:pt modelId="{15CA1635-216B-49C9-8F60-DE1CEFB405B4}" type="pres">
      <dgm:prSet presAssocID="{C2FE7306-5145-48F5-8FA0-133E6786866D}" presName="childNode2" presStyleLbl="bgAcc1" presStyleIdx="3" presStyleCnt="5" custScaleX="136861" custScaleY="251736">
        <dgm:presLayoutVars>
          <dgm:bulletEnabled val="1"/>
        </dgm:presLayoutVars>
      </dgm:prSet>
      <dgm:spPr/>
    </dgm:pt>
    <dgm:pt modelId="{D57211C9-B60D-4329-811A-304C272A3D62}" type="pres">
      <dgm:prSet presAssocID="{C2FE7306-5145-48F5-8FA0-133E6786866D}" presName="childNode2tx" presStyleLbl="bgAcc1" presStyleIdx="3" presStyleCnt="5">
        <dgm:presLayoutVars>
          <dgm:bulletEnabled val="1"/>
        </dgm:presLayoutVars>
      </dgm:prSet>
      <dgm:spPr/>
    </dgm:pt>
    <dgm:pt modelId="{20C0607B-E83E-4504-835D-FBA983AF343C}" type="pres">
      <dgm:prSet presAssocID="{C2FE7306-5145-48F5-8FA0-133E6786866D}" presName="parentNode2" presStyleLbl="node1" presStyleIdx="3" presStyleCnt="5" custScaleX="109834" custScaleY="149567" custLinFactY="-46609" custLinFactNeighborX="-2010" custLinFactNeighborY="-100000">
        <dgm:presLayoutVars>
          <dgm:chMax val="0"/>
          <dgm:bulletEnabled val="1"/>
        </dgm:presLayoutVars>
      </dgm:prSet>
      <dgm:spPr/>
    </dgm:pt>
    <dgm:pt modelId="{36F606BB-6854-4AE4-BA8A-B8E5E0DC87E5}" type="pres">
      <dgm:prSet presAssocID="{C2FE7306-5145-48F5-8FA0-133E6786866D}" presName="connSite2" presStyleCnt="0"/>
      <dgm:spPr/>
    </dgm:pt>
    <dgm:pt modelId="{C329C5AA-EF8C-4592-9411-BC8235F532F8}" type="pres">
      <dgm:prSet presAssocID="{FF5550FA-0AE2-4E1C-A3D5-130145140E4F}" presName="Name18" presStyleLbl="sibTrans2D1" presStyleIdx="3" presStyleCnt="4" custScaleY="101467" custLinFactNeighborX="14461" custLinFactNeighborY="7107"/>
      <dgm:spPr/>
    </dgm:pt>
    <dgm:pt modelId="{5D7C15C9-ADC4-45CD-A93C-32A51369FA84}" type="pres">
      <dgm:prSet presAssocID="{DB0CCABC-F37D-405F-8109-F6777686A1BF}" presName="composite1" presStyleCnt="0"/>
      <dgm:spPr/>
    </dgm:pt>
    <dgm:pt modelId="{850DDA00-AF20-4A20-AE6C-30C55AE0C6FC}" type="pres">
      <dgm:prSet presAssocID="{DB0CCABC-F37D-405F-8109-F6777686A1BF}" presName="dummyNode1" presStyleLbl="node1" presStyleIdx="3" presStyleCnt="5"/>
      <dgm:spPr/>
    </dgm:pt>
    <dgm:pt modelId="{6FCD8ACA-EE50-4A36-B17F-C7EDC66D4887}" type="pres">
      <dgm:prSet presAssocID="{DB0CCABC-F37D-405F-8109-F6777686A1BF}" presName="childNode1" presStyleLbl="bgAcc1" presStyleIdx="4" presStyleCnt="5" custScaleY="101626">
        <dgm:presLayoutVars>
          <dgm:bulletEnabled val="1"/>
        </dgm:presLayoutVars>
      </dgm:prSet>
      <dgm:spPr/>
    </dgm:pt>
    <dgm:pt modelId="{BC53C22F-A197-44D5-BFAF-67662B31DA81}" type="pres">
      <dgm:prSet presAssocID="{DB0CCABC-F37D-405F-8109-F6777686A1BF}" presName="childNode1tx" presStyleLbl="bgAcc1" presStyleIdx="4" presStyleCnt="5">
        <dgm:presLayoutVars>
          <dgm:bulletEnabled val="1"/>
        </dgm:presLayoutVars>
      </dgm:prSet>
      <dgm:spPr/>
    </dgm:pt>
    <dgm:pt modelId="{BD8CD1AF-7ECD-4FC2-8AAF-18DA73C2E022}" type="pres">
      <dgm:prSet presAssocID="{DB0CCABC-F37D-405F-8109-F6777686A1BF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0887E969-8992-4C44-B98F-5FBCD2A28C2A}" type="pres">
      <dgm:prSet presAssocID="{DB0CCABC-F37D-405F-8109-F6777686A1BF}" presName="connSite1" presStyleCnt="0"/>
      <dgm:spPr/>
    </dgm:pt>
  </dgm:ptLst>
  <dgm:cxnLst>
    <dgm:cxn modelId="{57694207-4FAC-4A4C-B5F7-BFF4EDB94807}" type="presOf" srcId="{BC06936E-F193-493C-8287-46FF506BD0F3}" destId="{D57211C9-B60D-4329-811A-304C272A3D62}" srcOrd="1" destOrd="1" presId="urn:microsoft.com/office/officeart/2005/8/layout/hProcess4"/>
    <dgm:cxn modelId="{8D95AE09-40D9-4BB2-B1F2-A9489FCD8897}" srcId="{35F4288B-31F1-4E15-8ACC-D104C1F6E942}" destId="{C1AE6031-886F-450C-B959-9BED978DA81B}" srcOrd="1" destOrd="0" parTransId="{C2B2B0DB-AA2A-4BD5-9750-4CC566C554D0}" sibTransId="{F71CF86F-C9A3-4A2E-B37C-52CE9C58A07B}"/>
    <dgm:cxn modelId="{9EA3F510-589F-4C6A-AA47-46318D46A31E}" type="presOf" srcId="{F71CF86F-C9A3-4A2E-B37C-52CE9C58A07B}" destId="{511DA02C-85D0-4D17-92CA-3F2ED2FA6968}" srcOrd="0" destOrd="0" presId="urn:microsoft.com/office/officeart/2005/8/layout/hProcess4"/>
    <dgm:cxn modelId="{B7323E16-AF5C-495F-A93D-DA90603D0886}" type="presOf" srcId="{FF5550FA-0AE2-4E1C-A3D5-130145140E4F}" destId="{C329C5AA-EF8C-4592-9411-BC8235F532F8}" srcOrd="0" destOrd="0" presId="urn:microsoft.com/office/officeart/2005/8/layout/hProcess4"/>
    <dgm:cxn modelId="{1A61301A-5713-42D9-94FF-39AB57B6F88D}" type="presOf" srcId="{0CE92414-3AFD-46AF-90D6-7F59CD44D042}" destId="{0AD432DA-7C12-4A8D-9B1C-3F34732A3219}" srcOrd="0" destOrd="3" presId="urn:microsoft.com/office/officeart/2005/8/layout/hProcess4"/>
    <dgm:cxn modelId="{3B32E425-F014-4C23-BE0F-ADC7B41F53E4}" type="presOf" srcId="{F511B14B-A88B-450A-A9C5-8EC4B75A3F2E}" destId="{BC53C22F-A197-44D5-BFAF-67662B31DA81}" srcOrd="1" destOrd="0" presId="urn:microsoft.com/office/officeart/2005/8/layout/hProcess4"/>
    <dgm:cxn modelId="{2247C139-0B5A-4C86-ACA2-533C690ADAFD}" type="presOf" srcId="{F511B14B-A88B-450A-A9C5-8EC4B75A3F2E}" destId="{6FCD8ACA-EE50-4A36-B17F-C7EDC66D4887}" srcOrd="0" destOrd="0" presId="urn:microsoft.com/office/officeart/2005/8/layout/hProcess4"/>
    <dgm:cxn modelId="{BA72913C-7903-4AFB-944F-D44ADC5A3360}" type="presOf" srcId="{C855B2E9-3D8B-4703-81B5-BC2B3826993F}" destId="{AB55AA4D-7170-4B93-9B67-E90E4EFD690F}" srcOrd="0" destOrd="0" presId="urn:microsoft.com/office/officeart/2005/8/layout/hProcess4"/>
    <dgm:cxn modelId="{A3EA3E3E-7A7A-4B4D-9F23-F2279AE2E47D}" type="presOf" srcId="{765AB322-D75B-4CAE-9687-7228194DF9AA}" destId="{BB54571D-0DF8-4B80-8644-B7E0B9AD5A4F}" srcOrd="1" destOrd="0" presId="urn:microsoft.com/office/officeart/2005/8/layout/hProcess4"/>
    <dgm:cxn modelId="{B891085F-BB22-4628-A9A5-AD219666F16F}" type="presOf" srcId="{8CD00099-8CAF-49A4-8D13-7E00D4F0C7AB}" destId="{15CA1635-216B-49C9-8F60-DE1CEFB405B4}" srcOrd="0" destOrd="0" presId="urn:microsoft.com/office/officeart/2005/8/layout/hProcess4"/>
    <dgm:cxn modelId="{C8231F41-C5E4-48F3-9F14-824EAC6FA566}" type="presOf" srcId="{207B023C-F041-4364-8E5A-7C90A3032605}" destId="{D57211C9-B60D-4329-811A-304C272A3D62}" srcOrd="1" destOrd="3" presId="urn:microsoft.com/office/officeart/2005/8/layout/hProcess4"/>
    <dgm:cxn modelId="{7447EC65-15C0-4D82-B8FA-7E290FCA5F28}" srcId="{C2FE7306-5145-48F5-8FA0-133E6786866D}" destId="{207B023C-F041-4364-8E5A-7C90A3032605}" srcOrd="3" destOrd="0" parTransId="{4D925E66-FB1A-4BBD-ACBB-CB0241E793AF}" sibTransId="{D117F746-8088-40FC-A149-11CA616B6B9C}"/>
    <dgm:cxn modelId="{B5499C67-7397-44EA-8E3A-51F150ED04F1}" type="presOf" srcId="{C6423B6C-2BE7-43C0-B6E0-031F837C2C61}" destId="{0AD432DA-7C12-4A8D-9B1C-3F34732A3219}" srcOrd="0" destOrd="1" presId="urn:microsoft.com/office/officeart/2005/8/layout/hProcess4"/>
    <dgm:cxn modelId="{CC6D0A6D-53ED-4ED4-B1AB-5D6C3BFB5D55}" type="presOf" srcId="{DC21623F-9718-4B21-82E7-A47738219A5D}" destId="{E138BE60-28D8-4CBF-B4C8-56D7A63CDD0C}" srcOrd="1" destOrd="2" presId="urn:microsoft.com/office/officeart/2005/8/layout/hProcess4"/>
    <dgm:cxn modelId="{256F286E-52A7-4612-91EA-E83B3A0E020E}" type="presOf" srcId="{C6423B6C-2BE7-43C0-B6E0-031F837C2C61}" destId="{E138BE60-28D8-4CBF-B4C8-56D7A63CDD0C}" srcOrd="1" destOrd="1" presId="urn:microsoft.com/office/officeart/2005/8/layout/hProcess4"/>
    <dgm:cxn modelId="{D04B3553-0122-4ED2-B90F-CBFADF87461F}" type="presOf" srcId="{8CD00099-8CAF-49A4-8D13-7E00D4F0C7AB}" destId="{D57211C9-B60D-4329-811A-304C272A3D62}" srcOrd="1" destOrd="0" presId="urn:microsoft.com/office/officeart/2005/8/layout/hProcess4"/>
    <dgm:cxn modelId="{A63A0976-4500-4913-AC5D-0CA5B36777BC}" type="presOf" srcId="{C1AE6031-886F-450C-B959-9BED978DA81B}" destId="{CC08B912-FB97-44AC-9A08-16859F640853}" srcOrd="0" destOrd="0" presId="urn:microsoft.com/office/officeart/2005/8/layout/hProcess4"/>
    <dgm:cxn modelId="{7DA8B957-DAFC-41C1-9774-9483CF966ED1}" type="presOf" srcId="{DC21623F-9718-4B21-82E7-A47738219A5D}" destId="{0AD432DA-7C12-4A8D-9B1C-3F34732A3219}" srcOrd="0" destOrd="2" presId="urn:microsoft.com/office/officeart/2005/8/layout/hProcess4"/>
    <dgm:cxn modelId="{D59B6F78-B3EB-4001-A3A6-FE8FE7765751}" type="presOf" srcId="{E8906373-2F8D-4336-9334-824074938F4B}" destId="{0AD432DA-7C12-4A8D-9B1C-3F34732A3219}" srcOrd="0" destOrd="0" presId="urn:microsoft.com/office/officeart/2005/8/layout/hProcess4"/>
    <dgm:cxn modelId="{CA10E578-404B-4540-B7D8-CECC71DF1163}" srcId="{C855B2E9-3D8B-4703-81B5-BC2B3826993F}" destId="{8422CDBB-7F8F-4CAA-A8FC-EEF6240820DF}" srcOrd="0" destOrd="0" parTransId="{70F78E64-0B30-4E2E-BD45-CEAB418C7452}" sibTransId="{89BB10AE-71D0-46E9-A827-6A6062E8D8D5}"/>
    <dgm:cxn modelId="{82992F7C-9983-4004-AFBF-90FAA19BCABE}" type="presOf" srcId="{65A859BF-942D-4F1B-9AA5-54055973F930}" destId="{E138BE60-28D8-4CBF-B4C8-56D7A63CDD0C}" srcOrd="1" destOrd="4" presId="urn:microsoft.com/office/officeart/2005/8/layout/hProcess4"/>
    <dgm:cxn modelId="{2AE2AF7F-BEFE-44CB-9504-FC6171C6D26B}" type="presOf" srcId="{6EF23599-361A-47F9-994B-25E7600B37DF}" destId="{3A8D3111-A28C-402E-9157-65DB6B07B416}" srcOrd="0" destOrd="0" presId="urn:microsoft.com/office/officeart/2005/8/layout/hProcess4"/>
    <dgm:cxn modelId="{8BFE9C83-6BDD-4807-BB30-A7BC470F6757}" type="presOf" srcId="{BC06936E-F193-493C-8287-46FF506BD0F3}" destId="{15CA1635-216B-49C9-8F60-DE1CEFB405B4}" srcOrd="0" destOrd="1" presId="urn:microsoft.com/office/officeart/2005/8/layout/hProcess4"/>
    <dgm:cxn modelId="{7F69D28D-2327-4146-8890-16E0351DDCEA}" type="presOf" srcId="{3BC2E6A1-EC62-4A68-B510-42459BCC5738}" destId="{0AD432DA-7C12-4A8D-9B1C-3F34732A3219}" srcOrd="0" destOrd="5" presId="urn:microsoft.com/office/officeart/2005/8/layout/hProcess4"/>
    <dgm:cxn modelId="{B11DBF8F-C164-40D9-9145-B45C8A6CBAB6}" srcId="{C1AE6031-886F-450C-B959-9BED978DA81B}" destId="{DC21623F-9718-4B21-82E7-A47738219A5D}" srcOrd="2" destOrd="0" parTransId="{4E0BC740-7B33-4144-87AA-ED29907A184E}" sibTransId="{8536CE6A-4F50-4312-BD7D-115EE080E85B}"/>
    <dgm:cxn modelId="{08D44E90-9BD2-40BB-B3F6-26DC04AC7029}" type="presOf" srcId="{3F3FDC93-C8F5-4DD9-B7E1-4A12207C3937}" destId="{31134B83-B1A2-45AF-96A7-2592E758FF55}" srcOrd="0" destOrd="0" presId="urn:microsoft.com/office/officeart/2005/8/layout/hProcess4"/>
    <dgm:cxn modelId="{30FCCF9A-A5ED-4991-B7AA-53C03F8C8ECC}" type="presOf" srcId="{E8906373-2F8D-4336-9334-824074938F4B}" destId="{E138BE60-28D8-4CBF-B4C8-56D7A63CDD0C}" srcOrd="1" destOrd="0" presId="urn:microsoft.com/office/officeart/2005/8/layout/hProcess4"/>
    <dgm:cxn modelId="{9FCFBAA1-7871-4081-974E-F550B868286C}" srcId="{C2FE7306-5145-48F5-8FA0-133E6786866D}" destId="{8CD00099-8CAF-49A4-8D13-7E00D4F0C7AB}" srcOrd="0" destOrd="0" parTransId="{86A9A565-248B-45D0-8C08-E5C0C2C167A7}" sibTransId="{F1DC99E3-F521-4F64-BDE8-4EAE40652F5A}"/>
    <dgm:cxn modelId="{3CD5F0A1-016A-40D8-B3C9-B101C14F9066}" type="presOf" srcId="{DB0CCABC-F37D-405F-8109-F6777686A1BF}" destId="{BD8CD1AF-7ECD-4FC2-8AAF-18DA73C2E022}" srcOrd="0" destOrd="0" presId="urn:microsoft.com/office/officeart/2005/8/layout/hProcess4"/>
    <dgm:cxn modelId="{95D6BCA2-7CAC-4760-AA14-4DFC109064AE}" srcId="{C1AE6031-886F-450C-B959-9BED978DA81B}" destId="{0CE92414-3AFD-46AF-90D6-7F59CD44D042}" srcOrd="3" destOrd="0" parTransId="{46C72CCF-C929-4BDB-86D0-470CF8B62993}" sibTransId="{8D93D5B0-71D8-4870-9ED9-A8CD898D3AA6}"/>
    <dgm:cxn modelId="{ADC6E4A5-A1C1-4E44-93BD-756B5AC5D630}" type="presOf" srcId="{10419E1E-5297-40B5-BCE9-E0018C515E6B}" destId="{1563506D-4D58-4570-BC44-B372056EF605}" srcOrd="0" destOrd="0" presId="urn:microsoft.com/office/officeart/2005/8/layout/hProcess4"/>
    <dgm:cxn modelId="{D81AB4A7-0DFD-4954-A43E-D5292FDD4FC6}" srcId="{35F4288B-31F1-4E15-8ACC-D104C1F6E942}" destId="{C2FE7306-5145-48F5-8FA0-133E6786866D}" srcOrd="3" destOrd="0" parTransId="{A9668044-413E-42FF-9092-7578A7BA03D3}" sibTransId="{FF5550FA-0AE2-4E1C-A3D5-130145140E4F}"/>
    <dgm:cxn modelId="{6834AAA8-4FB2-41C6-BC14-32480D336173}" type="presOf" srcId="{C2FE7306-5145-48F5-8FA0-133E6786866D}" destId="{20C0607B-E83E-4504-835D-FBA983AF343C}" srcOrd="0" destOrd="0" presId="urn:microsoft.com/office/officeart/2005/8/layout/hProcess4"/>
    <dgm:cxn modelId="{A40E57AF-C246-4FDE-8255-32CB6569556B}" type="presOf" srcId="{65A859BF-942D-4F1B-9AA5-54055973F930}" destId="{0AD432DA-7C12-4A8D-9B1C-3F34732A3219}" srcOrd="0" destOrd="4" presId="urn:microsoft.com/office/officeart/2005/8/layout/hProcess4"/>
    <dgm:cxn modelId="{FD2CB1B1-6DD0-4D68-A39F-02599EEA4CA6}" srcId="{35F4288B-31F1-4E15-8ACC-D104C1F6E942}" destId="{6EF23599-361A-47F9-994B-25E7600B37DF}" srcOrd="2" destOrd="0" parTransId="{E2812610-C2DF-4992-BA3C-3522E4EB6BCE}" sibTransId="{10419E1E-5297-40B5-BCE9-E0018C515E6B}"/>
    <dgm:cxn modelId="{DB1ADEB2-8099-45DA-A984-295D49727D83}" type="presOf" srcId="{765AB322-D75B-4CAE-9687-7228194DF9AA}" destId="{FCBF9FBD-105A-4321-9524-0DFE6ACD179E}" srcOrd="0" destOrd="0" presId="urn:microsoft.com/office/officeart/2005/8/layout/hProcess4"/>
    <dgm:cxn modelId="{AD2982B5-26B3-40EF-BD9B-E76B4F8077AA}" type="presOf" srcId="{51E672CF-0765-42CC-B66E-BCFB336C950E}" destId="{D57211C9-B60D-4329-811A-304C272A3D62}" srcOrd="1" destOrd="2" presId="urn:microsoft.com/office/officeart/2005/8/layout/hProcess4"/>
    <dgm:cxn modelId="{8DA074C4-6667-4689-A7EA-FB81434AC785}" srcId="{C2FE7306-5145-48F5-8FA0-133E6786866D}" destId="{BC06936E-F193-493C-8287-46FF506BD0F3}" srcOrd="1" destOrd="0" parTransId="{9E56D713-19F5-47B5-84E4-F68EC096B6E4}" sibTransId="{0E919F42-1E1E-45BE-B973-353462EF3EC0}"/>
    <dgm:cxn modelId="{D2A604D0-6025-4444-B51C-8010615B4D82}" srcId="{35F4288B-31F1-4E15-8ACC-D104C1F6E942}" destId="{DB0CCABC-F37D-405F-8109-F6777686A1BF}" srcOrd="4" destOrd="0" parTransId="{C5D7290F-ADAF-465E-8E00-0240039768EC}" sibTransId="{EB6FF2A4-5EE9-41FA-8C7E-2F38C328D365}"/>
    <dgm:cxn modelId="{82DC65D3-1827-4256-BBC4-F6D4E6612BFE}" srcId="{C2FE7306-5145-48F5-8FA0-133E6786866D}" destId="{51E672CF-0765-42CC-B66E-BCFB336C950E}" srcOrd="2" destOrd="0" parTransId="{C75E8DEB-F6FC-413D-8922-FBACB25814F3}" sibTransId="{F11CCE97-CB4E-44BE-8C40-5B8BFA0E68D1}"/>
    <dgm:cxn modelId="{3CB642D4-67B9-41DE-9DF0-587CF752AE4D}" srcId="{C1AE6031-886F-450C-B959-9BED978DA81B}" destId="{3BC2E6A1-EC62-4A68-B510-42459BCC5738}" srcOrd="5" destOrd="0" parTransId="{A3A572F6-D604-4305-9C2D-1D6585B95607}" sibTransId="{3C808E24-F291-4CAC-A2A3-D81AE441EB21}"/>
    <dgm:cxn modelId="{35C532D6-B1B3-444D-A0FF-464CCC377A0C}" type="presOf" srcId="{207B023C-F041-4364-8E5A-7C90A3032605}" destId="{15CA1635-216B-49C9-8F60-DE1CEFB405B4}" srcOrd="0" destOrd="3" presId="urn:microsoft.com/office/officeart/2005/8/layout/hProcess4"/>
    <dgm:cxn modelId="{02DD38D9-79B4-4F54-81A1-DBABA09C16B7}" type="presOf" srcId="{0CE92414-3AFD-46AF-90D6-7F59CD44D042}" destId="{E138BE60-28D8-4CBF-B4C8-56D7A63CDD0C}" srcOrd="1" destOrd="3" presId="urn:microsoft.com/office/officeart/2005/8/layout/hProcess4"/>
    <dgm:cxn modelId="{B764EFDA-8CBC-4CD9-8EB7-90310C6A7D7F}" type="presOf" srcId="{3BC2E6A1-EC62-4A68-B510-42459BCC5738}" destId="{E138BE60-28D8-4CBF-B4C8-56D7A63CDD0C}" srcOrd="1" destOrd="5" presId="urn:microsoft.com/office/officeart/2005/8/layout/hProcess4"/>
    <dgm:cxn modelId="{0CF402DE-1916-49F6-BB13-9038DFCD8B32}" type="presOf" srcId="{35F4288B-31F1-4E15-8ACC-D104C1F6E942}" destId="{078751CD-5CFE-46E9-AF48-48F7B8A8AD5C}" srcOrd="0" destOrd="0" presId="urn:microsoft.com/office/officeart/2005/8/layout/hProcess4"/>
    <dgm:cxn modelId="{98013FDE-D72B-4ED1-B7CF-96314A4C12D8}" srcId="{C1AE6031-886F-450C-B959-9BED978DA81B}" destId="{65A859BF-942D-4F1B-9AA5-54055973F930}" srcOrd="4" destOrd="0" parTransId="{F5A1AB45-91D6-4419-8595-3FC1A216613F}" sibTransId="{A01EBA33-BA9F-4562-9686-FD047CA15207}"/>
    <dgm:cxn modelId="{298C0EDF-85BA-46E1-AD10-820058AF2F4D}" srcId="{35F4288B-31F1-4E15-8ACC-D104C1F6E942}" destId="{C855B2E9-3D8B-4703-81B5-BC2B3826993F}" srcOrd="0" destOrd="0" parTransId="{575B55CA-B988-45A3-A911-E304BACB7F59}" sibTransId="{3F3FDC93-C8F5-4DD9-B7E1-4A12207C3937}"/>
    <dgm:cxn modelId="{037ADFE2-2A7F-41C9-9A64-B992ED2E4A2A}" srcId="{6EF23599-361A-47F9-994B-25E7600B37DF}" destId="{765AB322-D75B-4CAE-9687-7228194DF9AA}" srcOrd="0" destOrd="0" parTransId="{42D9AA70-51E0-412D-933B-5CB8A3D9B5B8}" sibTransId="{B0BAB1EE-C327-4941-B3CA-858C8BD13B4B}"/>
    <dgm:cxn modelId="{B5D354E3-4058-402F-9958-B6995A1649B7}" type="presOf" srcId="{8422CDBB-7F8F-4CAA-A8FC-EEF6240820DF}" destId="{1DB77160-D076-4768-ABA8-1C47AB801FF7}" srcOrd="0" destOrd="0" presId="urn:microsoft.com/office/officeart/2005/8/layout/hProcess4"/>
    <dgm:cxn modelId="{34D258E7-25E4-4E98-83B0-564E772EDA71}" srcId="{C1AE6031-886F-450C-B959-9BED978DA81B}" destId="{E8906373-2F8D-4336-9334-824074938F4B}" srcOrd="0" destOrd="0" parTransId="{D174C23F-31C9-422B-A6B3-7695A33CC871}" sibTransId="{32C1FA01-1EBE-4C96-99C8-780D13B7CD50}"/>
    <dgm:cxn modelId="{EF22DAE8-6421-434A-9B6D-038E6EA348EA}" srcId="{DB0CCABC-F37D-405F-8109-F6777686A1BF}" destId="{F511B14B-A88B-450A-A9C5-8EC4B75A3F2E}" srcOrd="0" destOrd="0" parTransId="{61962AF2-54EE-49CC-9DAC-67BC914AA945}" sibTransId="{A5A56140-5495-4345-B489-1007911B4C0B}"/>
    <dgm:cxn modelId="{DEC700ED-F401-45DC-84E8-A3A7341FD558}" srcId="{C1AE6031-886F-450C-B959-9BED978DA81B}" destId="{C6423B6C-2BE7-43C0-B6E0-031F837C2C61}" srcOrd="1" destOrd="0" parTransId="{A9D9473A-FC74-4BEF-8675-4EB327B342A9}" sibTransId="{80A91E0B-1A9F-4BF5-8D2D-D01A614E48AB}"/>
    <dgm:cxn modelId="{077F88FD-A189-4793-9CF0-64CA35AAD6DC}" type="presOf" srcId="{8422CDBB-7F8F-4CAA-A8FC-EEF6240820DF}" destId="{58F32359-CE32-4F48-8044-B46545CD393F}" srcOrd="1" destOrd="0" presId="urn:microsoft.com/office/officeart/2005/8/layout/hProcess4"/>
    <dgm:cxn modelId="{D1D620FE-0EE4-402B-9818-614D0918D2F4}" type="presOf" srcId="{51E672CF-0765-42CC-B66E-BCFB336C950E}" destId="{15CA1635-216B-49C9-8F60-DE1CEFB405B4}" srcOrd="0" destOrd="2" presId="urn:microsoft.com/office/officeart/2005/8/layout/hProcess4"/>
    <dgm:cxn modelId="{AD38AD67-16BC-4D6E-818D-3E5789BF1129}" type="presParOf" srcId="{078751CD-5CFE-46E9-AF48-48F7B8A8AD5C}" destId="{10DB7436-81F0-4266-BB94-A1E503512981}" srcOrd="0" destOrd="0" presId="urn:microsoft.com/office/officeart/2005/8/layout/hProcess4"/>
    <dgm:cxn modelId="{B87BDE79-3456-4215-A40E-BC0B8BE1DF26}" type="presParOf" srcId="{078751CD-5CFE-46E9-AF48-48F7B8A8AD5C}" destId="{426591DF-1C7A-4808-AF7A-A4F3157B6521}" srcOrd="1" destOrd="0" presId="urn:microsoft.com/office/officeart/2005/8/layout/hProcess4"/>
    <dgm:cxn modelId="{FE9A1D4A-CDF6-4722-AA39-58161F2C502B}" type="presParOf" srcId="{078751CD-5CFE-46E9-AF48-48F7B8A8AD5C}" destId="{DC2A0C20-E4E3-4529-BFCF-9033D1004C34}" srcOrd="2" destOrd="0" presId="urn:microsoft.com/office/officeart/2005/8/layout/hProcess4"/>
    <dgm:cxn modelId="{A42992AF-5A4B-4A32-A228-E2A71F338360}" type="presParOf" srcId="{DC2A0C20-E4E3-4529-BFCF-9033D1004C34}" destId="{A9F41B9D-3007-421B-AF98-E16D488D2816}" srcOrd="0" destOrd="0" presId="urn:microsoft.com/office/officeart/2005/8/layout/hProcess4"/>
    <dgm:cxn modelId="{92B94DD6-9D8F-447F-895C-E65E107D649C}" type="presParOf" srcId="{A9F41B9D-3007-421B-AF98-E16D488D2816}" destId="{6190CE26-CC0C-4E81-AF2F-2FA400B6C837}" srcOrd="0" destOrd="0" presId="urn:microsoft.com/office/officeart/2005/8/layout/hProcess4"/>
    <dgm:cxn modelId="{5A1E2D73-8398-4507-997F-708E75353EE3}" type="presParOf" srcId="{A9F41B9D-3007-421B-AF98-E16D488D2816}" destId="{1DB77160-D076-4768-ABA8-1C47AB801FF7}" srcOrd="1" destOrd="0" presId="urn:microsoft.com/office/officeart/2005/8/layout/hProcess4"/>
    <dgm:cxn modelId="{1DAFFC4E-595E-4783-9E47-132955325BAC}" type="presParOf" srcId="{A9F41B9D-3007-421B-AF98-E16D488D2816}" destId="{58F32359-CE32-4F48-8044-B46545CD393F}" srcOrd="2" destOrd="0" presId="urn:microsoft.com/office/officeart/2005/8/layout/hProcess4"/>
    <dgm:cxn modelId="{05DF63F8-4F16-48D3-B826-910A9FF0508B}" type="presParOf" srcId="{A9F41B9D-3007-421B-AF98-E16D488D2816}" destId="{AB55AA4D-7170-4B93-9B67-E90E4EFD690F}" srcOrd="3" destOrd="0" presId="urn:microsoft.com/office/officeart/2005/8/layout/hProcess4"/>
    <dgm:cxn modelId="{60540417-FC6D-4BBC-881E-68D447E8F19E}" type="presParOf" srcId="{A9F41B9D-3007-421B-AF98-E16D488D2816}" destId="{AEB14C9B-F18D-47D2-86C8-5BB7A5DB040A}" srcOrd="4" destOrd="0" presId="urn:microsoft.com/office/officeart/2005/8/layout/hProcess4"/>
    <dgm:cxn modelId="{09B81D05-89C2-492F-BE35-12E13DF6DD24}" type="presParOf" srcId="{DC2A0C20-E4E3-4529-BFCF-9033D1004C34}" destId="{31134B83-B1A2-45AF-96A7-2592E758FF55}" srcOrd="1" destOrd="0" presId="urn:microsoft.com/office/officeart/2005/8/layout/hProcess4"/>
    <dgm:cxn modelId="{882A3657-F4AF-48DE-B4E3-38609A915691}" type="presParOf" srcId="{DC2A0C20-E4E3-4529-BFCF-9033D1004C34}" destId="{2F1E27C5-2D57-43A7-B210-441407226F12}" srcOrd="2" destOrd="0" presId="urn:microsoft.com/office/officeart/2005/8/layout/hProcess4"/>
    <dgm:cxn modelId="{F06CDDB5-FA88-4D9A-8FA1-980F3FE403ED}" type="presParOf" srcId="{2F1E27C5-2D57-43A7-B210-441407226F12}" destId="{B80966D4-6F22-40DB-97CF-2F44D1DA587E}" srcOrd="0" destOrd="0" presId="urn:microsoft.com/office/officeart/2005/8/layout/hProcess4"/>
    <dgm:cxn modelId="{BF6B46F9-B13C-497B-8B51-969D833CEBBD}" type="presParOf" srcId="{2F1E27C5-2D57-43A7-B210-441407226F12}" destId="{0AD432DA-7C12-4A8D-9B1C-3F34732A3219}" srcOrd="1" destOrd="0" presId="urn:microsoft.com/office/officeart/2005/8/layout/hProcess4"/>
    <dgm:cxn modelId="{63642B46-9E83-4365-B02D-BA95D62ACEBE}" type="presParOf" srcId="{2F1E27C5-2D57-43A7-B210-441407226F12}" destId="{E138BE60-28D8-4CBF-B4C8-56D7A63CDD0C}" srcOrd="2" destOrd="0" presId="urn:microsoft.com/office/officeart/2005/8/layout/hProcess4"/>
    <dgm:cxn modelId="{940A1F81-F2CC-4F01-B0F4-DEF9CC19F846}" type="presParOf" srcId="{2F1E27C5-2D57-43A7-B210-441407226F12}" destId="{CC08B912-FB97-44AC-9A08-16859F640853}" srcOrd="3" destOrd="0" presId="urn:microsoft.com/office/officeart/2005/8/layout/hProcess4"/>
    <dgm:cxn modelId="{6E34A072-291E-4DC0-BE99-3ED1CD1AC9DF}" type="presParOf" srcId="{2F1E27C5-2D57-43A7-B210-441407226F12}" destId="{14F3FBC2-09FB-4EB3-BADB-97B46239AF35}" srcOrd="4" destOrd="0" presId="urn:microsoft.com/office/officeart/2005/8/layout/hProcess4"/>
    <dgm:cxn modelId="{46806496-022A-42E8-8432-14AF5C433A1F}" type="presParOf" srcId="{DC2A0C20-E4E3-4529-BFCF-9033D1004C34}" destId="{511DA02C-85D0-4D17-92CA-3F2ED2FA6968}" srcOrd="3" destOrd="0" presId="urn:microsoft.com/office/officeart/2005/8/layout/hProcess4"/>
    <dgm:cxn modelId="{DAA8B99F-4796-4DA1-8C15-A7F345D174DF}" type="presParOf" srcId="{DC2A0C20-E4E3-4529-BFCF-9033D1004C34}" destId="{F2CB27BA-6E42-43DB-A91B-2FF8DA92365F}" srcOrd="4" destOrd="0" presId="urn:microsoft.com/office/officeart/2005/8/layout/hProcess4"/>
    <dgm:cxn modelId="{C0DB4487-F5F9-4DCD-A7AF-251562437CAE}" type="presParOf" srcId="{F2CB27BA-6E42-43DB-A91B-2FF8DA92365F}" destId="{273FD158-3DCA-4E45-ABF7-A085B25A049B}" srcOrd="0" destOrd="0" presId="urn:microsoft.com/office/officeart/2005/8/layout/hProcess4"/>
    <dgm:cxn modelId="{965F1BB0-BA6E-44FC-AB32-FD7EA80EC2BF}" type="presParOf" srcId="{F2CB27BA-6E42-43DB-A91B-2FF8DA92365F}" destId="{FCBF9FBD-105A-4321-9524-0DFE6ACD179E}" srcOrd="1" destOrd="0" presId="urn:microsoft.com/office/officeart/2005/8/layout/hProcess4"/>
    <dgm:cxn modelId="{1B8FEF22-F005-44ED-9453-AD7A85C9478B}" type="presParOf" srcId="{F2CB27BA-6E42-43DB-A91B-2FF8DA92365F}" destId="{BB54571D-0DF8-4B80-8644-B7E0B9AD5A4F}" srcOrd="2" destOrd="0" presId="urn:microsoft.com/office/officeart/2005/8/layout/hProcess4"/>
    <dgm:cxn modelId="{D77693F3-C426-4016-97A5-A81EA33E9B77}" type="presParOf" srcId="{F2CB27BA-6E42-43DB-A91B-2FF8DA92365F}" destId="{3A8D3111-A28C-402E-9157-65DB6B07B416}" srcOrd="3" destOrd="0" presId="urn:microsoft.com/office/officeart/2005/8/layout/hProcess4"/>
    <dgm:cxn modelId="{CFA69E8E-5876-4066-851E-00B7EC8CAAF6}" type="presParOf" srcId="{F2CB27BA-6E42-43DB-A91B-2FF8DA92365F}" destId="{0AEBD5FB-6C06-4B7A-AD5F-B423D954BB37}" srcOrd="4" destOrd="0" presId="urn:microsoft.com/office/officeart/2005/8/layout/hProcess4"/>
    <dgm:cxn modelId="{93F582CA-8BDA-4988-815C-22815CBA43C0}" type="presParOf" srcId="{DC2A0C20-E4E3-4529-BFCF-9033D1004C34}" destId="{1563506D-4D58-4570-BC44-B372056EF605}" srcOrd="5" destOrd="0" presId="urn:microsoft.com/office/officeart/2005/8/layout/hProcess4"/>
    <dgm:cxn modelId="{7C0BA954-AC1D-4694-BEAD-F52F7BD19B01}" type="presParOf" srcId="{DC2A0C20-E4E3-4529-BFCF-9033D1004C34}" destId="{E7B1601F-B0B7-4F02-8C31-5E821612409C}" srcOrd="6" destOrd="0" presId="urn:microsoft.com/office/officeart/2005/8/layout/hProcess4"/>
    <dgm:cxn modelId="{025FB3F9-A1EF-41B9-8D7C-0BD337532B75}" type="presParOf" srcId="{E7B1601F-B0B7-4F02-8C31-5E821612409C}" destId="{37448C52-1D7F-4CB7-BC04-B8D4EBDB8459}" srcOrd="0" destOrd="0" presId="urn:microsoft.com/office/officeart/2005/8/layout/hProcess4"/>
    <dgm:cxn modelId="{8780104C-3277-41C9-B361-A805E4FFCFB5}" type="presParOf" srcId="{E7B1601F-B0B7-4F02-8C31-5E821612409C}" destId="{15CA1635-216B-49C9-8F60-DE1CEFB405B4}" srcOrd="1" destOrd="0" presId="urn:microsoft.com/office/officeart/2005/8/layout/hProcess4"/>
    <dgm:cxn modelId="{9DCE38B6-F874-415D-A84F-39295D7824A8}" type="presParOf" srcId="{E7B1601F-B0B7-4F02-8C31-5E821612409C}" destId="{D57211C9-B60D-4329-811A-304C272A3D62}" srcOrd="2" destOrd="0" presId="urn:microsoft.com/office/officeart/2005/8/layout/hProcess4"/>
    <dgm:cxn modelId="{43320740-0B29-4023-9218-1C545DDE28AC}" type="presParOf" srcId="{E7B1601F-B0B7-4F02-8C31-5E821612409C}" destId="{20C0607B-E83E-4504-835D-FBA983AF343C}" srcOrd="3" destOrd="0" presId="urn:microsoft.com/office/officeart/2005/8/layout/hProcess4"/>
    <dgm:cxn modelId="{52C2F06E-9657-481A-87BD-77E21E44B56F}" type="presParOf" srcId="{E7B1601F-B0B7-4F02-8C31-5E821612409C}" destId="{36F606BB-6854-4AE4-BA8A-B8E5E0DC87E5}" srcOrd="4" destOrd="0" presId="urn:microsoft.com/office/officeart/2005/8/layout/hProcess4"/>
    <dgm:cxn modelId="{D0F03B99-B768-4B4F-84ED-C5B741D3B96C}" type="presParOf" srcId="{DC2A0C20-E4E3-4529-BFCF-9033D1004C34}" destId="{C329C5AA-EF8C-4592-9411-BC8235F532F8}" srcOrd="7" destOrd="0" presId="urn:microsoft.com/office/officeart/2005/8/layout/hProcess4"/>
    <dgm:cxn modelId="{96BFE355-1D66-44DE-BBA3-35BF2BC70141}" type="presParOf" srcId="{DC2A0C20-E4E3-4529-BFCF-9033D1004C34}" destId="{5D7C15C9-ADC4-45CD-A93C-32A51369FA84}" srcOrd="8" destOrd="0" presId="urn:microsoft.com/office/officeart/2005/8/layout/hProcess4"/>
    <dgm:cxn modelId="{A6B4E7C9-4B70-41E7-81A8-54BE1D6DD4D8}" type="presParOf" srcId="{5D7C15C9-ADC4-45CD-A93C-32A51369FA84}" destId="{850DDA00-AF20-4A20-AE6C-30C55AE0C6FC}" srcOrd="0" destOrd="0" presId="urn:microsoft.com/office/officeart/2005/8/layout/hProcess4"/>
    <dgm:cxn modelId="{CD0424DA-50A4-4BAD-B670-2D5CE1A43C09}" type="presParOf" srcId="{5D7C15C9-ADC4-45CD-A93C-32A51369FA84}" destId="{6FCD8ACA-EE50-4A36-B17F-C7EDC66D4887}" srcOrd="1" destOrd="0" presId="urn:microsoft.com/office/officeart/2005/8/layout/hProcess4"/>
    <dgm:cxn modelId="{D48A7A87-888B-4605-9F59-43F742C0DC47}" type="presParOf" srcId="{5D7C15C9-ADC4-45CD-A93C-32A51369FA84}" destId="{BC53C22F-A197-44D5-BFAF-67662B31DA81}" srcOrd="2" destOrd="0" presId="urn:microsoft.com/office/officeart/2005/8/layout/hProcess4"/>
    <dgm:cxn modelId="{D4CFE59B-F051-4381-B9F2-AB20C0B52E9E}" type="presParOf" srcId="{5D7C15C9-ADC4-45CD-A93C-32A51369FA84}" destId="{BD8CD1AF-7ECD-4FC2-8AAF-18DA73C2E022}" srcOrd="3" destOrd="0" presId="urn:microsoft.com/office/officeart/2005/8/layout/hProcess4"/>
    <dgm:cxn modelId="{1AF2AAC3-4219-45A0-A597-580B96125F7B}" type="presParOf" srcId="{5D7C15C9-ADC4-45CD-A93C-32A51369FA84}" destId="{0887E969-8992-4C44-B98F-5FBCD2A28C2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BF6A8-CD0A-41D5-9B2D-D1A1E30E7140}">
      <dsp:nvSpPr>
        <dsp:cNvPr id="0" name=""/>
        <dsp:cNvSpPr/>
      </dsp:nvSpPr>
      <dsp:spPr>
        <a:xfrm>
          <a:off x="863735" y="0"/>
          <a:ext cx="8788048" cy="394382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8884E-4E69-473F-8361-34ACA39FF0B0}">
      <dsp:nvSpPr>
        <dsp:cNvPr id="0" name=""/>
        <dsp:cNvSpPr/>
      </dsp:nvSpPr>
      <dsp:spPr>
        <a:xfrm>
          <a:off x="1197829" y="1201092"/>
          <a:ext cx="1694796" cy="152905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Companies: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000" kern="1200" dirty="0"/>
            <a:t>(NFRD) </a:t>
          </a:r>
          <a:r>
            <a:rPr lang="de-DE" sz="3200" kern="1200" dirty="0"/>
            <a:t>CSRD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ESRS</a:t>
          </a:r>
        </a:p>
      </dsp:txBody>
      <dsp:txXfrm>
        <a:off x="1272471" y="1275734"/>
        <a:ext cx="1545512" cy="1379769"/>
      </dsp:txXfrm>
    </dsp:sp>
    <dsp:sp modelId="{3DB4E42B-A739-4D75-83E6-1B7A8B2B695F}">
      <dsp:nvSpPr>
        <dsp:cNvPr id="0" name=""/>
        <dsp:cNvSpPr/>
      </dsp:nvSpPr>
      <dsp:spPr>
        <a:xfrm>
          <a:off x="3575870" y="1154098"/>
          <a:ext cx="2085090" cy="159855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Financial </a:t>
          </a:r>
          <a:r>
            <a:rPr lang="de-DE" sz="2000" kern="1200" dirty="0" err="1"/>
            <a:t>Institutions</a:t>
          </a:r>
          <a:r>
            <a:rPr lang="de-DE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SFDR </a:t>
          </a:r>
          <a:r>
            <a:rPr lang="de-DE" sz="2800" kern="1200" dirty="0"/>
            <a:t>(PAI)</a:t>
          </a:r>
          <a:endParaRPr lang="de-DE" sz="3200" kern="1200" dirty="0"/>
        </a:p>
      </dsp:txBody>
      <dsp:txXfrm>
        <a:off x="3653905" y="1232133"/>
        <a:ext cx="1929020" cy="1442489"/>
      </dsp:txXfrm>
    </dsp:sp>
    <dsp:sp modelId="{CB5BC754-EA07-40B2-93BF-8CC1BDF5C358}">
      <dsp:nvSpPr>
        <dsp:cNvPr id="0" name=""/>
        <dsp:cNvSpPr/>
      </dsp:nvSpPr>
      <dsp:spPr>
        <a:xfrm>
          <a:off x="6170145" y="1575275"/>
          <a:ext cx="1373592" cy="80466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MiFID II</a:t>
          </a:r>
        </a:p>
      </dsp:txBody>
      <dsp:txXfrm>
        <a:off x="6209426" y="1614556"/>
        <a:ext cx="1295030" cy="726105"/>
      </dsp:txXfrm>
    </dsp:sp>
    <dsp:sp modelId="{3A0023F4-2AFF-4A8A-8A9B-EE343717BA76}">
      <dsp:nvSpPr>
        <dsp:cNvPr id="0" name=""/>
        <dsp:cNvSpPr/>
      </dsp:nvSpPr>
      <dsp:spPr>
        <a:xfrm>
          <a:off x="8087968" y="716475"/>
          <a:ext cx="1843352" cy="244367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Stakeholders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Investors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Authorities</a:t>
          </a: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Consumers</a:t>
          </a: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General Public</a:t>
          </a:r>
        </a:p>
      </dsp:txBody>
      <dsp:txXfrm>
        <a:off x="8177953" y="806460"/>
        <a:ext cx="1663382" cy="2263704"/>
      </dsp:txXfrm>
    </dsp:sp>
    <dsp:sp modelId="{824F29D8-38C8-4B42-8CAE-791B621F0818}">
      <dsp:nvSpPr>
        <dsp:cNvPr id="0" name=""/>
        <dsp:cNvSpPr/>
      </dsp:nvSpPr>
      <dsp:spPr>
        <a:xfrm>
          <a:off x="2130139" y="0"/>
          <a:ext cx="2201915" cy="78510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EU TAXONOMY</a:t>
          </a:r>
        </a:p>
      </dsp:txBody>
      <dsp:txXfrm>
        <a:off x="2168465" y="38326"/>
        <a:ext cx="2125263" cy="708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BF6A8-CD0A-41D5-9B2D-D1A1E30E7140}">
      <dsp:nvSpPr>
        <dsp:cNvPr id="0" name=""/>
        <dsp:cNvSpPr/>
      </dsp:nvSpPr>
      <dsp:spPr>
        <a:xfrm>
          <a:off x="775503" y="0"/>
          <a:ext cx="8788048" cy="394382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8884E-4E69-473F-8361-34ACA39FF0B0}">
      <dsp:nvSpPr>
        <dsp:cNvPr id="0" name=""/>
        <dsp:cNvSpPr/>
      </dsp:nvSpPr>
      <dsp:spPr>
        <a:xfrm>
          <a:off x="1458085" y="1201092"/>
          <a:ext cx="2720438" cy="1529053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Companies: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(TCFD)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SDR</a:t>
          </a:r>
        </a:p>
      </dsp:txBody>
      <dsp:txXfrm>
        <a:off x="1532727" y="1275734"/>
        <a:ext cx="2571154" cy="1379769"/>
      </dsp:txXfrm>
    </dsp:sp>
    <dsp:sp modelId="{3DB4E42B-A739-4D75-83E6-1B7A8B2B695F}">
      <dsp:nvSpPr>
        <dsp:cNvPr id="0" name=""/>
        <dsp:cNvSpPr/>
      </dsp:nvSpPr>
      <dsp:spPr>
        <a:xfrm>
          <a:off x="3921429" y="1154587"/>
          <a:ext cx="2101069" cy="158978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Financial </a:t>
          </a:r>
          <a:r>
            <a:rPr lang="de-DE" sz="2000" kern="1200" dirty="0" err="1"/>
            <a:t>Institutions</a:t>
          </a:r>
          <a:r>
            <a:rPr lang="de-DE" sz="2000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SDR</a:t>
          </a:r>
        </a:p>
      </dsp:txBody>
      <dsp:txXfrm>
        <a:off x="3999036" y="1232194"/>
        <a:ext cx="1945855" cy="1434574"/>
      </dsp:txXfrm>
    </dsp:sp>
    <dsp:sp modelId="{3A0023F4-2AFF-4A8A-8A9B-EE343717BA76}">
      <dsp:nvSpPr>
        <dsp:cNvPr id="0" name=""/>
        <dsp:cNvSpPr/>
      </dsp:nvSpPr>
      <dsp:spPr>
        <a:xfrm>
          <a:off x="7319916" y="716475"/>
          <a:ext cx="1857479" cy="2443674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Stakeholders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Investors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Authorities</a:t>
          </a: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General Public</a:t>
          </a:r>
        </a:p>
      </dsp:txBody>
      <dsp:txXfrm>
        <a:off x="7410591" y="807150"/>
        <a:ext cx="1676129" cy="2262324"/>
      </dsp:txXfrm>
    </dsp:sp>
    <dsp:sp modelId="{824F29D8-38C8-4B42-8CAE-791B621F0818}">
      <dsp:nvSpPr>
        <dsp:cNvPr id="0" name=""/>
        <dsp:cNvSpPr/>
      </dsp:nvSpPr>
      <dsp:spPr>
        <a:xfrm>
          <a:off x="2512810" y="82063"/>
          <a:ext cx="2218790" cy="785105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GREEN TAXONOMY</a:t>
          </a:r>
        </a:p>
      </dsp:txBody>
      <dsp:txXfrm>
        <a:off x="2551136" y="120389"/>
        <a:ext cx="2142138" cy="708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77160-D076-4768-ABA8-1C47AB801FF7}">
      <dsp:nvSpPr>
        <dsp:cNvPr id="0" name=""/>
        <dsp:cNvSpPr/>
      </dsp:nvSpPr>
      <dsp:spPr>
        <a:xfrm>
          <a:off x="388" y="1685467"/>
          <a:ext cx="1499232" cy="125197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de-DE" sz="1400" kern="1200" dirty="0" err="1"/>
            <a:t>Identify</a:t>
          </a:r>
          <a:r>
            <a:rPr lang="de-DE" sz="1400" kern="1200" dirty="0"/>
            <a:t> </a:t>
          </a:r>
          <a:r>
            <a:rPr lang="de-DE" sz="1400" kern="1200" dirty="0" err="1"/>
            <a:t>eligible</a:t>
          </a:r>
          <a:r>
            <a:rPr lang="de-DE" sz="1400" kern="1200" dirty="0"/>
            <a:t> </a:t>
          </a:r>
          <a:r>
            <a:rPr lang="de-DE" sz="1400" kern="1200" dirty="0" err="1"/>
            <a:t>activities</a:t>
          </a:r>
          <a:endParaRPr lang="de-DE" sz="1400" kern="1200" dirty="0"/>
        </a:p>
      </dsp:txBody>
      <dsp:txXfrm>
        <a:off x="29199" y="1714278"/>
        <a:ext cx="1441610" cy="926071"/>
      </dsp:txXfrm>
    </dsp:sp>
    <dsp:sp modelId="{31134B83-B1A2-45AF-96A7-2592E758FF55}">
      <dsp:nvSpPr>
        <dsp:cNvPr id="0" name=""/>
        <dsp:cNvSpPr/>
      </dsp:nvSpPr>
      <dsp:spPr>
        <a:xfrm>
          <a:off x="0" y="1415428"/>
          <a:ext cx="2112794" cy="2112794"/>
        </a:xfrm>
        <a:prstGeom prst="leftCircularArrow">
          <a:avLst>
            <a:gd name="adj1" fmla="val 2818"/>
            <a:gd name="adj2" fmla="val 344112"/>
            <a:gd name="adj3" fmla="val 2152355"/>
            <a:gd name="adj4" fmla="val 9057221"/>
            <a:gd name="adj5" fmla="val 328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5AA4D-7170-4B93-9B67-E90E4EFD690F}">
      <dsp:nvSpPr>
        <dsp:cNvPr id="0" name=""/>
        <dsp:cNvSpPr/>
      </dsp:nvSpPr>
      <dsp:spPr>
        <a:xfrm>
          <a:off x="333551" y="2664755"/>
          <a:ext cx="1332651" cy="5299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ELIGIBILITY</a:t>
          </a:r>
        </a:p>
      </dsp:txBody>
      <dsp:txXfrm>
        <a:off x="349073" y="2680277"/>
        <a:ext cx="1301607" cy="498907"/>
      </dsp:txXfrm>
    </dsp:sp>
    <dsp:sp modelId="{0AD432DA-7C12-4A8D-9B1C-3F34732A3219}">
      <dsp:nvSpPr>
        <dsp:cNvPr id="0" name=""/>
        <dsp:cNvSpPr/>
      </dsp:nvSpPr>
      <dsp:spPr>
        <a:xfrm>
          <a:off x="1947509" y="539560"/>
          <a:ext cx="2204291" cy="35436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200" kern="1200" dirty="0"/>
            <a:t>Climate </a:t>
          </a:r>
          <a:r>
            <a:rPr lang="de-DE" sz="1200" kern="1200" dirty="0" err="1"/>
            <a:t>change</a:t>
          </a:r>
          <a:r>
            <a:rPr lang="de-DE" sz="1200" kern="1200" dirty="0"/>
            <a:t> </a:t>
          </a:r>
          <a:r>
            <a:rPr lang="de-DE" sz="1200" kern="1200" dirty="0" err="1"/>
            <a:t>mitigation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200" kern="1200" dirty="0"/>
            <a:t>Climate </a:t>
          </a:r>
          <a:r>
            <a:rPr lang="de-DE" sz="1200" kern="1200" dirty="0" err="1"/>
            <a:t>change</a:t>
          </a:r>
          <a:r>
            <a:rPr lang="de-DE" sz="1200" kern="1200" dirty="0"/>
            <a:t> </a:t>
          </a:r>
          <a:r>
            <a:rPr lang="de-DE" sz="1200" kern="1200" dirty="0" err="1"/>
            <a:t>adaptation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200" kern="1200" dirty="0" err="1"/>
            <a:t>Sustainable</a:t>
          </a:r>
          <a:r>
            <a:rPr lang="de-DE" sz="1200" kern="1200" dirty="0"/>
            <a:t> </a:t>
          </a:r>
          <a:r>
            <a:rPr lang="de-DE" sz="1200" kern="1200" dirty="0" err="1"/>
            <a:t>use</a:t>
          </a:r>
          <a:r>
            <a:rPr lang="de-DE" sz="1200" kern="1200" dirty="0"/>
            <a:t> and </a:t>
          </a:r>
          <a:r>
            <a:rPr lang="de-DE" sz="1200" kern="1200" dirty="0" err="1"/>
            <a:t>protection</a:t>
          </a:r>
          <a:r>
            <a:rPr lang="de-DE" sz="1200" kern="1200" dirty="0"/>
            <a:t> </a:t>
          </a:r>
          <a:r>
            <a:rPr lang="de-DE" sz="1200" kern="1200" dirty="0" err="1"/>
            <a:t>of</a:t>
          </a:r>
          <a:r>
            <a:rPr lang="de-DE" sz="1200" kern="1200" dirty="0"/>
            <a:t> </a:t>
          </a:r>
          <a:r>
            <a:rPr lang="de-DE" sz="1200" kern="1200" dirty="0" err="1"/>
            <a:t>water</a:t>
          </a:r>
          <a:r>
            <a:rPr lang="de-DE" sz="1200" kern="1200" dirty="0"/>
            <a:t> and marine </a:t>
          </a:r>
          <a:r>
            <a:rPr lang="de-DE" sz="1200" kern="1200" dirty="0" err="1"/>
            <a:t>resources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200" kern="1200" dirty="0"/>
            <a:t>Transition </a:t>
          </a:r>
          <a:r>
            <a:rPr lang="de-DE" sz="1200" kern="1200" dirty="0" err="1"/>
            <a:t>to</a:t>
          </a:r>
          <a:r>
            <a:rPr lang="de-DE" sz="1200" kern="1200" dirty="0"/>
            <a:t> a </a:t>
          </a:r>
          <a:r>
            <a:rPr lang="de-DE" sz="1200" kern="1200" dirty="0" err="1"/>
            <a:t>circular</a:t>
          </a:r>
          <a:r>
            <a:rPr lang="de-DE" sz="1200" kern="1200" dirty="0"/>
            <a:t> </a:t>
          </a:r>
          <a:r>
            <a:rPr lang="de-DE" sz="1200" kern="1200" dirty="0" err="1"/>
            <a:t>economy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200" kern="1200" dirty="0"/>
            <a:t>Pollution </a:t>
          </a:r>
          <a:r>
            <a:rPr lang="de-DE" sz="1200" kern="1200" dirty="0" err="1"/>
            <a:t>prevention</a:t>
          </a:r>
          <a:r>
            <a:rPr lang="de-DE" sz="1200" kern="1200" dirty="0"/>
            <a:t> and </a:t>
          </a:r>
          <a:r>
            <a:rPr lang="de-DE" sz="1200" kern="1200" dirty="0" err="1"/>
            <a:t>control</a:t>
          </a:r>
          <a:endParaRPr lang="de-D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de-DE" sz="1200" kern="1200" dirty="0" err="1"/>
            <a:t>Protection</a:t>
          </a:r>
          <a:r>
            <a:rPr lang="de-DE" sz="1200" kern="1200" dirty="0"/>
            <a:t> and </a:t>
          </a:r>
          <a:r>
            <a:rPr lang="de-DE" sz="1200" kern="1200" dirty="0" err="1"/>
            <a:t>restoration</a:t>
          </a:r>
          <a:r>
            <a:rPr lang="de-DE" sz="1200" kern="1200" dirty="0"/>
            <a:t> </a:t>
          </a:r>
          <a:r>
            <a:rPr lang="de-DE" sz="1200" kern="1200" dirty="0" err="1"/>
            <a:t>of</a:t>
          </a:r>
          <a:r>
            <a:rPr lang="de-DE" sz="1200" kern="1200" dirty="0"/>
            <a:t> </a:t>
          </a:r>
          <a:r>
            <a:rPr lang="de-DE" sz="1200" kern="1200" dirty="0" err="1"/>
            <a:t>biodiversity</a:t>
          </a:r>
          <a:r>
            <a:rPr lang="de-DE" sz="1200" kern="1200" dirty="0"/>
            <a:t> and </a:t>
          </a:r>
          <a:r>
            <a:rPr lang="de-DE" sz="1200" kern="1200" dirty="0" err="1"/>
            <a:t>ecosystems</a:t>
          </a:r>
          <a:endParaRPr lang="de-DE" sz="1200" kern="1200" dirty="0"/>
        </a:p>
      </dsp:txBody>
      <dsp:txXfrm>
        <a:off x="2012070" y="1363480"/>
        <a:ext cx="2075169" cy="2655195"/>
      </dsp:txXfrm>
    </dsp:sp>
    <dsp:sp modelId="{511DA02C-85D0-4D17-92CA-3F2ED2FA6968}">
      <dsp:nvSpPr>
        <dsp:cNvPr id="0" name=""/>
        <dsp:cNvSpPr/>
      </dsp:nvSpPr>
      <dsp:spPr>
        <a:xfrm>
          <a:off x="2557458" y="97210"/>
          <a:ext cx="2763854" cy="2763854"/>
        </a:xfrm>
        <a:prstGeom prst="circularArrow">
          <a:avLst>
            <a:gd name="adj1" fmla="val 2154"/>
            <a:gd name="adj2" fmla="val 259036"/>
            <a:gd name="adj3" fmla="val 272823"/>
            <a:gd name="adj4" fmla="val 14882881"/>
            <a:gd name="adj5" fmla="val 251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8B912-FB97-44AC-9A08-16859F640853}">
      <dsp:nvSpPr>
        <dsp:cNvPr id="0" name=""/>
        <dsp:cNvSpPr/>
      </dsp:nvSpPr>
      <dsp:spPr>
        <a:xfrm>
          <a:off x="2383826" y="3237"/>
          <a:ext cx="1701942" cy="9058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SUBSTANTIAL CONTRIBUTION (Environmental </a:t>
          </a:r>
          <a:r>
            <a:rPr lang="de-DE" sz="1100" kern="1200" dirty="0" err="1"/>
            <a:t>objectives</a:t>
          </a:r>
          <a:r>
            <a:rPr lang="de-DE" sz="1100" kern="1200" dirty="0"/>
            <a:t>)</a:t>
          </a:r>
        </a:p>
      </dsp:txBody>
      <dsp:txXfrm>
        <a:off x="2410357" y="29768"/>
        <a:ext cx="1648880" cy="852789"/>
      </dsp:txXfrm>
    </dsp:sp>
    <dsp:sp modelId="{FCBF9FBD-105A-4321-9524-0DFE6ACD179E}">
      <dsp:nvSpPr>
        <dsp:cNvPr id="0" name=""/>
        <dsp:cNvSpPr/>
      </dsp:nvSpPr>
      <dsp:spPr>
        <a:xfrm>
          <a:off x="4437606" y="1693122"/>
          <a:ext cx="1499232" cy="12365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... </a:t>
          </a:r>
          <a:r>
            <a:rPr lang="de-DE" sz="1400" kern="1200" dirty="0" err="1"/>
            <a:t>To</a:t>
          </a:r>
          <a:r>
            <a:rPr lang="de-DE" sz="1400" kern="1200" dirty="0"/>
            <a:t> </a:t>
          </a:r>
          <a:r>
            <a:rPr lang="de-DE" sz="1400" kern="1200" dirty="0" err="1"/>
            <a:t>any</a:t>
          </a:r>
          <a:r>
            <a:rPr lang="de-DE" sz="1400" kern="1200" dirty="0"/>
            <a:t> </a:t>
          </a:r>
          <a:r>
            <a:rPr lang="de-DE" sz="1400" kern="1200" dirty="0" err="1"/>
            <a:t>of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</a:t>
          </a:r>
          <a:r>
            <a:rPr lang="de-DE" sz="1400" kern="1200" dirty="0" err="1"/>
            <a:t>other</a:t>
          </a:r>
          <a:r>
            <a:rPr lang="de-DE" sz="1400" kern="1200" dirty="0"/>
            <a:t> </a:t>
          </a:r>
          <a:r>
            <a:rPr lang="de-DE" sz="1400" kern="1200" dirty="0" err="1"/>
            <a:t>objectives</a:t>
          </a:r>
          <a:endParaRPr lang="de-DE" sz="1400" kern="1200" dirty="0"/>
        </a:p>
      </dsp:txBody>
      <dsp:txXfrm>
        <a:off x="4466063" y="1721579"/>
        <a:ext cx="1442318" cy="914663"/>
      </dsp:txXfrm>
    </dsp:sp>
    <dsp:sp modelId="{1563506D-4D58-4570-BC44-B372056EF605}">
      <dsp:nvSpPr>
        <dsp:cNvPr id="0" name=""/>
        <dsp:cNvSpPr/>
      </dsp:nvSpPr>
      <dsp:spPr>
        <a:xfrm>
          <a:off x="4521203" y="1422157"/>
          <a:ext cx="2027707" cy="2027707"/>
        </a:xfrm>
        <a:prstGeom prst="leftCircularArrow">
          <a:avLst>
            <a:gd name="adj1" fmla="val 2937"/>
            <a:gd name="adj2" fmla="val 359546"/>
            <a:gd name="adj3" fmla="val 2162963"/>
            <a:gd name="adj4" fmla="val 9052395"/>
            <a:gd name="adj5" fmla="val 342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3111-A28C-402E-9157-65DB6B07B416}">
      <dsp:nvSpPr>
        <dsp:cNvPr id="0" name=""/>
        <dsp:cNvSpPr/>
      </dsp:nvSpPr>
      <dsp:spPr>
        <a:xfrm>
          <a:off x="4770769" y="2664699"/>
          <a:ext cx="1332651" cy="5299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DO NO SIGNIFICANT HARM (DNSH)</a:t>
          </a:r>
        </a:p>
      </dsp:txBody>
      <dsp:txXfrm>
        <a:off x="4786291" y="2680221"/>
        <a:ext cx="1301607" cy="498907"/>
      </dsp:txXfrm>
    </dsp:sp>
    <dsp:sp modelId="{15CA1635-216B-49C9-8F60-DE1CEFB405B4}">
      <dsp:nvSpPr>
        <dsp:cNvPr id="0" name=""/>
        <dsp:cNvSpPr/>
      </dsp:nvSpPr>
      <dsp:spPr>
        <a:xfrm>
          <a:off x="6386976" y="754974"/>
          <a:ext cx="2051864" cy="31128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kern="1200" dirty="0"/>
            <a:t>OECD Guidelines for Multinational Enterprises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kern="1200" dirty="0"/>
            <a:t>UN Guiding Principles on Business and Human Rights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kern="1200" dirty="0"/>
            <a:t>ILO Declaration on Fundamental Principles and Rights at Work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kern="1200" dirty="0"/>
            <a:t>International Bill of Human Rights</a:t>
          </a:r>
          <a:endParaRPr lang="de-DE" sz="1300" kern="1200" dirty="0"/>
        </a:p>
      </dsp:txBody>
      <dsp:txXfrm>
        <a:off x="6447073" y="1482110"/>
        <a:ext cx="1931670" cy="2325616"/>
      </dsp:txXfrm>
    </dsp:sp>
    <dsp:sp modelId="{C329C5AA-EF8C-4592-9411-BC8235F532F8}">
      <dsp:nvSpPr>
        <dsp:cNvPr id="0" name=""/>
        <dsp:cNvSpPr/>
      </dsp:nvSpPr>
      <dsp:spPr>
        <a:xfrm>
          <a:off x="7391417" y="436908"/>
          <a:ext cx="2323009" cy="2357088"/>
        </a:xfrm>
        <a:prstGeom prst="circularArrow">
          <a:avLst>
            <a:gd name="adj1" fmla="val 2563"/>
            <a:gd name="adj2" fmla="val 311117"/>
            <a:gd name="adj3" fmla="val 21219053"/>
            <a:gd name="adj4" fmla="val 14281191"/>
            <a:gd name="adj5" fmla="val 299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0607B-E83E-4504-835D-FBA983AF343C}">
      <dsp:nvSpPr>
        <dsp:cNvPr id="0" name=""/>
        <dsp:cNvSpPr/>
      </dsp:nvSpPr>
      <dsp:spPr>
        <a:xfrm>
          <a:off x="6904142" y="519849"/>
          <a:ext cx="1463704" cy="7926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MINIMUM SAFEGUARDS (</a:t>
          </a:r>
          <a:r>
            <a:rPr lang="de-DE" sz="1100" kern="1200" dirty="0" err="1"/>
            <a:t>Social</a:t>
          </a:r>
          <a:r>
            <a:rPr lang="de-DE" sz="1100" kern="1200" dirty="0"/>
            <a:t>)</a:t>
          </a:r>
        </a:p>
      </dsp:txBody>
      <dsp:txXfrm>
        <a:off x="6927357" y="543064"/>
        <a:ext cx="1417274" cy="746202"/>
      </dsp:txXfrm>
    </dsp:sp>
    <dsp:sp modelId="{6FCD8ACA-EE50-4A36-B17F-C7EDC66D4887}">
      <dsp:nvSpPr>
        <dsp:cNvPr id="0" name=""/>
        <dsp:cNvSpPr/>
      </dsp:nvSpPr>
      <dsp:spPr>
        <a:xfrm>
          <a:off x="8722397" y="1683140"/>
          <a:ext cx="1499232" cy="12566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 err="1"/>
            <a:t>Percentage</a:t>
          </a:r>
          <a:r>
            <a:rPr lang="de-DE" sz="1400" kern="1200" dirty="0"/>
            <a:t> </a:t>
          </a:r>
          <a:r>
            <a:rPr lang="de-DE" sz="1400" kern="1200" dirty="0" err="1"/>
            <a:t>of</a:t>
          </a:r>
          <a:r>
            <a:rPr lang="de-DE" sz="1400" kern="1200" dirty="0"/>
            <a:t> total Turnover, </a:t>
          </a:r>
          <a:r>
            <a:rPr lang="de-DE" sz="1400" kern="1200" dirty="0" err="1"/>
            <a:t>CapEx</a:t>
          </a:r>
          <a:r>
            <a:rPr lang="de-DE" sz="1400" kern="1200" dirty="0"/>
            <a:t> (and </a:t>
          </a:r>
          <a:r>
            <a:rPr lang="de-DE" sz="1400" kern="1200" dirty="0" err="1"/>
            <a:t>OpEx</a:t>
          </a:r>
          <a:r>
            <a:rPr lang="de-DE" sz="1400" kern="1200" dirty="0"/>
            <a:t>)</a:t>
          </a:r>
        </a:p>
      </dsp:txBody>
      <dsp:txXfrm>
        <a:off x="8751316" y="1712059"/>
        <a:ext cx="1441394" cy="929537"/>
      </dsp:txXfrm>
    </dsp:sp>
    <dsp:sp modelId="{BD8CD1AF-7ECD-4FC2-8AAF-18DA73C2E022}">
      <dsp:nvSpPr>
        <dsp:cNvPr id="0" name=""/>
        <dsp:cNvSpPr/>
      </dsp:nvSpPr>
      <dsp:spPr>
        <a:xfrm>
          <a:off x="9055560" y="2664771"/>
          <a:ext cx="1332651" cy="5299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ALIGNMENT</a:t>
          </a:r>
        </a:p>
      </dsp:txBody>
      <dsp:txXfrm>
        <a:off x="9071082" y="2680293"/>
        <a:ext cx="1301607" cy="498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3F27C8A6-7AED-42A8-8378-A0B27B93DE66}" type="datetimeFigureOut">
              <a:rPr lang="de-DE" smtClean="0"/>
              <a:t>20.10.2022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086BDC02-31E5-4251-8A01-2BC8545169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0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683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09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54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93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667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37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714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310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820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762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76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434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734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281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311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23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18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22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09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80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770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DC02-31E5-4251-8A01-2BC85451698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85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3DAC5F2C-E5C3-4257-BECC-5657DE3C10A7}"/>
              </a:ext>
            </a:extLst>
          </p:cNvPr>
          <p:cNvSpPr/>
          <p:nvPr userDrawn="1"/>
        </p:nvSpPr>
        <p:spPr>
          <a:xfrm>
            <a:off x="-139486" y="-46495"/>
            <a:ext cx="12600123" cy="7113721"/>
          </a:xfrm>
          <a:custGeom>
            <a:avLst/>
            <a:gdLst/>
            <a:ahLst/>
            <a:cxnLst/>
            <a:rect l="l" t="t" r="r" b="b"/>
            <a:pathLst>
              <a:path w="15544800" h="10058400">
                <a:moveTo>
                  <a:pt x="15544800" y="0"/>
                </a:moveTo>
                <a:lnTo>
                  <a:pt x="0" y="0"/>
                </a:lnTo>
                <a:lnTo>
                  <a:pt x="0" y="10058400"/>
                </a:lnTo>
                <a:lnTo>
                  <a:pt x="15544800" y="10058400"/>
                </a:lnTo>
                <a:lnTo>
                  <a:pt x="15544800" y="0"/>
                </a:lnTo>
                <a:close/>
              </a:path>
            </a:pathLst>
          </a:custGeom>
          <a:solidFill>
            <a:srgbClr val="002647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002747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B23509A-897A-DB46-AA54-D8F6B3082280}"/>
              </a:ext>
            </a:extLst>
          </p:cNvPr>
          <p:cNvSpPr/>
          <p:nvPr userDrawn="1"/>
        </p:nvSpPr>
        <p:spPr>
          <a:xfrm>
            <a:off x="7180000" y="-46495"/>
            <a:ext cx="6944122" cy="7113721"/>
          </a:xfrm>
          <a:custGeom>
            <a:avLst/>
            <a:gdLst>
              <a:gd name="connsiteX0" fmla="*/ 2346362 w 6944122"/>
              <a:gd name="connsiteY0" fmla="*/ 0 h 7113721"/>
              <a:gd name="connsiteX1" fmla="*/ 6944122 w 6944122"/>
              <a:gd name="connsiteY1" fmla="*/ 0 h 7113721"/>
              <a:gd name="connsiteX2" fmla="*/ 6944122 w 6944122"/>
              <a:gd name="connsiteY2" fmla="*/ 7113721 h 7113721"/>
              <a:gd name="connsiteX3" fmla="*/ 1116267 w 6944122"/>
              <a:gd name="connsiteY3" fmla="*/ 7113721 h 7113721"/>
              <a:gd name="connsiteX4" fmla="*/ 981876 w 6944122"/>
              <a:gd name="connsiteY4" fmla="*/ 6950501 h 7113721"/>
              <a:gd name="connsiteX5" fmla="*/ 0 w 6944122"/>
              <a:gd name="connsiteY5" fmla="*/ 4078197 h 7113721"/>
              <a:gd name="connsiteX6" fmla="*/ 2337069 w 6944122"/>
              <a:gd name="connsiteY6" fmla="*/ 5242 h 7113721"/>
              <a:gd name="connsiteX7" fmla="*/ 2346362 w 6944122"/>
              <a:gd name="connsiteY7" fmla="*/ 0 h 711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4122" h="7113721">
                <a:moveTo>
                  <a:pt x="2346362" y="0"/>
                </a:moveTo>
                <a:lnTo>
                  <a:pt x="6944122" y="0"/>
                </a:lnTo>
                <a:lnTo>
                  <a:pt x="6944122" y="7113721"/>
                </a:lnTo>
                <a:lnTo>
                  <a:pt x="1116267" y="7113721"/>
                </a:lnTo>
                <a:lnTo>
                  <a:pt x="981876" y="6950501"/>
                </a:lnTo>
                <a:cubicBezTo>
                  <a:pt x="365603" y="6152018"/>
                  <a:pt x="0" y="5156997"/>
                  <a:pt x="0" y="4078197"/>
                </a:cubicBezTo>
                <a:cubicBezTo>
                  <a:pt x="0" y="2352118"/>
                  <a:pt x="935942" y="840511"/>
                  <a:pt x="2337069" y="5242"/>
                </a:cubicBezTo>
                <a:lnTo>
                  <a:pt x="2346362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2FC73-03FC-4BA6-89BC-F12D102CAF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err="1"/>
              <a:t>Powerpoint</a:t>
            </a:r>
            <a:r>
              <a:rPr lang="en-US"/>
              <a:t> Title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552F474-252B-474F-8FB8-86911580C3EE}"/>
              </a:ext>
            </a:extLst>
          </p:cNvPr>
          <p:cNvSpPr/>
          <p:nvPr userDrawn="1"/>
        </p:nvSpPr>
        <p:spPr>
          <a:xfrm>
            <a:off x="-139485" y="4678821"/>
            <a:ext cx="4147283" cy="2388405"/>
          </a:xfrm>
          <a:custGeom>
            <a:avLst/>
            <a:gdLst>
              <a:gd name="connsiteX0" fmla="*/ 1515944 w 4147283"/>
              <a:gd name="connsiteY0" fmla="*/ 0 h 2388405"/>
              <a:gd name="connsiteX1" fmla="*/ 4146550 w 4147283"/>
              <a:gd name="connsiteY1" fmla="*/ 2373898 h 2388405"/>
              <a:gd name="connsiteX2" fmla="*/ 4147283 w 4147283"/>
              <a:gd name="connsiteY2" fmla="*/ 2388405 h 2388405"/>
              <a:gd name="connsiteX3" fmla="*/ 0 w 4147283"/>
              <a:gd name="connsiteY3" fmla="*/ 2388405 h 2388405"/>
              <a:gd name="connsiteX4" fmla="*/ 0 w 4147283"/>
              <a:gd name="connsiteY4" fmla="*/ 479650 h 2388405"/>
              <a:gd name="connsiteX5" fmla="*/ 37514 w 4147283"/>
              <a:gd name="connsiteY5" fmla="*/ 451598 h 2388405"/>
              <a:gd name="connsiteX6" fmla="*/ 1515944 w 4147283"/>
              <a:gd name="connsiteY6" fmla="*/ 0 h 238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7283" h="2388405">
                <a:moveTo>
                  <a:pt x="1515944" y="0"/>
                </a:moveTo>
                <a:cubicBezTo>
                  <a:pt x="2885053" y="0"/>
                  <a:pt x="4011138" y="1040515"/>
                  <a:pt x="4146550" y="2373898"/>
                </a:cubicBezTo>
                <a:lnTo>
                  <a:pt x="4147283" y="2388405"/>
                </a:lnTo>
                <a:lnTo>
                  <a:pt x="0" y="2388405"/>
                </a:lnTo>
                <a:lnTo>
                  <a:pt x="0" y="479650"/>
                </a:lnTo>
                <a:lnTo>
                  <a:pt x="37514" y="451598"/>
                </a:lnTo>
                <a:cubicBezTo>
                  <a:pt x="459541" y="166482"/>
                  <a:pt x="968300" y="0"/>
                  <a:pt x="1515944" y="0"/>
                </a:cubicBezTo>
                <a:close/>
              </a:path>
            </a:pathLst>
          </a:custGeom>
          <a:solidFill>
            <a:srgbClr val="006F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A7869-7F86-44D2-A7D1-6CF234D3C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4861427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2099D5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  I   Company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96253-6204-4210-9325-83C1E4B6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December 2020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E5320957-23AD-1548-BC4C-EC1652AC86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80000" y="-721899"/>
            <a:ext cx="9519924" cy="9541274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5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5824"/>
            <a:ext cx="9463181" cy="1325563"/>
          </a:xfrm>
          <a:prstGeom prst="rect">
            <a:avLst/>
          </a:prstGeom>
        </p:spPr>
        <p:txBody>
          <a:bodyPr anchor="b" anchorCtr="0"/>
          <a:lstStyle>
            <a:lvl1pPr>
              <a:defRPr sz="3600">
                <a:solidFill>
                  <a:srgbClr val="255EA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42537"/>
            <a:ext cx="9463181" cy="344562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255EAD"/>
              </a:buClr>
              <a:buSzPct val="100000"/>
              <a:buFont typeface="Wingdings" charset="2"/>
              <a:buNone/>
              <a:defRPr sz="24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800100" indent="-342900">
              <a:buClr>
                <a:schemeClr val="accent3"/>
              </a:buClr>
              <a:buFont typeface="Wingdings" charset="2"/>
              <a:buChar char="§"/>
              <a:defRPr sz="2000"/>
            </a:lvl2pPr>
            <a:lvl3pPr marL="1257300" indent="-342900">
              <a:buClr>
                <a:srgbClr val="5D9DF5"/>
              </a:buClr>
              <a:buFont typeface="Wingdings" charset="2"/>
              <a:buChar char="§"/>
              <a:defRPr sz="1800"/>
            </a:lvl3pPr>
            <a:lvl4pPr marL="1657350" indent="-285750">
              <a:buClr>
                <a:srgbClr val="5D9DF5"/>
              </a:buClr>
              <a:buFont typeface="LucidaGrande" charset="0"/>
              <a:buChar char="□"/>
              <a:defRPr sz="1600"/>
            </a:lvl4pPr>
            <a:lvl5pPr marL="2114550" indent="-285750">
              <a:buClr>
                <a:schemeClr val="accent2"/>
              </a:buClr>
              <a:buFont typeface="Wingdings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B1DCF-1261-6A4B-98AE-B130BA6389F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7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566737"/>
            <a:ext cx="11000317" cy="3559426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Visual Place Holder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1319212"/>
            <a:ext cx="10996083" cy="1100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 dirty="0"/>
              <a:t>Text Box</a:t>
            </a: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Substance Over Form Ltd.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0701DA5-01A4-8D48-A220-3E2CF2FB25F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April 7, 2015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6098118" y="434260"/>
            <a:ext cx="5591420" cy="430315"/>
          </a:xfrm>
          <a:prstGeom prst="rect">
            <a:avLst/>
          </a:prstGeom>
          <a:noFill/>
          <a:ln>
            <a:noFill/>
          </a:ln>
        </p:spPr>
        <p:txBody>
          <a:bodyPr vert="horz" anchor="t"/>
          <a:lstStyle>
            <a:lvl1pPr marL="0" indent="0">
              <a:buNone/>
              <a:defRPr sz="1600" baseline="0"/>
            </a:lvl1pPr>
          </a:lstStyle>
          <a:p>
            <a:pPr algn="r">
              <a:defRPr/>
            </a:pPr>
            <a:r>
              <a:rPr lang="en-US" sz="2400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11189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65919-E88B-4BD4-9DE1-474AB873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55E18-DA77-4430-A37C-38D88FEC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5254E48-CF4F-42FE-ACDD-0736C3D46DBD}"/>
              </a:ext>
            </a:extLst>
          </p:cNvPr>
          <p:cNvSpPr txBox="1">
            <a:spLocks/>
          </p:cNvSpPr>
          <p:nvPr userDrawn="1"/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050" kern="1200">
                <a:solidFill>
                  <a:schemeClr val="tx1"/>
                </a:solidFill>
                <a:latin typeface="Fakt Pro Bln" panose="020000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Fakt Pro Lt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Fakt Pro Lt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000" kern="1200" spc="0" baseline="0">
                <a:solidFill>
                  <a:schemeClr val="tx1"/>
                </a:solidFill>
                <a:latin typeface="Fakt Pro Bln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2000" b="0" i="0" kern="1200">
          <a:solidFill>
            <a:schemeClr val="accent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000" kern="1200" spc="0" baseline="0">
          <a:solidFill>
            <a:schemeClr val="tx1"/>
          </a:solidFill>
          <a:latin typeface="Fakt Pro Bln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4357F-CB16-413F-841C-534BEB6D8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2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FD6DA2D-FCAA-4E32-8266-019EAF38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29" y="783067"/>
            <a:ext cx="10515600" cy="31126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Master Slide</a:t>
            </a:r>
          </a:p>
        </p:txBody>
      </p:sp>
    </p:spTree>
    <p:extLst>
      <p:ext uri="{BB962C8B-B14F-4D97-AF65-F5344CB8AC3E}">
        <p14:creationId xmlns:p14="http://schemas.microsoft.com/office/powerpoint/2010/main" val="31381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B9E7A80-1B73-2748-85E0-1750B317A245}"/>
              </a:ext>
            </a:extLst>
          </p:cNvPr>
          <p:cNvSpPr>
            <a:spLocks/>
          </p:cNvSpPr>
          <p:nvPr/>
        </p:nvSpPr>
        <p:spPr>
          <a:xfrm>
            <a:off x="7180000" y="-46495"/>
            <a:ext cx="6944122" cy="7113721"/>
          </a:xfrm>
          <a:custGeom>
            <a:avLst/>
            <a:gdLst>
              <a:gd name="connsiteX0" fmla="*/ 2346362 w 6944122"/>
              <a:gd name="connsiteY0" fmla="*/ 0 h 7113721"/>
              <a:gd name="connsiteX1" fmla="*/ 6944122 w 6944122"/>
              <a:gd name="connsiteY1" fmla="*/ 0 h 7113721"/>
              <a:gd name="connsiteX2" fmla="*/ 6944122 w 6944122"/>
              <a:gd name="connsiteY2" fmla="*/ 7113721 h 7113721"/>
              <a:gd name="connsiteX3" fmla="*/ 1116267 w 6944122"/>
              <a:gd name="connsiteY3" fmla="*/ 7113721 h 7113721"/>
              <a:gd name="connsiteX4" fmla="*/ 981876 w 6944122"/>
              <a:gd name="connsiteY4" fmla="*/ 6950501 h 7113721"/>
              <a:gd name="connsiteX5" fmla="*/ 0 w 6944122"/>
              <a:gd name="connsiteY5" fmla="*/ 4078197 h 7113721"/>
              <a:gd name="connsiteX6" fmla="*/ 2337069 w 6944122"/>
              <a:gd name="connsiteY6" fmla="*/ 5242 h 7113721"/>
              <a:gd name="connsiteX7" fmla="*/ 2346362 w 6944122"/>
              <a:gd name="connsiteY7" fmla="*/ 0 h 711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4122" h="7113721">
                <a:moveTo>
                  <a:pt x="2346362" y="0"/>
                </a:moveTo>
                <a:lnTo>
                  <a:pt x="6944122" y="0"/>
                </a:lnTo>
                <a:lnTo>
                  <a:pt x="6944122" y="7113721"/>
                </a:lnTo>
                <a:lnTo>
                  <a:pt x="1116267" y="7113721"/>
                </a:lnTo>
                <a:lnTo>
                  <a:pt x="981876" y="6950501"/>
                </a:lnTo>
                <a:cubicBezTo>
                  <a:pt x="365603" y="6152018"/>
                  <a:pt x="0" y="5156997"/>
                  <a:pt x="0" y="4078197"/>
                </a:cubicBezTo>
                <a:cubicBezTo>
                  <a:pt x="0" y="2352118"/>
                  <a:pt x="935942" y="840511"/>
                  <a:pt x="2337069" y="5242"/>
                </a:cubicBezTo>
                <a:lnTo>
                  <a:pt x="2346362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kt Pro Nor"/>
              <a:ea typeface="+mn-ea"/>
              <a:cs typeface="+mn-cs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328994B-7251-4D41-8970-C1225F3C4F6B}"/>
              </a:ext>
            </a:extLst>
          </p:cNvPr>
          <p:cNvSpPr/>
          <p:nvPr/>
        </p:nvSpPr>
        <p:spPr>
          <a:xfrm>
            <a:off x="-139485" y="4678821"/>
            <a:ext cx="4147283" cy="2388405"/>
          </a:xfrm>
          <a:custGeom>
            <a:avLst/>
            <a:gdLst>
              <a:gd name="connsiteX0" fmla="*/ 1515944 w 4147283"/>
              <a:gd name="connsiteY0" fmla="*/ 0 h 2388405"/>
              <a:gd name="connsiteX1" fmla="*/ 4146550 w 4147283"/>
              <a:gd name="connsiteY1" fmla="*/ 2373898 h 2388405"/>
              <a:gd name="connsiteX2" fmla="*/ 4147283 w 4147283"/>
              <a:gd name="connsiteY2" fmla="*/ 2388405 h 2388405"/>
              <a:gd name="connsiteX3" fmla="*/ 0 w 4147283"/>
              <a:gd name="connsiteY3" fmla="*/ 2388405 h 2388405"/>
              <a:gd name="connsiteX4" fmla="*/ 0 w 4147283"/>
              <a:gd name="connsiteY4" fmla="*/ 479650 h 2388405"/>
              <a:gd name="connsiteX5" fmla="*/ 37514 w 4147283"/>
              <a:gd name="connsiteY5" fmla="*/ 451598 h 2388405"/>
              <a:gd name="connsiteX6" fmla="*/ 1515944 w 4147283"/>
              <a:gd name="connsiteY6" fmla="*/ 0 h 238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7283" h="2388405">
                <a:moveTo>
                  <a:pt x="1515944" y="0"/>
                </a:moveTo>
                <a:cubicBezTo>
                  <a:pt x="2885053" y="0"/>
                  <a:pt x="4011138" y="1040515"/>
                  <a:pt x="4146550" y="2373898"/>
                </a:cubicBezTo>
                <a:lnTo>
                  <a:pt x="4147283" y="2388405"/>
                </a:lnTo>
                <a:lnTo>
                  <a:pt x="0" y="2388405"/>
                </a:lnTo>
                <a:lnTo>
                  <a:pt x="0" y="479650"/>
                </a:lnTo>
                <a:lnTo>
                  <a:pt x="37514" y="451598"/>
                </a:lnTo>
                <a:cubicBezTo>
                  <a:pt x="459541" y="166482"/>
                  <a:pt x="968300" y="0"/>
                  <a:pt x="1515944" y="0"/>
                </a:cubicBez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kt Pro Nor"/>
              <a:ea typeface="+mn-ea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4C247D7-6356-4F07-BDDE-57C06EE72C97}"/>
              </a:ext>
            </a:extLst>
          </p:cNvPr>
          <p:cNvSpPr/>
          <p:nvPr/>
        </p:nvSpPr>
        <p:spPr>
          <a:xfrm>
            <a:off x="-139485" y="4671063"/>
            <a:ext cx="4147283" cy="2388405"/>
          </a:xfrm>
          <a:custGeom>
            <a:avLst/>
            <a:gdLst>
              <a:gd name="connsiteX0" fmla="*/ 1515944 w 4147283"/>
              <a:gd name="connsiteY0" fmla="*/ 0 h 2388405"/>
              <a:gd name="connsiteX1" fmla="*/ 4146550 w 4147283"/>
              <a:gd name="connsiteY1" fmla="*/ 2373898 h 2388405"/>
              <a:gd name="connsiteX2" fmla="*/ 4147283 w 4147283"/>
              <a:gd name="connsiteY2" fmla="*/ 2388405 h 2388405"/>
              <a:gd name="connsiteX3" fmla="*/ 0 w 4147283"/>
              <a:gd name="connsiteY3" fmla="*/ 2388405 h 2388405"/>
              <a:gd name="connsiteX4" fmla="*/ 0 w 4147283"/>
              <a:gd name="connsiteY4" fmla="*/ 479650 h 2388405"/>
              <a:gd name="connsiteX5" fmla="*/ 37514 w 4147283"/>
              <a:gd name="connsiteY5" fmla="*/ 451598 h 2388405"/>
              <a:gd name="connsiteX6" fmla="*/ 1515944 w 4147283"/>
              <a:gd name="connsiteY6" fmla="*/ 0 h 238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7283" h="2388405">
                <a:moveTo>
                  <a:pt x="1515944" y="0"/>
                </a:moveTo>
                <a:cubicBezTo>
                  <a:pt x="2885053" y="0"/>
                  <a:pt x="4011138" y="1040515"/>
                  <a:pt x="4146550" y="2373898"/>
                </a:cubicBezTo>
                <a:lnTo>
                  <a:pt x="4147283" y="2388405"/>
                </a:lnTo>
                <a:lnTo>
                  <a:pt x="0" y="2388405"/>
                </a:lnTo>
                <a:lnTo>
                  <a:pt x="0" y="479650"/>
                </a:lnTo>
                <a:lnTo>
                  <a:pt x="37514" y="451598"/>
                </a:lnTo>
                <a:cubicBezTo>
                  <a:pt x="459541" y="166482"/>
                  <a:pt x="968300" y="0"/>
                  <a:pt x="1515944" y="0"/>
                </a:cubicBez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kt Pro Nor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B40635-E4B6-4503-80BA-1BC48A49FC35}"/>
              </a:ext>
            </a:extLst>
          </p:cNvPr>
          <p:cNvSpPr/>
          <p:nvPr/>
        </p:nvSpPr>
        <p:spPr>
          <a:xfrm>
            <a:off x="209725" y="184558"/>
            <a:ext cx="3976381" cy="746620"/>
          </a:xfrm>
          <a:prstGeom prst="roundRect">
            <a:avLst/>
          </a:prstGeom>
          <a:solidFill>
            <a:srgbClr val="002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kt Pro Nor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5EF74BA-48BD-4CFD-ADD9-CBC3BB8D75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1" y="450158"/>
            <a:ext cx="1460465" cy="4887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8F63C26-0A68-4E81-AB3F-429F4A21E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5000" dirty="0"/>
              <a:t>Sustainable Finance regulation in Europe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D0F03CD-EB5E-489D-B685-2C9162EF3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985442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Burden or Opportunity?</a:t>
            </a:r>
            <a:endParaRPr lang="en-US" dirty="0">
              <a:solidFill>
                <a:srgbClr val="5D9DF5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734CFF-B75C-4A50-8801-91EB23E19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810" y="5570173"/>
            <a:ext cx="3589106" cy="60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5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825"/>
            <a:ext cx="9463181" cy="615176"/>
          </a:xfrm>
        </p:spPr>
        <p:txBody>
          <a:bodyPr/>
          <a:lstStyle/>
          <a:p>
            <a:r>
              <a:rPr lang="de-DE" dirty="0" err="1"/>
              <a:t>Characteristics</a:t>
            </a:r>
            <a:r>
              <a:rPr lang="de-DE" dirty="0"/>
              <a:t>: SFDR/PAIs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D3DAD9-E679-F038-6517-F5E22C903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9463181" cy="40593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Prescribes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disclosure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according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three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types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financial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products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1257300" lvl="1" indent="-457200">
              <a:buClrTx/>
              <a:buFont typeface="+mj-lt"/>
              <a:buAutoNum type="arabicParenBoth"/>
            </a:pP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Sustainability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risks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deemed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relevant („Art. 6“)</a:t>
            </a:r>
          </a:p>
          <a:p>
            <a:pPr marL="1257300" lvl="1" indent="-457200">
              <a:buClrTx/>
              <a:buFont typeface="+mj-lt"/>
              <a:buAutoNum type="arabicParenBoth"/>
            </a:pP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Financial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products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promoting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environmental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social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characteristics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(„Art. 8“)</a:t>
            </a:r>
          </a:p>
          <a:p>
            <a:pPr marL="1257300" lvl="1" indent="-457200">
              <a:buClrTx/>
              <a:buFont typeface="+mj-lt"/>
              <a:buAutoNum type="arabicParenBoth"/>
            </a:pP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Financial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products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sustainable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investment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objectives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(„Art. 9“)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18 (14+2+2)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mandatory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46 additional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indicators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on E, S, and G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topics</a:t>
            </a:r>
            <a:endParaRPr lang="de-D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Requires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disclosure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sustainability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risks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de-DE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adverse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impacts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lvl="1" indent="0">
              <a:buNone/>
            </a:pP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= not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performance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/positive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impact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but „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go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wrong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?“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  <a:r>
              <a:rPr lang="de-D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de-DE" sz="1800" strike="sngStrike" dirty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de-DE" sz="1800" strike="sngStrik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Describe</a:t>
            </a:r>
            <a:r>
              <a:rPr lang="de-DE" sz="1800" strike="sngStrik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strike="sngStrik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your</a:t>
            </a:r>
            <a:r>
              <a:rPr lang="de-DE" sz="1800" strike="sngStrike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de-DE" sz="1800" strike="sngStrik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portfolio</a:t>
            </a:r>
            <a:r>
              <a:rPr lang="de-DE" sz="1800" strike="sngStrike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de-DE" sz="1800" strike="sngStrik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companies</a:t>
            </a:r>
            <a:r>
              <a:rPr lang="de-DE" sz="1800" strike="sngStrike" dirty="0">
                <a:latin typeface="Calibri Light" panose="020F0302020204030204" pitchFamily="34" charset="0"/>
                <a:cs typeface="Calibri Light" panose="020F0302020204030204" pitchFamily="34" charset="0"/>
              </a:rPr>
              <a:t>‘ </a:t>
            </a:r>
            <a:r>
              <a:rPr lang="de-DE" sz="1800" strike="sngStrik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whistleblower</a:t>
            </a:r>
            <a:r>
              <a:rPr lang="de-DE" sz="1800" strike="sngStrik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strike="sngStrik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protection</a:t>
            </a:r>
            <a:r>
              <a:rPr lang="de-DE" sz="1800" strike="sngStrik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strike="sngStrik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mechanisms</a:t>
            </a:r>
            <a:r>
              <a:rPr lang="de-DE" sz="1800" strike="sngStrike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%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portfolio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companies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without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adequate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whistleblower</a:t>
            </a:r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protection</a:t>
            </a:r>
            <a:endParaRPr lang="de-DE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9FDF46-0F65-7C2B-2867-56A5594F3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frameworks:</a:t>
            </a:r>
            <a:b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common ground?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" name="Graphic 29" descr="Zahnräder">
            <a:extLst>
              <a:ext uri="{FF2B5EF4-FFF2-40B4-BE49-F238E27FC236}">
                <a16:creationId xmlns:a16="http://schemas.microsoft.com/office/drawing/2014/main" id="{F1FC3390-0AF4-C2EE-F724-F6AA33212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78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825"/>
            <a:ext cx="9463181" cy="820272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in </a:t>
            </a:r>
            <a:r>
              <a:rPr lang="de-DE" dirty="0" err="1"/>
              <a:t>common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D3DAD9-E679-F038-6517-F5E22C9032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Requirement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Perform an </a:t>
            </a:r>
            <a:r>
              <a:rPr lang="de-DE" dirty="0" err="1"/>
              <a:t>inventory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a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Integrate</a:t>
            </a:r>
            <a:r>
              <a:rPr lang="de-DE" dirty="0"/>
              <a:t> ESG </a:t>
            </a:r>
            <a:r>
              <a:rPr lang="de-DE" dirty="0" err="1"/>
              <a:t>considerations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processes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Report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metrics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Establish</a:t>
            </a:r>
            <a:r>
              <a:rPr lang="de-DE" dirty="0"/>
              <a:t> a link </a:t>
            </a:r>
            <a:r>
              <a:rPr lang="de-DE" dirty="0" err="1"/>
              <a:t>between</a:t>
            </a:r>
            <a:r>
              <a:rPr lang="de-DE" dirty="0"/>
              <a:t> ESG and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reporting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regular</a:t>
            </a:r>
            <a:r>
              <a:rPr lang="de-DE" dirty="0"/>
              <a:t> </a:t>
            </a:r>
            <a:r>
              <a:rPr lang="de-DE" dirty="0" err="1"/>
              <a:t>reports</a:t>
            </a:r>
            <a:r>
              <a:rPr lang="de-DE" dirty="0"/>
              <a:t> on </a:t>
            </a:r>
            <a:r>
              <a:rPr lang="de-DE" dirty="0" err="1"/>
              <a:t>performance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err="1"/>
              <a:t>Result</a:t>
            </a:r>
            <a:r>
              <a:rPr lang="de-DE" dirty="0"/>
              <a:t>: lots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collection</a:t>
            </a:r>
            <a:r>
              <a:rPr lang="de-DE" dirty="0"/>
              <a:t>, </a:t>
            </a:r>
            <a:r>
              <a:rPr lang="de-DE" dirty="0" err="1"/>
              <a:t>validation</a:t>
            </a:r>
            <a:r>
              <a:rPr lang="de-DE" dirty="0"/>
              <a:t>, and </a:t>
            </a:r>
            <a:r>
              <a:rPr lang="de-DE" dirty="0" err="1"/>
              <a:t>analysis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4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9FDF46-0F65-7C2B-2867-56A5594F3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data?</a:t>
            </a:r>
          </a:p>
        </p:txBody>
      </p:sp>
      <p:pic>
        <p:nvPicPr>
          <p:cNvPr id="30" name="Graphic 29" descr="Fabric-Berichtsbibliothek">
            <a:extLst>
              <a:ext uri="{FF2B5EF4-FFF2-40B4-BE49-F238E27FC236}">
                <a16:creationId xmlns:a16="http://schemas.microsoft.com/office/drawing/2014/main" id="{7ADCD37B-DDE2-EF86-56E7-EB4973668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1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825"/>
            <a:ext cx="9463181" cy="48817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KPIs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1BE888A-CDEB-8DBA-535C-0DD418DC71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4079081"/>
              </p:ext>
            </p:extLst>
          </p:nvPr>
        </p:nvGraphicFramePr>
        <p:xfrm>
          <a:off x="838200" y="1689100"/>
          <a:ext cx="10261601" cy="42608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2747">
                  <a:extLst>
                    <a:ext uri="{9D8B030D-6E8A-4147-A177-3AD203B41FA5}">
                      <a16:colId xmlns:a16="http://schemas.microsoft.com/office/drawing/2014/main" val="1593832027"/>
                    </a:ext>
                  </a:extLst>
                </a:gridCol>
                <a:gridCol w="3454427">
                  <a:extLst>
                    <a:ext uri="{9D8B030D-6E8A-4147-A177-3AD203B41FA5}">
                      <a16:colId xmlns:a16="http://schemas.microsoft.com/office/drawing/2014/main" val="4006032914"/>
                    </a:ext>
                  </a:extLst>
                </a:gridCol>
                <a:gridCol w="3454427">
                  <a:extLst>
                    <a:ext uri="{9D8B030D-6E8A-4147-A177-3AD203B41FA5}">
                      <a16:colId xmlns:a16="http://schemas.microsoft.com/office/drawing/2014/main" val="186299076"/>
                    </a:ext>
                  </a:extLst>
                </a:gridCol>
              </a:tblGrid>
              <a:tr h="384813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EU </a:t>
                      </a:r>
                      <a:r>
                        <a:rPr lang="de-DE" dirty="0" err="1"/>
                        <a:t>Taxonomy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SFDR - PAIs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ESRS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528494"/>
                  </a:ext>
                </a:extLst>
              </a:tr>
              <a:tr h="384813">
                <a:tc>
                  <a:txBody>
                    <a:bodyPr/>
                    <a:lstStyle/>
                    <a:p>
                      <a:r>
                        <a:rPr lang="de-DE" dirty="0"/>
                        <a:t>Energy mix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Energy mix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Energy mix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026948"/>
                  </a:ext>
                </a:extLst>
              </a:tr>
              <a:tr h="384813">
                <a:tc>
                  <a:txBody>
                    <a:bodyPr/>
                    <a:lstStyle/>
                    <a:p>
                      <a:r>
                        <a:rPr lang="de-DE" dirty="0"/>
                        <a:t>GHG </a:t>
                      </a:r>
                      <a:r>
                        <a:rPr lang="de-DE" dirty="0" err="1"/>
                        <a:t>emissions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GHG </a:t>
                      </a:r>
                      <a:r>
                        <a:rPr lang="de-DE" dirty="0" err="1"/>
                        <a:t>emissions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GHG </a:t>
                      </a:r>
                      <a:r>
                        <a:rPr lang="de-DE" dirty="0" err="1"/>
                        <a:t>emissions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00107"/>
                  </a:ext>
                </a:extLst>
              </a:tr>
              <a:tr h="384813">
                <a:tc rowSpan="3">
                  <a:txBody>
                    <a:bodyPr/>
                    <a:lstStyle/>
                    <a:p>
                      <a:pPr algn="l"/>
                      <a:r>
                        <a:rPr lang="de-DE" dirty="0"/>
                        <a:t>Manufacturing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harmful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substances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Emissions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into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air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water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soil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534197"/>
                  </a:ext>
                </a:extLst>
              </a:tr>
              <a:tr h="384813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  <a:p>
                      <a:pPr algn="ctr"/>
                      <a:r>
                        <a:rPr lang="de-DE" dirty="0"/>
                        <a:t>Environmental Impact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Land </a:t>
                      </a:r>
                      <a:r>
                        <a:rPr lang="de-DE" dirty="0" err="1"/>
                        <a:t>use</a:t>
                      </a:r>
                      <a:r>
                        <a:rPr lang="de-DE" dirty="0"/>
                        <a:t> &amp; </a:t>
                      </a:r>
                      <a:r>
                        <a:rPr lang="de-DE" dirty="0" err="1"/>
                        <a:t>biodiversity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Impact on </a:t>
                      </a:r>
                      <a:r>
                        <a:rPr lang="de-DE" dirty="0" err="1"/>
                        <a:t>biodiversity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26694"/>
                  </a:ext>
                </a:extLst>
              </a:tr>
              <a:tr h="191761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dirty="0" err="1"/>
                        <a:t>Water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usage</a:t>
                      </a:r>
                      <a:r>
                        <a:rPr lang="de-DE" dirty="0"/>
                        <a:t> &amp; </a:t>
                      </a:r>
                      <a:r>
                        <a:rPr lang="de-DE" dirty="0" err="1"/>
                        <a:t>management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Water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usage</a:t>
                      </a:r>
                      <a:r>
                        <a:rPr lang="de-DE" dirty="0"/>
                        <a:t> &amp; </a:t>
                      </a:r>
                      <a:r>
                        <a:rPr lang="de-DE" dirty="0" err="1"/>
                        <a:t>management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21868"/>
                  </a:ext>
                </a:extLst>
              </a:tr>
              <a:tr h="1930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Environmental Impact Assessment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94792"/>
                  </a:ext>
                </a:extLst>
              </a:tr>
              <a:tr h="28764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dirty="0" err="1"/>
                        <a:t>Waste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production</a:t>
                      </a:r>
                      <a:r>
                        <a:rPr lang="de-DE" dirty="0"/>
                        <a:t> &amp; </a:t>
                      </a:r>
                      <a:r>
                        <a:rPr lang="de-DE" dirty="0" err="1"/>
                        <a:t>management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Waste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production</a:t>
                      </a:r>
                      <a:r>
                        <a:rPr lang="de-DE" dirty="0"/>
                        <a:t> &amp; </a:t>
                      </a:r>
                      <a:r>
                        <a:rPr lang="de-DE" dirty="0" err="1"/>
                        <a:t>management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77641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Physical </a:t>
                      </a:r>
                      <a:r>
                        <a:rPr lang="de-DE" dirty="0" err="1"/>
                        <a:t>risks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assessment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15388"/>
                  </a:ext>
                </a:extLst>
              </a:tr>
              <a:tr h="38481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Raw </a:t>
                      </a:r>
                      <a:r>
                        <a:rPr lang="de-DE" dirty="0" err="1"/>
                        <a:t>materials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consumption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Raw </a:t>
                      </a:r>
                      <a:r>
                        <a:rPr lang="de-DE" dirty="0" err="1"/>
                        <a:t>materials</a:t>
                      </a:r>
                      <a:r>
                        <a:rPr lang="de-DE" dirty="0"/>
                        <a:t>‘ </a:t>
                      </a:r>
                      <a:r>
                        <a:rPr lang="de-DE" dirty="0" err="1"/>
                        <a:t>provenance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363944"/>
                  </a:ext>
                </a:extLst>
              </a:tr>
              <a:tr h="66419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Compliance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int. </a:t>
                      </a:r>
                      <a:r>
                        <a:rPr lang="de-DE" dirty="0" err="1"/>
                        <a:t>soc</a:t>
                      </a:r>
                      <a:r>
                        <a:rPr lang="de-DE" dirty="0"/>
                        <a:t>., </a:t>
                      </a:r>
                      <a:r>
                        <a:rPr lang="de-DE" dirty="0" err="1"/>
                        <a:t>labour</a:t>
                      </a:r>
                      <a:r>
                        <a:rPr lang="de-DE" dirty="0"/>
                        <a:t>, and </a:t>
                      </a:r>
                      <a:r>
                        <a:rPr lang="de-DE" dirty="0" err="1"/>
                        <a:t>gov</a:t>
                      </a:r>
                      <a:r>
                        <a:rPr lang="de-DE" dirty="0"/>
                        <a:t>. </a:t>
                      </a:r>
                      <a:r>
                        <a:rPr lang="de-DE" dirty="0" err="1"/>
                        <a:t>standards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Workforce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data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training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hours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98509"/>
                  </a:ext>
                </a:extLst>
              </a:tr>
              <a:tr h="38481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Grievances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mechanisms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Grievances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mechanisms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3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46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CAD8C-137D-4A91-9F42-F616A4CB9A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0701DA5-01A4-8D48-A220-3E2CF2FB25F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52E401-48C7-4229-9C27-298C4DE832A0}"/>
              </a:ext>
            </a:extLst>
          </p:cNvPr>
          <p:cNvSpPr txBox="1">
            <a:spLocks/>
          </p:cNvSpPr>
          <p:nvPr/>
        </p:nvSpPr>
        <p:spPr>
          <a:xfrm>
            <a:off x="2638051" y="288557"/>
            <a:ext cx="9170904" cy="473572"/>
          </a:xfrm>
          <a:prstGeom prst="rect">
            <a:avLst/>
          </a:prstGeom>
          <a:noFill/>
          <a:ln>
            <a:noFill/>
          </a:ln>
        </p:spPr>
        <p:txBody>
          <a:bodyPr vert="horz" anchor="t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2400" b="1" dirty="0" err="1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de-DE" sz="2400" b="1" dirty="0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Adverse Impact KPIs (PAIs) = </a:t>
            </a:r>
            <a:br>
              <a:rPr lang="de-DE" sz="2400" b="1" dirty="0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Element </a:t>
            </a:r>
            <a:r>
              <a:rPr lang="de-DE" sz="2400" b="1" dirty="0" err="1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de-DE" sz="2400" b="1" dirty="0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lang="en-US" sz="2400" dirty="0">
              <a:solidFill>
                <a:srgbClr val="D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EE90F-BD6D-982E-97A6-B01B42BC2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1" y="189390"/>
            <a:ext cx="1924050" cy="62865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C56366C-49EF-35FE-4677-97FC02C0D552}"/>
              </a:ext>
            </a:extLst>
          </p:cNvPr>
          <p:cNvSpPr txBox="1">
            <a:spLocks/>
          </p:cNvSpPr>
          <p:nvPr/>
        </p:nvSpPr>
        <p:spPr>
          <a:xfrm>
            <a:off x="9000624" y="6723478"/>
            <a:ext cx="2133600" cy="111125"/>
          </a:xfr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9D201B-5AAE-3B84-FCB3-98A617A8BBAB}"/>
              </a:ext>
            </a:extLst>
          </p:cNvPr>
          <p:cNvSpPr/>
          <p:nvPr/>
        </p:nvSpPr>
        <p:spPr>
          <a:xfrm>
            <a:off x="8518160" y="1163865"/>
            <a:ext cx="1783080" cy="1036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PAI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a stand alone SFDR requirement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AA5D4D-C425-338D-F502-85BEFCFF86F6}"/>
              </a:ext>
            </a:extLst>
          </p:cNvPr>
          <p:cNvSpPr/>
          <p:nvPr/>
        </p:nvSpPr>
        <p:spPr>
          <a:xfrm>
            <a:off x="8518160" y="2328227"/>
            <a:ext cx="1783080" cy="1036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 Not Significant Harm (DNSH)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PAI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298E20-B11C-8E73-DE1E-B90260410509}"/>
              </a:ext>
            </a:extLst>
          </p:cNvPr>
          <p:cNvSpPr/>
          <p:nvPr/>
        </p:nvSpPr>
        <p:spPr>
          <a:xfrm>
            <a:off x="8518160" y="3479123"/>
            <a:ext cx="1783080" cy="1036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Minimum safeguards with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PAI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6BC76-19CD-153C-F89B-26FB213C7DE8}"/>
              </a:ext>
            </a:extLst>
          </p:cNvPr>
          <p:cNvSpPr/>
          <p:nvPr/>
        </p:nvSpPr>
        <p:spPr>
          <a:xfrm>
            <a:off x="2168160" y="2328227"/>
            <a:ext cx="1783080" cy="103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Investment SFDR</a:t>
            </a:r>
            <a:endParaRPr lang="en-GB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8689FF-74C4-9E09-8979-C85754D7558B}"/>
              </a:ext>
            </a:extLst>
          </p:cNvPr>
          <p:cNvSpPr/>
          <p:nvPr/>
        </p:nvSpPr>
        <p:spPr>
          <a:xfrm>
            <a:off x="4444000" y="2328227"/>
            <a:ext cx="1783080" cy="103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Contribution to an E or S objective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3A9800-16A3-2802-39BF-8E7B44BC5B9F}"/>
              </a:ext>
            </a:extLst>
          </p:cNvPr>
          <p:cNvSpPr/>
          <p:nvPr/>
        </p:nvSpPr>
        <p:spPr>
          <a:xfrm>
            <a:off x="6481080" y="2328227"/>
            <a:ext cx="1783080" cy="103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Good governance practices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7A204D-D8F1-2A8F-33A2-D1F5CDA0DFA9}"/>
              </a:ext>
            </a:extLst>
          </p:cNvPr>
          <p:cNvSpPr/>
          <p:nvPr/>
        </p:nvSpPr>
        <p:spPr>
          <a:xfrm>
            <a:off x="2168160" y="3479123"/>
            <a:ext cx="1783080" cy="103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Environmentally sustainable economic activity Taxonomy</a:t>
            </a:r>
            <a:endParaRPr lang="en-GB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4CE95C-3EE6-86A6-CE52-A53C31211CFA}"/>
              </a:ext>
            </a:extLst>
          </p:cNvPr>
          <p:cNvSpPr/>
          <p:nvPr/>
        </p:nvSpPr>
        <p:spPr>
          <a:xfrm>
            <a:off x="4444000" y="3479123"/>
            <a:ext cx="1783080" cy="103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Substantial contribution to a Taxonomy E objective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5EB8CA-D77D-2C18-1C64-10E071162CEC}"/>
              </a:ext>
            </a:extLst>
          </p:cNvPr>
          <p:cNvSpPr/>
          <p:nvPr/>
        </p:nvSpPr>
        <p:spPr>
          <a:xfrm>
            <a:off x="6481080" y="3479123"/>
            <a:ext cx="1783080" cy="103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DNSH based on Taxonomy criteria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E52B59-DFDD-5A63-8464-7ED81FC3DB8A}"/>
              </a:ext>
            </a:extLst>
          </p:cNvPr>
          <p:cNvSpPr txBox="1"/>
          <p:nvPr/>
        </p:nvSpPr>
        <p:spPr>
          <a:xfrm>
            <a:off x="3992670" y="258340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5F827B-A51A-571F-9EBE-0E9D5E4249FF}"/>
              </a:ext>
            </a:extLst>
          </p:cNvPr>
          <p:cNvSpPr txBox="1"/>
          <p:nvPr/>
        </p:nvSpPr>
        <p:spPr>
          <a:xfrm>
            <a:off x="4000290" y="37555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64A19C-6003-CD95-E85D-592B26794DA6}"/>
              </a:ext>
            </a:extLst>
          </p:cNvPr>
          <p:cNvSpPr txBox="1"/>
          <p:nvPr/>
        </p:nvSpPr>
        <p:spPr>
          <a:xfrm>
            <a:off x="6156750" y="256214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06AFC9-5112-65ED-03F5-B1862C5B1036}"/>
              </a:ext>
            </a:extLst>
          </p:cNvPr>
          <p:cNvSpPr txBox="1"/>
          <p:nvPr/>
        </p:nvSpPr>
        <p:spPr>
          <a:xfrm>
            <a:off x="8188750" y="260467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7F8434-16CD-7A58-628A-ECB96E642158}"/>
              </a:ext>
            </a:extLst>
          </p:cNvPr>
          <p:cNvSpPr txBox="1"/>
          <p:nvPr/>
        </p:nvSpPr>
        <p:spPr>
          <a:xfrm>
            <a:off x="8188750" y="375996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5091CE-539C-8C2A-BEFA-5A2A5D9BE63B}"/>
              </a:ext>
            </a:extLst>
          </p:cNvPr>
          <p:cNvSpPr/>
          <p:nvPr/>
        </p:nvSpPr>
        <p:spPr>
          <a:xfrm>
            <a:off x="8518160" y="4646164"/>
            <a:ext cx="1783080" cy="10362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PAI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A0E534-13E5-EBA5-69A0-915EB9712151}"/>
              </a:ext>
            </a:extLst>
          </p:cNvPr>
          <p:cNvSpPr/>
          <p:nvPr/>
        </p:nvSpPr>
        <p:spPr>
          <a:xfrm>
            <a:off x="2168160" y="4646164"/>
            <a:ext cx="1783080" cy="103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MiFID 2 / IDD Sustainability Preferences</a:t>
            </a:r>
            <a:endParaRPr lang="en-GB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F90D6E-B8B3-A5FB-4096-DC12DE24294F}"/>
              </a:ext>
            </a:extLst>
          </p:cNvPr>
          <p:cNvSpPr/>
          <p:nvPr/>
        </p:nvSpPr>
        <p:spPr>
          <a:xfrm>
            <a:off x="4444000" y="4646164"/>
            <a:ext cx="1783080" cy="103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Sustainable Investment SFDR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F7788E-4374-E734-BE74-90A15963AD76}"/>
              </a:ext>
            </a:extLst>
          </p:cNvPr>
          <p:cNvSpPr/>
          <p:nvPr/>
        </p:nvSpPr>
        <p:spPr>
          <a:xfrm>
            <a:off x="6481080" y="4646164"/>
            <a:ext cx="1783080" cy="1036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Environmentally sustainable economic activity Taxonomy</a:t>
            </a:r>
            <a:endParaRPr kumimoji="0" lang="en-GB" sz="15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0A835C-0BDC-B24E-5F41-CC5EF786074E}"/>
              </a:ext>
            </a:extLst>
          </p:cNvPr>
          <p:cNvSpPr txBox="1"/>
          <p:nvPr/>
        </p:nvSpPr>
        <p:spPr>
          <a:xfrm>
            <a:off x="3992670" y="48791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B4E60E-5F30-CF7D-5D32-C5485A67B460}"/>
              </a:ext>
            </a:extLst>
          </p:cNvPr>
          <p:cNvSpPr txBox="1"/>
          <p:nvPr/>
        </p:nvSpPr>
        <p:spPr>
          <a:xfrm>
            <a:off x="6144995" y="496430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12F4B4-9299-5D4F-BC22-D9CF64A265C0}"/>
              </a:ext>
            </a:extLst>
          </p:cNvPr>
          <p:cNvSpPr txBox="1"/>
          <p:nvPr/>
        </p:nvSpPr>
        <p:spPr>
          <a:xfrm>
            <a:off x="8147515" y="4964302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CEEF017E-DE48-0A69-4599-B5864A3CE327}"/>
              </a:ext>
            </a:extLst>
          </p:cNvPr>
          <p:cNvSpPr/>
          <p:nvPr/>
        </p:nvSpPr>
        <p:spPr>
          <a:xfrm rot="10800000">
            <a:off x="2113954" y="5766148"/>
            <a:ext cx="8226251" cy="156757"/>
          </a:xfrm>
          <a:prstGeom prst="triangle">
            <a:avLst/>
          </a:prstGeom>
          <a:solidFill>
            <a:srgbClr val="DD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7D36F7-B01D-90AD-64B0-E1F4451FCD4E}"/>
              </a:ext>
            </a:extLst>
          </p:cNvPr>
          <p:cNvSpPr txBox="1"/>
          <p:nvPr/>
        </p:nvSpPr>
        <p:spPr>
          <a:xfrm>
            <a:off x="6156750" y="373809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44397E-CACA-F9ED-E4AD-39064193C1AD}"/>
              </a:ext>
            </a:extLst>
          </p:cNvPr>
          <p:cNvSpPr/>
          <p:nvPr/>
        </p:nvSpPr>
        <p:spPr>
          <a:xfrm>
            <a:off x="2132600" y="5955576"/>
            <a:ext cx="8168640" cy="795892"/>
          </a:xfrm>
          <a:prstGeom prst="rect">
            <a:avLst/>
          </a:prstGeom>
          <a:solidFill>
            <a:srgbClr val="DD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0EED81-5BFC-2E85-3F1A-A2671D50C4CB}"/>
              </a:ext>
            </a:extLst>
          </p:cNvPr>
          <p:cNvSpPr txBox="1"/>
          <p:nvPr/>
        </p:nvSpPr>
        <p:spPr>
          <a:xfrm>
            <a:off x="2170787" y="6009599"/>
            <a:ext cx="7971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 are part of the key regulatory sustainability concepts</a:t>
            </a:r>
            <a:b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also used for the </a:t>
            </a:r>
            <a:r>
              <a:rPr lang="en-GB" sz="2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 Risk Management</a:t>
            </a: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640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101"/>
            <a:ext cx="9463181" cy="520700"/>
          </a:xfrm>
        </p:spPr>
        <p:txBody>
          <a:bodyPr>
            <a:normAutofit fontScale="90000"/>
          </a:bodyPr>
          <a:lstStyle/>
          <a:p>
            <a:r>
              <a:rPr lang="de-DE" sz="3200" dirty="0" err="1"/>
              <a:t>What</a:t>
            </a:r>
            <a:r>
              <a:rPr lang="de-DE" sz="3200" dirty="0"/>
              <a:t> </a:t>
            </a:r>
            <a:r>
              <a:rPr lang="de-DE" sz="3200" dirty="0" err="1"/>
              <a:t>does</a:t>
            </a:r>
            <a:r>
              <a:rPr lang="de-DE" sz="3200" dirty="0"/>
              <a:t> </a:t>
            </a:r>
            <a:r>
              <a:rPr lang="de-DE" sz="3200" dirty="0" err="1"/>
              <a:t>this</a:t>
            </a:r>
            <a:r>
              <a:rPr lang="de-DE" sz="3200" dirty="0"/>
              <a:t> </a:t>
            </a:r>
            <a:r>
              <a:rPr lang="de-DE" sz="3200" dirty="0" err="1"/>
              <a:t>data</a:t>
            </a:r>
            <a:r>
              <a:rPr lang="de-DE" sz="3200" dirty="0"/>
              <a:t> </a:t>
            </a:r>
            <a:r>
              <a:rPr lang="de-DE" sz="3200" dirty="0" err="1"/>
              <a:t>tell</a:t>
            </a:r>
            <a:r>
              <a:rPr lang="de-DE" sz="3200" dirty="0"/>
              <a:t> </a:t>
            </a:r>
            <a:r>
              <a:rPr lang="de-DE" sz="3200" dirty="0" err="1"/>
              <a:t>us</a:t>
            </a:r>
            <a:r>
              <a:rPr lang="de-DE" sz="3200" dirty="0"/>
              <a:t>? - </a:t>
            </a:r>
            <a:r>
              <a:rPr lang="de-DE" sz="3200" dirty="0" err="1"/>
              <a:t>Examples</a:t>
            </a:r>
            <a:endParaRPr lang="de-DE" sz="3200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1BE888A-CDEB-8DBA-535C-0DD418DC71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9916637"/>
              </p:ext>
            </p:extLst>
          </p:nvPr>
        </p:nvGraphicFramePr>
        <p:xfrm>
          <a:off x="838200" y="1511300"/>
          <a:ext cx="10477500" cy="4841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4006032914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186299076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4042093196"/>
                    </a:ext>
                  </a:extLst>
                </a:gridCol>
              </a:tblGrid>
              <a:tr h="37529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Significance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Risks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528494"/>
                  </a:ext>
                </a:extLst>
              </a:tr>
              <a:tr h="776869">
                <a:tc>
                  <a:txBody>
                    <a:bodyPr/>
                    <a:lstStyle/>
                    <a:p>
                      <a:r>
                        <a:rPr lang="de-DE" sz="1400" dirty="0"/>
                        <a:t>Energy 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Diversification</a:t>
                      </a:r>
                      <a:endParaRPr lang="de-DE" sz="1400" dirty="0"/>
                    </a:p>
                    <a:p>
                      <a:r>
                        <a:rPr lang="de-DE" sz="1400" dirty="0" err="1"/>
                        <a:t>Renewables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or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conventional</a:t>
                      </a:r>
                      <a:r>
                        <a:rPr lang="de-DE" sz="1400" dirty="0"/>
                        <a:t>?</a:t>
                      </a:r>
                    </a:p>
                    <a:p>
                      <a:r>
                        <a:rPr lang="de-DE" sz="1400" dirty="0"/>
                        <a:t>Energy </a:t>
                      </a:r>
                      <a:r>
                        <a:rPr lang="de-DE" sz="1400" dirty="0" err="1"/>
                        <a:t>efficiency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Cluster </a:t>
                      </a:r>
                      <a:r>
                        <a:rPr lang="de-DE" sz="1400" dirty="0" err="1"/>
                        <a:t>risks</a:t>
                      </a:r>
                      <a:endParaRPr lang="de-DE" sz="1400" dirty="0"/>
                    </a:p>
                    <a:p>
                      <a:r>
                        <a:rPr lang="de-DE" sz="1400" dirty="0" err="1"/>
                        <a:t>Shortage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energy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sources</a:t>
                      </a:r>
                      <a:endParaRPr lang="de-DE" sz="1400" dirty="0"/>
                    </a:p>
                    <a:p>
                      <a:r>
                        <a:rPr lang="de-DE" sz="1400" dirty="0" err="1"/>
                        <a:t>Rising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costs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26948"/>
                  </a:ext>
                </a:extLst>
              </a:tr>
              <a:tr h="550100">
                <a:tc>
                  <a:txBody>
                    <a:bodyPr/>
                    <a:lstStyle/>
                    <a:p>
                      <a:r>
                        <a:rPr lang="de-DE" sz="1400" dirty="0"/>
                        <a:t>GHG </a:t>
                      </a:r>
                      <a:r>
                        <a:rPr lang="de-DE" sz="1400" dirty="0" err="1"/>
                        <a:t>emissions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Climate </a:t>
                      </a:r>
                      <a:r>
                        <a:rPr lang="de-DE" sz="1400" dirty="0" err="1"/>
                        <a:t>change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driver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or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mitigator</a:t>
                      </a:r>
                      <a:r>
                        <a:rPr lang="de-DE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Carbon </a:t>
                      </a:r>
                      <a:r>
                        <a:rPr lang="de-DE" sz="1400" dirty="0" err="1"/>
                        <a:t>cost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increases</a:t>
                      </a:r>
                      <a:endParaRPr lang="de-DE" sz="1400" dirty="0"/>
                    </a:p>
                    <a:p>
                      <a:r>
                        <a:rPr lang="de-DE" sz="1400" dirty="0"/>
                        <a:t>Physical </a:t>
                      </a:r>
                      <a:r>
                        <a:rPr lang="de-DE" sz="1400" dirty="0" err="1"/>
                        <a:t>risks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079880"/>
                  </a:ext>
                </a:extLst>
              </a:tr>
              <a:tr h="375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Emissions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into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air</a:t>
                      </a:r>
                      <a:r>
                        <a:rPr lang="de-DE" sz="1400" dirty="0"/>
                        <a:t>/</a:t>
                      </a:r>
                      <a:r>
                        <a:rPr lang="de-DE" sz="1400" dirty="0" err="1"/>
                        <a:t>water</a:t>
                      </a:r>
                      <a:r>
                        <a:rPr lang="de-DE" sz="1400" dirty="0"/>
                        <a:t>/</a:t>
                      </a:r>
                      <a:r>
                        <a:rPr lang="de-DE" sz="1400" dirty="0" err="1"/>
                        <a:t>soil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Harm </a:t>
                      </a:r>
                      <a:r>
                        <a:rPr lang="de-DE" sz="1400" dirty="0" err="1"/>
                        <a:t>to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environment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Liability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risks</a:t>
                      </a:r>
                      <a:endParaRPr lang="de-DE" sz="1400" dirty="0"/>
                    </a:p>
                    <a:p>
                      <a:r>
                        <a:rPr lang="de-DE" sz="1400" dirty="0"/>
                        <a:t>High </a:t>
                      </a:r>
                      <a:r>
                        <a:rPr lang="de-DE" sz="1400" dirty="0" err="1"/>
                        <a:t>employee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turnover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534197"/>
                  </a:ext>
                </a:extLst>
              </a:tr>
              <a:tr h="550100">
                <a:tc>
                  <a:txBody>
                    <a:bodyPr/>
                    <a:lstStyle/>
                    <a:p>
                      <a:r>
                        <a:rPr lang="de-DE" sz="1400" dirty="0" err="1"/>
                        <a:t>Water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usage</a:t>
                      </a:r>
                      <a:r>
                        <a:rPr lang="de-DE" sz="1400" dirty="0"/>
                        <a:t> &amp; </a:t>
                      </a:r>
                      <a:r>
                        <a:rPr lang="de-DE" sz="1400" dirty="0" err="1"/>
                        <a:t>management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Proper </a:t>
                      </a:r>
                      <a:r>
                        <a:rPr lang="de-DE" sz="1400" dirty="0" err="1"/>
                        <a:t>resource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management</a:t>
                      </a:r>
                      <a:r>
                        <a:rPr lang="de-DE" sz="1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Liability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risks</a:t>
                      </a:r>
                      <a:endParaRPr lang="de-DE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Resource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depletion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21868"/>
                  </a:ext>
                </a:extLst>
              </a:tr>
              <a:tr h="776612">
                <a:tc>
                  <a:txBody>
                    <a:bodyPr/>
                    <a:lstStyle/>
                    <a:p>
                      <a:r>
                        <a:rPr lang="de-DE" sz="1400" dirty="0"/>
                        <a:t>Raw </a:t>
                      </a:r>
                      <a:r>
                        <a:rPr lang="de-DE" sz="1400" dirty="0" err="1"/>
                        <a:t>materials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consumption</a:t>
                      </a:r>
                      <a:r>
                        <a:rPr lang="de-DE" sz="1400" dirty="0"/>
                        <a:t>, </a:t>
                      </a:r>
                      <a:r>
                        <a:rPr lang="de-DE" sz="1400" dirty="0" err="1"/>
                        <a:t>provenance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Efficiency</a:t>
                      </a:r>
                    </a:p>
                    <a:p>
                      <a:r>
                        <a:rPr lang="de-DE" sz="1400" dirty="0"/>
                        <a:t>Supply </a:t>
                      </a:r>
                      <a:r>
                        <a:rPr lang="de-DE" sz="1400" dirty="0" err="1"/>
                        <a:t>chain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robustness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Rising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costs</a:t>
                      </a:r>
                      <a:endParaRPr lang="de-DE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Resource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depletion</a:t>
                      </a:r>
                      <a:endParaRPr lang="de-DE" sz="1400" dirty="0"/>
                    </a:p>
                    <a:p>
                      <a:r>
                        <a:rPr lang="de-DE" sz="1400" dirty="0"/>
                        <a:t>Supply </a:t>
                      </a:r>
                      <a:r>
                        <a:rPr lang="de-DE" sz="1400" dirty="0" err="1"/>
                        <a:t>chain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failures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63944"/>
                  </a:ext>
                </a:extLst>
              </a:tr>
              <a:tr h="776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Workforce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data</a:t>
                      </a:r>
                      <a:r>
                        <a:rPr lang="de-DE" sz="1400" dirty="0"/>
                        <a:t>, </a:t>
                      </a:r>
                      <a:r>
                        <a:rPr lang="de-DE" sz="1400" dirty="0" err="1"/>
                        <a:t>training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hours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Robust </a:t>
                      </a:r>
                      <a:r>
                        <a:rPr lang="de-DE" sz="1400" dirty="0" err="1"/>
                        <a:t>staffing</a:t>
                      </a:r>
                      <a:endParaRPr lang="de-DE" sz="1400" dirty="0"/>
                    </a:p>
                    <a:p>
                      <a:r>
                        <a:rPr lang="de-DE" sz="1400" dirty="0"/>
                        <a:t>Potential </a:t>
                      </a:r>
                      <a:r>
                        <a:rPr lang="de-DE" sz="1400" dirty="0" err="1"/>
                        <a:t>harm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to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workforce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High </a:t>
                      </a:r>
                      <a:r>
                        <a:rPr lang="de-DE" sz="1400" dirty="0" err="1"/>
                        <a:t>employee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turnover</a:t>
                      </a:r>
                      <a:endParaRPr lang="de-DE" sz="1400" dirty="0"/>
                    </a:p>
                    <a:p>
                      <a:r>
                        <a:rPr lang="de-DE" sz="1400" dirty="0"/>
                        <a:t>Low </a:t>
                      </a:r>
                      <a:r>
                        <a:rPr lang="de-DE" sz="1400" dirty="0" err="1"/>
                        <a:t>productivity</a:t>
                      </a:r>
                      <a:endParaRPr lang="de-DE" sz="1400" dirty="0"/>
                    </a:p>
                    <a:p>
                      <a:r>
                        <a:rPr lang="de-DE" sz="1400" dirty="0" err="1"/>
                        <a:t>Safety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incidents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429452"/>
                  </a:ext>
                </a:extLst>
              </a:tr>
              <a:tr h="375297"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/>
                        <a:t>Grievances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mechanisms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Communication </a:t>
                      </a:r>
                      <a:r>
                        <a:rPr lang="de-DE" sz="1400" dirty="0" err="1"/>
                        <a:t>with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stakeholders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Interruptions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operation</a:t>
                      </a:r>
                      <a:r>
                        <a:rPr lang="de-DE" sz="1400" dirty="0"/>
                        <a:t>/</a:t>
                      </a:r>
                      <a:r>
                        <a:rPr lang="de-DE" sz="1400" dirty="0" err="1"/>
                        <a:t>construction</a:t>
                      </a:r>
                      <a:endParaRPr lang="de-DE" sz="1400" dirty="0"/>
                    </a:p>
                    <a:p>
                      <a:r>
                        <a:rPr lang="de-DE" sz="1400" dirty="0" err="1"/>
                        <a:t>Liability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risks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3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02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CAD8C-137D-4A91-9F42-F616A4CB9A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0701DA5-01A4-8D48-A220-3E2CF2FB25F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52E401-48C7-4229-9C27-298C4DE832A0}"/>
              </a:ext>
            </a:extLst>
          </p:cNvPr>
          <p:cNvSpPr txBox="1">
            <a:spLocks/>
          </p:cNvSpPr>
          <p:nvPr/>
        </p:nvSpPr>
        <p:spPr>
          <a:xfrm>
            <a:off x="2638051" y="288557"/>
            <a:ext cx="9170904" cy="473572"/>
          </a:xfrm>
          <a:prstGeom prst="rect">
            <a:avLst/>
          </a:prstGeom>
          <a:noFill/>
          <a:ln>
            <a:noFill/>
          </a:ln>
        </p:spPr>
        <p:txBody>
          <a:bodyPr vert="horz" anchor="t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2400" b="1" dirty="0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 in </a:t>
            </a:r>
            <a:r>
              <a:rPr lang="de-DE" sz="2400" b="1" dirty="0" err="1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Portfolio and Risk Management</a:t>
            </a:r>
            <a:endParaRPr lang="en-US" sz="2400" dirty="0">
              <a:solidFill>
                <a:srgbClr val="D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EE90F-BD6D-982E-97A6-B01B42BC2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1" y="189390"/>
            <a:ext cx="1924050" cy="628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2C2094-AE73-9EC2-98B0-0BB467A51A53}"/>
              </a:ext>
            </a:extLst>
          </p:cNvPr>
          <p:cNvSpPr/>
          <p:nvPr/>
        </p:nvSpPr>
        <p:spPr>
          <a:xfrm>
            <a:off x="1988625" y="1408163"/>
            <a:ext cx="8335355" cy="690552"/>
          </a:xfrm>
          <a:prstGeom prst="rect">
            <a:avLst/>
          </a:prstGeom>
          <a:solidFill>
            <a:srgbClr val="DD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Scope 1 GHG Emissions = 1 t CO2e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47934C-A99C-9B8B-9677-61FD58705B35}"/>
              </a:ext>
            </a:extLst>
          </p:cNvPr>
          <p:cNvSpPr/>
          <p:nvPr/>
        </p:nvSpPr>
        <p:spPr>
          <a:xfrm>
            <a:off x="1988625" y="3160700"/>
            <a:ext cx="2359831" cy="4899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51" b="1" dirty="0">
                <a:latin typeface="Arial" panose="020B0604020202020204" pitchFamily="34" charset="0"/>
                <a:cs typeface="Arial" panose="020B0604020202020204" pitchFamily="34" charset="0"/>
              </a:rPr>
              <a:t>ESG Risk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7D191E-7603-D5C6-D426-5349CEFDF05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3168541" y="2098715"/>
            <a:ext cx="0" cy="1061985"/>
          </a:xfrm>
          <a:prstGeom prst="straightConnector1">
            <a:avLst/>
          </a:prstGeom>
          <a:ln>
            <a:solidFill>
              <a:srgbClr val="DD262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C7A945-D1AF-E2E0-477D-8C43E9130D0D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168540" y="3650644"/>
            <a:ext cx="1" cy="909580"/>
          </a:xfrm>
          <a:prstGeom prst="straightConnector1">
            <a:avLst/>
          </a:prstGeom>
          <a:ln>
            <a:solidFill>
              <a:srgbClr val="DD262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B3BEA7E-AFF5-987F-1DAA-7C08230AACBC}"/>
              </a:ext>
            </a:extLst>
          </p:cNvPr>
          <p:cNvSpPr/>
          <p:nvPr/>
        </p:nvSpPr>
        <p:spPr>
          <a:xfrm>
            <a:off x="4976386" y="3160700"/>
            <a:ext cx="2359831" cy="489944"/>
          </a:xfrm>
          <a:prstGeom prst="rect">
            <a:avLst/>
          </a:prstGeom>
          <a:solidFill>
            <a:srgbClr val="3090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51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B7FE5-DB3E-DF5B-FD6D-FA3304F2885F}"/>
              </a:ext>
            </a:extLst>
          </p:cNvPr>
          <p:cNvSpPr/>
          <p:nvPr/>
        </p:nvSpPr>
        <p:spPr>
          <a:xfrm>
            <a:off x="7947371" y="3160700"/>
            <a:ext cx="2359831" cy="4899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51" b="1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577489-E3EC-77C2-F946-AB34798E6511}"/>
              </a:ext>
            </a:extLst>
          </p:cNvPr>
          <p:cNvCxnSpPr>
            <a:cxnSpLocks/>
          </p:cNvCxnSpPr>
          <p:nvPr/>
        </p:nvCxnSpPr>
        <p:spPr>
          <a:xfrm>
            <a:off x="6173198" y="2098715"/>
            <a:ext cx="0" cy="1061985"/>
          </a:xfrm>
          <a:prstGeom prst="straightConnector1">
            <a:avLst/>
          </a:prstGeom>
          <a:ln>
            <a:solidFill>
              <a:srgbClr val="DD262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2766B0-982C-5F09-7E4B-8EEECEBCE8AB}"/>
              </a:ext>
            </a:extLst>
          </p:cNvPr>
          <p:cNvCxnSpPr>
            <a:cxnSpLocks/>
          </p:cNvCxnSpPr>
          <p:nvPr/>
        </p:nvCxnSpPr>
        <p:spPr>
          <a:xfrm flipH="1">
            <a:off x="6173197" y="3650644"/>
            <a:ext cx="1" cy="909580"/>
          </a:xfrm>
          <a:prstGeom prst="straightConnector1">
            <a:avLst/>
          </a:prstGeom>
          <a:ln>
            <a:solidFill>
              <a:srgbClr val="DD262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3178AF-B086-F333-DD93-D4F35DFA6071}"/>
              </a:ext>
            </a:extLst>
          </p:cNvPr>
          <p:cNvCxnSpPr>
            <a:cxnSpLocks/>
          </p:cNvCxnSpPr>
          <p:nvPr/>
        </p:nvCxnSpPr>
        <p:spPr>
          <a:xfrm>
            <a:off x="9055550" y="2098715"/>
            <a:ext cx="0" cy="1061985"/>
          </a:xfrm>
          <a:prstGeom prst="straightConnector1">
            <a:avLst/>
          </a:prstGeom>
          <a:ln>
            <a:solidFill>
              <a:srgbClr val="DD262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E8DE17-9FDC-635E-AF7A-BE5DAFF0BD06}"/>
              </a:ext>
            </a:extLst>
          </p:cNvPr>
          <p:cNvCxnSpPr>
            <a:cxnSpLocks/>
          </p:cNvCxnSpPr>
          <p:nvPr/>
        </p:nvCxnSpPr>
        <p:spPr>
          <a:xfrm flipH="1">
            <a:off x="9055549" y="3650644"/>
            <a:ext cx="1" cy="909580"/>
          </a:xfrm>
          <a:prstGeom prst="straightConnector1">
            <a:avLst/>
          </a:prstGeom>
          <a:ln>
            <a:solidFill>
              <a:srgbClr val="DD262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143DB9-210A-5D43-3782-AEDCB63A2448}"/>
              </a:ext>
            </a:extLst>
          </p:cNvPr>
          <p:cNvSpPr txBox="1"/>
          <p:nvPr/>
        </p:nvSpPr>
        <p:spPr>
          <a:xfrm>
            <a:off x="1988625" y="4712629"/>
            <a:ext cx="2984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IRR reduced by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1.5%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a CO2 tax is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imposed in 2024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based on Greta Thunberg’s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proposal (Worst Case)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F87659-1DCA-0304-B396-1D10E0461B5C}"/>
              </a:ext>
            </a:extLst>
          </p:cNvPr>
          <p:cNvSpPr txBox="1"/>
          <p:nvPr/>
        </p:nvSpPr>
        <p:spPr>
          <a:xfrm>
            <a:off x="4976386" y="4712629"/>
            <a:ext cx="2672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Significant Harm,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because of the Implied Temperature Rise 3.8C &gt; 2.0C based on the Paris Agreement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0B94E4-068F-F42E-0F6B-3EAC26AE9000}"/>
              </a:ext>
            </a:extLst>
          </p:cNvPr>
          <p:cNvSpPr txBox="1"/>
          <p:nvPr/>
        </p:nvSpPr>
        <p:spPr>
          <a:xfrm>
            <a:off x="7719288" y="4712629"/>
            <a:ext cx="2672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 a Taxonomy aligned activity,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because the DNSH criterion is not fulfilled</a:t>
            </a:r>
          </a:p>
        </p:txBody>
      </p:sp>
    </p:spTree>
    <p:extLst>
      <p:ext uri="{BB962C8B-B14F-4D97-AF65-F5344CB8AC3E}">
        <p14:creationId xmlns:p14="http://schemas.microsoft.com/office/powerpoint/2010/main" val="320612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9FDF46-0F65-7C2B-2867-56A5594F3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Tools for data-based risk management</a:t>
            </a:r>
          </a:p>
        </p:txBody>
      </p:sp>
      <p:pic>
        <p:nvPicPr>
          <p:cNvPr id="44" name="Graphic 43" descr="Tools">
            <a:extLst>
              <a:ext uri="{FF2B5EF4-FFF2-40B4-BE49-F238E27FC236}">
                <a16:creationId xmlns:a16="http://schemas.microsoft.com/office/drawing/2014/main" id="{52059DB2-03E6-A781-01CE-1C0E7525A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6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825"/>
            <a:ext cx="9463181" cy="754876"/>
          </a:xfrm>
        </p:spPr>
        <p:txBody>
          <a:bodyPr/>
          <a:lstStyle/>
          <a:p>
            <a:r>
              <a:rPr lang="de-DE" dirty="0"/>
              <a:t>Risk </a:t>
            </a:r>
            <a:r>
              <a:rPr lang="de-DE" dirty="0" err="1"/>
              <a:t>visualization</a:t>
            </a:r>
            <a:endParaRPr lang="de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4A06B3-8AE0-AEBD-62BA-4315A611A5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100720"/>
            <a:ext cx="10559382" cy="4177531"/>
          </a:xfrm>
        </p:spPr>
      </p:pic>
    </p:spTree>
    <p:extLst>
      <p:ext uri="{BB962C8B-B14F-4D97-AF65-F5344CB8AC3E}">
        <p14:creationId xmlns:p14="http://schemas.microsoft.com/office/powerpoint/2010/main" val="331626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838"/>
            <a:ext cx="9463181" cy="713048"/>
          </a:xfrm>
        </p:spPr>
        <p:txBody>
          <a:bodyPr>
            <a:normAutofit/>
          </a:bodyPr>
          <a:lstStyle/>
          <a:p>
            <a:r>
              <a:rPr lang="de-DE" sz="3200" dirty="0" err="1"/>
              <a:t>Sustainable</a:t>
            </a:r>
            <a:r>
              <a:rPr lang="de-DE" sz="3200" dirty="0"/>
              <a:t> Finance </a:t>
            </a:r>
            <a:r>
              <a:rPr lang="de-DE" sz="3200" dirty="0" err="1"/>
              <a:t>regulation</a:t>
            </a:r>
            <a:r>
              <a:rPr lang="de-DE" sz="3200" dirty="0"/>
              <a:t>: </a:t>
            </a:r>
            <a:r>
              <a:rPr lang="de-DE" sz="3200" dirty="0" err="1"/>
              <a:t>Why</a:t>
            </a:r>
            <a:r>
              <a:rPr lang="de-DE" sz="3200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D3DAD9-E679-F038-6517-F5E22C903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3081"/>
            <a:ext cx="9463181" cy="4124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Tackle Greenwashing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establishing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clear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criteria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ensuring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transparency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standardization</a:t>
            </a: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de-D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comparability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Make</a:t>
            </a:r>
            <a:r>
              <a:rPr lang="de-DE" dirty="0"/>
              <a:t> private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all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players</a:t>
            </a:r>
            <a:r>
              <a:rPr lang="de-DE" dirty="0"/>
              <a:t> do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4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825"/>
            <a:ext cx="9463181" cy="754876"/>
          </a:xfrm>
        </p:spPr>
        <p:txBody>
          <a:bodyPr/>
          <a:lstStyle/>
          <a:p>
            <a:r>
              <a:rPr lang="de-DE" dirty="0"/>
              <a:t>Benchmarking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9E110-E9E0-5B1A-409D-874B5DA87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357" y="2036190"/>
            <a:ext cx="9619390" cy="42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8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825"/>
            <a:ext cx="9463181" cy="754876"/>
          </a:xfrm>
        </p:spPr>
        <p:txBody>
          <a:bodyPr/>
          <a:lstStyle/>
          <a:p>
            <a:r>
              <a:rPr lang="de-DE"/>
              <a:t>Target </a:t>
            </a:r>
            <a:r>
              <a:rPr lang="de-DE" err="1"/>
              <a:t>setting</a:t>
            </a:r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5577D4-1945-1A3D-6399-56C5E3C10C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" y="2214906"/>
            <a:ext cx="11251486" cy="3441175"/>
          </a:xfrm>
        </p:spPr>
      </p:pic>
    </p:spTree>
    <p:extLst>
      <p:ext uri="{BB962C8B-B14F-4D97-AF65-F5344CB8AC3E}">
        <p14:creationId xmlns:p14="http://schemas.microsoft.com/office/powerpoint/2010/main" val="875699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692925"/>
            <a:ext cx="9463181" cy="564375"/>
          </a:xfrm>
        </p:spPr>
        <p:txBody>
          <a:bodyPr>
            <a:normAutofit fontScale="90000"/>
          </a:bodyPr>
          <a:lstStyle/>
          <a:p>
            <a:r>
              <a:rPr lang="de-DE" dirty="0"/>
              <a:t>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6499C-68E9-C541-5239-E91574853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69" y="1257300"/>
            <a:ext cx="6365461" cy="49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9FDF46-0F65-7C2B-2867-56A5594F3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72" name="Graphic 71" descr="Smiling Face with No Fill">
            <a:extLst>
              <a:ext uri="{FF2B5EF4-FFF2-40B4-BE49-F238E27FC236}">
                <a16:creationId xmlns:a16="http://schemas.microsoft.com/office/drawing/2014/main" id="{D2923D4E-B948-2046-5A43-758B8409D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6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9FDF46-0F65-7C2B-2867-56A5594F3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422" y="3784600"/>
            <a:ext cx="5162236" cy="17803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+mj-lt"/>
              </a:rPr>
              <a:t>EU/UK Regulatory f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rameworks: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Bird’s eye</a:t>
            </a:r>
          </a:p>
        </p:txBody>
      </p:sp>
      <p:pic>
        <p:nvPicPr>
          <p:cNvPr id="17" name="Graphic 15" descr="Spatz">
            <a:extLst>
              <a:ext uri="{FF2B5EF4-FFF2-40B4-BE49-F238E27FC236}">
                <a16:creationId xmlns:a16="http://schemas.microsoft.com/office/drawing/2014/main" id="{152E1A30-D72C-05F3-7E4C-3E92C3CAF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8" name="Group 2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8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825"/>
            <a:ext cx="9463181" cy="717820"/>
          </a:xfrm>
        </p:spPr>
        <p:txBody>
          <a:bodyPr/>
          <a:lstStyle/>
          <a:p>
            <a:r>
              <a:rPr lang="de-DE" dirty="0"/>
              <a:t>EU </a:t>
            </a:r>
            <a:r>
              <a:rPr lang="de-DE" dirty="0" err="1"/>
              <a:t>Sustainable</a:t>
            </a:r>
            <a:r>
              <a:rPr lang="de-DE" dirty="0"/>
              <a:t> Finance </a:t>
            </a:r>
            <a:r>
              <a:rPr lang="de-DE" dirty="0" err="1"/>
              <a:t>framework</a:t>
            </a:r>
            <a:endParaRPr lang="de-DE" dirty="0"/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CC9D1ED0-4C2B-7A74-A475-D7EBE347AF2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441216"/>
              </p:ext>
            </p:extLst>
          </p:nvPr>
        </p:nvGraphicFramePr>
        <p:xfrm>
          <a:off x="838199" y="1944211"/>
          <a:ext cx="10338881" cy="394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41C57E4-07FF-5CDF-2D88-A94AC1C2DB29}"/>
              </a:ext>
            </a:extLst>
          </p:cNvPr>
          <p:cNvSpPr txBox="1"/>
          <p:nvPr/>
        </p:nvSpPr>
        <p:spPr>
          <a:xfrm>
            <a:off x="3144000" y="5178605"/>
            <a:ext cx="2952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  <a:softEdge rad="127000"/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2800" dirty="0"/>
              <a:t>Green </a:t>
            </a:r>
            <a:r>
              <a:rPr lang="de-DE" sz="2800" dirty="0" err="1"/>
              <a:t>bonds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993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5825"/>
            <a:ext cx="9463181" cy="717820"/>
          </a:xfrm>
        </p:spPr>
        <p:txBody>
          <a:bodyPr/>
          <a:lstStyle/>
          <a:p>
            <a:r>
              <a:rPr lang="de-DE" dirty="0"/>
              <a:t>UK Green Finance </a:t>
            </a:r>
            <a:r>
              <a:rPr lang="de-DE" dirty="0" err="1"/>
              <a:t>framework</a:t>
            </a:r>
            <a:endParaRPr lang="de-DE" dirty="0"/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CC9D1ED0-4C2B-7A74-A475-D7EBE347AF2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6944202"/>
              </p:ext>
            </p:extLst>
          </p:nvPr>
        </p:nvGraphicFramePr>
        <p:xfrm>
          <a:off x="838199" y="1944211"/>
          <a:ext cx="10338881" cy="3943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DDDADA4-0E10-7E02-C468-6F77E1042763}"/>
              </a:ext>
            </a:extLst>
          </p:cNvPr>
          <p:cNvSpPr txBox="1"/>
          <p:nvPr/>
        </p:nvSpPr>
        <p:spPr>
          <a:xfrm>
            <a:off x="3144000" y="5178605"/>
            <a:ext cx="2952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  <a:softEdge rad="127000"/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de-DE" sz="2800" dirty="0"/>
              <a:t>Green </a:t>
            </a:r>
            <a:r>
              <a:rPr lang="de-DE" sz="2800" dirty="0" err="1"/>
              <a:t>bonds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62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9FDF46-0F65-7C2B-2867-56A5594F3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frameworks:</a:t>
            </a:r>
            <a:b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closer look</a:t>
            </a:r>
          </a:p>
        </p:txBody>
      </p:sp>
      <p:pic>
        <p:nvPicPr>
          <p:cNvPr id="16" name="Graphic 15" descr="Fernglas">
            <a:extLst>
              <a:ext uri="{FF2B5EF4-FFF2-40B4-BE49-F238E27FC236}">
                <a16:creationId xmlns:a16="http://schemas.microsoft.com/office/drawing/2014/main" id="{32E3DC4A-0168-DD7F-235B-6729A39C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99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401"/>
            <a:ext cx="9463181" cy="462775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EU/UK </a:t>
            </a:r>
            <a:r>
              <a:rPr lang="de-DE" sz="3200" dirty="0" err="1"/>
              <a:t>Taxonomies</a:t>
            </a:r>
            <a:endParaRPr lang="de-DE" sz="3200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08C76390-AA50-0573-6902-C7304BA9A4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6341126"/>
              </p:ext>
            </p:extLst>
          </p:nvPr>
        </p:nvGraphicFramePr>
        <p:xfrm>
          <a:off x="838200" y="1574801"/>
          <a:ext cx="10388600" cy="462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3697E3CA-EA61-FBD0-F698-BBAF06A9E221}"/>
              </a:ext>
            </a:extLst>
          </p:cNvPr>
          <p:cNvSpPr/>
          <p:nvPr/>
        </p:nvSpPr>
        <p:spPr>
          <a:xfrm rot="16200000">
            <a:off x="5974836" y="3554965"/>
            <a:ext cx="369332" cy="4546602"/>
          </a:xfrm>
          <a:prstGeom prst="leftBrace">
            <a:avLst>
              <a:gd name="adj1" fmla="val 8333"/>
              <a:gd name="adj2" fmla="val 5064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17ADB27-16DC-58FC-63FA-C7EEEB1B6E7D}"/>
              </a:ext>
            </a:extLst>
          </p:cNvPr>
          <p:cNvSpPr/>
          <p:nvPr/>
        </p:nvSpPr>
        <p:spPr>
          <a:xfrm>
            <a:off x="4102099" y="6064120"/>
            <a:ext cx="4114803" cy="45162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n w="3175">
                  <a:noFill/>
                </a:ln>
                <a:solidFill>
                  <a:schemeClr val="tx1"/>
                </a:solidFill>
              </a:rPr>
              <a:t>TECHNICAL SCREENING CRITERIA (TSC)</a:t>
            </a:r>
          </a:p>
        </p:txBody>
      </p:sp>
    </p:spTree>
    <p:extLst>
      <p:ext uri="{BB962C8B-B14F-4D97-AF65-F5344CB8AC3E}">
        <p14:creationId xmlns:p14="http://schemas.microsoft.com/office/powerpoint/2010/main" val="96411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CAD8C-137D-4A91-9F42-F616A4CB9A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0701DA5-01A4-8D48-A220-3E2CF2FB25F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52E401-48C7-4229-9C27-298C4DE832A0}"/>
              </a:ext>
            </a:extLst>
          </p:cNvPr>
          <p:cNvSpPr txBox="1">
            <a:spLocks/>
          </p:cNvSpPr>
          <p:nvPr/>
        </p:nvSpPr>
        <p:spPr>
          <a:xfrm>
            <a:off x="4523129" y="288557"/>
            <a:ext cx="7285826" cy="430315"/>
          </a:xfrm>
          <a:prstGeom prst="rect">
            <a:avLst/>
          </a:prstGeom>
          <a:noFill/>
          <a:ln>
            <a:noFill/>
          </a:ln>
        </p:spPr>
        <p:txBody>
          <a:bodyPr vert="horz" anchor="t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2400" b="1" dirty="0" err="1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2400" b="1" dirty="0">
                <a:solidFill>
                  <a:srgbClr val="D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ESG Milestones 2022 / 2023</a:t>
            </a:r>
            <a:endParaRPr lang="en-US" sz="2400" dirty="0">
              <a:solidFill>
                <a:srgbClr val="D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CED922-19B5-152C-FD0A-5CA9D86FF38E}"/>
              </a:ext>
            </a:extLst>
          </p:cNvPr>
          <p:cNvSpPr/>
          <p:nvPr/>
        </p:nvSpPr>
        <p:spPr>
          <a:xfrm rot="5400000">
            <a:off x="-199953" y="3616583"/>
            <a:ext cx="5421114" cy="629920"/>
          </a:xfrm>
          <a:prstGeom prst="rightArrow">
            <a:avLst/>
          </a:prstGeom>
          <a:solidFill>
            <a:srgbClr val="DD2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51142-5CD8-5F7D-EE02-A24095192304}"/>
              </a:ext>
            </a:extLst>
          </p:cNvPr>
          <p:cNvSpPr txBox="1"/>
          <p:nvPr/>
        </p:nvSpPr>
        <p:spPr>
          <a:xfrm>
            <a:off x="1847602" y="2604725"/>
            <a:ext cx="1467068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20 Oct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24039-BB56-E5B4-E863-83D7908A5D43}"/>
              </a:ext>
            </a:extLst>
          </p:cNvPr>
          <p:cNvSpPr txBox="1"/>
          <p:nvPr/>
        </p:nvSpPr>
        <p:spPr>
          <a:xfrm>
            <a:off x="1860426" y="5431588"/>
            <a:ext cx="1351652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 Jan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BE425-8FD4-B613-6CFD-012DEBD1D1A4}"/>
              </a:ext>
            </a:extLst>
          </p:cNvPr>
          <p:cNvSpPr txBox="1"/>
          <p:nvPr/>
        </p:nvSpPr>
        <p:spPr>
          <a:xfrm>
            <a:off x="3560120" y="762942"/>
            <a:ext cx="75142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ESG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mandatory for all EU financial institutions (incl. Art. 3/6 SFDR)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MiFID 2 / IDD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Ask retail investors for their sustainability preferences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(PAI, sustainable investment SFDR, Taxonomy-alignment)</a:t>
            </a:r>
          </a:p>
          <a:p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SFDR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Art. 8 / 9 pre-contractual / periodic disclosures in no given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Art. 4 PAI disclosures in no given format but measuring PAI for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Taxonomy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Taxonomy disclosures for the first 2 environmental goals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(climate change mitigation, climate change adaptation)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SFDR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Art. 8 / 9 pre-contractual / periodic disclosures in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RTS templates*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Art. 4 PAI company disclosures in the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RTS template*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Art. 7 PAI pre-contractual / periodic disclosures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Taxonomy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Taxonomy disclosures for the additional 4 environmental goals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(water, circular economy, pollution prevention, biodiversity)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7FBB23-C0AC-31A9-434B-FA8736592435}"/>
              </a:ext>
            </a:extLst>
          </p:cNvPr>
          <p:cNvSpPr/>
          <p:nvPr/>
        </p:nvSpPr>
        <p:spPr>
          <a:xfrm>
            <a:off x="9824720" y="2966721"/>
            <a:ext cx="355600" cy="1111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11AE35-4F87-139E-9A78-11F173458AA7}"/>
              </a:ext>
            </a:extLst>
          </p:cNvPr>
          <p:cNvSpPr/>
          <p:nvPr/>
        </p:nvSpPr>
        <p:spPr>
          <a:xfrm>
            <a:off x="9824720" y="4765040"/>
            <a:ext cx="375920" cy="7721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82A9CDB-73DB-D8CE-82F0-EAC24E7281BF}"/>
              </a:ext>
            </a:extLst>
          </p:cNvPr>
          <p:cNvCxnSpPr>
            <a:cxnSpLocks/>
            <a:stCxn id="9" idx="3"/>
            <a:endCxn id="11" idx="3"/>
          </p:cNvCxnSpPr>
          <p:nvPr/>
        </p:nvCxnSpPr>
        <p:spPr>
          <a:xfrm>
            <a:off x="10180320" y="3022284"/>
            <a:ext cx="20320" cy="2128837"/>
          </a:xfrm>
          <a:prstGeom prst="bentConnector3">
            <a:avLst>
              <a:gd name="adj1" fmla="val 1225000"/>
            </a:avLst>
          </a:prstGeom>
          <a:ln>
            <a:solidFill>
              <a:srgbClr val="DD262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B0443A0-2E42-5955-9CED-D44B12033D0D}"/>
              </a:ext>
            </a:extLst>
          </p:cNvPr>
          <p:cNvSpPr/>
          <p:nvPr/>
        </p:nvSpPr>
        <p:spPr>
          <a:xfrm>
            <a:off x="9794240" y="3495041"/>
            <a:ext cx="375920" cy="6089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69C561-6546-9FB5-F0B7-2D46760B1850}"/>
              </a:ext>
            </a:extLst>
          </p:cNvPr>
          <p:cNvSpPr/>
          <p:nvPr/>
        </p:nvSpPr>
        <p:spPr>
          <a:xfrm>
            <a:off x="9794240" y="5869941"/>
            <a:ext cx="375920" cy="6089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8B764C6-713C-3DAB-4EAE-AF0FD7E7144E}"/>
              </a:ext>
            </a:extLst>
          </p:cNvPr>
          <p:cNvCxnSpPr>
            <a:cxnSpLocks/>
            <a:stCxn id="24" idx="3"/>
            <a:endCxn id="25" idx="3"/>
          </p:cNvCxnSpPr>
          <p:nvPr/>
        </p:nvCxnSpPr>
        <p:spPr>
          <a:xfrm>
            <a:off x="10170160" y="3799523"/>
            <a:ext cx="12700" cy="2374900"/>
          </a:xfrm>
          <a:prstGeom prst="bentConnector3">
            <a:avLst>
              <a:gd name="adj1" fmla="val 3080000"/>
            </a:avLst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>
            <a:extLst>
              <a:ext uri="{FF2B5EF4-FFF2-40B4-BE49-F238E27FC236}">
                <a16:creationId xmlns:a16="http://schemas.microsoft.com/office/drawing/2014/main" id="{D3F88FCB-3730-4615-FF9B-9C1C05002C1E}"/>
              </a:ext>
            </a:extLst>
          </p:cNvPr>
          <p:cNvSpPr/>
          <p:nvPr/>
        </p:nvSpPr>
        <p:spPr>
          <a:xfrm>
            <a:off x="3160782" y="1002200"/>
            <a:ext cx="375920" cy="3502688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A71D3FD-B5DB-66D6-E5EA-42FFF0E2A003}"/>
              </a:ext>
            </a:extLst>
          </p:cNvPr>
          <p:cNvSpPr/>
          <p:nvPr/>
        </p:nvSpPr>
        <p:spPr>
          <a:xfrm>
            <a:off x="3170942" y="4575910"/>
            <a:ext cx="365760" cy="2120676"/>
          </a:xfrm>
          <a:prstGeom prst="leftBrac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EE90F-BD6D-982E-97A6-B01B42BC2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1" y="189390"/>
            <a:ext cx="1924050" cy="62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6DB178-0FE8-80C2-A0B7-5476B7718F2B}"/>
              </a:ext>
            </a:extLst>
          </p:cNvPr>
          <p:cNvSpPr txBox="1"/>
          <p:nvPr/>
        </p:nvSpPr>
        <p:spPr>
          <a:xfrm>
            <a:off x="185758" y="5616254"/>
            <a:ext cx="1734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* Amendment to existing templates</a:t>
            </a:r>
            <a:b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currently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223508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FDAB-C613-3F81-EFDA-325225FB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625"/>
            <a:ext cx="9463181" cy="627876"/>
          </a:xfrm>
        </p:spPr>
        <p:txBody>
          <a:bodyPr/>
          <a:lstStyle/>
          <a:p>
            <a:r>
              <a:rPr lang="de-DE" dirty="0" err="1"/>
              <a:t>Characteristics</a:t>
            </a:r>
            <a:r>
              <a:rPr lang="de-DE" dirty="0"/>
              <a:t> TCFD/CSRD/ESRS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92BFC05A-256C-3D4F-185D-C77EB94A49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1971035"/>
              </p:ext>
            </p:extLst>
          </p:nvPr>
        </p:nvGraphicFramePr>
        <p:xfrm>
          <a:off x="838200" y="1422400"/>
          <a:ext cx="10363200" cy="47502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349003920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760995021"/>
                    </a:ext>
                  </a:extLst>
                </a:gridCol>
              </a:tblGrid>
              <a:tr h="37361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CSRD/ESRS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25745"/>
                  </a:ext>
                </a:extLst>
              </a:tr>
              <a:tr h="324886">
                <a:tc>
                  <a:txBody>
                    <a:bodyPr/>
                    <a:lstStyle/>
                    <a:p>
                      <a:r>
                        <a:rPr lang="de-DE" sz="1600" i="1" dirty="0"/>
                        <a:t>(Climate </a:t>
                      </a:r>
                      <a:r>
                        <a:rPr lang="de-DE" sz="1600" i="1" dirty="0" err="1"/>
                        <a:t>deep-dive</a:t>
                      </a:r>
                      <a:r>
                        <a:rPr lang="de-DE" sz="1600" i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/>
                        <a:t>E, S, and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930396"/>
                  </a:ext>
                </a:extLst>
              </a:tr>
              <a:tr h="1487972">
                <a:tc>
                  <a:txBody>
                    <a:bodyPr/>
                    <a:lstStyle/>
                    <a:p>
                      <a:r>
                        <a:rPr lang="de-DE" b="1" dirty="0" err="1"/>
                        <a:t>Guidance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four-pillar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structure</a:t>
                      </a:r>
                      <a:r>
                        <a:rPr lang="de-DE" dirty="0"/>
                        <a:t>: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Governance</a:t>
                      </a:r>
                      <a:endParaRPr lang="de-D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Strategy</a:t>
                      </a:r>
                      <a:endParaRPr lang="de-D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 Management</a:t>
                      </a: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Metrics</a:t>
                      </a: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&amp; Targets (</a:t>
                      </a:r>
                      <a:r>
                        <a:rPr lang="de-DE" u="sng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tbd</a:t>
                      </a: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by</a:t>
                      </a: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reporting</a:t>
                      </a: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organization</a:t>
                      </a: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Require</a:t>
                      </a: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description</a:t>
                      </a: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of</a:t>
                      </a:r>
                      <a:endParaRPr lang="de-D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Governance</a:t>
                      </a:r>
                      <a:endParaRPr lang="de-D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Strategy</a:t>
                      </a:r>
                      <a:endParaRPr lang="de-D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 </a:t>
                      </a: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resilience</a:t>
                      </a:r>
                      <a:endParaRPr lang="de-DE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... and </a:t>
                      </a:r>
                      <a:r>
                        <a:rPr lang="de-DE" u="sng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prescribe</a:t>
                      </a:r>
                      <a:r>
                        <a:rPr lang="de-DE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de-DE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metrics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03559"/>
                  </a:ext>
                </a:extLst>
              </a:tr>
              <a:tr h="6150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...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identify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impact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u="sng" dirty="0" err="1"/>
                        <a:t>climate-related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risks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opportunities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financial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performance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through</a:t>
                      </a:r>
                      <a:r>
                        <a:rPr lang="de-DE" sz="16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...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identify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impact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u="sng" dirty="0" err="1"/>
                        <a:t>sustainability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risks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opportunities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financial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performance</a:t>
                      </a:r>
                      <a:r>
                        <a:rPr lang="de-DE" sz="1600" dirty="0"/>
                        <a:t> AND on </a:t>
                      </a:r>
                      <a:r>
                        <a:rPr lang="de-DE" sz="1600" dirty="0" err="1"/>
                        <a:t>society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environment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through</a:t>
                      </a:r>
                      <a:r>
                        <a:rPr lang="de-DE" sz="160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384607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materiality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→ </a:t>
                      </a:r>
                      <a:r>
                        <a:rPr lang="de-DE" sz="1800" dirty="0" err="1"/>
                        <a:t>materiality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analysis</a:t>
                      </a:r>
                      <a:r>
                        <a:rPr lang="de-DE" sz="1800" dirty="0"/>
                        <a:t> (</a:t>
                      </a:r>
                      <a:r>
                        <a:rPr lang="de-DE" sz="1800" dirty="0" err="1"/>
                        <a:t>inward</a:t>
                      </a:r>
                      <a:r>
                        <a:rPr lang="de-DE" sz="1800" dirty="0"/>
                        <a:t> &amp; </a:t>
                      </a:r>
                      <a:r>
                        <a:rPr lang="de-DE" sz="1800" dirty="0" err="1"/>
                        <a:t>outward</a:t>
                      </a:r>
                      <a:r>
                        <a:rPr lang="de-DE" sz="1800" dirty="0"/>
                        <a:t>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91116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→ </a:t>
                      </a:r>
                      <a:r>
                        <a:rPr lang="de-DE" sz="1800" dirty="0" err="1"/>
                        <a:t>target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setting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→ </a:t>
                      </a:r>
                      <a:r>
                        <a:rPr lang="de-DE" sz="1800" dirty="0" err="1"/>
                        <a:t>target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setting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371438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→ </a:t>
                      </a:r>
                      <a:r>
                        <a:rPr lang="de-DE" sz="1800" dirty="0" err="1"/>
                        <a:t>scenario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analyses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→ </a:t>
                      </a:r>
                      <a:r>
                        <a:rPr lang="de-DE" sz="1800" dirty="0" err="1"/>
                        <a:t>scenario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analyses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60496"/>
                  </a:ext>
                </a:extLst>
              </a:tr>
              <a:tr h="373614">
                <a:tc>
                  <a:txBody>
                    <a:bodyPr/>
                    <a:lstStyle/>
                    <a:p>
                      <a:r>
                        <a:rPr lang="de-DE" sz="1800" dirty="0"/>
                        <a:t>→ </a:t>
                      </a:r>
                      <a:r>
                        <a:rPr lang="de-DE" sz="1800" dirty="0" err="1"/>
                        <a:t>transition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plans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→ </a:t>
                      </a:r>
                      <a:r>
                        <a:rPr lang="de-DE" sz="1800" dirty="0" err="1"/>
                        <a:t>action</a:t>
                      </a:r>
                      <a:r>
                        <a:rPr lang="de-DE" sz="1800" dirty="0"/>
                        <a:t> and </a:t>
                      </a:r>
                      <a:r>
                        <a:rPr lang="de-DE" sz="1800" dirty="0" err="1"/>
                        <a:t>transition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plans</a:t>
                      </a:r>
                      <a:endParaRPr lang="de-DE" sz="1800" dirty="0"/>
                    </a:p>
                    <a:p>
                      <a:r>
                        <a:rPr lang="de-DE" sz="1400" i="1" dirty="0"/>
                        <a:t>... </a:t>
                      </a:r>
                      <a:r>
                        <a:rPr lang="de-DE" sz="1400" i="1" dirty="0" err="1"/>
                        <a:t>including</a:t>
                      </a:r>
                      <a:r>
                        <a:rPr lang="de-DE" sz="1400" i="1" dirty="0"/>
                        <a:t> </a:t>
                      </a:r>
                      <a:r>
                        <a:rPr lang="de-DE" sz="1400" i="1" dirty="0" err="1"/>
                        <a:t>resource</a:t>
                      </a:r>
                      <a:r>
                        <a:rPr lang="de-DE" sz="1400" i="1" dirty="0"/>
                        <a:t> </a:t>
                      </a:r>
                      <a:r>
                        <a:rPr lang="de-DE" sz="1400" i="1" dirty="0" err="1"/>
                        <a:t>allocation</a:t>
                      </a:r>
                      <a:r>
                        <a:rPr lang="de-DE" sz="1400" i="1" dirty="0"/>
                        <a:t> and links </a:t>
                      </a:r>
                      <a:r>
                        <a:rPr lang="de-DE" sz="1400" i="1" dirty="0" err="1"/>
                        <a:t>to</a:t>
                      </a:r>
                      <a:r>
                        <a:rPr lang="de-DE" sz="1400" i="1" dirty="0"/>
                        <a:t> </a:t>
                      </a:r>
                      <a:r>
                        <a:rPr lang="de-DE" sz="1400" i="1" dirty="0" err="1"/>
                        <a:t>financial</a:t>
                      </a:r>
                      <a:r>
                        <a:rPr lang="de-DE" sz="1400" i="1" dirty="0"/>
                        <a:t> </a:t>
                      </a:r>
                      <a:r>
                        <a:rPr lang="de-DE" sz="1400" i="1" dirty="0" err="1"/>
                        <a:t>reporting</a:t>
                      </a:r>
                      <a:endParaRPr lang="de-DE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976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0086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446B"/>
      </a:accent1>
      <a:accent2>
        <a:srgbClr val="D65F00"/>
      </a:accent2>
      <a:accent3>
        <a:srgbClr val="D8D8D7"/>
      </a:accent3>
      <a:accent4>
        <a:srgbClr val="047680"/>
      </a:accent4>
      <a:accent5>
        <a:srgbClr val="C4B32F"/>
      </a:accent5>
      <a:accent6>
        <a:srgbClr val="47773A"/>
      </a:accent6>
      <a:hlink>
        <a:srgbClr val="0C6C96"/>
      </a:hlink>
      <a:folHlink>
        <a:srgbClr val="644B78"/>
      </a:folHlink>
    </a:clrScheme>
    <a:fontScheme name="RLD">
      <a:majorFont>
        <a:latin typeface="Fakt Pro Nor"/>
        <a:ea typeface=""/>
        <a:cs typeface=""/>
      </a:majorFont>
      <a:minorFont>
        <a:latin typeface="Fakt Pro 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rityOne">
  <a:themeElements>
    <a:clrScheme name="Sustainability">
      <a:dk1>
        <a:sysClr val="windowText" lastClr="000000"/>
      </a:dk1>
      <a:lt1>
        <a:srgbClr val="FFFFFF"/>
      </a:lt1>
      <a:dk2>
        <a:srgbClr val="4F4F4F"/>
      </a:dk2>
      <a:lt2>
        <a:srgbClr val="F2F2F2"/>
      </a:lt2>
      <a:accent1>
        <a:srgbClr val="A61F67"/>
      </a:accent1>
      <a:accent2>
        <a:srgbClr val="43273B"/>
      </a:accent2>
      <a:accent3>
        <a:srgbClr val="692145"/>
      </a:accent3>
      <a:accent4>
        <a:srgbClr val="B0678C"/>
      </a:accent4>
      <a:accent5>
        <a:srgbClr val="B5B5B5"/>
      </a:accent5>
      <a:accent6>
        <a:srgbClr val="4F4F4F"/>
      </a:accent6>
      <a:hlink>
        <a:srgbClr val="000000"/>
      </a:hlink>
      <a:folHlink>
        <a:srgbClr val="A61F67"/>
      </a:folHlink>
    </a:clrScheme>
    <a:fontScheme name="CorityOne - Franklin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ityOne" id="{9F4980E0-CC32-495B-9477-3FE3C99040A2}" vid="{BC87E4C2-1544-4721-960A-12FE550087A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</Words>
  <Application>Microsoft Office PowerPoint</Application>
  <PresentationFormat>Breitbild</PresentationFormat>
  <Paragraphs>261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Fakt Pro Bln</vt:lpstr>
      <vt:lpstr>Fakt Pro Nor</vt:lpstr>
      <vt:lpstr>Franklin Gothic Book</vt:lpstr>
      <vt:lpstr>Franklin Gothic Medium</vt:lpstr>
      <vt:lpstr>LucidaGrande</vt:lpstr>
      <vt:lpstr>Wingdings</vt:lpstr>
      <vt:lpstr>3_Office Theme</vt:lpstr>
      <vt:lpstr>1_CorityOne</vt:lpstr>
      <vt:lpstr>Sustainable Finance regulation in Europe</vt:lpstr>
      <vt:lpstr>Sustainable Finance regulation: Why?</vt:lpstr>
      <vt:lpstr>EU/UK Regulatory frameworks: Bird’s eye</vt:lpstr>
      <vt:lpstr>EU Sustainable Finance framework</vt:lpstr>
      <vt:lpstr>UK Green Finance framework</vt:lpstr>
      <vt:lpstr>The frameworks: A closer look</vt:lpstr>
      <vt:lpstr>EU/UK Taxonomies</vt:lpstr>
      <vt:lpstr>PowerPoint-Präsentation</vt:lpstr>
      <vt:lpstr>Characteristics TCFD/CSRD/ESRS</vt:lpstr>
      <vt:lpstr>Characteristics: SFDR/PAIs</vt:lpstr>
      <vt:lpstr>The frameworks: A common ground?</vt:lpstr>
      <vt:lpstr>What do they have in common?</vt:lpstr>
      <vt:lpstr>What data?</vt:lpstr>
      <vt:lpstr>Overview of KPIs</vt:lpstr>
      <vt:lpstr>PowerPoint-Präsentation</vt:lpstr>
      <vt:lpstr>What does this data tell us? - Examples</vt:lpstr>
      <vt:lpstr>PowerPoint-Präsentation</vt:lpstr>
      <vt:lpstr>Tools for data-based risk management</vt:lpstr>
      <vt:lpstr>Risk visualization</vt:lpstr>
      <vt:lpstr>Benchmarking</vt:lpstr>
      <vt:lpstr>Target setting</vt:lpstr>
      <vt:lpstr>Scenarios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Finance regulation in Europe</dc:title>
  <dc:creator>Antje Fuchs</dc:creator>
  <cp:lastModifiedBy>Antje Fuchs</cp:lastModifiedBy>
  <cp:revision>14</cp:revision>
  <cp:lastPrinted>2022-10-20T08:03:11Z</cp:lastPrinted>
  <dcterms:created xsi:type="dcterms:W3CDTF">2022-08-08T09:52:09Z</dcterms:created>
  <dcterms:modified xsi:type="dcterms:W3CDTF">2022-10-20T16:09:31Z</dcterms:modified>
</cp:coreProperties>
</file>