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8"/>
  </p:notesMasterIdLst>
  <p:sldIdLst>
    <p:sldId id="40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 type="screen16x9"/>
  <p:notesSz cx="6858000" cy="9144000"/>
  <p:embeddedFontLst>
    <p:embeddedFont>
      <p:font typeface="Arapey" panose="020B0604020202020204" charset="0"/>
      <p:regular r:id="rId19"/>
      <p:italic r:id="rId20"/>
    </p:embeddedFont>
    <p:embeddedFont>
      <p:font typeface="Cabin" panose="020B0604020202020204" charset="0"/>
      <p:regular r:id="rId21"/>
      <p:bold r:id="rId22"/>
      <p:italic r:id="rId23"/>
      <p:boldItalic r:id="rId24"/>
    </p:embeddedFont>
    <p:embeddedFont>
      <p:font typeface="Merriweather" panose="00000500000000000000" pitchFamily="2" charset="0"/>
      <p:regular r:id="rId25"/>
      <p:bold r:id="rId26"/>
      <p:italic r:id="rId27"/>
      <p:boldItalic r:id="rId28"/>
    </p:embeddedFont>
    <p:embeddedFont>
      <p:font typeface="Merriweather Light" panose="00000400000000000000" pitchFamily="2" charset="0"/>
      <p:regular r:id="rId29"/>
      <p:bold r:id="rId30"/>
      <p:italic r:id="rId31"/>
      <p:boldItalic r:id="rId32"/>
    </p:embeddedFont>
    <p:embeddedFont>
      <p:font typeface="Poppins" panose="00000500000000000000" pitchFamily="2" charset="0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7">
          <p15:clr>
            <a:srgbClr val="9AA0A6"/>
          </p15:clr>
        </p15:guide>
        <p15:guide id="4" orient="horz" pos="3013">
          <p15:clr>
            <a:srgbClr val="9AA0A6"/>
          </p15:clr>
        </p15:guide>
        <p15:guide id="5" pos="227">
          <p15:clr>
            <a:srgbClr val="9AA0A6"/>
          </p15:clr>
        </p15:guide>
        <p15:guide id="6" pos="5546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land Starki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E0F114-E5C9-4D1C-9365-06B77FA5EE39}" v="1" dt="2024-09-23T21:17:55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  <p:guide orient="horz" pos="227"/>
        <p:guide orient="horz" pos="3013"/>
        <p:guide pos="227"/>
        <p:guide pos="55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microsoft.com/office/2016/11/relationships/changesInfo" Target="changesInfos/changesInfo1.xml"/><Relationship Id="rId20" Type="http://schemas.openxmlformats.org/officeDocument/2006/relationships/font" Target="fonts/font2.fntdata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oise Smith" userId="bf47d471-9e83-4660-ac39-7d499ece38cd" providerId="ADAL" clId="{8BE0F114-E5C9-4D1C-9365-06B77FA5EE39}"/>
    <pc:docChg chg="addSld modSld sldOrd">
      <pc:chgData name="Eloise Smith" userId="bf47d471-9e83-4660-ac39-7d499ece38cd" providerId="ADAL" clId="{8BE0F114-E5C9-4D1C-9365-06B77FA5EE39}" dt="2024-09-23T21:18:00.224" v="2"/>
      <pc:docMkLst>
        <pc:docMk/>
      </pc:docMkLst>
      <pc:sldChg chg="modNotes">
        <pc:chgData name="Eloise Smith" userId="bf47d471-9e83-4660-ac39-7d499ece38cd" providerId="ADAL" clId="{8BE0F114-E5C9-4D1C-9365-06B77FA5EE39}" dt="2024-09-23T21:17:55.006" v="0"/>
        <pc:sldMkLst>
          <pc:docMk/>
          <pc:sldMk cId="0" sldId="257"/>
        </pc:sldMkLst>
      </pc:sldChg>
      <pc:sldChg chg="modNotes">
        <pc:chgData name="Eloise Smith" userId="bf47d471-9e83-4660-ac39-7d499ece38cd" providerId="ADAL" clId="{8BE0F114-E5C9-4D1C-9365-06B77FA5EE39}" dt="2024-09-23T21:17:55.006" v="0"/>
        <pc:sldMkLst>
          <pc:docMk/>
          <pc:sldMk cId="0" sldId="260"/>
        </pc:sldMkLst>
      </pc:sldChg>
      <pc:sldChg chg="add ord">
        <pc:chgData name="Eloise Smith" userId="bf47d471-9e83-4660-ac39-7d499ece38cd" providerId="ADAL" clId="{8BE0F114-E5C9-4D1C-9365-06B77FA5EE39}" dt="2024-09-23T21:18:00.224" v="2"/>
        <pc:sldMkLst>
          <pc:docMk/>
          <pc:sldMk cId="2994530278" sldId="408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0T14:24:13.170" idx="1">
    <p:pos x="6000" y="0"/>
    <p:text>There's an opportunity here to cover the argument about HMT etc, if you wish.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5d2db76b7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95d2db76b7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Tom Read will speak in the morning about Proactive, Personalised and Joined-up: The next generation of government services. </a:t>
            </a:r>
            <a:endParaRPr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fe20492f9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2fe20492f9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cad25ab2b3_1_1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2cad25ab2b3_1_1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>
              <a:solidFill>
                <a:srgbClr val="136B7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ad25ab2b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2cad25ab2b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136B7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cae19c78da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2cae19c78da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fe20492f9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fe20492f9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bda29c7271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bda29c7271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4ca829614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c4ca829614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>
              <a:solidFill>
                <a:srgbClr val="136375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ad25ab2b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2cad25ab2b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>
              <a:solidFill>
                <a:srgbClr val="136375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ad25ab2b3_1_10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cad25ab2b3_1_10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4ca829614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2c4ca829614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36375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b324112c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2cb324112c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SzPts val="1100"/>
              <a:buNone/>
            </a:pPr>
            <a:endParaRPr sz="16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e67b5c87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2ce67b5c87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ad25ab2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2cad25ab2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/>
        </p:nvSpPr>
        <p:spPr>
          <a:xfrm>
            <a:off x="330150" y="4703950"/>
            <a:ext cx="21963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800">
                <a:solidFill>
                  <a:schemeClr val="lt2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© FMAP Ltd 2024</a:t>
            </a:r>
            <a:endParaRPr sz="800">
              <a:solidFill>
                <a:schemeClr val="lt2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cxnSp>
        <p:nvCxnSpPr>
          <p:cNvPr id="10" name="Google Shape;10;p2"/>
          <p:cNvCxnSpPr/>
          <p:nvPr/>
        </p:nvCxnSpPr>
        <p:spPr>
          <a:xfrm>
            <a:off x="368175" y="520575"/>
            <a:ext cx="8435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>
            <a:off x="368175" y="4631100"/>
            <a:ext cx="8435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 txBox="1"/>
          <p:nvPr/>
        </p:nvSpPr>
        <p:spPr>
          <a:xfrm>
            <a:off x="8240325" y="11625"/>
            <a:ext cx="1126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fma</a:t>
            </a:r>
            <a:endParaRPr sz="1800">
              <a:solidFill>
                <a:schemeClr val="lt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68175" y="1908825"/>
            <a:ext cx="84354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erriweather"/>
              <a:buNone/>
              <a:defRPr sz="30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82925" y="2349175"/>
            <a:ext cx="84207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4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2">
  <p:cSld name="TITLE_AND_BODY_6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4429647" y="4892040"/>
            <a:ext cx="2916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AND_BODY_5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055" y="725805"/>
            <a:ext cx="5474400" cy="10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slide">
  <p:cSld name="CUSTOM_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0" i="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TITLE_AND_BODY_8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055" y="725805"/>
            <a:ext cx="5474400" cy="10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5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">
  <p:cSld name="TITLE_AND_BODY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4429647" y="4892040"/>
            <a:ext cx="2916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AND_BODY_3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055" y="725805"/>
            <a:ext cx="5474400" cy="10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TITLE_6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200" y="201275"/>
            <a:ext cx="82296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6F6F6"/>
                </a:solidFill>
                <a:latin typeface="Arapey"/>
                <a:ea typeface="Arapey"/>
                <a:cs typeface="Arapey"/>
                <a:sym typeface="Arapey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layout">
  <p:cSld name="TITLE_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/>
        </p:nvSpPr>
        <p:spPr>
          <a:xfrm>
            <a:off x="277200" y="4703950"/>
            <a:ext cx="21963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8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© FMAP Ltd 2024</a:t>
            </a:r>
            <a:endParaRPr sz="800">
              <a:solidFill>
                <a:schemeClr val="dk2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283608" y="46290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buNone/>
              <a:defRPr sz="8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buNone/>
              <a:defRPr sz="8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buNone/>
              <a:defRPr sz="8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buNone/>
              <a:defRPr sz="8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buNone/>
              <a:defRPr sz="8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buNone/>
              <a:defRPr sz="8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buNone/>
              <a:defRPr sz="8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buNone/>
              <a:defRPr sz="8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368175" y="520575"/>
            <a:ext cx="843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368175" y="4631100"/>
            <a:ext cx="843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77200" y="162000"/>
            <a:ext cx="423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5">
  <p:cSld name="TITLE_7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6">
  <p:cSld name="TITLE_8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7">
  <p:cSld name="TITLE_9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8">
  <p:cSld name="TITLE_10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7692-CFFD-4D6E-9C6F-AD440B421D50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E1B0-EB8E-42A1-82A7-7C431346F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001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ulish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sh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7692-CFFD-4D6E-9C6F-AD440B421D50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E1B0-EB8E-42A1-82A7-7C431346F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28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7692-CFFD-4D6E-9C6F-AD440B421D50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E1B0-EB8E-42A1-82A7-7C431346F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055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7692-CFFD-4D6E-9C6F-AD440B421D50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E1B0-EB8E-42A1-82A7-7C431346F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83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7692-CFFD-4D6E-9C6F-AD440B421D50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E1B0-EB8E-42A1-82A7-7C431346F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607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7692-CFFD-4D6E-9C6F-AD440B421D50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E1B0-EB8E-42A1-82A7-7C431346F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06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yout">
  <p:cSld name="CUSTOM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7692-CFFD-4D6E-9C6F-AD440B421D50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E1B0-EB8E-42A1-82A7-7C431346F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079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7692-CFFD-4D6E-9C6F-AD440B421D50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E1B0-EB8E-42A1-82A7-7C431346F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43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7692-CFFD-4D6E-9C6F-AD440B421D50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E1B0-EB8E-42A1-82A7-7C431346F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45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7692-CFFD-4D6E-9C6F-AD440B421D50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E1B0-EB8E-42A1-82A7-7C431346F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1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7692-CFFD-4D6E-9C6F-AD440B421D50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E1B0-EB8E-42A1-82A7-7C431346F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74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layout">
  <p:cSld name="CUSTOM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330150" y="4703950"/>
            <a:ext cx="21963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800">
                <a:solidFill>
                  <a:schemeClr val="lt2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© FMAP Ltd 2024</a:t>
            </a:r>
            <a:endParaRPr sz="800">
              <a:solidFill>
                <a:schemeClr val="lt2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cxnSp>
        <p:nvCxnSpPr>
          <p:cNvPr id="24" name="Google Shape;24;p5"/>
          <p:cNvCxnSpPr/>
          <p:nvPr/>
        </p:nvCxnSpPr>
        <p:spPr>
          <a:xfrm>
            <a:off x="368175" y="520575"/>
            <a:ext cx="8435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5;p5"/>
          <p:cNvCxnSpPr/>
          <p:nvPr/>
        </p:nvCxnSpPr>
        <p:spPr>
          <a:xfrm>
            <a:off x="368175" y="4631100"/>
            <a:ext cx="8435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26;p5"/>
          <p:cNvSpPr txBox="1"/>
          <p:nvPr/>
        </p:nvSpPr>
        <p:spPr>
          <a:xfrm>
            <a:off x="8240325" y="11625"/>
            <a:ext cx="1126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fma</a:t>
            </a:r>
            <a:endParaRPr sz="1800">
              <a:solidFill>
                <a:schemeClr val="lt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68175" y="1908825"/>
            <a:ext cx="84354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erriweather"/>
              <a:buNone/>
              <a:defRPr sz="30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 2">
    <p:bg>
      <p:bgPr>
        <a:solidFill>
          <a:srgbClr val="E7E6E6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308063" y="4803219"/>
            <a:ext cx="2073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 1">
  <p:cSld name="Default - Title Slide">
    <p:bg>
      <p:bgPr>
        <a:solidFill>
          <a:srgbClr val="E7E6E6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685800" y="1383506"/>
            <a:ext cx="7772400" cy="1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69206" y="4857083"/>
            <a:ext cx="1731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●"/>
              <a:defRPr sz="1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87692-CFFD-4D6E-9C6F-AD440B421D50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1E1B0-EB8E-42A1-82A7-7C431346F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69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0B010E-F84B-044E-95C6-46DEEF6494C0}"/>
              </a:ext>
            </a:extLst>
          </p:cNvPr>
          <p:cNvSpPr txBox="1"/>
          <p:nvPr/>
        </p:nvSpPr>
        <p:spPr>
          <a:xfrm>
            <a:off x="5037993" y="4396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B0990-9F2C-340C-BE15-F858796FB5C7}"/>
              </a:ext>
            </a:extLst>
          </p:cNvPr>
          <p:cNvSpPr txBox="1"/>
          <p:nvPr/>
        </p:nvSpPr>
        <p:spPr>
          <a:xfrm>
            <a:off x="699430" y="1146651"/>
            <a:ext cx="7745134" cy="117724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"/>
                <a:ea typeface="Calibri"/>
                <a:cs typeface="Calibri"/>
                <a:sym typeface="Arial"/>
              </a:rPr>
              <a:t>The Future of UK Digital Services: Shaping a citizen-centric experience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6" name="Picture 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0951B881-5CFA-F61B-E848-187C7C3C3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41" y="240851"/>
            <a:ext cx="1106477" cy="572798"/>
          </a:xfrm>
          <a:prstGeom prst="rect">
            <a:avLst/>
          </a:prstGeom>
        </p:spPr>
      </p:pic>
      <p:pic>
        <p:nvPicPr>
          <p:cNvPr id="10" name="Picture 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B661295-5C1A-D3D8-A089-DFA47B1880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6" y="209588"/>
            <a:ext cx="761791" cy="63532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523771D-2A83-A6B4-E627-4E686BCF7B5E}"/>
              </a:ext>
            </a:extLst>
          </p:cNvPr>
          <p:cNvGrpSpPr/>
          <p:nvPr/>
        </p:nvGrpSpPr>
        <p:grpSpPr>
          <a:xfrm>
            <a:off x="5418743" y="4387101"/>
            <a:ext cx="2525749" cy="415498"/>
            <a:chOff x="4921833" y="5941190"/>
            <a:chExt cx="3367665" cy="553997"/>
          </a:xfrm>
        </p:grpSpPr>
        <p:pic>
          <p:nvPicPr>
            <p:cNvPr id="9" name="Picture 8" descr="A white x in a black circle&#10;&#10;Description automatically generated">
              <a:extLst>
                <a:ext uri="{FF2B5EF4-FFF2-40B4-BE49-F238E27FC236}">
                  <a16:creationId xmlns:a16="http://schemas.microsoft.com/office/drawing/2014/main" id="{2BEEF678-F5CE-1C01-0AD2-B9FFD9A0F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833" y="5941190"/>
              <a:ext cx="541736" cy="52322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5D0546-C200-6495-8C9A-D138B515E0A1}"/>
                </a:ext>
              </a:extLst>
            </p:cNvPr>
            <p:cNvSpPr txBox="1"/>
            <p:nvPr/>
          </p:nvSpPr>
          <p:spPr>
            <a:xfrm>
              <a:off x="5463568" y="5941190"/>
              <a:ext cx="282593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ulish" pitchFamily="2" charset="77"/>
                  <a:ea typeface="+mn-ea"/>
                  <a:cs typeface="Arial"/>
                  <a:sym typeface="Arial"/>
                </a:rPr>
                <a:t>DIGIGOVEXPO</a:t>
              </a:r>
            </a:p>
          </p:txBody>
        </p:sp>
      </p:grpSp>
      <p:pic>
        <p:nvPicPr>
          <p:cNvPr id="16" name="Picture 15" descr="A black circle with white letters on it&#10;&#10;Description automatically generated">
            <a:extLst>
              <a:ext uri="{FF2B5EF4-FFF2-40B4-BE49-F238E27FC236}">
                <a16:creationId xmlns:a16="http://schemas.microsoft.com/office/drawing/2014/main" id="{9AFC1C2D-D689-DDC9-37B9-A48AA31A71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13" y="4272877"/>
            <a:ext cx="486631" cy="6353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7A3264-A90B-4093-B927-A891407CF289}"/>
              </a:ext>
            </a:extLst>
          </p:cNvPr>
          <p:cNvSpPr txBox="1"/>
          <p:nvPr/>
        </p:nvSpPr>
        <p:spPr>
          <a:xfrm>
            <a:off x="1637648" y="4387098"/>
            <a:ext cx="21194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sh" pitchFamily="2" charset="77"/>
                <a:ea typeface="+mn-ea"/>
                <a:cs typeface="Arial"/>
                <a:sym typeface="Arial"/>
              </a:rPr>
              <a:t>DigiGov Expo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DAFD50-5783-F59F-FB9B-537345DF3F1C}"/>
              </a:ext>
            </a:extLst>
          </p:cNvPr>
          <p:cNvSpPr txBox="1"/>
          <p:nvPr/>
        </p:nvSpPr>
        <p:spPr>
          <a:xfrm>
            <a:off x="6344465" y="319676"/>
            <a:ext cx="1273036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sh"/>
                <a:ea typeface="+mn-ea"/>
                <a:cs typeface="Arial"/>
                <a:sym typeface="Arial"/>
              </a:rPr>
              <a:t>THEATRE SPONSORED BY</a:t>
            </a:r>
          </a:p>
        </p:txBody>
      </p:sp>
      <p:pic>
        <p:nvPicPr>
          <p:cNvPr id="18" name="Picture 17" descr="A white letter o on a black background&#10;&#10;Description automatically generated">
            <a:extLst>
              <a:ext uri="{FF2B5EF4-FFF2-40B4-BE49-F238E27FC236}">
                <a16:creationId xmlns:a16="http://schemas.microsoft.com/office/drawing/2014/main" id="{DCEBEE21-6B9C-9473-6532-AB3A25811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8092" y="345239"/>
            <a:ext cx="1214336" cy="2906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52E131-6D7B-ACF3-A6F9-2DB67A9567AB}"/>
              </a:ext>
            </a:extLst>
          </p:cNvPr>
          <p:cNvSpPr txBox="1"/>
          <p:nvPr/>
        </p:nvSpPr>
        <p:spPr>
          <a:xfrm>
            <a:off x="1354690" y="2699126"/>
            <a:ext cx="6434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sh"/>
                <a:ea typeface="+mn-ea"/>
                <a:cs typeface="Arial"/>
                <a:sym typeface="Arial"/>
              </a:rPr>
              <a:t>Lord Francis Maude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sh"/>
                <a:ea typeface="+mn-ea"/>
                <a:cs typeface="Arial"/>
                <a:sym typeface="Arial"/>
              </a:rPr>
              <a:t>Former Minister for the Cabinet Office, Chair, FMA </a:t>
            </a:r>
            <a:endParaRPr kumimoji="0" lang="en-GB" sz="21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sh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4530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Google Shape;200;p33"/>
          <p:cNvCxnSpPr/>
          <p:nvPr/>
        </p:nvCxnSpPr>
        <p:spPr>
          <a:xfrm>
            <a:off x="368175" y="520575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33"/>
          <p:cNvCxnSpPr/>
          <p:nvPr/>
        </p:nvCxnSpPr>
        <p:spPr>
          <a:xfrm>
            <a:off x="368175" y="4631100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33"/>
          <p:cNvSpPr txBox="1"/>
          <p:nvPr/>
        </p:nvSpPr>
        <p:spPr>
          <a:xfrm>
            <a:off x="1452649" y="957825"/>
            <a:ext cx="84354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How do we get there?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3" name="Google Shape;203;p33"/>
          <p:cNvSpPr txBox="1"/>
          <p:nvPr/>
        </p:nvSpPr>
        <p:spPr>
          <a:xfrm>
            <a:off x="500250" y="766224"/>
            <a:ext cx="846300" cy="831300"/>
          </a:xfrm>
          <a:prstGeom prst="rect">
            <a:avLst/>
          </a:prstGeom>
          <a:solidFill>
            <a:srgbClr val="F0F3F4"/>
          </a:solidFill>
          <a:ln>
            <a:noFill/>
          </a:ln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rgbClr val="79818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4" name="Google Shape;204;p33"/>
          <p:cNvSpPr/>
          <p:nvPr/>
        </p:nvSpPr>
        <p:spPr>
          <a:xfrm flipH="1">
            <a:off x="1301050" y="752699"/>
            <a:ext cx="45600" cy="831300"/>
          </a:xfrm>
          <a:prstGeom prst="rect">
            <a:avLst/>
          </a:prstGeom>
          <a:solidFill>
            <a:srgbClr val="70C1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3"/>
          <p:cNvSpPr txBox="1">
            <a:spLocks noGrp="1"/>
          </p:cNvSpPr>
          <p:nvPr>
            <p:ph type="sldNum" idx="12"/>
          </p:nvPr>
        </p:nvSpPr>
        <p:spPr>
          <a:xfrm>
            <a:off x="8283608" y="46290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295" y="892367"/>
            <a:ext cx="551063" cy="55106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 txBox="1"/>
          <p:nvPr/>
        </p:nvSpPr>
        <p:spPr>
          <a:xfrm>
            <a:off x="542725" y="1723050"/>
            <a:ext cx="8289600" cy="18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 2024, the biggest challenges to shaping a citizen-centric experience are those that cross org boundaries, including: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Data exchange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Identity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Complex services requiring collaboration across departments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subTitle" idx="1"/>
          </p:nvPr>
        </p:nvSpPr>
        <p:spPr>
          <a:xfrm>
            <a:off x="277200" y="162000"/>
            <a:ext cx="540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SHAPING A CITIZEN-CENTRIC EXPERIENCE IN GOVERNMENT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Google Shape;213;p34"/>
          <p:cNvCxnSpPr/>
          <p:nvPr/>
        </p:nvCxnSpPr>
        <p:spPr>
          <a:xfrm>
            <a:off x="368175" y="520575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" name="Google Shape;214;p34"/>
          <p:cNvCxnSpPr/>
          <p:nvPr/>
        </p:nvCxnSpPr>
        <p:spPr>
          <a:xfrm>
            <a:off x="368175" y="4631100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" name="Google Shape;215;p34"/>
          <p:cNvSpPr txBox="1"/>
          <p:nvPr/>
        </p:nvSpPr>
        <p:spPr>
          <a:xfrm>
            <a:off x="1452649" y="957825"/>
            <a:ext cx="84354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How do we get there?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6" name="Google Shape;216;p34"/>
          <p:cNvSpPr txBox="1"/>
          <p:nvPr/>
        </p:nvSpPr>
        <p:spPr>
          <a:xfrm>
            <a:off x="500250" y="766224"/>
            <a:ext cx="846300" cy="831300"/>
          </a:xfrm>
          <a:prstGeom prst="rect">
            <a:avLst/>
          </a:prstGeom>
          <a:solidFill>
            <a:srgbClr val="F0F3F4"/>
          </a:solidFill>
          <a:ln>
            <a:noFill/>
          </a:ln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rgbClr val="79818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7" name="Google Shape;217;p34"/>
          <p:cNvSpPr/>
          <p:nvPr/>
        </p:nvSpPr>
        <p:spPr>
          <a:xfrm flipH="1">
            <a:off x="1301050" y="752699"/>
            <a:ext cx="45600" cy="831300"/>
          </a:xfrm>
          <a:prstGeom prst="rect">
            <a:avLst/>
          </a:prstGeom>
          <a:solidFill>
            <a:srgbClr val="70C1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4"/>
          <p:cNvSpPr txBox="1">
            <a:spLocks noGrp="1"/>
          </p:cNvSpPr>
          <p:nvPr>
            <p:ph type="sldNum" idx="12"/>
          </p:nvPr>
        </p:nvSpPr>
        <p:spPr>
          <a:xfrm>
            <a:off x="8283608" y="46290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295" y="892367"/>
            <a:ext cx="551063" cy="55106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4"/>
          <p:cNvSpPr txBox="1"/>
          <p:nvPr/>
        </p:nvSpPr>
        <p:spPr>
          <a:xfrm>
            <a:off x="542725" y="1799250"/>
            <a:ext cx="8260800" cy="18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But, too often, debates about government services continue to focus on technology.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1" name="Google Shape;221;p34"/>
          <p:cNvSpPr txBox="1">
            <a:spLocks noGrp="1"/>
          </p:cNvSpPr>
          <p:nvPr>
            <p:ph type="subTitle" idx="1"/>
          </p:nvPr>
        </p:nvSpPr>
        <p:spPr>
          <a:xfrm>
            <a:off x="277200" y="162000"/>
            <a:ext cx="540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SHAPING A CITIZEN-CENTRIC EXPERIENCE IN GOVERNMENT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" name="Google Shape;226;p35"/>
          <p:cNvCxnSpPr/>
          <p:nvPr/>
        </p:nvCxnSpPr>
        <p:spPr>
          <a:xfrm>
            <a:off x="368175" y="520575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" name="Google Shape;227;p35"/>
          <p:cNvCxnSpPr/>
          <p:nvPr/>
        </p:nvCxnSpPr>
        <p:spPr>
          <a:xfrm>
            <a:off x="368175" y="4631100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35"/>
          <p:cNvSpPr txBox="1"/>
          <p:nvPr/>
        </p:nvSpPr>
        <p:spPr>
          <a:xfrm>
            <a:off x="468211" y="805975"/>
            <a:ext cx="82191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Shaping a citizen-centric experience is not only - or even mostly - about technology. 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Culture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Processes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Business models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Funding models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●"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Transparency 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9" name="Google Shape;229;p35"/>
          <p:cNvSpPr txBox="1">
            <a:spLocks noGrp="1"/>
          </p:cNvSpPr>
          <p:nvPr>
            <p:ph type="sldNum" idx="12"/>
          </p:nvPr>
        </p:nvSpPr>
        <p:spPr>
          <a:xfrm>
            <a:off x="8283608" y="46290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230" name="Google Shape;230;p35"/>
          <p:cNvSpPr txBox="1">
            <a:spLocks noGrp="1"/>
          </p:cNvSpPr>
          <p:nvPr>
            <p:ph type="subTitle" idx="1"/>
          </p:nvPr>
        </p:nvSpPr>
        <p:spPr>
          <a:xfrm>
            <a:off x="277200" y="162000"/>
            <a:ext cx="5700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SHAPING A CITIZEN-CENTRIC EXPERIENCE IN GOVERNMENT </a:t>
            </a:r>
            <a:endParaRPr>
              <a:solidFill>
                <a:srgbClr val="136B7D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" name="Google Shape;235;p36"/>
          <p:cNvCxnSpPr/>
          <p:nvPr/>
        </p:nvCxnSpPr>
        <p:spPr>
          <a:xfrm>
            <a:off x="368175" y="520575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6" name="Google Shape;236;p36"/>
          <p:cNvSpPr/>
          <p:nvPr/>
        </p:nvSpPr>
        <p:spPr>
          <a:xfrm>
            <a:off x="5220656" y="945351"/>
            <a:ext cx="2063100" cy="2063400"/>
          </a:xfrm>
          <a:prstGeom prst="donut">
            <a:avLst>
              <a:gd name="adj" fmla="val 16067"/>
            </a:avLst>
          </a:prstGeom>
          <a:solidFill>
            <a:srgbClr val="000000">
              <a:alpha val="10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36"/>
          <p:cNvGrpSpPr/>
          <p:nvPr/>
        </p:nvGrpSpPr>
        <p:grpSpPr>
          <a:xfrm>
            <a:off x="7023167" y="1066623"/>
            <a:ext cx="1658119" cy="543849"/>
            <a:chOff x="5517319" y="1315124"/>
            <a:chExt cx="2041766" cy="669600"/>
          </a:xfrm>
        </p:grpSpPr>
        <p:cxnSp>
          <p:nvCxnSpPr>
            <p:cNvPr id="238" name="Google Shape;238;p36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09AB0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239" name="Google Shape;239;p36"/>
            <p:cNvSpPr txBox="1"/>
            <p:nvPr/>
          </p:nvSpPr>
          <p:spPr>
            <a:xfrm>
              <a:off x="5976585" y="1315124"/>
              <a:ext cx="15825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LEADERSHIP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434343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Without the right leader you will not attract or retain the right capability </a:t>
              </a:r>
              <a:endParaRPr sz="1100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240" name="Google Shape;240;p36"/>
          <p:cNvGrpSpPr/>
          <p:nvPr/>
        </p:nvGrpSpPr>
        <p:grpSpPr>
          <a:xfrm>
            <a:off x="5635218" y="2869735"/>
            <a:ext cx="1568682" cy="973581"/>
            <a:chOff x="3808226" y="3535140"/>
            <a:chExt cx="1671300" cy="1198696"/>
          </a:xfrm>
        </p:grpSpPr>
        <p:cxnSp>
          <p:nvCxnSpPr>
            <p:cNvPr id="241" name="Google Shape;241;p36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rgbClr val="70C1B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242" name="Google Shape;242;p36"/>
            <p:cNvSpPr txBox="1"/>
            <p:nvPr/>
          </p:nvSpPr>
          <p:spPr>
            <a:xfrm>
              <a:off x="3808226" y="4009336"/>
              <a:ext cx="1671300" cy="72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CAPABILITY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434343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Without the right capability the mandate will be attacked or eroded</a:t>
              </a:r>
              <a:endParaRPr sz="1100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243" name="Google Shape;243;p36"/>
          <p:cNvGrpSpPr/>
          <p:nvPr/>
        </p:nvGrpSpPr>
        <p:grpSpPr>
          <a:xfrm>
            <a:off x="3860587" y="1066623"/>
            <a:ext cx="1615651" cy="543849"/>
            <a:chOff x="1622995" y="1315124"/>
            <a:chExt cx="1989474" cy="669600"/>
          </a:xfrm>
        </p:grpSpPr>
        <p:cxnSp>
          <p:nvCxnSpPr>
            <p:cNvPr id="244" name="Google Shape;244;p36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136B7D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245" name="Google Shape;245;p36"/>
            <p:cNvSpPr txBox="1"/>
            <p:nvPr/>
          </p:nvSpPr>
          <p:spPr>
            <a:xfrm>
              <a:off x="1622995" y="1315124"/>
              <a:ext cx="15825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MANDATE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434343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Without a strong mandate you will not attract or retain the right leader</a:t>
              </a:r>
              <a:endParaRPr sz="1100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246" name="Google Shape;246;p36"/>
          <p:cNvSpPr/>
          <p:nvPr/>
        </p:nvSpPr>
        <p:spPr>
          <a:xfrm rot="1799386">
            <a:off x="5157936" y="880778"/>
            <a:ext cx="2185276" cy="2185276"/>
          </a:xfrm>
          <a:prstGeom prst="blockArc">
            <a:avLst>
              <a:gd name="adj1" fmla="val 14414370"/>
              <a:gd name="adj2" fmla="val 694"/>
              <a:gd name="adj3" fmla="val 9562"/>
            </a:avLst>
          </a:prstGeom>
          <a:solidFill>
            <a:srgbClr val="009AB0"/>
          </a:solidFill>
          <a:ln w="9525" cap="flat" cmpd="sng">
            <a:solidFill>
              <a:srgbClr val="009AB0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6"/>
          <p:cNvSpPr/>
          <p:nvPr/>
        </p:nvSpPr>
        <p:spPr>
          <a:xfrm rot="-1799386" flipH="1">
            <a:off x="5159150" y="880778"/>
            <a:ext cx="2185276" cy="2185276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rgbClr val="086375"/>
          </a:solidFill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6"/>
          <p:cNvSpPr/>
          <p:nvPr/>
        </p:nvSpPr>
        <p:spPr>
          <a:xfrm rot="-8100000">
            <a:off x="6101435" y="831587"/>
            <a:ext cx="296136" cy="296136"/>
          </a:xfrm>
          <a:prstGeom prst="rtTriangle">
            <a:avLst/>
          </a:prstGeom>
          <a:solidFill>
            <a:srgbClr val="086375"/>
          </a:solidFill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6"/>
          <p:cNvSpPr/>
          <p:nvPr/>
        </p:nvSpPr>
        <p:spPr>
          <a:xfrm rot="-9001196" flipH="1">
            <a:off x="5158403" y="879705"/>
            <a:ext cx="2184717" cy="2184717"/>
          </a:xfrm>
          <a:prstGeom prst="blockArc">
            <a:avLst>
              <a:gd name="adj1" fmla="val 14316164"/>
              <a:gd name="adj2" fmla="val 21502663"/>
              <a:gd name="adj3" fmla="val 9415"/>
            </a:avLst>
          </a:prstGeom>
          <a:solidFill>
            <a:srgbClr val="70C1B3"/>
          </a:solidFill>
          <a:ln w="9525" cap="flat" cmpd="sng">
            <a:solidFill>
              <a:srgbClr val="70C1B3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6"/>
          <p:cNvSpPr/>
          <p:nvPr/>
        </p:nvSpPr>
        <p:spPr>
          <a:xfrm rot="-1020203">
            <a:off x="6997842" y="2313527"/>
            <a:ext cx="254421" cy="254421"/>
          </a:xfrm>
          <a:prstGeom prst="rtTriangle">
            <a:avLst/>
          </a:prstGeom>
          <a:solidFill>
            <a:srgbClr val="009A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6"/>
          <p:cNvSpPr/>
          <p:nvPr/>
        </p:nvSpPr>
        <p:spPr>
          <a:xfrm rot="6360554">
            <a:off x="5234839" y="2311442"/>
            <a:ext cx="295875" cy="295875"/>
          </a:xfrm>
          <a:prstGeom prst="rtTriangle">
            <a:avLst/>
          </a:prstGeom>
          <a:solidFill>
            <a:srgbClr val="70C1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6"/>
          <p:cNvSpPr txBox="1"/>
          <p:nvPr/>
        </p:nvSpPr>
        <p:spPr>
          <a:xfrm>
            <a:off x="439675" y="835600"/>
            <a:ext cx="2785500" cy="2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It is about what made the UK digital government successful in the first place: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3" name="Google Shape;253;p36"/>
          <p:cNvSpPr txBox="1">
            <a:spLocks noGrp="1"/>
          </p:cNvSpPr>
          <p:nvPr>
            <p:ph type="sldNum" idx="12"/>
          </p:nvPr>
        </p:nvSpPr>
        <p:spPr>
          <a:xfrm>
            <a:off x="8283608" y="46290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subTitle" idx="1"/>
          </p:nvPr>
        </p:nvSpPr>
        <p:spPr>
          <a:xfrm>
            <a:off x="277200" y="162000"/>
            <a:ext cx="5700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SHAPING A CITIZEN-CENTRIC EXPERIENCE IN GOVERNMENT </a:t>
            </a:r>
            <a:endParaRPr>
              <a:solidFill>
                <a:srgbClr val="136B7D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Google Shape;259;p37"/>
          <p:cNvCxnSpPr/>
          <p:nvPr/>
        </p:nvCxnSpPr>
        <p:spPr>
          <a:xfrm>
            <a:off x="368175" y="520575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0" name="Google Shape;260;p37"/>
          <p:cNvCxnSpPr/>
          <p:nvPr/>
        </p:nvCxnSpPr>
        <p:spPr>
          <a:xfrm>
            <a:off x="368175" y="4631100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" name="Google Shape;261;p37"/>
          <p:cNvSpPr txBox="1"/>
          <p:nvPr/>
        </p:nvSpPr>
        <p:spPr>
          <a:xfrm>
            <a:off x="330150" y="116100"/>
            <a:ext cx="64413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SHAPING A CITIZEN-CENTRIC EXPERIENCE IN GOVERNMENT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62" name="Google Shape;262;p37"/>
          <p:cNvGrpSpPr/>
          <p:nvPr/>
        </p:nvGrpSpPr>
        <p:grpSpPr>
          <a:xfrm>
            <a:off x="593007" y="1048185"/>
            <a:ext cx="816215" cy="816215"/>
            <a:chOff x="5273675" y="2606675"/>
            <a:chExt cx="1644600" cy="1644600"/>
          </a:xfrm>
        </p:grpSpPr>
        <p:sp>
          <p:nvSpPr>
            <p:cNvPr id="263" name="Google Shape;263;p37"/>
            <p:cNvSpPr/>
            <p:nvPr/>
          </p:nvSpPr>
          <p:spPr>
            <a:xfrm>
              <a:off x="5273675" y="2606675"/>
              <a:ext cx="1644600" cy="164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5373688" y="2690813"/>
              <a:ext cx="1446213" cy="1476375"/>
            </a:xfrm>
            <a:custGeom>
              <a:avLst/>
              <a:gdLst/>
              <a:ahLst/>
              <a:cxnLst/>
              <a:rect l="l" t="t" r="r" b="b"/>
              <a:pathLst>
                <a:path w="1446213" h="1476375" extrusionOk="0">
                  <a:moveTo>
                    <a:pt x="1156494" y="1112837"/>
                  </a:moveTo>
                  <a:cubicBezTo>
                    <a:pt x="1225319" y="1112837"/>
                    <a:pt x="1281113" y="1168631"/>
                    <a:pt x="1281113" y="1237456"/>
                  </a:cubicBezTo>
                  <a:cubicBezTo>
                    <a:pt x="1281113" y="1306281"/>
                    <a:pt x="1225319" y="1362075"/>
                    <a:pt x="1156494" y="1362075"/>
                  </a:cubicBezTo>
                  <a:cubicBezTo>
                    <a:pt x="1087669" y="1362075"/>
                    <a:pt x="1031875" y="1306281"/>
                    <a:pt x="1031875" y="1237456"/>
                  </a:cubicBezTo>
                  <a:cubicBezTo>
                    <a:pt x="1031875" y="1168631"/>
                    <a:pt x="1087669" y="1112837"/>
                    <a:pt x="1156494" y="1112837"/>
                  </a:cubicBezTo>
                  <a:close/>
                  <a:moveTo>
                    <a:pt x="1156494" y="1079500"/>
                  </a:moveTo>
                  <a:cubicBezTo>
                    <a:pt x="1124476" y="1079500"/>
                    <a:pt x="1093880" y="1088792"/>
                    <a:pt x="1069689" y="1105231"/>
                  </a:cubicBezTo>
                  <a:cubicBezTo>
                    <a:pt x="1059728" y="1110948"/>
                    <a:pt x="1051901" y="1118811"/>
                    <a:pt x="1044074" y="1126673"/>
                  </a:cubicBezTo>
                  <a:cubicBezTo>
                    <a:pt x="1016325" y="1155262"/>
                    <a:pt x="998537" y="1194573"/>
                    <a:pt x="998537" y="1237457"/>
                  </a:cubicBezTo>
                  <a:cubicBezTo>
                    <a:pt x="998537" y="1324654"/>
                    <a:pt x="1068977" y="1395413"/>
                    <a:pt x="1156494" y="1395413"/>
                  </a:cubicBezTo>
                  <a:cubicBezTo>
                    <a:pt x="1244010" y="1395413"/>
                    <a:pt x="1314450" y="1324654"/>
                    <a:pt x="1314450" y="1237457"/>
                  </a:cubicBezTo>
                  <a:cubicBezTo>
                    <a:pt x="1314450" y="1150259"/>
                    <a:pt x="1244010" y="1079500"/>
                    <a:pt x="1156494" y="1079500"/>
                  </a:cubicBezTo>
                  <a:close/>
                  <a:moveTo>
                    <a:pt x="273844" y="1065212"/>
                  </a:moveTo>
                  <a:cubicBezTo>
                    <a:pt x="368972" y="1065212"/>
                    <a:pt x="446088" y="1142328"/>
                    <a:pt x="446088" y="1237456"/>
                  </a:cubicBezTo>
                  <a:cubicBezTo>
                    <a:pt x="446088" y="1332584"/>
                    <a:pt x="368972" y="1409700"/>
                    <a:pt x="273844" y="1409700"/>
                  </a:cubicBezTo>
                  <a:cubicBezTo>
                    <a:pt x="178716" y="1409700"/>
                    <a:pt x="101600" y="1332584"/>
                    <a:pt x="101600" y="1237456"/>
                  </a:cubicBezTo>
                  <a:cubicBezTo>
                    <a:pt x="101600" y="1142328"/>
                    <a:pt x="178716" y="1065212"/>
                    <a:pt x="273844" y="1065212"/>
                  </a:cubicBezTo>
                  <a:close/>
                  <a:moveTo>
                    <a:pt x="273844" y="1031875"/>
                  </a:moveTo>
                  <a:cubicBezTo>
                    <a:pt x="160346" y="1031875"/>
                    <a:pt x="68262" y="1123245"/>
                    <a:pt x="68262" y="1237457"/>
                  </a:cubicBezTo>
                  <a:cubicBezTo>
                    <a:pt x="68262" y="1350955"/>
                    <a:pt x="160346" y="1443038"/>
                    <a:pt x="273844" y="1443038"/>
                  </a:cubicBezTo>
                  <a:cubicBezTo>
                    <a:pt x="387342" y="1443038"/>
                    <a:pt x="479425" y="1350955"/>
                    <a:pt x="479425" y="1237457"/>
                  </a:cubicBezTo>
                  <a:cubicBezTo>
                    <a:pt x="479425" y="1187489"/>
                    <a:pt x="461580" y="1141804"/>
                    <a:pt x="431599" y="1106113"/>
                  </a:cubicBezTo>
                  <a:cubicBezTo>
                    <a:pt x="425175" y="1097547"/>
                    <a:pt x="416609" y="1090409"/>
                    <a:pt x="408043" y="1082557"/>
                  </a:cubicBezTo>
                  <a:cubicBezTo>
                    <a:pt x="372352" y="1050435"/>
                    <a:pt x="325239" y="1031875"/>
                    <a:pt x="273844" y="1031875"/>
                  </a:cubicBezTo>
                  <a:close/>
                  <a:moveTo>
                    <a:pt x="1300957" y="682625"/>
                  </a:moveTo>
                  <a:cubicBezTo>
                    <a:pt x="1344357" y="682625"/>
                    <a:pt x="1379539" y="717807"/>
                    <a:pt x="1379539" y="761207"/>
                  </a:cubicBezTo>
                  <a:cubicBezTo>
                    <a:pt x="1379539" y="804607"/>
                    <a:pt x="1344357" y="839789"/>
                    <a:pt x="1300957" y="839789"/>
                  </a:cubicBezTo>
                  <a:cubicBezTo>
                    <a:pt x="1257557" y="839789"/>
                    <a:pt x="1222375" y="804607"/>
                    <a:pt x="1222375" y="761207"/>
                  </a:cubicBezTo>
                  <a:cubicBezTo>
                    <a:pt x="1222375" y="717807"/>
                    <a:pt x="1257557" y="682625"/>
                    <a:pt x="1300957" y="682625"/>
                  </a:cubicBezTo>
                  <a:close/>
                  <a:moveTo>
                    <a:pt x="1301314" y="649287"/>
                  </a:moveTo>
                  <a:cubicBezTo>
                    <a:pt x="1244818" y="649287"/>
                    <a:pt x="1198334" y="690050"/>
                    <a:pt x="1189752" y="744400"/>
                  </a:cubicBezTo>
                  <a:cubicBezTo>
                    <a:pt x="1189037" y="750121"/>
                    <a:pt x="1189037" y="755843"/>
                    <a:pt x="1189037" y="760849"/>
                  </a:cubicBezTo>
                  <a:cubicBezTo>
                    <a:pt x="1189037" y="766570"/>
                    <a:pt x="1189037" y="772291"/>
                    <a:pt x="1189752" y="778012"/>
                  </a:cubicBezTo>
                  <a:cubicBezTo>
                    <a:pt x="1198334" y="832362"/>
                    <a:pt x="1244818" y="873125"/>
                    <a:pt x="1301314" y="873125"/>
                  </a:cubicBezTo>
                  <a:cubicBezTo>
                    <a:pt x="1362816" y="873125"/>
                    <a:pt x="1412875" y="823066"/>
                    <a:pt x="1412875" y="760849"/>
                  </a:cubicBezTo>
                  <a:cubicBezTo>
                    <a:pt x="1412875" y="699347"/>
                    <a:pt x="1362816" y="649287"/>
                    <a:pt x="1301314" y="649287"/>
                  </a:cubicBezTo>
                  <a:close/>
                  <a:moveTo>
                    <a:pt x="762794" y="560387"/>
                  </a:moveTo>
                  <a:cubicBezTo>
                    <a:pt x="873703" y="560387"/>
                    <a:pt x="963613" y="649941"/>
                    <a:pt x="963613" y="760412"/>
                  </a:cubicBezTo>
                  <a:cubicBezTo>
                    <a:pt x="963613" y="870883"/>
                    <a:pt x="873703" y="960437"/>
                    <a:pt x="762794" y="960437"/>
                  </a:cubicBezTo>
                  <a:cubicBezTo>
                    <a:pt x="651885" y="960437"/>
                    <a:pt x="561975" y="870883"/>
                    <a:pt x="561975" y="760412"/>
                  </a:cubicBezTo>
                  <a:cubicBezTo>
                    <a:pt x="561975" y="649941"/>
                    <a:pt x="651885" y="560387"/>
                    <a:pt x="762794" y="560387"/>
                  </a:cubicBezTo>
                  <a:close/>
                  <a:moveTo>
                    <a:pt x="763508" y="528637"/>
                  </a:moveTo>
                  <a:cubicBezTo>
                    <a:pt x="704255" y="528637"/>
                    <a:pt x="650713" y="549294"/>
                    <a:pt x="610021" y="584910"/>
                  </a:cubicBezTo>
                  <a:cubicBezTo>
                    <a:pt x="600740" y="592745"/>
                    <a:pt x="593601" y="600580"/>
                    <a:pt x="585749" y="608416"/>
                  </a:cubicBezTo>
                  <a:cubicBezTo>
                    <a:pt x="550768" y="649730"/>
                    <a:pt x="528637" y="702441"/>
                    <a:pt x="528637" y="760850"/>
                  </a:cubicBezTo>
                  <a:cubicBezTo>
                    <a:pt x="528637" y="817835"/>
                    <a:pt x="550054" y="870546"/>
                    <a:pt x="584321" y="911147"/>
                  </a:cubicBezTo>
                  <a:cubicBezTo>
                    <a:pt x="590746" y="919695"/>
                    <a:pt x="598599" y="928243"/>
                    <a:pt x="607165" y="934653"/>
                  </a:cubicBezTo>
                  <a:cubicBezTo>
                    <a:pt x="649285" y="972406"/>
                    <a:pt x="702827" y="993775"/>
                    <a:pt x="763508" y="993775"/>
                  </a:cubicBezTo>
                  <a:cubicBezTo>
                    <a:pt x="813480" y="993775"/>
                    <a:pt x="859883" y="978104"/>
                    <a:pt x="897719" y="951037"/>
                  </a:cubicBezTo>
                  <a:cubicBezTo>
                    <a:pt x="907000" y="944626"/>
                    <a:pt x="916280" y="937503"/>
                    <a:pt x="924133" y="929667"/>
                  </a:cubicBezTo>
                  <a:cubicBezTo>
                    <a:pt x="964825" y="891203"/>
                    <a:pt x="991953" y="837779"/>
                    <a:pt x="996236" y="777945"/>
                  </a:cubicBezTo>
                  <a:cubicBezTo>
                    <a:pt x="996236" y="772247"/>
                    <a:pt x="996950" y="766548"/>
                    <a:pt x="996950" y="760850"/>
                  </a:cubicBezTo>
                  <a:cubicBezTo>
                    <a:pt x="996950" y="755864"/>
                    <a:pt x="996236" y="750165"/>
                    <a:pt x="996236" y="744467"/>
                  </a:cubicBezTo>
                  <a:cubicBezTo>
                    <a:pt x="989811" y="662551"/>
                    <a:pt x="941267" y="592033"/>
                    <a:pt x="872019" y="554993"/>
                  </a:cubicBezTo>
                  <a:cubicBezTo>
                    <a:pt x="862025" y="550006"/>
                    <a:pt x="852030" y="545733"/>
                    <a:pt x="841322" y="542171"/>
                  </a:cubicBezTo>
                  <a:cubicBezTo>
                    <a:pt x="816336" y="532911"/>
                    <a:pt x="790636" y="528637"/>
                    <a:pt x="763508" y="528637"/>
                  </a:cubicBezTo>
                  <a:close/>
                  <a:moveTo>
                    <a:pt x="1032669" y="100012"/>
                  </a:moveTo>
                  <a:cubicBezTo>
                    <a:pt x="1061164" y="100012"/>
                    <a:pt x="1084263" y="122756"/>
                    <a:pt x="1084263" y="150812"/>
                  </a:cubicBezTo>
                  <a:cubicBezTo>
                    <a:pt x="1084263" y="178868"/>
                    <a:pt x="1061164" y="201612"/>
                    <a:pt x="1032669" y="201612"/>
                  </a:cubicBezTo>
                  <a:cubicBezTo>
                    <a:pt x="1004174" y="201612"/>
                    <a:pt x="981075" y="178868"/>
                    <a:pt x="981075" y="150812"/>
                  </a:cubicBezTo>
                  <a:cubicBezTo>
                    <a:pt x="981075" y="122756"/>
                    <a:pt x="1004174" y="100012"/>
                    <a:pt x="1032669" y="100012"/>
                  </a:cubicBezTo>
                  <a:close/>
                  <a:moveTo>
                    <a:pt x="1031875" y="66675"/>
                  </a:moveTo>
                  <a:cubicBezTo>
                    <a:pt x="984815" y="66675"/>
                    <a:pt x="947737" y="104466"/>
                    <a:pt x="947737" y="150813"/>
                  </a:cubicBezTo>
                  <a:cubicBezTo>
                    <a:pt x="947737" y="179334"/>
                    <a:pt x="961285" y="204290"/>
                    <a:pt x="983389" y="219263"/>
                  </a:cubicBezTo>
                  <a:cubicBezTo>
                    <a:pt x="992658" y="226394"/>
                    <a:pt x="1001928" y="230672"/>
                    <a:pt x="1013336" y="232811"/>
                  </a:cubicBezTo>
                  <a:cubicBezTo>
                    <a:pt x="1019753" y="234237"/>
                    <a:pt x="1026171" y="234950"/>
                    <a:pt x="1031875" y="234950"/>
                  </a:cubicBezTo>
                  <a:cubicBezTo>
                    <a:pt x="1078222" y="234950"/>
                    <a:pt x="1116012" y="197160"/>
                    <a:pt x="1116012" y="150813"/>
                  </a:cubicBezTo>
                  <a:cubicBezTo>
                    <a:pt x="1116012" y="104466"/>
                    <a:pt x="1078222" y="66675"/>
                    <a:pt x="1031875" y="66675"/>
                  </a:cubicBezTo>
                  <a:close/>
                  <a:moveTo>
                    <a:pt x="192881" y="66675"/>
                  </a:moveTo>
                  <a:cubicBezTo>
                    <a:pt x="261706" y="66675"/>
                    <a:pt x="317500" y="122469"/>
                    <a:pt x="317500" y="191294"/>
                  </a:cubicBezTo>
                  <a:cubicBezTo>
                    <a:pt x="317500" y="260119"/>
                    <a:pt x="261706" y="315913"/>
                    <a:pt x="192881" y="315913"/>
                  </a:cubicBezTo>
                  <a:cubicBezTo>
                    <a:pt x="124056" y="315913"/>
                    <a:pt x="68262" y="260119"/>
                    <a:pt x="68262" y="191294"/>
                  </a:cubicBezTo>
                  <a:cubicBezTo>
                    <a:pt x="68262" y="122469"/>
                    <a:pt x="124056" y="66675"/>
                    <a:pt x="192881" y="66675"/>
                  </a:cubicBezTo>
                  <a:close/>
                  <a:moveTo>
                    <a:pt x="190937" y="33337"/>
                  </a:moveTo>
                  <a:cubicBezTo>
                    <a:pt x="104649" y="33337"/>
                    <a:pt x="33337" y="103936"/>
                    <a:pt x="33337" y="191650"/>
                  </a:cubicBezTo>
                  <a:cubicBezTo>
                    <a:pt x="33337" y="278651"/>
                    <a:pt x="104649" y="349250"/>
                    <a:pt x="190937" y="349250"/>
                  </a:cubicBezTo>
                  <a:cubicBezTo>
                    <a:pt x="229446" y="349250"/>
                    <a:pt x="263676" y="335701"/>
                    <a:pt x="290774" y="313594"/>
                  </a:cubicBezTo>
                  <a:cubicBezTo>
                    <a:pt x="299332" y="307176"/>
                    <a:pt x="307889" y="299332"/>
                    <a:pt x="314307" y="290061"/>
                  </a:cubicBezTo>
                  <a:cubicBezTo>
                    <a:pt x="336414" y="263676"/>
                    <a:pt x="349250" y="228733"/>
                    <a:pt x="349250" y="191650"/>
                  </a:cubicBezTo>
                  <a:cubicBezTo>
                    <a:pt x="349250" y="103936"/>
                    <a:pt x="278651" y="33337"/>
                    <a:pt x="190937" y="33337"/>
                  </a:cubicBezTo>
                  <a:close/>
                  <a:moveTo>
                    <a:pt x="191306" y="0"/>
                  </a:moveTo>
                  <a:cubicBezTo>
                    <a:pt x="297666" y="0"/>
                    <a:pt x="383325" y="86300"/>
                    <a:pt x="383325" y="191858"/>
                  </a:cubicBezTo>
                  <a:cubicBezTo>
                    <a:pt x="383325" y="238217"/>
                    <a:pt x="366907" y="281011"/>
                    <a:pt x="338354" y="313819"/>
                  </a:cubicBezTo>
                  <a:cubicBezTo>
                    <a:pt x="338354" y="313819"/>
                    <a:pt x="338354" y="313819"/>
                    <a:pt x="586052" y="561308"/>
                  </a:cubicBezTo>
                  <a:cubicBezTo>
                    <a:pt x="633165" y="519941"/>
                    <a:pt x="695981" y="494978"/>
                    <a:pt x="763795" y="494978"/>
                  </a:cubicBezTo>
                  <a:cubicBezTo>
                    <a:pt x="795203" y="494978"/>
                    <a:pt x="826612" y="500684"/>
                    <a:pt x="855165" y="510669"/>
                  </a:cubicBezTo>
                  <a:cubicBezTo>
                    <a:pt x="855165" y="510669"/>
                    <a:pt x="855165" y="510669"/>
                    <a:pt x="970091" y="251055"/>
                  </a:cubicBezTo>
                  <a:cubicBezTo>
                    <a:pt x="936541" y="230372"/>
                    <a:pt x="914412" y="193284"/>
                    <a:pt x="914412" y="151204"/>
                  </a:cubicBezTo>
                  <a:cubicBezTo>
                    <a:pt x="914412" y="86300"/>
                    <a:pt x="966522" y="33522"/>
                    <a:pt x="1032194" y="33522"/>
                  </a:cubicBezTo>
                  <a:cubicBezTo>
                    <a:pt x="1097152" y="33522"/>
                    <a:pt x="1149975" y="86300"/>
                    <a:pt x="1149975" y="151204"/>
                  </a:cubicBezTo>
                  <a:cubicBezTo>
                    <a:pt x="1149975" y="216107"/>
                    <a:pt x="1097152" y="268886"/>
                    <a:pt x="1032194" y="268886"/>
                  </a:cubicBezTo>
                  <a:cubicBezTo>
                    <a:pt x="1020772" y="268886"/>
                    <a:pt x="1010065" y="267459"/>
                    <a:pt x="1000071" y="264606"/>
                  </a:cubicBezTo>
                  <a:cubicBezTo>
                    <a:pt x="1000071" y="264606"/>
                    <a:pt x="1000071" y="264606"/>
                    <a:pt x="885859" y="524220"/>
                  </a:cubicBezTo>
                  <a:cubicBezTo>
                    <a:pt x="966522" y="566301"/>
                    <a:pt x="1023628" y="649035"/>
                    <a:pt x="1030052" y="744607"/>
                  </a:cubicBezTo>
                  <a:cubicBezTo>
                    <a:pt x="1030052" y="744607"/>
                    <a:pt x="1030052" y="744607"/>
                    <a:pt x="1156400" y="744607"/>
                  </a:cubicBezTo>
                  <a:cubicBezTo>
                    <a:pt x="1164965" y="672571"/>
                    <a:pt x="1226355" y="616226"/>
                    <a:pt x="1301306" y="616226"/>
                  </a:cubicBezTo>
                  <a:cubicBezTo>
                    <a:pt x="1381255" y="616226"/>
                    <a:pt x="1446213" y="681843"/>
                    <a:pt x="1446213" y="761011"/>
                  </a:cubicBezTo>
                  <a:cubicBezTo>
                    <a:pt x="1446213" y="840892"/>
                    <a:pt x="1381255" y="906509"/>
                    <a:pt x="1301306" y="906509"/>
                  </a:cubicBezTo>
                  <a:cubicBezTo>
                    <a:pt x="1226355" y="906509"/>
                    <a:pt x="1164965" y="850164"/>
                    <a:pt x="1156400" y="778128"/>
                  </a:cubicBezTo>
                  <a:cubicBezTo>
                    <a:pt x="1156400" y="778128"/>
                    <a:pt x="1156400" y="778128"/>
                    <a:pt x="1030052" y="778128"/>
                  </a:cubicBezTo>
                  <a:cubicBezTo>
                    <a:pt x="1025055" y="848024"/>
                    <a:pt x="994361" y="910788"/>
                    <a:pt x="945107" y="955721"/>
                  </a:cubicBezTo>
                  <a:cubicBezTo>
                    <a:pt x="945107" y="955721"/>
                    <a:pt x="945107" y="955721"/>
                    <a:pt x="1047898" y="1079822"/>
                  </a:cubicBezTo>
                  <a:cubicBezTo>
                    <a:pt x="1078592" y="1058426"/>
                    <a:pt x="1115711" y="1046301"/>
                    <a:pt x="1156400" y="1046301"/>
                  </a:cubicBezTo>
                  <a:cubicBezTo>
                    <a:pt x="1262046" y="1046301"/>
                    <a:pt x="1348419" y="1131888"/>
                    <a:pt x="1348419" y="1237445"/>
                  </a:cubicBezTo>
                  <a:cubicBezTo>
                    <a:pt x="1348419" y="1342289"/>
                    <a:pt x="1262046" y="1428589"/>
                    <a:pt x="1156400" y="1428589"/>
                  </a:cubicBezTo>
                  <a:cubicBezTo>
                    <a:pt x="1050753" y="1428589"/>
                    <a:pt x="964380" y="1342289"/>
                    <a:pt x="964380" y="1237445"/>
                  </a:cubicBezTo>
                  <a:cubicBezTo>
                    <a:pt x="964380" y="1183953"/>
                    <a:pt x="986509" y="1136167"/>
                    <a:pt x="1022200" y="1101219"/>
                  </a:cubicBezTo>
                  <a:cubicBezTo>
                    <a:pt x="1022200" y="1101219"/>
                    <a:pt x="1022200" y="1101219"/>
                    <a:pt x="919409" y="977118"/>
                  </a:cubicBezTo>
                  <a:cubicBezTo>
                    <a:pt x="875866" y="1009213"/>
                    <a:pt x="821615" y="1027757"/>
                    <a:pt x="763795" y="1027757"/>
                  </a:cubicBezTo>
                  <a:cubicBezTo>
                    <a:pt x="693840" y="1027757"/>
                    <a:pt x="631023" y="1002081"/>
                    <a:pt x="583911" y="958574"/>
                  </a:cubicBezTo>
                  <a:cubicBezTo>
                    <a:pt x="583911" y="958574"/>
                    <a:pt x="583911" y="958574"/>
                    <a:pt x="456136" y="1083388"/>
                  </a:cubicBezTo>
                  <a:cubicBezTo>
                    <a:pt x="491113" y="1125469"/>
                    <a:pt x="512528" y="1178247"/>
                    <a:pt x="512528" y="1237445"/>
                  </a:cubicBezTo>
                  <a:cubicBezTo>
                    <a:pt x="512528" y="1368678"/>
                    <a:pt x="404740" y="1476375"/>
                    <a:pt x="273396" y="1476375"/>
                  </a:cubicBezTo>
                  <a:cubicBezTo>
                    <a:pt x="141338" y="1476375"/>
                    <a:pt x="34264" y="1368678"/>
                    <a:pt x="34264" y="1237445"/>
                  </a:cubicBezTo>
                  <a:cubicBezTo>
                    <a:pt x="34264" y="1105498"/>
                    <a:pt x="141338" y="998515"/>
                    <a:pt x="273396" y="998515"/>
                  </a:cubicBezTo>
                  <a:cubicBezTo>
                    <a:pt x="334071" y="998515"/>
                    <a:pt x="389750" y="1022051"/>
                    <a:pt x="432579" y="1059139"/>
                  </a:cubicBezTo>
                  <a:cubicBezTo>
                    <a:pt x="432579" y="1059139"/>
                    <a:pt x="432579" y="1059139"/>
                    <a:pt x="560354" y="934324"/>
                  </a:cubicBezTo>
                  <a:cubicBezTo>
                    <a:pt x="519666" y="887965"/>
                    <a:pt x="495396" y="827341"/>
                    <a:pt x="495396" y="761011"/>
                  </a:cubicBezTo>
                  <a:cubicBezTo>
                    <a:pt x="495396" y="693968"/>
                    <a:pt x="521094" y="631917"/>
                    <a:pt x="562496" y="584844"/>
                  </a:cubicBezTo>
                  <a:cubicBezTo>
                    <a:pt x="562496" y="584844"/>
                    <a:pt x="562496" y="584844"/>
                    <a:pt x="314798" y="338069"/>
                  </a:cubicBezTo>
                  <a:cubicBezTo>
                    <a:pt x="281248" y="365884"/>
                    <a:pt x="239132" y="383002"/>
                    <a:pt x="191306" y="383002"/>
                  </a:cubicBezTo>
                  <a:cubicBezTo>
                    <a:pt x="85659" y="383002"/>
                    <a:pt x="0" y="297415"/>
                    <a:pt x="0" y="191858"/>
                  </a:cubicBezTo>
                  <a:cubicBezTo>
                    <a:pt x="0" y="86300"/>
                    <a:pt x="85659" y="0"/>
                    <a:pt x="191306" y="0"/>
                  </a:cubicBezTo>
                  <a:close/>
                </a:path>
              </a:pathLst>
            </a:custGeom>
            <a:solidFill>
              <a:srgbClr val="136B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37"/>
          <p:cNvSpPr/>
          <p:nvPr/>
        </p:nvSpPr>
        <p:spPr>
          <a:xfrm rot="5400000" flipH="1">
            <a:off x="1032254" y="1595869"/>
            <a:ext cx="45600" cy="924600"/>
          </a:xfrm>
          <a:prstGeom prst="rect">
            <a:avLst/>
          </a:prstGeom>
          <a:solidFill>
            <a:srgbClr val="70C1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7"/>
          <p:cNvSpPr txBox="1"/>
          <p:nvPr/>
        </p:nvSpPr>
        <p:spPr>
          <a:xfrm>
            <a:off x="542725" y="2332638"/>
            <a:ext cx="7800900" cy="18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Digital transformation is never finished. 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Government infrastructure, culture and outputs must continually evolve to keep pace with the changing expectations and needs of citizens.  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Always a work in progress:  there is no steady state.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4800"/>
              <a:buFont typeface="Arial"/>
              <a:buNone/>
            </a:pP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7" name="Google Shape;267;p37"/>
          <p:cNvSpPr txBox="1">
            <a:spLocks noGrp="1"/>
          </p:cNvSpPr>
          <p:nvPr>
            <p:ph type="sldNum" idx="12"/>
          </p:nvPr>
        </p:nvSpPr>
        <p:spPr>
          <a:xfrm>
            <a:off x="8283608" y="46290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>
            <a:spLocks noGrp="1"/>
          </p:cNvSpPr>
          <p:nvPr>
            <p:ph type="title"/>
          </p:nvPr>
        </p:nvSpPr>
        <p:spPr>
          <a:xfrm>
            <a:off x="368175" y="1908825"/>
            <a:ext cx="84354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title"/>
          </p:nvPr>
        </p:nvSpPr>
        <p:spPr>
          <a:xfrm>
            <a:off x="368175" y="1908825"/>
            <a:ext cx="84354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Future of UK Digital Services: </a:t>
            </a:r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subTitle" idx="1"/>
          </p:nvPr>
        </p:nvSpPr>
        <p:spPr>
          <a:xfrm>
            <a:off x="382925" y="2349175"/>
            <a:ext cx="84207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Shaping a citizen-centric experience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sldNum" idx="12"/>
          </p:nvPr>
        </p:nvSpPr>
        <p:spPr>
          <a:xfrm>
            <a:off x="8283608" y="46290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subTitle" idx="1"/>
          </p:nvPr>
        </p:nvSpPr>
        <p:spPr>
          <a:xfrm>
            <a:off x="277200" y="162000"/>
            <a:ext cx="7311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FUTURE OF UK DIGITAL SERVICES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  <p:pic>
        <p:nvPicPr>
          <p:cNvPr id="101" name="Google Shape;101;p26"/>
          <p:cNvPicPr preferRelativeResize="0"/>
          <p:nvPr/>
        </p:nvPicPr>
        <p:blipFill rotWithShape="1">
          <a:blip r:embed="rId3">
            <a:alphaModFix/>
          </a:blip>
          <a:srcRect l="15174" t="3125" r="6283" b="47806"/>
          <a:stretch/>
        </p:blipFill>
        <p:spPr>
          <a:xfrm>
            <a:off x="412600" y="1571425"/>
            <a:ext cx="2027675" cy="2000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6"/>
          <p:cNvSpPr txBox="1"/>
          <p:nvPr/>
        </p:nvSpPr>
        <p:spPr>
          <a:xfrm>
            <a:off x="2934625" y="1457125"/>
            <a:ext cx="6058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Francis Maude, </a:t>
            </a:r>
            <a:br>
              <a:rPr lang="en-GB" sz="22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-GB" sz="22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Rt Hon Lord Maude of Horsham</a:t>
            </a:r>
            <a:endParaRPr sz="22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3" name="Google Shape;103;p26"/>
          <p:cNvSpPr txBox="1"/>
          <p:nvPr/>
        </p:nvSpPr>
        <p:spPr>
          <a:xfrm>
            <a:off x="2934625" y="2393375"/>
            <a:ext cx="5091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Founder &amp; Co-Chair, FMA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Former Minister for the Cabinet Office, </a:t>
            </a:r>
            <a:br>
              <a:rPr lang="en-GB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-GB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UK Government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27"/>
          <p:cNvCxnSpPr/>
          <p:nvPr/>
        </p:nvCxnSpPr>
        <p:spPr>
          <a:xfrm>
            <a:off x="368175" y="520575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27"/>
          <p:cNvCxnSpPr/>
          <p:nvPr/>
        </p:nvCxnSpPr>
        <p:spPr>
          <a:xfrm>
            <a:off x="368175" y="4631100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27"/>
          <p:cNvSpPr txBox="1"/>
          <p:nvPr/>
        </p:nvSpPr>
        <p:spPr>
          <a:xfrm>
            <a:off x="330150" y="116100"/>
            <a:ext cx="50817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CURRENT STATE OF UK DIGITAL SERVICES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27"/>
          <p:cNvSpPr/>
          <p:nvPr/>
        </p:nvSpPr>
        <p:spPr>
          <a:xfrm>
            <a:off x="593007" y="590985"/>
            <a:ext cx="8163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7"/>
          <p:cNvSpPr/>
          <p:nvPr/>
        </p:nvSpPr>
        <p:spPr>
          <a:xfrm rot="5400000" flipH="1">
            <a:off x="1032254" y="1138669"/>
            <a:ext cx="45600" cy="924600"/>
          </a:xfrm>
          <a:prstGeom prst="rect">
            <a:avLst/>
          </a:prstGeom>
          <a:solidFill>
            <a:srgbClr val="70C1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7"/>
          <p:cNvSpPr txBox="1"/>
          <p:nvPr/>
        </p:nvSpPr>
        <p:spPr>
          <a:xfrm>
            <a:off x="542725" y="1951638"/>
            <a:ext cx="7800900" cy="18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Citizen centricity has been at the heart of the UK digital government since the creation of GDS in 2011. 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By transforming government to focus first on the needs of users, it has set a standard for service delivery across the UK government, and around the world. 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4" name="Google Shape;114;p27"/>
          <p:cNvSpPr txBox="1">
            <a:spLocks noGrp="1"/>
          </p:cNvSpPr>
          <p:nvPr>
            <p:ph type="sldNum" idx="12"/>
          </p:nvPr>
        </p:nvSpPr>
        <p:spPr>
          <a:xfrm>
            <a:off x="8283608" y="46290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115" name="Google Shape;115;p27"/>
          <p:cNvPicPr preferRelativeResize="0"/>
          <p:nvPr/>
        </p:nvPicPr>
        <p:blipFill rotWithShape="1">
          <a:blip r:embed="rId3">
            <a:alphaModFix/>
          </a:blip>
          <a:srcRect l="15806" r="15799"/>
          <a:stretch/>
        </p:blipFill>
        <p:spPr>
          <a:xfrm>
            <a:off x="524003" y="335805"/>
            <a:ext cx="1029322" cy="1499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28"/>
          <p:cNvCxnSpPr/>
          <p:nvPr/>
        </p:nvCxnSpPr>
        <p:spPr>
          <a:xfrm>
            <a:off x="368175" y="520575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28"/>
          <p:cNvCxnSpPr/>
          <p:nvPr/>
        </p:nvCxnSpPr>
        <p:spPr>
          <a:xfrm>
            <a:off x="368175" y="4631100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28"/>
          <p:cNvSpPr txBox="1"/>
          <p:nvPr/>
        </p:nvSpPr>
        <p:spPr>
          <a:xfrm>
            <a:off x="330150" y="116100"/>
            <a:ext cx="35274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WE DID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3" name="Google Shape;123;p28" descr="Image"/>
          <p:cNvPicPr preferRelativeResize="0"/>
          <p:nvPr/>
        </p:nvPicPr>
        <p:blipFill rotWithShape="1">
          <a:blip r:embed="rId3">
            <a:alphaModFix/>
          </a:blip>
          <a:srcRect b="60477"/>
          <a:stretch/>
        </p:blipFill>
        <p:spPr>
          <a:xfrm>
            <a:off x="396900" y="2391650"/>
            <a:ext cx="8435398" cy="195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8"/>
          <p:cNvSpPr txBox="1"/>
          <p:nvPr/>
        </p:nvSpPr>
        <p:spPr>
          <a:xfrm>
            <a:off x="396900" y="799125"/>
            <a:ext cx="8059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Back in 2010, government websites were configured around the convenience of government structures rather than the needs of citizens. 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5" name="Google Shape;125;p28"/>
          <p:cNvSpPr txBox="1">
            <a:spLocks noGrp="1"/>
          </p:cNvSpPr>
          <p:nvPr>
            <p:ph type="sldNum" idx="12"/>
          </p:nvPr>
        </p:nvSpPr>
        <p:spPr>
          <a:xfrm>
            <a:off x="8283608" y="46290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/>
        </p:nvSpPr>
        <p:spPr>
          <a:xfrm>
            <a:off x="277200" y="4703950"/>
            <a:ext cx="21963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800">
                <a:solidFill>
                  <a:srgbClr val="90989D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© FMAP Ltd 2022</a:t>
            </a:r>
            <a:endParaRPr sz="800">
              <a:solidFill>
                <a:srgbClr val="90989D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cxnSp>
        <p:nvCxnSpPr>
          <p:cNvPr id="131" name="Google Shape;131;p29"/>
          <p:cNvCxnSpPr/>
          <p:nvPr/>
        </p:nvCxnSpPr>
        <p:spPr>
          <a:xfrm>
            <a:off x="368175" y="520575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29"/>
          <p:cNvCxnSpPr/>
          <p:nvPr/>
        </p:nvCxnSpPr>
        <p:spPr>
          <a:xfrm>
            <a:off x="368175" y="4631100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29"/>
          <p:cNvSpPr txBox="1">
            <a:spLocks noGrp="1"/>
          </p:cNvSpPr>
          <p:nvPr>
            <p:ph type="sldNum" idx="12"/>
          </p:nvPr>
        </p:nvSpPr>
        <p:spPr>
          <a:xfrm>
            <a:off x="8283608" y="46290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34" name="Google Shape;134;p29"/>
          <p:cNvSpPr txBox="1"/>
          <p:nvPr/>
        </p:nvSpPr>
        <p:spPr>
          <a:xfrm>
            <a:off x="368175" y="811425"/>
            <a:ext cx="4601100" cy="26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By bringing government information and services together and focusing on user needs, GOV.UK has become a model that is standing the test of time.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2750" y="606525"/>
            <a:ext cx="2830854" cy="389923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6" name="Google Shape;136;p29"/>
          <p:cNvSpPr txBox="1"/>
          <p:nvPr/>
        </p:nvSpPr>
        <p:spPr>
          <a:xfrm>
            <a:off x="330150" y="116100"/>
            <a:ext cx="35274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WE DID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/>
        </p:nvSpPr>
        <p:spPr>
          <a:xfrm>
            <a:off x="432350" y="2506227"/>
            <a:ext cx="789300" cy="806100"/>
          </a:xfrm>
          <a:prstGeom prst="rect">
            <a:avLst/>
          </a:prstGeom>
          <a:solidFill>
            <a:srgbClr val="F0F3F4"/>
          </a:solidFill>
          <a:ln>
            <a:noFill/>
          </a:ln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rgbClr val="79818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2" name="Google Shape;142;p30"/>
          <p:cNvSpPr/>
          <p:nvPr/>
        </p:nvSpPr>
        <p:spPr>
          <a:xfrm flipH="1">
            <a:off x="1175940" y="2506227"/>
            <a:ext cx="45600" cy="806100"/>
          </a:xfrm>
          <a:prstGeom prst="rect">
            <a:avLst/>
          </a:prstGeom>
          <a:solidFill>
            <a:srgbClr val="70C1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0"/>
          <p:cNvSpPr txBox="1"/>
          <p:nvPr/>
        </p:nvSpPr>
        <p:spPr>
          <a:xfrm>
            <a:off x="432350" y="3386279"/>
            <a:ext cx="789300" cy="779100"/>
          </a:xfrm>
          <a:prstGeom prst="rect">
            <a:avLst/>
          </a:prstGeom>
          <a:solidFill>
            <a:srgbClr val="F0F3F4"/>
          </a:solidFill>
          <a:ln>
            <a:noFill/>
          </a:ln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rgbClr val="79818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4" name="Google Shape;144;p30"/>
          <p:cNvSpPr/>
          <p:nvPr/>
        </p:nvSpPr>
        <p:spPr>
          <a:xfrm flipH="1">
            <a:off x="1175940" y="3386279"/>
            <a:ext cx="45600" cy="779100"/>
          </a:xfrm>
          <a:prstGeom prst="rect">
            <a:avLst/>
          </a:prstGeom>
          <a:solidFill>
            <a:srgbClr val="70C1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0"/>
          <p:cNvSpPr txBox="1"/>
          <p:nvPr/>
        </p:nvSpPr>
        <p:spPr>
          <a:xfrm>
            <a:off x="432350" y="1626175"/>
            <a:ext cx="789300" cy="806100"/>
          </a:xfrm>
          <a:prstGeom prst="rect">
            <a:avLst/>
          </a:prstGeom>
          <a:solidFill>
            <a:srgbClr val="F0F3F4"/>
          </a:solidFill>
          <a:ln>
            <a:noFill/>
          </a:ln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rgbClr val="79818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46" name="Google Shape;146;p30"/>
          <p:cNvCxnSpPr/>
          <p:nvPr/>
        </p:nvCxnSpPr>
        <p:spPr>
          <a:xfrm>
            <a:off x="368175" y="520575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30"/>
          <p:cNvCxnSpPr/>
          <p:nvPr/>
        </p:nvCxnSpPr>
        <p:spPr>
          <a:xfrm>
            <a:off x="368175" y="4631100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30"/>
          <p:cNvSpPr txBox="1"/>
          <p:nvPr/>
        </p:nvSpPr>
        <p:spPr>
          <a:xfrm>
            <a:off x="330150" y="116100"/>
            <a:ext cx="72480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UK INTERNATIONAL REPUTATION FOR DIGITAL GOVERNMENT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rgbClr val="7981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79818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p30"/>
          <p:cNvSpPr txBox="1"/>
          <p:nvPr/>
        </p:nvSpPr>
        <p:spPr>
          <a:xfrm>
            <a:off x="1318748" y="1626175"/>
            <a:ext cx="7392900" cy="779100"/>
          </a:xfrm>
          <a:prstGeom prst="rect">
            <a:avLst/>
          </a:prstGeom>
          <a:solidFill>
            <a:srgbClr val="B2DB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136375"/>
                </a:solidFill>
                <a:latin typeface="Merriweather"/>
                <a:ea typeface="Merriweather"/>
                <a:cs typeface="Merriweather"/>
                <a:sym typeface="Merriweather"/>
              </a:rPr>
              <a:t>No 1 </a:t>
            </a:r>
            <a:r>
              <a:rPr lang="en-GB" sz="1300">
                <a:solidFill>
                  <a:srgbClr val="136375"/>
                </a:solidFill>
                <a:latin typeface="Merriweather"/>
                <a:ea typeface="Merriweather"/>
                <a:cs typeface="Merriweather"/>
                <a:sym typeface="Merriweather"/>
              </a:rPr>
              <a:t>ranking in the user-driven dimension of the 2023 OECD Digital Government Index </a:t>
            </a:r>
            <a:endParaRPr sz="1300" i="0" u="none" strike="noStrike" cap="none">
              <a:solidFill>
                <a:srgbClr val="1363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0" name="Google Shape;150;p30"/>
          <p:cNvSpPr txBox="1"/>
          <p:nvPr/>
        </p:nvSpPr>
        <p:spPr>
          <a:xfrm>
            <a:off x="1318756" y="2506227"/>
            <a:ext cx="7392900" cy="806100"/>
          </a:xfrm>
          <a:prstGeom prst="rect">
            <a:avLst/>
          </a:prstGeom>
          <a:solidFill>
            <a:srgbClr val="B2DB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136375"/>
                </a:solidFill>
                <a:latin typeface="Merriweather"/>
                <a:ea typeface="Merriweather"/>
                <a:cs typeface="Merriweather"/>
                <a:sym typeface="Merriweather"/>
              </a:rPr>
              <a:t>No</a:t>
            </a:r>
            <a:r>
              <a:rPr lang="en-GB" sz="1300">
                <a:solidFill>
                  <a:srgbClr val="136375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GB" sz="1300" b="1">
                <a:solidFill>
                  <a:srgbClr val="136375"/>
                </a:solidFill>
                <a:latin typeface="Merriweather"/>
                <a:ea typeface="Merriweather"/>
                <a:cs typeface="Merriweather"/>
                <a:sym typeface="Merriweather"/>
              </a:rPr>
              <a:t>5 </a:t>
            </a:r>
            <a:r>
              <a:rPr lang="en-GB" sz="1300">
                <a:solidFill>
                  <a:srgbClr val="136375"/>
                </a:solidFill>
                <a:latin typeface="Merriweather"/>
                <a:ea typeface="Merriweather"/>
                <a:cs typeface="Merriweather"/>
                <a:sym typeface="Merriweather"/>
              </a:rPr>
              <a:t>ranking in The Oxford Insights 2022 Human-Centred Public Services Index</a:t>
            </a:r>
            <a:endParaRPr sz="1300">
              <a:solidFill>
                <a:srgbClr val="1363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1318750" y="3386271"/>
            <a:ext cx="7392900" cy="779100"/>
          </a:xfrm>
          <a:prstGeom prst="rect">
            <a:avLst/>
          </a:prstGeom>
          <a:solidFill>
            <a:srgbClr val="B2DB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136375"/>
                </a:solidFill>
                <a:latin typeface="Merriweather"/>
                <a:ea typeface="Merriweather"/>
                <a:cs typeface="Merriweather"/>
                <a:sym typeface="Merriweather"/>
              </a:rPr>
              <a:t>No 14 </a:t>
            </a:r>
            <a:r>
              <a:rPr lang="en-GB" sz="1300">
                <a:solidFill>
                  <a:srgbClr val="136375"/>
                </a:solidFill>
                <a:latin typeface="Merriweather"/>
                <a:ea typeface="Merriweather"/>
                <a:cs typeface="Merriweather"/>
                <a:sym typeface="Merriweather"/>
              </a:rPr>
              <a:t>ranking in the UN 2022 Online Services Index (OSI) </a:t>
            </a:r>
            <a:endParaRPr sz="1300">
              <a:solidFill>
                <a:srgbClr val="1363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2" name="Google Shape;152;p30"/>
          <p:cNvSpPr/>
          <p:nvPr/>
        </p:nvSpPr>
        <p:spPr>
          <a:xfrm flipH="1">
            <a:off x="1175940" y="1626175"/>
            <a:ext cx="45600" cy="806100"/>
          </a:xfrm>
          <a:prstGeom prst="rect">
            <a:avLst/>
          </a:prstGeom>
          <a:solidFill>
            <a:srgbClr val="70C1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30"/>
          <p:cNvCxnSpPr/>
          <p:nvPr/>
        </p:nvCxnSpPr>
        <p:spPr>
          <a:xfrm>
            <a:off x="432350" y="2466741"/>
            <a:ext cx="8279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54" name="Google Shape;154;p30"/>
          <p:cNvCxnSpPr/>
          <p:nvPr/>
        </p:nvCxnSpPr>
        <p:spPr>
          <a:xfrm>
            <a:off x="432350" y="3337197"/>
            <a:ext cx="8279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55" name="Google Shape;155;p30"/>
          <p:cNvSpPr txBox="1"/>
          <p:nvPr/>
        </p:nvSpPr>
        <p:spPr>
          <a:xfrm>
            <a:off x="445425" y="848400"/>
            <a:ext cx="8358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UK remains a global leader in user-centric services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398" y="1776523"/>
            <a:ext cx="501204" cy="5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763" y="2659738"/>
            <a:ext cx="484475" cy="4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 txBox="1">
            <a:spLocks noGrp="1"/>
          </p:cNvSpPr>
          <p:nvPr>
            <p:ph type="sldNum" idx="12"/>
          </p:nvPr>
        </p:nvSpPr>
        <p:spPr>
          <a:xfrm>
            <a:off x="8283608" y="46290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159" name="Google Shape;15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70737" y="3529125"/>
            <a:ext cx="489175" cy="4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Google Shape;164;p31"/>
          <p:cNvCxnSpPr/>
          <p:nvPr/>
        </p:nvCxnSpPr>
        <p:spPr>
          <a:xfrm>
            <a:off x="368175" y="520575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Google Shape;165;p31"/>
          <p:cNvCxnSpPr/>
          <p:nvPr/>
        </p:nvCxnSpPr>
        <p:spPr>
          <a:xfrm>
            <a:off x="368175" y="4631100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6" name="Google Shape;166;p31"/>
          <p:cNvSpPr txBox="1"/>
          <p:nvPr/>
        </p:nvSpPr>
        <p:spPr>
          <a:xfrm>
            <a:off x="1737292" y="3266738"/>
            <a:ext cx="17142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rgbClr val="096375"/>
                </a:solidFill>
                <a:latin typeface="Poppins"/>
                <a:ea typeface="Poppins"/>
                <a:cs typeface="Poppins"/>
                <a:sym typeface="Poppins"/>
              </a:rPr>
              <a:t>PROACTIVE IN DELIVERY</a:t>
            </a:r>
            <a:endParaRPr sz="1400" b="0" i="0" u="none" strike="noStrike" cap="none">
              <a:solidFill>
                <a:srgbClr val="09637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31"/>
          <p:cNvSpPr txBox="1"/>
          <p:nvPr/>
        </p:nvSpPr>
        <p:spPr>
          <a:xfrm>
            <a:off x="3569623" y="3266738"/>
            <a:ext cx="1537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rgbClr val="096375"/>
                </a:solidFill>
                <a:latin typeface="Poppins"/>
                <a:ea typeface="Poppins"/>
                <a:cs typeface="Poppins"/>
                <a:sym typeface="Poppins"/>
              </a:rPr>
              <a:t>TRANSPARENT IN INTENT</a:t>
            </a:r>
            <a:endParaRPr sz="1400" b="0" i="0" u="none" strike="noStrike" cap="none">
              <a:solidFill>
                <a:srgbClr val="09637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31"/>
          <p:cNvSpPr txBox="1"/>
          <p:nvPr/>
        </p:nvSpPr>
        <p:spPr>
          <a:xfrm>
            <a:off x="5269322" y="3266749"/>
            <a:ext cx="1591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rgbClr val="096375"/>
                </a:solidFill>
                <a:latin typeface="Poppins"/>
                <a:ea typeface="Poppins"/>
                <a:cs typeface="Poppins"/>
                <a:sym typeface="Poppins"/>
              </a:rPr>
              <a:t>PERSONALISED IN FORM</a:t>
            </a:r>
            <a:endParaRPr sz="1400" b="0" i="0" u="none" strike="noStrike" cap="none">
              <a:solidFill>
                <a:srgbClr val="09637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p31"/>
          <p:cNvSpPr txBox="1"/>
          <p:nvPr/>
        </p:nvSpPr>
        <p:spPr>
          <a:xfrm>
            <a:off x="368175" y="783700"/>
            <a:ext cx="84354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86375"/>
                </a:solidFill>
                <a:latin typeface="Merriweather"/>
                <a:ea typeface="Merriweather"/>
                <a:cs typeface="Merriweather"/>
                <a:sym typeface="Merriweather"/>
              </a:rPr>
              <a:t>But what does a citizen-centric experience look like </a:t>
            </a:r>
            <a:br>
              <a:rPr lang="en-GB" sz="2000">
                <a:solidFill>
                  <a:srgbClr val="086375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-GB" sz="2000">
                <a:solidFill>
                  <a:srgbClr val="086375"/>
                </a:solidFill>
                <a:latin typeface="Merriweather"/>
                <a:ea typeface="Merriweather"/>
                <a:cs typeface="Merriweather"/>
                <a:sym typeface="Merriweather"/>
              </a:rPr>
              <a:t>in 2024 and beyond?</a:t>
            </a:r>
            <a:endParaRPr sz="2000">
              <a:solidFill>
                <a:srgbClr val="0863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0" name="Google Shape;170;p31"/>
          <p:cNvSpPr/>
          <p:nvPr/>
        </p:nvSpPr>
        <p:spPr>
          <a:xfrm rot="5400000" flipH="1">
            <a:off x="4315411" y="2606213"/>
            <a:ext cx="45600" cy="924600"/>
          </a:xfrm>
          <a:prstGeom prst="rect">
            <a:avLst/>
          </a:prstGeom>
          <a:solidFill>
            <a:srgbClr val="70C1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1"/>
          <p:cNvSpPr/>
          <p:nvPr/>
        </p:nvSpPr>
        <p:spPr>
          <a:xfrm rot="5400000" flipH="1">
            <a:off x="2604965" y="2606213"/>
            <a:ext cx="45600" cy="924600"/>
          </a:xfrm>
          <a:prstGeom prst="rect">
            <a:avLst/>
          </a:prstGeom>
          <a:solidFill>
            <a:srgbClr val="70C1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1"/>
          <p:cNvSpPr/>
          <p:nvPr/>
        </p:nvSpPr>
        <p:spPr>
          <a:xfrm rot="5400000" flipH="1">
            <a:off x="6025858" y="2606213"/>
            <a:ext cx="45600" cy="924600"/>
          </a:xfrm>
          <a:prstGeom prst="rect">
            <a:avLst/>
          </a:prstGeom>
          <a:solidFill>
            <a:srgbClr val="70C1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1"/>
          <p:cNvSpPr txBox="1">
            <a:spLocks noGrp="1"/>
          </p:cNvSpPr>
          <p:nvPr>
            <p:ph type="sldNum" idx="12"/>
          </p:nvPr>
        </p:nvSpPr>
        <p:spPr>
          <a:xfrm>
            <a:off x="8283608" y="46290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subTitle" idx="1"/>
          </p:nvPr>
        </p:nvSpPr>
        <p:spPr>
          <a:xfrm>
            <a:off x="277200" y="162000"/>
            <a:ext cx="5752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SHAPING A CITIZEN-CENTRIC EXPERIENCE IN GOVERNMENT </a:t>
            </a:r>
            <a:endParaRPr/>
          </a:p>
        </p:txBody>
      </p:sp>
      <p:sp>
        <p:nvSpPr>
          <p:cNvPr id="175" name="Google Shape;175;p31"/>
          <p:cNvSpPr/>
          <p:nvPr/>
        </p:nvSpPr>
        <p:spPr>
          <a:xfrm>
            <a:off x="3319191" y="2876400"/>
            <a:ext cx="327600" cy="3441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6" name="Google Shape;176;p31"/>
          <p:cNvSpPr/>
          <p:nvPr/>
        </p:nvSpPr>
        <p:spPr>
          <a:xfrm>
            <a:off x="5036202" y="2876400"/>
            <a:ext cx="327600" cy="3441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9115" y="2241222"/>
            <a:ext cx="686895" cy="686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0906" y="2332210"/>
            <a:ext cx="633600" cy="599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 rotWithShape="1">
          <a:blip r:embed="rId5">
            <a:alphaModFix/>
          </a:blip>
          <a:srcRect l="15806" r="15799"/>
          <a:stretch/>
        </p:blipFill>
        <p:spPr>
          <a:xfrm>
            <a:off x="5586349" y="1907676"/>
            <a:ext cx="926390" cy="1353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32"/>
          <p:cNvCxnSpPr/>
          <p:nvPr/>
        </p:nvCxnSpPr>
        <p:spPr>
          <a:xfrm>
            <a:off x="368175" y="520575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p32"/>
          <p:cNvCxnSpPr/>
          <p:nvPr/>
        </p:nvCxnSpPr>
        <p:spPr>
          <a:xfrm>
            <a:off x="368175" y="4631100"/>
            <a:ext cx="8435400" cy="0"/>
          </a:xfrm>
          <a:prstGeom prst="straightConnector1">
            <a:avLst/>
          </a:prstGeom>
          <a:noFill/>
          <a:ln w="9525" cap="flat" cmpd="sng">
            <a:solidFill>
              <a:srgbClr val="08637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6" name="Google Shape;186;p32"/>
          <p:cNvPicPr preferRelativeResize="0"/>
          <p:nvPr/>
        </p:nvPicPr>
        <p:blipFill rotWithShape="1">
          <a:blip r:embed="rId3">
            <a:alphaModFix/>
          </a:blip>
          <a:srcRect l="816" r="816"/>
          <a:stretch/>
        </p:blipFill>
        <p:spPr>
          <a:xfrm>
            <a:off x="4572000" y="520575"/>
            <a:ext cx="4231576" cy="410852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 txBox="1"/>
          <p:nvPr/>
        </p:nvSpPr>
        <p:spPr>
          <a:xfrm>
            <a:off x="495050" y="2176350"/>
            <a:ext cx="3657300" cy="1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It continues to prioritise user needs, not government needs</a:t>
            </a:r>
            <a:endParaRPr sz="20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88" name="Google Shape;188;p32"/>
          <p:cNvGrpSpPr/>
          <p:nvPr/>
        </p:nvGrpSpPr>
        <p:grpSpPr>
          <a:xfrm>
            <a:off x="494922" y="786766"/>
            <a:ext cx="1119933" cy="1120954"/>
            <a:chOff x="5273802" y="2606040"/>
            <a:chExt cx="1644300" cy="1645800"/>
          </a:xfrm>
        </p:grpSpPr>
        <p:sp>
          <p:nvSpPr>
            <p:cNvPr id="189" name="Google Shape;189;p32"/>
            <p:cNvSpPr/>
            <p:nvPr/>
          </p:nvSpPr>
          <p:spPr>
            <a:xfrm>
              <a:off x="5273802" y="2606040"/>
              <a:ext cx="1644300" cy="164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" name="Google Shape;190;p32"/>
            <p:cNvGrpSpPr/>
            <p:nvPr/>
          </p:nvGrpSpPr>
          <p:grpSpPr>
            <a:xfrm>
              <a:off x="5452110" y="2803779"/>
              <a:ext cx="1288924" cy="1200912"/>
              <a:chOff x="5452110" y="2803779"/>
              <a:chExt cx="1288924" cy="1200912"/>
            </a:xfrm>
          </p:grpSpPr>
          <p:sp>
            <p:nvSpPr>
              <p:cNvPr id="191" name="Google Shape;191;p32"/>
              <p:cNvSpPr/>
              <p:nvPr/>
            </p:nvSpPr>
            <p:spPr>
              <a:xfrm>
                <a:off x="5759196" y="2803779"/>
                <a:ext cx="675132" cy="120091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681" extrusionOk="0">
                    <a:moveTo>
                      <a:pt x="928" y="647"/>
                    </a:moveTo>
                    <a:cubicBezTo>
                      <a:pt x="928" y="647"/>
                      <a:pt x="928" y="647"/>
                      <a:pt x="928" y="646"/>
                    </a:cubicBezTo>
                    <a:cubicBezTo>
                      <a:pt x="926" y="647"/>
                      <a:pt x="919" y="672"/>
                      <a:pt x="874" y="722"/>
                    </a:cubicBezTo>
                    <a:cubicBezTo>
                      <a:pt x="874" y="722"/>
                      <a:pt x="874" y="722"/>
                      <a:pt x="840" y="722"/>
                    </a:cubicBezTo>
                    <a:cubicBezTo>
                      <a:pt x="840" y="722"/>
                      <a:pt x="840" y="704"/>
                      <a:pt x="835" y="366"/>
                    </a:cubicBezTo>
                    <a:cubicBezTo>
                      <a:pt x="782" y="637"/>
                      <a:pt x="214" y="388"/>
                      <a:pt x="214" y="388"/>
                    </a:cubicBezTo>
                    <a:cubicBezTo>
                      <a:pt x="73" y="431"/>
                      <a:pt x="98" y="716"/>
                      <a:pt x="98" y="716"/>
                    </a:cubicBezTo>
                    <a:cubicBezTo>
                      <a:pt x="98" y="716"/>
                      <a:pt x="98" y="716"/>
                      <a:pt x="67" y="713"/>
                    </a:cubicBezTo>
                    <a:cubicBezTo>
                      <a:pt x="67" y="713"/>
                      <a:pt x="67" y="695"/>
                      <a:pt x="20" y="653"/>
                    </a:cubicBezTo>
                    <a:cubicBezTo>
                      <a:pt x="20" y="653"/>
                      <a:pt x="20" y="652"/>
                      <a:pt x="20" y="652"/>
                    </a:cubicBezTo>
                    <a:cubicBezTo>
                      <a:pt x="0" y="600"/>
                      <a:pt x="1" y="543"/>
                      <a:pt x="1" y="483"/>
                    </a:cubicBezTo>
                    <a:cubicBezTo>
                      <a:pt x="1" y="216"/>
                      <a:pt x="206" y="0"/>
                      <a:pt x="473" y="0"/>
                    </a:cubicBezTo>
                    <a:cubicBezTo>
                      <a:pt x="740" y="0"/>
                      <a:pt x="945" y="216"/>
                      <a:pt x="945" y="483"/>
                    </a:cubicBezTo>
                    <a:cubicBezTo>
                      <a:pt x="945" y="541"/>
                      <a:pt x="946" y="596"/>
                      <a:pt x="928" y="647"/>
                    </a:cubicBezTo>
                    <a:close/>
                    <a:moveTo>
                      <a:pt x="583" y="1667"/>
                    </a:moveTo>
                    <a:cubicBezTo>
                      <a:pt x="514" y="1465"/>
                      <a:pt x="514" y="1465"/>
                      <a:pt x="514" y="1465"/>
                    </a:cubicBezTo>
                    <a:cubicBezTo>
                      <a:pt x="513" y="1462"/>
                      <a:pt x="514" y="1459"/>
                      <a:pt x="515" y="1457"/>
                    </a:cubicBezTo>
                    <a:cubicBezTo>
                      <a:pt x="579" y="1356"/>
                      <a:pt x="579" y="1356"/>
                      <a:pt x="579" y="1356"/>
                    </a:cubicBezTo>
                    <a:cubicBezTo>
                      <a:pt x="582" y="1351"/>
                      <a:pt x="579" y="1344"/>
                      <a:pt x="573" y="1342"/>
                    </a:cubicBezTo>
                    <a:cubicBezTo>
                      <a:pt x="552" y="1337"/>
                      <a:pt x="510" y="1329"/>
                      <a:pt x="476" y="1329"/>
                    </a:cubicBezTo>
                    <a:cubicBezTo>
                      <a:pt x="442" y="1329"/>
                      <a:pt x="396" y="1338"/>
                      <a:pt x="374" y="1342"/>
                    </a:cubicBezTo>
                    <a:cubicBezTo>
                      <a:pt x="368" y="1344"/>
                      <a:pt x="365" y="1351"/>
                      <a:pt x="368" y="1357"/>
                    </a:cubicBezTo>
                    <a:cubicBezTo>
                      <a:pt x="432" y="1457"/>
                      <a:pt x="432" y="1457"/>
                      <a:pt x="432" y="1457"/>
                    </a:cubicBezTo>
                    <a:cubicBezTo>
                      <a:pt x="433" y="1460"/>
                      <a:pt x="434" y="1463"/>
                      <a:pt x="433" y="1465"/>
                    </a:cubicBezTo>
                    <a:cubicBezTo>
                      <a:pt x="358" y="1667"/>
                      <a:pt x="358" y="1667"/>
                      <a:pt x="358" y="1667"/>
                    </a:cubicBezTo>
                    <a:cubicBezTo>
                      <a:pt x="356" y="1674"/>
                      <a:pt x="361" y="1681"/>
                      <a:pt x="368" y="1681"/>
                    </a:cubicBezTo>
                    <a:cubicBezTo>
                      <a:pt x="574" y="1681"/>
                      <a:pt x="574" y="1681"/>
                      <a:pt x="574" y="1681"/>
                    </a:cubicBezTo>
                    <a:cubicBezTo>
                      <a:pt x="581" y="1681"/>
                      <a:pt x="585" y="1674"/>
                      <a:pt x="583" y="1667"/>
                    </a:cubicBezTo>
                    <a:close/>
                  </a:path>
                </a:pathLst>
              </a:custGeom>
              <a:solidFill>
                <a:srgbClr val="136B7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32"/>
              <p:cNvSpPr/>
              <p:nvPr/>
            </p:nvSpPr>
            <p:spPr>
              <a:xfrm>
                <a:off x="5452110" y="3318129"/>
                <a:ext cx="1288924" cy="68656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961" extrusionOk="0">
                    <a:moveTo>
                      <a:pt x="26" y="961"/>
                    </a:moveTo>
                    <a:cubicBezTo>
                      <a:pt x="10" y="961"/>
                      <a:pt x="0" y="945"/>
                      <a:pt x="5" y="931"/>
                    </a:cubicBezTo>
                    <a:cubicBezTo>
                      <a:pt x="33" y="857"/>
                      <a:pt x="113" y="664"/>
                      <a:pt x="223" y="614"/>
                    </a:cubicBezTo>
                    <a:cubicBezTo>
                      <a:pt x="344" y="557"/>
                      <a:pt x="558" y="549"/>
                      <a:pt x="602" y="548"/>
                    </a:cubicBezTo>
                    <a:cubicBezTo>
                      <a:pt x="607" y="548"/>
                      <a:pt x="611" y="551"/>
                      <a:pt x="612" y="555"/>
                    </a:cubicBezTo>
                    <a:cubicBezTo>
                      <a:pt x="703" y="948"/>
                      <a:pt x="703" y="948"/>
                      <a:pt x="703" y="948"/>
                    </a:cubicBezTo>
                    <a:cubicBezTo>
                      <a:pt x="704" y="955"/>
                      <a:pt x="700" y="961"/>
                      <a:pt x="693" y="961"/>
                    </a:cubicBezTo>
                    <a:lnTo>
                      <a:pt x="26" y="961"/>
                    </a:lnTo>
                    <a:close/>
                    <a:moveTo>
                      <a:pt x="1780" y="961"/>
                    </a:moveTo>
                    <a:cubicBezTo>
                      <a:pt x="1796" y="961"/>
                      <a:pt x="1806" y="945"/>
                      <a:pt x="1801" y="931"/>
                    </a:cubicBezTo>
                    <a:cubicBezTo>
                      <a:pt x="1773" y="857"/>
                      <a:pt x="1693" y="664"/>
                      <a:pt x="1583" y="614"/>
                    </a:cubicBezTo>
                    <a:cubicBezTo>
                      <a:pt x="1462" y="557"/>
                      <a:pt x="1248" y="549"/>
                      <a:pt x="1204" y="548"/>
                    </a:cubicBezTo>
                    <a:cubicBezTo>
                      <a:pt x="1199" y="548"/>
                      <a:pt x="1195" y="551"/>
                      <a:pt x="1194" y="555"/>
                    </a:cubicBezTo>
                    <a:cubicBezTo>
                      <a:pt x="1103" y="948"/>
                      <a:pt x="1103" y="948"/>
                      <a:pt x="1103" y="948"/>
                    </a:cubicBezTo>
                    <a:cubicBezTo>
                      <a:pt x="1102" y="955"/>
                      <a:pt x="1106" y="961"/>
                      <a:pt x="1113" y="961"/>
                    </a:cubicBezTo>
                    <a:lnTo>
                      <a:pt x="1780" y="961"/>
                    </a:lnTo>
                    <a:close/>
                    <a:moveTo>
                      <a:pt x="1329" y="24"/>
                    </a:moveTo>
                    <a:cubicBezTo>
                      <a:pt x="1322" y="43"/>
                      <a:pt x="1308" y="65"/>
                      <a:pt x="1283" y="77"/>
                    </a:cubicBezTo>
                    <a:cubicBezTo>
                      <a:pt x="1278" y="80"/>
                      <a:pt x="1274" y="84"/>
                      <a:pt x="1273" y="89"/>
                    </a:cubicBezTo>
                    <a:cubicBezTo>
                      <a:pt x="1232" y="192"/>
                      <a:pt x="1157" y="365"/>
                      <a:pt x="1129" y="391"/>
                    </a:cubicBezTo>
                    <a:cubicBezTo>
                      <a:pt x="1084" y="430"/>
                      <a:pt x="968" y="504"/>
                      <a:pt x="903" y="504"/>
                    </a:cubicBezTo>
                    <a:cubicBezTo>
                      <a:pt x="838" y="504"/>
                      <a:pt x="722" y="430"/>
                      <a:pt x="677" y="391"/>
                    </a:cubicBezTo>
                    <a:cubicBezTo>
                      <a:pt x="649" y="365"/>
                      <a:pt x="574" y="192"/>
                      <a:pt x="533" y="89"/>
                    </a:cubicBezTo>
                    <a:cubicBezTo>
                      <a:pt x="532" y="84"/>
                      <a:pt x="528" y="80"/>
                      <a:pt x="523" y="77"/>
                    </a:cubicBezTo>
                    <a:cubicBezTo>
                      <a:pt x="498" y="65"/>
                      <a:pt x="484" y="43"/>
                      <a:pt x="477" y="24"/>
                    </a:cubicBezTo>
                    <a:cubicBezTo>
                      <a:pt x="426" y="0"/>
                      <a:pt x="426" y="0"/>
                      <a:pt x="426" y="0"/>
                    </a:cubicBezTo>
                    <a:cubicBezTo>
                      <a:pt x="426" y="2"/>
                      <a:pt x="426" y="4"/>
                      <a:pt x="426" y="5"/>
                    </a:cubicBezTo>
                    <a:cubicBezTo>
                      <a:pt x="431" y="33"/>
                      <a:pt x="446" y="83"/>
                      <a:pt x="495" y="112"/>
                    </a:cubicBezTo>
                    <a:cubicBezTo>
                      <a:pt x="517" y="168"/>
                      <a:pt x="594" y="359"/>
                      <a:pt x="639" y="414"/>
                    </a:cubicBezTo>
                    <a:cubicBezTo>
                      <a:pt x="639" y="512"/>
                      <a:pt x="639" y="512"/>
                      <a:pt x="639" y="512"/>
                    </a:cubicBezTo>
                    <a:cubicBezTo>
                      <a:pt x="646" y="522"/>
                      <a:pt x="646" y="522"/>
                      <a:pt x="646" y="522"/>
                    </a:cubicBezTo>
                    <a:cubicBezTo>
                      <a:pt x="648" y="524"/>
                      <a:pt x="660" y="540"/>
                      <a:pt x="683" y="560"/>
                    </a:cubicBezTo>
                    <a:cubicBezTo>
                      <a:pt x="683" y="451"/>
                      <a:pt x="683" y="451"/>
                      <a:pt x="683" y="451"/>
                    </a:cubicBezTo>
                    <a:cubicBezTo>
                      <a:pt x="742" y="494"/>
                      <a:pt x="838" y="548"/>
                      <a:pt x="903" y="548"/>
                    </a:cubicBezTo>
                    <a:cubicBezTo>
                      <a:pt x="968" y="548"/>
                      <a:pt x="1064" y="494"/>
                      <a:pt x="1123" y="451"/>
                    </a:cubicBezTo>
                    <a:cubicBezTo>
                      <a:pt x="1123" y="560"/>
                      <a:pt x="1123" y="560"/>
                      <a:pt x="1123" y="560"/>
                    </a:cubicBezTo>
                    <a:cubicBezTo>
                      <a:pt x="1146" y="540"/>
                      <a:pt x="1158" y="524"/>
                      <a:pt x="1160" y="522"/>
                    </a:cubicBezTo>
                    <a:cubicBezTo>
                      <a:pt x="1167" y="512"/>
                      <a:pt x="1167" y="512"/>
                      <a:pt x="1167" y="512"/>
                    </a:cubicBezTo>
                    <a:cubicBezTo>
                      <a:pt x="1167" y="414"/>
                      <a:pt x="1167" y="414"/>
                      <a:pt x="1167" y="414"/>
                    </a:cubicBezTo>
                    <a:cubicBezTo>
                      <a:pt x="1212" y="358"/>
                      <a:pt x="1289" y="168"/>
                      <a:pt x="1311" y="112"/>
                    </a:cubicBezTo>
                    <a:cubicBezTo>
                      <a:pt x="1363" y="82"/>
                      <a:pt x="1377" y="26"/>
                      <a:pt x="1380" y="3"/>
                    </a:cubicBezTo>
                    <a:cubicBezTo>
                      <a:pt x="1380" y="2"/>
                      <a:pt x="1380" y="1"/>
                      <a:pt x="1380" y="0"/>
                    </a:cubicBezTo>
                    <a:lnTo>
                      <a:pt x="1329" y="24"/>
                    </a:lnTo>
                    <a:close/>
                  </a:path>
                </a:pathLst>
              </a:custGeom>
              <a:solidFill>
                <a:srgbClr val="136B7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3" name="Google Shape;193;p32"/>
          <p:cNvSpPr/>
          <p:nvPr/>
        </p:nvSpPr>
        <p:spPr>
          <a:xfrm rot="5400000" flipH="1">
            <a:off x="1032254" y="1561899"/>
            <a:ext cx="45600" cy="924600"/>
          </a:xfrm>
          <a:prstGeom prst="rect">
            <a:avLst/>
          </a:prstGeom>
          <a:solidFill>
            <a:srgbClr val="70C1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2"/>
          <p:cNvSpPr txBox="1">
            <a:spLocks noGrp="1"/>
          </p:cNvSpPr>
          <p:nvPr>
            <p:ph type="sldNum" idx="12"/>
          </p:nvPr>
        </p:nvSpPr>
        <p:spPr>
          <a:xfrm>
            <a:off x="8283608" y="46290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subTitle" idx="1"/>
          </p:nvPr>
        </p:nvSpPr>
        <p:spPr>
          <a:xfrm>
            <a:off x="277200" y="162000"/>
            <a:ext cx="540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SHAPING A CITIZEN-CENTRIC EXPERIENCE IN GOVERNMENT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MA Theme">
  <a:themeElements>
    <a:clrScheme name="Simple Light">
      <a:dk1>
        <a:srgbClr val="086375"/>
      </a:dk1>
      <a:lt1>
        <a:srgbClr val="22313B"/>
      </a:lt1>
      <a:dk2>
        <a:srgbClr val="798185"/>
      </a:dk2>
      <a:lt2>
        <a:srgbClr val="F6F6F6"/>
      </a:lt2>
      <a:accent1>
        <a:srgbClr val="70C1B3"/>
      </a:accent1>
      <a:accent2>
        <a:srgbClr val="B2DBBF"/>
      </a:accent2>
      <a:accent3>
        <a:srgbClr val="009AB0"/>
      </a:accent3>
      <a:accent4>
        <a:srgbClr val="CCE370"/>
      </a:accent4>
      <a:accent5>
        <a:srgbClr val="F9EA6F"/>
      </a:accent5>
      <a:accent6>
        <a:srgbClr val="F85E5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On-screen Show (16:9)</PresentationFormat>
  <Paragraphs>83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Palatino</vt:lpstr>
      <vt:lpstr>Calibri</vt:lpstr>
      <vt:lpstr>Mulish</vt:lpstr>
      <vt:lpstr>Merriweather Light</vt:lpstr>
      <vt:lpstr>Roboto</vt:lpstr>
      <vt:lpstr>Merriweather</vt:lpstr>
      <vt:lpstr>Cabin</vt:lpstr>
      <vt:lpstr>Poppins</vt:lpstr>
      <vt:lpstr>Calibri Light</vt:lpstr>
      <vt:lpstr>Arapey</vt:lpstr>
      <vt:lpstr>FMA Theme</vt:lpstr>
      <vt:lpstr>Office Theme</vt:lpstr>
      <vt:lpstr>PowerPoint Presentation</vt:lpstr>
      <vt:lpstr>The Future of UK Digital Services: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Eloise Smith</cp:lastModifiedBy>
  <cp:revision>1</cp:revision>
  <dcterms:modified xsi:type="dcterms:W3CDTF">2024-09-23T21:18:06Z</dcterms:modified>
</cp:coreProperties>
</file>